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8A0E"/>
    <a:srgbClr val="DDE9F7"/>
    <a:srgbClr val="FCAF17"/>
    <a:srgbClr val="2E0330"/>
    <a:srgbClr val="0055A5"/>
    <a:srgbClr val="2C3982"/>
    <a:srgbClr val="A6A6A6"/>
    <a:srgbClr val="437AAB"/>
    <a:srgbClr val="385273"/>
    <a:srgbClr val="EF3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FAA1C-C093-409F-B43A-1EF2E1E85A64}" v="7" dt="2025-06-13T08:52:17.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1" autoAdjust="0"/>
    <p:restoredTop sz="94660"/>
  </p:normalViewPr>
  <p:slideViewPr>
    <p:cSldViewPr snapToGrid="0">
      <p:cViewPr>
        <p:scale>
          <a:sx n="108" d="100"/>
          <a:sy n="108" d="100"/>
        </p:scale>
        <p:origin x="120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res, Ricardo" userId="0d3f5198-5cd5-459f-83f1-bbe0dc9ea2ca" providerId="ADAL" clId="{72CD1D3F-7210-4EEA-98FD-04DFF89F1097}"/>
    <pc:docChg chg="custSel addSld modSld">
      <pc:chgData name="Torres, Ricardo" userId="0d3f5198-5cd5-459f-83f1-bbe0dc9ea2ca" providerId="ADAL" clId="{72CD1D3F-7210-4EEA-98FD-04DFF89F1097}" dt="2025-05-19T16:07:55.625" v="56" actId="6549"/>
      <pc:docMkLst>
        <pc:docMk/>
      </pc:docMkLst>
      <pc:sldChg chg="addSp delSp modSp new mod">
        <pc:chgData name="Torres, Ricardo" userId="0d3f5198-5cd5-459f-83f1-bbe0dc9ea2ca" providerId="ADAL" clId="{72CD1D3F-7210-4EEA-98FD-04DFF89F1097}" dt="2025-05-19T16:07:55.625" v="56" actId="6549"/>
        <pc:sldMkLst>
          <pc:docMk/>
          <pc:sldMk cId="487906079" sldId="272"/>
        </pc:sldMkLst>
      </pc:sldChg>
    </pc:docChg>
  </pc:docChgLst>
  <pc:docChgLst>
    <pc:chgData name="Torres, Ricardo" userId="0d3f5198-5cd5-459f-83f1-bbe0dc9ea2ca" providerId="ADAL" clId="{BA2FAA1C-C093-409F-B43A-1EF2E1E85A64}"/>
    <pc:docChg chg="custSel addSld modSld modMainMaster">
      <pc:chgData name="Torres, Ricardo" userId="0d3f5198-5cd5-459f-83f1-bbe0dc9ea2ca" providerId="ADAL" clId="{BA2FAA1C-C093-409F-B43A-1EF2E1E85A64}" dt="2025-06-13T08:53:21.233" v="19" actId="700"/>
      <pc:docMkLst>
        <pc:docMk/>
      </pc:docMkLst>
      <pc:sldChg chg="addSp delSp modSp new mod modClrScheme chgLayout">
        <pc:chgData name="Torres, Ricardo" userId="0d3f5198-5cd5-459f-83f1-bbe0dc9ea2ca" providerId="ADAL" clId="{BA2FAA1C-C093-409F-B43A-1EF2E1E85A64}" dt="2025-06-13T08:51:22.204" v="11" actId="700"/>
        <pc:sldMkLst>
          <pc:docMk/>
          <pc:sldMk cId="380879158" sldId="269"/>
        </pc:sldMkLst>
        <pc:spChg chg="del mod ord">
          <ac:chgData name="Torres, Ricardo" userId="0d3f5198-5cd5-459f-83f1-bbe0dc9ea2ca" providerId="ADAL" clId="{BA2FAA1C-C093-409F-B43A-1EF2E1E85A64}" dt="2025-06-13T08:51:22.204" v="11" actId="700"/>
          <ac:spMkLst>
            <pc:docMk/>
            <pc:sldMk cId="380879158" sldId="269"/>
            <ac:spMk id="2" creationId="{88257741-B2A4-C632-6CB5-53C5F322B38B}"/>
          </ac:spMkLst>
        </pc:spChg>
        <pc:spChg chg="mod ord">
          <ac:chgData name="Torres, Ricardo" userId="0d3f5198-5cd5-459f-83f1-bbe0dc9ea2ca" providerId="ADAL" clId="{BA2FAA1C-C093-409F-B43A-1EF2E1E85A64}" dt="2025-06-13T08:51:22.204" v="11" actId="700"/>
          <ac:spMkLst>
            <pc:docMk/>
            <pc:sldMk cId="380879158" sldId="269"/>
            <ac:spMk id="3" creationId="{54078A0B-1001-5BF5-60B4-C6E43F6AE328}"/>
          </ac:spMkLst>
        </pc:spChg>
        <pc:spChg chg="del mod ord">
          <ac:chgData name="Torres, Ricardo" userId="0d3f5198-5cd5-459f-83f1-bbe0dc9ea2ca" providerId="ADAL" clId="{BA2FAA1C-C093-409F-B43A-1EF2E1E85A64}" dt="2025-06-13T08:51:22.204" v="11" actId="700"/>
          <ac:spMkLst>
            <pc:docMk/>
            <pc:sldMk cId="380879158" sldId="269"/>
            <ac:spMk id="4" creationId="{C23E6365-3091-317C-1486-BA07BAFE5578}"/>
          </ac:spMkLst>
        </pc:spChg>
        <pc:spChg chg="mod ord">
          <ac:chgData name="Torres, Ricardo" userId="0d3f5198-5cd5-459f-83f1-bbe0dc9ea2ca" providerId="ADAL" clId="{BA2FAA1C-C093-409F-B43A-1EF2E1E85A64}" dt="2025-06-13T08:51:22.204" v="11" actId="700"/>
          <ac:spMkLst>
            <pc:docMk/>
            <pc:sldMk cId="380879158" sldId="269"/>
            <ac:spMk id="5" creationId="{1C0E5804-AF24-8155-1B0C-5E95F092F5FB}"/>
          </ac:spMkLst>
        </pc:spChg>
        <pc:spChg chg="add mod ord">
          <ac:chgData name="Torres, Ricardo" userId="0d3f5198-5cd5-459f-83f1-bbe0dc9ea2ca" providerId="ADAL" clId="{BA2FAA1C-C093-409F-B43A-1EF2E1E85A64}" dt="2025-06-13T08:51:22.204" v="11" actId="700"/>
          <ac:spMkLst>
            <pc:docMk/>
            <pc:sldMk cId="380879158" sldId="269"/>
            <ac:spMk id="6" creationId="{C49E75D0-399F-327A-1A90-CB6AF578DD7D}"/>
          </ac:spMkLst>
        </pc:spChg>
        <pc:spChg chg="add mod ord">
          <ac:chgData name="Torres, Ricardo" userId="0d3f5198-5cd5-459f-83f1-bbe0dc9ea2ca" providerId="ADAL" clId="{BA2FAA1C-C093-409F-B43A-1EF2E1E85A64}" dt="2025-06-13T08:51:22.204" v="11" actId="700"/>
          <ac:spMkLst>
            <pc:docMk/>
            <pc:sldMk cId="380879158" sldId="269"/>
            <ac:spMk id="7" creationId="{1BB2D9CE-F283-9580-86A1-6F1D54125E3B}"/>
          </ac:spMkLst>
        </pc:spChg>
      </pc:sldChg>
      <pc:sldChg chg="addSp delSp modSp new mod modClrScheme chgLayout">
        <pc:chgData name="Torres, Ricardo" userId="0d3f5198-5cd5-459f-83f1-bbe0dc9ea2ca" providerId="ADAL" clId="{BA2FAA1C-C093-409F-B43A-1EF2E1E85A64}" dt="2025-06-13T08:53:21.233" v="19" actId="700"/>
        <pc:sldMkLst>
          <pc:docMk/>
          <pc:sldMk cId="860913326" sldId="270"/>
        </pc:sldMkLst>
        <pc:spChg chg="del mod ord">
          <ac:chgData name="Torres, Ricardo" userId="0d3f5198-5cd5-459f-83f1-bbe0dc9ea2ca" providerId="ADAL" clId="{BA2FAA1C-C093-409F-B43A-1EF2E1E85A64}" dt="2025-06-13T08:53:21.233" v="19" actId="700"/>
          <ac:spMkLst>
            <pc:docMk/>
            <pc:sldMk cId="860913326" sldId="270"/>
            <ac:spMk id="2" creationId="{CB0FE5B0-5473-CF0A-1849-8B7BB7740008}"/>
          </ac:spMkLst>
        </pc:spChg>
        <pc:spChg chg="del mod ord">
          <ac:chgData name="Torres, Ricardo" userId="0d3f5198-5cd5-459f-83f1-bbe0dc9ea2ca" providerId="ADAL" clId="{BA2FAA1C-C093-409F-B43A-1EF2E1E85A64}" dt="2025-06-13T08:53:21.233" v="19" actId="700"/>
          <ac:spMkLst>
            <pc:docMk/>
            <pc:sldMk cId="860913326" sldId="270"/>
            <ac:spMk id="3" creationId="{E97AABA0-0241-2133-C2D6-831CAE22FCDD}"/>
          </ac:spMkLst>
        </pc:spChg>
        <pc:spChg chg="mod ord">
          <ac:chgData name="Torres, Ricardo" userId="0d3f5198-5cd5-459f-83f1-bbe0dc9ea2ca" providerId="ADAL" clId="{BA2FAA1C-C093-409F-B43A-1EF2E1E85A64}" dt="2025-06-13T08:53:21.233" v="19" actId="700"/>
          <ac:spMkLst>
            <pc:docMk/>
            <pc:sldMk cId="860913326" sldId="270"/>
            <ac:spMk id="4" creationId="{7D514072-A7F4-A30D-C5C7-8D01C47B0179}"/>
          </ac:spMkLst>
        </pc:spChg>
        <pc:spChg chg="mod ord">
          <ac:chgData name="Torres, Ricardo" userId="0d3f5198-5cd5-459f-83f1-bbe0dc9ea2ca" providerId="ADAL" clId="{BA2FAA1C-C093-409F-B43A-1EF2E1E85A64}" dt="2025-06-13T08:53:21.233" v="19" actId="700"/>
          <ac:spMkLst>
            <pc:docMk/>
            <pc:sldMk cId="860913326" sldId="270"/>
            <ac:spMk id="5" creationId="{D25D141D-DCBF-F1AB-17F7-7AD0B5960FF8}"/>
          </ac:spMkLst>
        </pc:spChg>
        <pc:spChg chg="add mod ord">
          <ac:chgData name="Torres, Ricardo" userId="0d3f5198-5cd5-459f-83f1-bbe0dc9ea2ca" providerId="ADAL" clId="{BA2FAA1C-C093-409F-B43A-1EF2E1E85A64}" dt="2025-06-13T08:53:21.233" v="19" actId="700"/>
          <ac:spMkLst>
            <pc:docMk/>
            <pc:sldMk cId="860913326" sldId="270"/>
            <ac:spMk id="6" creationId="{A08AF5DB-4B9B-B29B-A13C-7466866F3B9D}"/>
          </ac:spMkLst>
        </pc:spChg>
        <pc:spChg chg="add mod ord">
          <ac:chgData name="Torres, Ricardo" userId="0d3f5198-5cd5-459f-83f1-bbe0dc9ea2ca" providerId="ADAL" clId="{BA2FAA1C-C093-409F-B43A-1EF2E1E85A64}" dt="2025-06-13T08:53:21.233" v="19" actId="700"/>
          <ac:spMkLst>
            <pc:docMk/>
            <pc:sldMk cId="860913326" sldId="270"/>
            <ac:spMk id="7" creationId="{4492434B-518E-D493-F6DD-C0140F3F5787}"/>
          </ac:spMkLst>
        </pc:spChg>
      </pc:sldChg>
      <pc:sldMasterChg chg="modSldLayout">
        <pc:chgData name="Torres, Ricardo" userId="0d3f5198-5cd5-459f-83f1-bbe0dc9ea2ca" providerId="ADAL" clId="{BA2FAA1C-C093-409F-B43A-1EF2E1E85A64}" dt="2025-06-13T08:52:25.755" v="17" actId="478"/>
        <pc:sldMasterMkLst>
          <pc:docMk/>
          <pc:sldMasterMk cId="3599177774" sldId="2147483648"/>
        </pc:sldMasterMkLst>
        <pc:sldLayoutChg chg="modSp mod">
          <pc:chgData name="Torres, Ricardo" userId="0d3f5198-5cd5-459f-83f1-bbe0dc9ea2ca" providerId="ADAL" clId="{BA2FAA1C-C093-409F-B43A-1EF2E1E85A64}" dt="2025-06-12T16:59:02.151" v="5" actId="1076"/>
          <pc:sldLayoutMkLst>
            <pc:docMk/>
            <pc:sldMasterMk cId="3599177774" sldId="2147483648"/>
            <pc:sldLayoutMk cId="3032893950" sldId="2147483649"/>
          </pc:sldLayoutMkLst>
          <pc:spChg chg="mod">
            <ac:chgData name="Torres, Ricardo" userId="0d3f5198-5cd5-459f-83f1-bbe0dc9ea2ca" providerId="ADAL" clId="{BA2FAA1C-C093-409F-B43A-1EF2E1E85A64}" dt="2025-06-12T16:59:02.151" v="5" actId="1076"/>
            <ac:spMkLst>
              <pc:docMk/>
              <pc:sldMasterMk cId="3599177774" sldId="2147483648"/>
              <pc:sldLayoutMk cId="3032893950" sldId="2147483649"/>
              <ac:spMk id="9" creationId="{5042F8F7-39BD-C0D1-630E-61B6D2FE72A4}"/>
            </ac:spMkLst>
          </pc:spChg>
        </pc:sldLayoutChg>
        <pc:sldLayoutChg chg="addSp delSp modSp mod">
          <pc:chgData name="Torres, Ricardo" userId="0d3f5198-5cd5-459f-83f1-bbe0dc9ea2ca" providerId="ADAL" clId="{BA2FAA1C-C093-409F-B43A-1EF2E1E85A64}" dt="2025-06-13T08:50:50.878" v="9"/>
          <pc:sldLayoutMkLst>
            <pc:docMk/>
            <pc:sldMasterMk cId="3599177774" sldId="2147483648"/>
            <pc:sldLayoutMk cId="726992193" sldId="2147483661"/>
          </pc:sldLayoutMkLst>
          <pc:spChg chg="del">
            <ac:chgData name="Torres, Ricardo" userId="0d3f5198-5cd5-459f-83f1-bbe0dc9ea2ca" providerId="ADAL" clId="{BA2FAA1C-C093-409F-B43A-1EF2E1E85A64}" dt="2025-06-13T08:50:36.616" v="6" actId="478"/>
            <ac:spMkLst>
              <pc:docMk/>
              <pc:sldMasterMk cId="3599177774" sldId="2147483648"/>
              <pc:sldLayoutMk cId="726992193" sldId="2147483661"/>
              <ac:spMk id="2" creationId="{2707062F-D1E3-4938-A350-3A6A49BD0E2A}"/>
            </ac:spMkLst>
          </pc:spChg>
          <pc:spChg chg="add mod">
            <ac:chgData name="Torres, Ricardo" userId="0d3f5198-5cd5-459f-83f1-bbe0dc9ea2ca" providerId="ADAL" clId="{BA2FAA1C-C093-409F-B43A-1EF2E1E85A64}" dt="2025-06-13T08:50:37.475" v="7"/>
            <ac:spMkLst>
              <pc:docMk/>
              <pc:sldMasterMk cId="3599177774" sldId="2147483648"/>
              <pc:sldLayoutMk cId="726992193" sldId="2147483661"/>
              <ac:spMk id="4" creationId="{225D7176-50AA-1032-0403-2771CA87766B}"/>
            </ac:spMkLst>
          </pc:spChg>
          <pc:spChg chg="del">
            <ac:chgData name="Torres, Ricardo" userId="0d3f5198-5cd5-459f-83f1-bbe0dc9ea2ca" providerId="ADAL" clId="{BA2FAA1C-C093-409F-B43A-1EF2E1E85A64}" dt="2025-06-13T08:50:49.990" v="8" actId="478"/>
            <ac:spMkLst>
              <pc:docMk/>
              <pc:sldMasterMk cId="3599177774" sldId="2147483648"/>
              <pc:sldLayoutMk cId="726992193" sldId="2147483661"/>
              <ac:spMk id="5" creationId="{5CA8E6A3-D10E-BEBC-CDF4-2DC37BE2810D}"/>
            </ac:spMkLst>
          </pc:spChg>
          <pc:spChg chg="del">
            <ac:chgData name="Torres, Ricardo" userId="0d3f5198-5cd5-459f-83f1-bbe0dc9ea2ca" providerId="ADAL" clId="{BA2FAA1C-C093-409F-B43A-1EF2E1E85A64}" dt="2025-06-13T08:50:49.990" v="8" actId="478"/>
            <ac:spMkLst>
              <pc:docMk/>
              <pc:sldMasterMk cId="3599177774" sldId="2147483648"/>
              <pc:sldLayoutMk cId="726992193" sldId="2147483661"/>
              <ac:spMk id="6" creationId="{BF60A59D-C33F-4A72-AE63-A30B8327BE56}"/>
            </ac:spMkLst>
          </pc:spChg>
          <pc:spChg chg="add mod">
            <ac:chgData name="Torres, Ricardo" userId="0d3f5198-5cd5-459f-83f1-bbe0dc9ea2ca" providerId="ADAL" clId="{BA2FAA1C-C093-409F-B43A-1EF2E1E85A64}" dt="2025-06-13T08:50:37.475" v="7"/>
            <ac:spMkLst>
              <pc:docMk/>
              <pc:sldMasterMk cId="3599177774" sldId="2147483648"/>
              <pc:sldLayoutMk cId="726992193" sldId="2147483661"/>
              <ac:spMk id="7" creationId="{E1086AE1-9BF9-39DF-FE9A-9831EC0BBAE1}"/>
            </ac:spMkLst>
          </pc:spChg>
          <pc:spChg chg="add mod">
            <ac:chgData name="Torres, Ricardo" userId="0d3f5198-5cd5-459f-83f1-bbe0dc9ea2ca" providerId="ADAL" clId="{BA2FAA1C-C093-409F-B43A-1EF2E1E85A64}" dt="2025-06-13T08:50:37.475" v="7"/>
            <ac:spMkLst>
              <pc:docMk/>
              <pc:sldMasterMk cId="3599177774" sldId="2147483648"/>
              <pc:sldLayoutMk cId="726992193" sldId="2147483661"/>
              <ac:spMk id="9" creationId="{554F9641-8E9D-A753-63DC-B8C4F307F565}"/>
            </ac:spMkLst>
          </pc:spChg>
          <pc:spChg chg="del">
            <ac:chgData name="Torres, Ricardo" userId="0d3f5198-5cd5-459f-83f1-bbe0dc9ea2ca" providerId="ADAL" clId="{BA2FAA1C-C093-409F-B43A-1EF2E1E85A64}" dt="2025-06-13T08:50:36.616" v="6" actId="478"/>
            <ac:spMkLst>
              <pc:docMk/>
              <pc:sldMasterMk cId="3599177774" sldId="2147483648"/>
              <pc:sldLayoutMk cId="726992193" sldId="2147483661"/>
              <ac:spMk id="14" creationId="{D9017754-B362-4B90-AFAB-3C5BE07D2499}"/>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5" creationId="{6BFD995E-AE38-E3E0-B832-22DDC8DBB218}"/>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6" creationId="{08672876-D58D-7447-1A01-DAEEE756FC7B}"/>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8" creationId="{8CAA750A-BDE0-22E5-8DA5-5AF5FC3E2129}"/>
            </ac:spMkLst>
          </pc:spChg>
          <pc:spChg chg="add mod">
            <ac:chgData name="Torres, Ricardo" userId="0d3f5198-5cd5-459f-83f1-bbe0dc9ea2ca" providerId="ADAL" clId="{BA2FAA1C-C093-409F-B43A-1EF2E1E85A64}" dt="2025-06-13T08:50:50.878" v="9"/>
            <ac:spMkLst>
              <pc:docMk/>
              <pc:sldMasterMk cId="3599177774" sldId="2147483648"/>
              <pc:sldLayoutMk cId="726992193" sldId="2147483661"/>
              <ac:spMk id="19" creationId="{55935F73-0F0F-2984-1BDD-8B24055100A2}"/>
            </ac:spMkLst>
          </pc:spChg>
          <pc:spChg chg="del">
            <ac:chgData name="Torres, Ricardo" userId="0d3f5198-5cd5-459f-83f1-bbe0dc9ea2ca" providerId="ADAL" clId="{BA2FAA1C-C093-409F-B43A-1EF2E1E85A64}" dt="2025-06-13T08:50:49.990" v="8" actId="478"/>
            <ac:spMkLst>
              <pc:docMk/>
              <pc:sldMasterMk cId="3599177774" sldId="2147483648"/>
              <pc:sldLayoutMk cId="726992193" sldId="2147483661"/>
              <ac:spMk id="20" creationId="{91A38598-CD5E-4EEA-8C9C-B6A45CED45F6}"/>
            </ac:spMkLst>
          </pc:spChg>
          <pc:picChg chg="add mod">
            <ac:chgData name="Torres, Ricardo" userId="0d3f5198-5cd5-459f-83f1-bbe0dc9ea2ca" providerId="ADAL" clId="{BA2FAA1C-C093-409F-B43A-1EF2E1E85A64}" dt="2025-06-13T08:50:37.475" v="7"/>
            <ac:picMkLst>
              <pc:docMk/>
              <pc:sldMasterMk cId="3599177774" sldId="2147483648"/>
              <pc:sldLayoutMk cId="726992193" sldId="2147483661"/>
              <ac:picMk id="8" creationId="{39D361C8-FA7D-7A04-AB1A-CACC17C2E3B8}"/>
            </ac:picMkLst>
          </pc:picChg>
          <pc:picChg chg="del">
            <ac:chgData name="Torres, Ricardo" userId="0d3f5198-5cd5-459f-83f1-bbe0dc9ea2ca" providerId="ADAL" clId="{BA2FAA1C-C093-409F-B43A-1EF2E1E85A64}" dt="2025-06-13T08:50:36.616" v="6" actId="478"/>
            <ac:picMkLst>
              <pc:docMk/>
              <pc:sldMasterMk cId="3599177774" sldId="2147483648"/>
              <pc:sldLayoutMk cId="726992193" sldId="2147483661"/>
              <ac:picMk id="10" creationId="{6AFD22A2-AF86-C404-AFEB-72E58401CF0C}"/>
            </ac:picMkLst>
          </pc:picChg>
          <pc:picChg chg="add mod">
            <ac:chgData name="Torres, Ricardo" userId="0d3f5198-5cd5-459f-83f1-bbe0dc9ea2ca" providerId="ADAL" clId="{BA2FAA1C-C093-409F-B43A-1EF2E1E85A64}" dt="2025-06-13T08:50:37.475" v="7"/>
            <ac:picMkLst>
              <pc:docMk/>
              <pc:sldMasterMk cId="3599177774" sldId="2147483648"/>
              <pc:sldLayoutMk cId="726992193" sldId="2147483661"/>
              <ac:picMk id="11" creationId="{A13C1F09-AB94-3A74-9F90-3FC44C451B44}"/>
            </ac:picMkLst>
          </pc:picChg>
          <pc:picChg chg="del">
            <ac:chgData name="Torres, Ricardo" userId="0d3f5198-5cd5-459f-83f1-bbe0dc9ea2ca" providerId="ADAL" clId="{BA2FAA1C-C093-409F-B43A-1EF2E1E85A64}" dt="2025-06-13T08:50:49.990" v="8" actId="478"/>
            <ac:picMkLst>
              <pc:docMk/>
              <pc:sldMasterMk cId="3599177774" sldId="2147483648"/>
              <pc:sldLayoutMk cId="726992193" sldId="2147483661"/>
              <ac:picMk id="12" creationId="{7607D75D-709A-2A97-20CE-117739EB5E3C}"/>
            </ac:picMkLst>
          </pc:picChg>
          <pc:picChg chg="del">
            <ac:chgData name="Torres, Ricardo" userId="0d3f5198-5cd5-459f-83f1-bbe0dc9ea2ca" providerId="ADAL" clId="{BA2FAA1C-C093-409F-B43A-1EF2E1E85A64}" dt="2025-06-13T08:50:36.616" v="6" actId="478"/>
            <ac:picMkLst>
              <pc:docMk/>
              <pc:sldMasterMk cId="3599177774" sldId="2147483648"/>
              <pc:sldLayoutMk cId="726992193" sldId="2147483661"/>
              <ac:picMk id="13" creationId="{973C7385-2199-42AF-B848-1AA17D566D1C}"/>
            </ac:picMkLst>
          </pc:picChg>
          <pc:picChg chg="del">
            <ac:chgData name="Torres, Ricardo" userId="0d3f5198-5cd5-459f-83f1-bbe0dc9ea2ca" providerId="ADAL" clId="{BA2FAA1C-C093-409F-B43A-1EF2E1E85A64}" dt="2025-06-13T08:50:36.616" v="6" actId="478"/>
            <ac:picMkLst>
              <pc:docMk/>
              <pc:sldMasterMk cId="3599177774" sldId="2147483648"/>
              <pc:sldLayoutMk cId="726992193" sldId="2147483661"/>
              <ac:picMk id="17" creationId="{9DC55617-3585-B799-47E8-F8BCCF529A8B}"/>
            </ac:picMkLst>
          </pc:picChg>
        </pc:sldLayoutChg>
        <pc:sldLayoutChg chg="addSp delSp modSp mod">
          <pc:chgData name="Torres, Ricardo" userId="0d3f5198-5cd5-459f-83f1-bbe0dc9ea2ca" providerId="ADAL" clId="{BA2FAA1C-C093-409F-B43A-1EF2E1E85A64}" dt="2025-06-13T08:52:25.755" v="17" actId="478"/>
          <pc:sldLayoutMkLst>
            <pc:docMk/>
            <pc:sldMasterMk cId="3599177774" sldId="2147483648"/>
            <pc:sldLayoutMk cId="3708158448" sldId="2147483662"/>
          </pc:sldLayoutMkLst>
          <pc:spChg chg="del">
            <ac:chgData name="Torres, Ricardo" userId="0d3f5198-5cd5-459f-83f1-bbe0dc9ea2ca" providerId="ADAL" clId="{BA2FAA1C-C093-409F-B43A-1EF2E1E85A64}" dt="2025-06-13T08:52:04.187" v="12" actId="478"/>
            <ac:spMkLst>
              <pc:docMk/>
              <pc:sldMasterMk cId="3599177774" sldId="2147483648"/>
              <pc:sldLayoutMk cId="3708158448" sldId="2147483662"/>
              <ac:spMk id="2" creationId="{2707062F-D1E3-4938-A350-3A6A49BD0E2A}"/>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4" creationId="{E3F56F66-AA74-C0C7-C412-B189A98C9334}"/>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6" creationId="{BF60A59D-C33F-4A72-AE63-A30B8327BE56}"/>
            </ac:spMkLst>
          </pc:spChg>
          <pc:spChg chg="del">
            <ac:chgData name="Torres, Ricardo" userId="0d3f5198-5cd5-459f-83f1-bbe0dc9ea2ca" providerId="ADAL" clId="{BA2FAA1C-C093-409F-B43A-1EF2E1E85A64}" dt="2025-06-13T08:52:04.187" v="12" actId="478"/>
            <ac:spMkLst>
              <pc:docMk/>
              <pc:sldMasterMk cId="3599177774" sldId="2147483648"/>
              <pc:sldLayoutMk cId="3708158448" sldId="2147483662"/>
              <ac:spMk id="7" creationId="{1AE585B8-9B74-42AB-BF12-E38CF20412A3}"/>
            </ac:spMkLst>
          </pc:spChg>
          <pc:spChg chg="del">
            <ac:chgData name="Torres, Ricardo" userId="0d3f5198-5cd5-459f-83f1-bbe0dc9ea2ca" providerId="ADAL" clId="{BA2FAA1C-C093-409F-B43A-1EF2E1E85A64}" dt="2025-06-13T08:52:04.187" v="12" actId="478"/>
            <ac:spMkLst>
              <pc:docMk/>
              <pc:sldMasterMk cId="3599177774" sldId="2147483648"/>
              <pc:sldLayoutMk cId="3708158448" sldId="2147483662"/>
              <ac:spMk id="9" creationId="{780B6175-8B0F-7EA0-650E-A8FF7BE6EF2F}"/>
            </ac:spMkLst>
          </pc:spChg>
          <pc:spChg chg="add mod">
            <ac:chgData name="Torres, Ricardo" userId="0d3f5198-5cd5-459f-83f1-bbe0dc9ea2ca" providerId="ADAL" clId="{BA2FAA1C-C093-409F-B43A-1EF2E1E85A64}" dt="2025-06-13T08:52:05.196" v="13"/>
            <ac:spMkLst>
              <pc:docMk/>
              <pc:sldMasterMk cId="3599177774" sldId="2147483648"/>
              <pc:sldLayoutMk cId="3708158448" sldId="2147483662"/>
              <ac:spMk id="10" creationId="{6B79FB14-21E5-3B92-BD50-816234FF16FA}"/>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11" creationId="{7C411757-6C00-4818-AAC7-B952F80424A0}"/>
            </ac:spMkLst>
          </pc:spChg>
          <pc:spChg chg="add mod">
            <ac:chgData name="Torres, Ricardo" userId="0d3f5198-5cd5-459f-83f1-bbe0dc9ea2ca" providerId="ADAL" clId="{BA2FAA1C-C093-409F-B43A-1EF2E1E85A64}" dt="2025-06-13T08:52:05.196" v="13"/>
            <ac:spMkLst>
              <pc:docMk/>
              <pc:sldMasterMk cId="3599177774" sldId="2147483648"/>
              <pc:sldLayoutMk cId="3708158448" sldId="2147483662"/>
              <ac:spMk id="14" creationId="{168F7C40-2BAB-536E-3398-2D1E2C3A57B9}"/>
            </ac:spMkLst>
          </pc:spChg>
          <pc:spChg chg="add mod">
            <ac:chgData name="Torres, Ricardo" userId="0d3f5198-5cd5-459f-83f1-bbe0dc9ea2ca" providerId="ADAL" clId="{BA2FAA1C-C093-409F-B43A-1EF2E1E85A64}" dt="2025-06-13T08:52:17.131" v="15"/>
            <ac:spMkLst>
              <pc:docMk/>
              <pc:sldMasterMk cId="3599177774" sldId="2147483648"/>
              <pc:sldLayoutMk cId="3708158448" sldId="2147483662"/>
              <ac:spMk id="17" creationId="{86DEB6EE-C3EF-DDF8-B271-D54EA0FBE8F0}"/>
            </ac:spMkLst>
          </pc:spChg>
          <pc:spChg chg="add mod">
            <ac:chgData name="Torres, Ricardo" userId="0d3f5198-5cd5-459f-83f1-bbe0dc9ea2ca" providerId="ADAL" clId="{BA2FAA1C-C093-409F-B43A-1EF2E1E85A64}" dt="2025-06-13T08:52:17.131" v="15"/>
            <ac:spMkLst>
              <pc:docMk/>
              <pc:sldMasterMk cId="3599177774" sldId="2147483648"/>
              <pc:sldLayoutMk cId="3708158448" sldId="2147483662"/>
              <ac:spMk id="18" creationId="{BC772F4F-1E13-DF61-E9D7-23214DD0DFC2}"/>
            </ac:spMkLst>
          </pc:spChg>
          <pc:spChg chg="add mod">
            <ac:chgData name="Torres, Ricardo" userId="0d3f5198-5cd5-459f-83f1-bbe0dc9ea2ca" providerId="ADAL" clId="{BA2FAA1C-C093-409F-B43A-1EF2E1E85A64}" dt="2025-06-13T08:52:17.131" v="15"/>
            <ac:spMkLst>
              <pc:docMk/>
              <pc:sldMasterMk cId="3599177774" sldId="2147483648"/>
              <pc:sldLayoutMk cId="3708158448" sldId="2147483662"/>
              <ac:spMk id="19" creationId="{0A7DC1C0-CEC4-64E4-B84C-D8ADF092723F}"/>
            </ac:spMkLst>
          </pc:spChg>
          <pc:spChg chg="del">
            <ac:chgData name="Torres, Ricardo" userId="0d3f5198-5cd5-459f-83f1-bbe0dc9ea2ca" providerId="ADAL" clId="{BA2FAA1C-C093-409F-B43A-1EF2E1E85A64}" dt="2025-06-13T08:52:16.216" v="14" actId="478"/>
            <ac:spMkLst>
              <pc:docMk/>
              <pc:sldMasterMk cId="3599177774" sldId="2147483648"/>
              <pc:sldLayoutMk cId="3708158448" sldId="2147483662"/>
              <ac:spMk id="20" creationId="{91A38598-CD5E-4EEA-8C9C-B6A45CED45F6}"/>
            </ac:spMkLst>
          </pc:spChg>
          <pc:picChg chg="del">
            <ac:chgData name="Torres, Ricardo" userId="0d3f5198-5cd5-459f-83f1-bbe0dc9ea2ca" providerId="ADAL" clId="{BA2FAA1C-C093-409F-B43A-1EF2E1E85A64}" dt="2025-06-13T08:52:04.187" v="12" actId="478"/>
            <ac:picMkLst>
              <pc:docMk/>
              <pc:sldMasterMk cId="3599177774" sldId="2147483648"/>
              <pc:sldLayoutMk cId="3708158448" sldId="2147483662"/>
              <ac:picMk id="5" creationId="{2ED2B0C9-057F-DB9B-9E3B-4EFA1317E6B7}"/>
            </ac:picMkLst>
          </pc:picChg>
          <pc:picChg chg="add del mod">
            <ac:chgData name="Torres, Ricardo" userId="0d3f5198-5cd5-459f-83f1-bbe0dc9ea2ca" providerId="ADAL" clId="{BA2FAA1C-C093-409F-B43A-1EF2E1E85A64}" dt="2025-06-13T08:52:25.755" v="17" actId="478"/>
            <ac:picMkLst>
              <pc:docMk/>
              <pc:sldMasterMk cId="3599177774" sldId="2147483648"/>
              <pc:sldLayoutMk cId="3708158448" sldId="2147483662"/>
              <ac:picMk id="8" creationId="{2729F4D8-72F5-75D9-8505-7123C880D15B}"/>
            </ac:picMkLst>
          </pc:picChg>
          <pc:picChg chg="del">
            <ac:chgData name="Torres, Ricardo" userId="0d3f5198-5cd5-459f-83f1-bbe0dc9ea2ca" providerId="ADAL" clId="{BA2FAA1C-C093-409F-B43A-1EF2E1E85A64}" dt="2025-06-13T08:52:04.187" v="12" actId="478"/>
            <ac:picMkLst>
              <pc:docMk/>
              <pc:sldMasterMk cId="3599177774" sldId="2147483648"/>
              <pc:sldLayoutMk cId="3708158448" sldId="2147483662"/>
              <ac:picMk id="12" creationId="{C6B8B96E-575F-088B-AB82-85FF2C6B7D16}"/>
            </ac:picMkLst>
          </pc:picChg>
          <pc:picChg chg="add mod">
            <ac:chgData name="Torres, Ricardo" userId="0d3f5198-5cd5-459f-83f1-bbe0dc9ea2ca" providerId="ADAL" clId="{BA2FAA1C-C093-409F-B43A-1EF2E1E85A64}" dt="2025-06-13T08:52:05.196" v="13"/>
            <ac:picMkLst>
              <pc:docMk/>
              <pc:sldMasterMk cId="3599177774" sldId="2147483648"/>
              <pc:sldLayoutMk cId="3708158448" sldId="2147483662"/>
              <ac:picMk id="13" creationId="{284BE330-3789-B1C7-92DC-9A2E3CF8D8C7}"/>
            </ac:picMkLst>
          </pc:picChg>
          <pc:picChg chg="add mod">
            <ac:chgData name="Torres, Ricardo" userId="0d3f5198-5cd5-459f-83f1-bbe0dc9ea2ca" providerId="ADAL" clId="{BA2FAA1C-C093-409F-B43A-1EF2E1E85A64}" dt="2025-06-13T08:52:05.196" v="13"/>
            <ac:picMkLst>
              <pc:docMk/>
              <pc:sldMasterMk cId="3599177774" sldId="2147483648"/>
              <pc:sldLayoutMk cId="3708158448" sldId="2147483662"/>
              <ac:picMk id="15" creationId="{8DC4FF37-DE49-C57B-A39E-E85F02BC0371}"/>
            </ac:picMkLst>
          </pc:picChg>
          <pc:picChg chg="add del mod">
            <ac:chgData name="Torres, Ricardo" userId="0d3f5198-5cd5-459f-83f1-bbe0dc9ea2ca" providerId="ADAL" clId="{BA2FAA1C-C093-409F-B43A-1EF2E1E85A64}" dt="2025-06-13T08:52:22.792" v="16" actId="478"/>
            <ac:picMkLst>
              <pc:docMk/>
              <pc:sldMasterMk cId="3599177774" sldId="2147483648"/>
              <pc:sldLayoutMk cId="3708158448" sldId="2147483662"/>
              <ac:picMk id="16" creationId="{6DD31C60-3CE3-A0BC-61E8-1D19E2A0843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24/03/2026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bright light in the dark&#10;&#10;AI-generated content may be incorrect.">
            <a:extLst>
              <a:ext uri="{FF2B5EF4-FFF2-40B4-BE49-F238E27FC236}">
                <a16:creationId xmlns:a16="http://schemas.microsoft.com/office/drawing/2014/main" id="{836323D4-EDE5-40F7-37CA-91BB8A60B1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94639"/>
            <a:ext cx="12192000" cy="7152639"/>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147345" y="6173098"/>
            <a:ext cx="6170755" cy="461665"/>
          </a:xfrm>
          <a:prstGeom prst="rect">
            <a:avLst/>
          </a:prstGeom>
          <a:noFill/>
        </p:spPr>
        <p:txBody>
          <a:bodyPr wrap="square" rtlCol="0">
            <a:spAutoFit/>
          </a:bodyPr>
          <a:lstStyle/>
          <a:p>
            <a:r>
              <a:rPr lang="en-US" sz="800" b="1" dirty="0">
                <a:solidFill>
                  <a:schemeClr val="bg1"/>
                </a:solidFill>
              </a:rPr>
              <a:t>This project has received funding from the European Union. The participation of PSI is funded by the Swiss State Secretariat for Education, Research and Innovation (SERI). The information herein reflects the views of its author(s) only, and neither European Union nor the SERI is responsible for any use that may be made of the information contained.</a:t>
            </a:r>
            <a:endParaRPr lang="en-GB" sz="800" b="1" dirty="0">
              <a:solidFill>
                <a:schemeClr val="bg1"/>
              </a:solidFill>
            </a:endParaRPr>
          </a:p>
        </p:txBody>
      </p:sp>
      <p:pic>
        <p:nvPicPr>
          <p:cNvPr id="6" name="Picture 5" descr="A blue background with yellow stars&#10;&#10;Description automatically generated with low confidence">
            <a:extLst>
              <a:ext uri="{FF2B5EF4-FFF2-40B4-BE49-F238E27FC236}">
                <a16:creationId xmlns:a16="http://schemas.microsoft.com/office/drawing/2014/main" id="{524E910F-F508-5C5A-DE5E-32E54244B17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43614" y="5484266"/>
            <a:ext cx="842973" cy="558039"/>
          </a:xfrm>
          <a:prstGeom prst="rect">
            <a:avLst/>
          </a:prstGeom>
        </p:spPr>
      </p:pic>
      <p:sp>
        <p:nvSpPr>
          <p:cNvPr id="9" name="TextBox 8">
            <a:extLst>
              <a:ext uri="{FF2B5EF4-FFF2-40B4-BE49-F238E27FC236}">
                <a16:creationId xmlns:a16="http://schemas.microsoft.com/office/drawing/2014/main" id="{5042F8F7-39BD-C0D1-630E-61B6D2FE72A4}"/>
              </a:ext>
            </a:extLst>
          </p:cNvPr>
          <p:cNvSpPr txBox="1"/>
          <p:nvPr userDrawn="1"/>
        </p:nvSpPr>
        <p:spPr>
          <a:xfrm>
            <a:off x="1086587" y="5552843"/>
            <a:ext cx="1524509" cy="430887"/>
          </a:xfrm>
          <a:prstGeom prst="rect">
            <a:avLst/>
          </a:prstGeom>
          <a:noFill/>
        </p:spPr>
        <p:txBody>
          <a:bodyPr wrap="square" rtlCol="0">
            <a:spAutoFit/>
          </a:bodyPr>
          <a:lstStyle/>
          <a:p>
            <a:r>
              <a:rPr lang="en-GB" sz="1100" b="1" dirty="0">
                <a:solidFill>
                  <a:schemeClr val="bg1"/>
                </a:solidFill>
                <a:latin typeface="Arial" panose="020B0604020202020204" pitchFamily="34" charset="0"/>
                <a:cs typeface="Arial" panose="020B0604020202020204" pitchFamily="34" charset="0"/>
              </a:rPr>
              <a:t>Funded by </a:t>
            </a:r>
          </a:p>
          <a:p>
            <a:r>
              <a:rPr lang="en-GB" sz="1100" b="1" dirty="0">
                <a:solidFill>
                  <a:schemeClr val="bg1"/>
                </a:solidFill>
                <a:latin typeface="Arial" panose="020B0604020202020204" pitchFamily="34" charset="0"/>
                <a:cs typeface="Arial" panose="020B0604020202020204" pitchFamily="34" charset="0"/>
              </a:rPr>
              <a:t>the European Union</a:t>
            </a:r>
          </a:p>
        </p:txBody>
      </p:sp>
      <p:pic>
        <p:nvPicPr>
          <p:cNvPr id="17" name="Picture 16" descr="A yellow and white text with stars&#10;&#10;AI-generated content may be incorrect.">
            <a:extLst>
              <a:ext uri="{FF2B5EF4-FFF2-40B4-BE49-F238E27FC236}">
                <a16:creationId xmlns:a16="http://schemas.microsoft.com/office/drawing/2014/main" id="{6A1931B3-AFE8-7F97-5868-1133F6B2FC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90277" y="-45632"/>
            <a:ext cx="3707784" cy="1736258"/>
          </a:xfrm>
          <a:prstGeom prst="rect">
            <a:avLst/>
          </a:prstGeom>
        </p:spPr>
      </p:pic>
      <p:sp>
        <p:nvSpPr>
          <p:cNvPr id="19" name="Rectangle 3">
            <a:extLst>
              <a:ext uri="{FF2B5EF4-FFF2-40B4-BE49-F238E27FC236}">
                <a16:creationId xmlns:a16="http://schemas.microsoft.com/office/drawing/2014/main" id="{471F195A-8642-94BE-DBAE-5C61CFF7A42D}"/>
              </a:ext>
            </a:extLst>
          </p:cNvPr>
          <p:cNvSpPr>
            <a:spLocks noChangeArrowheads="1"/>
          </p:cNvSpPr>
          <p:nvPr userDrawn="1"/>
        </p:nvSpPr>
        <p:spPr bwMode="auto">
          <a:xfrm>
            <a:off x="293939" y="74253"/>
            <a:ext cx="39732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i="1" dirty="0">
                <a:solidFill>
                  <a:srgbClr val="FCAF17"/>
                </a:solidFill>
                <a:latin typeface="Arial Narrow" pitchFamily="34" charset="0"/>
              </a:rPr>
              <a:t>PLASMA</a:t>
            </a:r>
          </a:p>
          <a:p>
            <a:r>
              <a:rPr lang="en-GB" altLang="en-US" sz="2400" i="1" dirty="0">
                <a:solidFill>
                  <a:srgbClr val="FCAF17"/>
                </a:solidFill>
                <a:latin typeface="Arial Narrow" pitchFamily="34" charset="0"/>
              </a:rPr>
              <a:t>ACCELERATOR SYSTEMS FOR </a:t>
            </a:r>
          </a:p>
          <a:p>
            <a:r>
              <a:rPr lang="en-GB" altLang="en-US" sz="2400" i="1" dirty="0">
                <a:solidFill>
                  <a:schemeClr val="bg1"/>
                </a:solidFill>
                <a:latin typeface="Arial Narrow" pitchFamily="34" charset="0"/>
              </a:rPr>
              <a:t>COMPACT</a:t>
            </a:r>
          </a:p>
          <a:p>
            <a:r>
              <a:rPr lang="en-GB" altLang="en-US" sz="2400" i="1" dirty="0">
                <a:solidFill>
                  <a:schemeClr val="bg1"/>
                </a:solidFill>
                <a:latin typeface="Arial Narrow" pitchFamily="34" charset="0"/>
              </a:rPr>
              <a:t>RESEARCH INFRASTRUCTURES</a:t>
            </a:r>
          </a:p>
        </p:txBody>
      </p:sp>
      <p:pic>
        <p:nvPicPr>
          <p:cNvPr id="4" name="Picture 3">
            <a:extLst>
              <a:ext uri="{FF2B5EF4-FFF2-40B4-BE49-F238E27FC236}">
                <a16:creationId xmlns:a16="http://schemas.microsoft.com/office/drawing/2014/main" id="{10258103-DE5A-0D02-BA82-72B75A5BC3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flipV="1">
            <a:off x="2655206" y="5663768"/>
            <a:ext cx="382490" cy="367737"/>
          </a:xfrm>
          <a:prstGeom prst="rect">
            <a:avLst/>
          </a:prstGeom>
        </p:spPr>
      </p:pic>
      <p:sp>
        <p:nvSpPr>
          <p:cNvPr id="7" name="TextBox 6">
            <a:extLst>
              <a:ext uri="{FF2B5EF4-FFF2-40B4-BE49-F238E27FC236}">
                <a16:creationId xmlns:a16="http://schemas.microsoft.com/office/drawing/2014/main" id="{D14F2CB3-A803-A073-A200-909BF59B2EC7}"/>
              </a:ext>
            </a:extLst>
          </p:cNvPr>
          <p:cNvSpPr txBox="1"/>
          <p:nvPr userDrawn="1"/>
        </p:nvSpPr>
        <p:spPr>
          <a:xfrm>
            <a:off x="2557795" y="5417548"/>
            <a:ext cx="2569377" cy="246221"/>
          </a:xfrm>
          <a:prstGeom prst="rect">
            <a:avLst/>
          </a:prstGeom>
          <a:noFill/>
        </p:spPr>
        <p:txBody>
          <a:bodyPr wrap="square">
            <a:spAutoFit/>
          </a:bodyPr>
          <a:lstStyle/>
          <a:p>
            <a:pPr algn="l">
              <a:lnSpc>
                <a:spcPts val="1248"/>
              </a:lnSpc>
              <a:buNone/>
            </a:pPr>
            <a:r>
              <a:rPr lang="en-GB" sz="1000" b="1" i="0" dirty="0">
                <a:solidFill>
                  <a:srgbClr val="FFFFFF"/>
                </a:solidFill>
                <a:effectLst/>
                <a:latin typeface="Arial" panose="020B0604020202020204" pitchFamily="34" charset="0"/>
                <a:cs typeface="Arial" panose="020B0604020202020204" pitchFamily="34" charset="0"/>
              </a:rPr>
              <a:t>PSI supported by</a:t>
            </a:r>
            <a:endParaRPr lang="en-GB" sz="1000" dirty="0"/>
          </a:p>
        </p:txBody>
      </p:sp>
      <p:sp>
        <p:nvSpPr>
          <p:cNvPr id="11" name="TextBox 10">
            <a:extLst>
              <a:ext uri="{FF2B5EF4-FFF2-40B4-BE49-F238E27FC236}">
                <a16:creationId xmlns:a16="http://schemas.microsoft.com/office/drawing/2014/main" id="{A301EE6E-89CE-5065-8758-3C83F831CCA1}"/>
              </a:ext>
            </a:extLst>
          </p:cNvPr>
          <p:cNvSpPr txBox="1"/>
          <p:nvPr userDrawn="1"/>
        </p:nvSpPr>
        <p:spPr>
          <a:xfrm>
            <a:off x="4536030" y="5586026"/>
            <a:ext cx="1938494" cy="523220"/>
          </a:xfrm>
          <a:prstGeom prst="rect">
            <a:avLst/>
          </a:prstGeom>
          <a:noFill/>
        </p:spPr>
        <p:txBody>
          <a:bodyPr wrap="square">
            <a:spAutoFit/>
          </a:bodyPr>
          <a:lstStyle/>
          <a:p>
            <a:r>
              <a:rPr lang="en-GB" sz="700" dirty="0">
                <a:solidFill>
                  <a:schemeClr val="bg1"/>
                </a:solidFill>
                <a:latin typeface="Arial" panose="020B0604020202020204" pitchFamily="34" charset="0"/>
                <a:cs typeface="Arial" panose="020B0604020202020204" pitchFamily="34" charset="0"/>
              </a:rPr>
              <a:t>Federal Department of Economic Affairs, </a:t>
            </a:r>
          </a:p>
          <a:p>
            <a:r>
              <a:rPr lang="en-GB" sz="700" dirty="0">
                <a:solidFill>
                  <a:schemeClr val="bg1"/>
                </a:solidFill>
                <a:latin typeface="Arial" panose="020B0604020202020204" pitchFamily="34" charset="0"/>
                <a:cs typeface="Arial" panose="020B0604020202020204" pitchFamily="34" charset="0"/>
              </a:rPr>
              <a:t>Education and Research EAER, </a:t>
            </a:r>
          </a:p>
          <a:p>
            <a:r>
              <a:rPr lang="en-GB" sz="700" b="1" dirty="0">
                <a:solidFill>
                  <a:schemeClr val="bg1"/>
                </a:solidFill>
                <a:latin typeface="Arial" panose="020B0604020202020204" pitchFamily="34" charset="0"/>
                <a:cs typeface="Arial" panose="020B0604020202020204" pitchFamily="34" charset="0"/>
              </a:rPr>
              <a:t>State Secretariat for Education, Research and Innovation SERI</a:t>
            </a:r>
          </a:p>
        </p:txBody>
      </p:sp>
      <p:sp>
        <p:nvSpPr>
          <p:cNvPr id="13" name="TextBox 12">
            <a:extLst>
              <a:ext uri="{FF2B5EF4-FFF2-40B4-BE49-F238E27FC236}">
                <a16:creationId xmlns:a16="http://schemas.microsoft.com/office/drawing/2014/main" id="{3D20617F-405A-B71C-56FF-67835C5E3DE2}"/>
              </a:ext>
            </a:extLst>
          </p:cNvPr>
          <p:cNvSpPr txBox="1"/>
          <p:nvPr userDrawn="1"/>
        </p:nvSpPr>
        <p:spPr>
          <a:xfrm>
            <a:off x="3033311" y="5602963"/>
            <a:ext cx="1598567" cy="630942"/>
          </a:xfrm>
          <a:prstGeom prst="rect">
            <a:avLst/>
          </a:prstGeom>
          <a:noFill/>
        </p:spPr>
        <p:txBody>
          <a:bodyPr wrap="square">
            <a:spAutoFit/>
          </a:bodyPr>
          <a:lstStyle/>
          <a:p>
            <a:pPr>
              <a:buNone/>
            </a:pPr>
            <a:r>
              <a:rPr lang="en-GB" sz="700" b="0" i="0" dirty="0">
                <a:solidFill>
                  <a:srgbClr val="FFFFFF"/>
                </a:solidFill>
                <a:effectLst/>
                <a:latin typeface="Arial" panose="020B0604020202020204" pitchFamily="34" charset="0"/>
                <a:cs typeface="Arial" panose="020B0604020202020204" pitchFamily="34" charset="0"/>
              </a:rPr>
              <a:t>Schweizerische </a:t>
            </a:r>
            <a:r>
              <a:rPr lang="en-GB" sz="700" b="0" i="0" dirty="0" err="1">
                <a:solidFill>
                  <a:srgbClr val="FFFFFF"/>
                </a:solidFill>
                <a:effectLst/>
                <a:latin typeface="Arial" panose="020B0604020202020204" pitchFamily="34" charset="0"/>
                <a:cs typeface="Arial" panose="020B0604020202020204" pitchFamily="34" charset="0"/>
              </a:rPr>
              <a:t>Eidgenossenschaft</a:t>
            </a:r>
            <a:r>
              <a:rPr lang="en-GB" sz="700" b="0" i="0" dirty="0">
                <a:solidFill>
                  <a:srgbClr val="FFFFFF"/>
                </a:solidFill>
                <a:effectLst/>
                <a:latin typeface="Arial" panose="020B0604020202020204" pitchFamily="34" charset="0"/>
                <a:cs typeface="Arial" panose="020B0604020202020204" pitchFamily="34" charset="0"/>
              </a:rPr>
              <a:t> </a:t>
            </a:r>
          </a:p>
          <a:p>
            <a:pPr>
              <a:buNone/>
            </a:pPr>
            <a:r>
              <a:rPr lang="en-GB" sz="700" b="0" i="0" dirty="0">
                <a:solidFill>
                  <a:srgbClr val="FFFFFF"/>
                </a:solidFill>
                <a:effectLst/>
                <a:latin typeface="Arial" panose="020B0604020202020204" pitchFamily="34" charset="0"/>
                <a:cs typeface="Arial" panose="020B0604020202020204" pitchFamily="34" charset="0"/>
              </a:rPr>
              <a:t>Confédération </a:t>
            </a:r>
            <a:r>
              <a:rPr lang="en-GB" sz="700" b="0" i="0" dirty="0" err="1">
                <a:solidFill>
                  <a:srgbClr val="FFFFFF"/>
                </a:solidFill>
                <a:effectLst/>
                <a:latin typeface="Arial" panose="020B0604020202020204" pitchFamily="34" charset="0"/>
                <a:cs typeface="Arial" panose="020B0604020202020204" pitchFamily="34" charset="0"/>
              </a:rPr>
              <a:t>suisse</a:t>
            </a:r>
            <a:r>
              <a:rPr lang="en-GB" sz="700" b="0" i="0" dirty="0">
                <a:solidFill>
                  <a:srgbClr val="FFFFFF"/>
                </a:solidFill>
                <a:effectLst/>
                <a:latin typeface="Arial" panose="020B0604020202020204" pitchFamily="34" charset="0"/>
                <a:cs typeface="Arial" panose="020B0604020202020204" pitchFamily="34" charset="0"/>
              </a:rPr>
              <a:t> </a:t>
            </a:r>
          </a:p>
          <a:p>
            <a:pPr>
              <a:buNone/>
            </a:pPr>
            <a:r>
              <a:rPr lang="en-GB" sz="700" b="0" i="0" dirty="0" err="1">
                <a:solidFill>
                  <a:srgbClr val="FFFFFF"/>
                </a:solidFill>
                <a:effectLst/>
                <a:latin typeface="Arial" panose="020B0604020202020204" pitchFamily="34" charset="0"/>
                <a:cs typeface="Arial" panose="020B0604020202020204" pitchFamily="34" charset="0"/>
              </a:rPr>
              <a:t>Confederazione</a:t>
            </a:r>
            <a:r>
              <a:rPr lang="en-GB" sz="700" b="0" i="0" dirty="0">
                <a:solidFill>
                  <a:srgbClr val="FFFFFF"/>
                </a:solidFill>
                <a:effectLst/>
                <a:latin typeface="Arial" panose="020B0604020202020204" pitchFamily="34" charset="0"/>
                <a:cs typeface="Arial" panose="020B0604020202020204" pitchFamily="34" charset="0"/>
              </a:rPr>
              <a:t> Svizzera </a:t>
            </a:r>
          </a:p>
          <a:p>
            <a:pPr>
              <a:buNone/>
            </a:pPr>
            <a:r>
              <a:rPr lang="en-GB" sz="700" b="0" i="0" dirty="0" err="1">
                <a:solidFill>
                  <a:srgbClr val="FFFFFF"/>
                </a:solidFill>
                <a:effectLst/>
                <a:latin typeface="Arial" panose="020B0604020202020204" pitchFamily="34" charset="0"/>
                <a:cs typeface="Arial" panose="020B0604020202020204" pitchFamily="34" charset="0"/>
              </a:rPr>
              <a:t>Confederaziun</a:t>
            </a:r>
            <a:r>
              <a:rPr lang="en-GB" sz="700" b="0" i="0" dirty="0">
                <a:solidFill>
                  <a:srgbClr val="FFFFFF"/>
                </a:solidFill>
                <a:effectLst/>
                <a:latin typeface="Arial" panose="020B0604020202020204" pitchFamily="34" charset="0"/>
                <a:cs typeface="Arial" panose="020B0604020202020204" pitchFamily="34" charset="0"/>
              </a:rPr>
              <a:t> </a:t>
            </a:r>
            <a:r>
              <a:rPr lang="en-GB" sz="700" b="0" i="0" dirty="0" err="1">
                <a:solidFill>
                  <a:srgbClr val="FFFFFF"/>
                </a:solidFill>
                <a:effectLst/>
                <a:latin typeface="Arial" panose="020B0604020202020204" pitchFamily="34" charset="0"/>
                <a:cs typeface="Arial" panose="020B0604020202020204" pitchFamily="34" charset="0"/>
              </a:rPr>
              <a:t>svizra</a:t>
            </a:r>
            <a:r>
              <a:rPr lang="en-GB" sz="700" b="0" i="0" dirty="0">
                <a:solidFill>
                  <a:srgbClr val="FFFFFF"/>
                </a:solidFill>
                <a:effectLst/>
                <a:latin typeface="Arial" panose="020B0604020202020204" pitchFamily="34" charset="0"/>
                <a:cs typeface="Arial" panose="020B0604020202020204" pitchFamily="34" charset="0"/>
              </a:rPr>
              <a:t> </a:t>
            </a:r>
          </a:p>
          <a:p>
            <a:pPr>
              <a:buNone/>
            </a:pPr>
            <a:r>
              <a:rPr lang="en-GB" sz="700" b="0" i="0" dirty="0">
                <a:solidFill>
                  <a:srgbClr val="FFFFFF"/>
                </a:solidFill>
                <a:effectLst/>
                <a:latin typeface="Arial" panose="020B0604020202020204" pitchFamily="34" charset="0"/>
                <a:cs typeface="Arial" panose="020B0604020202020204" pitchFamily="34" charset="0"/>
              </a:rPr>
              <a:t>Swiss Confederation</a:t>
            </a:r>
            <a:endParaRPr lang="en-GB" sz="700" dirty="0"/>
          </a:p>
        </p:txBody>
      </p:sp>
    </p:spTree>
    <p:extLst>
      <p:ext uri="{BB962C8B-B14F-4D97-AF65-F5344CB8AC3E}">
        <p14:creationId xmlns:p14="http://schemas.microsoft.com/office/powerpoint/2010/main" val="303289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A bright light in the dark&#10;&#10;AI-generated content may be incorrect.">
            <a:extLst>
              <a:ext uri="{FF2B5EF4-FFF2-40B4-BE49-F238E27FC236}">
                <a16:creationId xmlns:a16="http://schemas.microsoft.com/office/drawing/2014/main" id="{7607D75D-709A-2A97-20CE-117739EB5E3C}"/>
              </a:ext>
            </a:extLst>
          </p:cNvPr>
          <p:cNvPicPr>
            <a:picLocks noChangeAspect="1"/>
          </p:cNvPicPr>
          <p:nvPr userDrawn="1"/>
        </p:nvPicPr>
        <p:blipFill>
          <a:blip r:embed="rId2">
            <a:extLst>
              <a:ext uri="{28A0092B-C50C-407E-A947-70E740481C1C}">
                <a14:useLocalDpi xmlns:a14="http://schemas.microsoft.com/office/drawing/2010/main" val="0"/>
              </a:ext>
            </a:extLst>
          </a:blip>
          <a:srcRect t="47084"/>
          <a:stretch/>
        </p:blipFill>
        <p:spPr>
          <a:xfrm>
            <a:off x="-1" y="6457516"/>
            <a:ext cx="12192000" cy="422305"/>
          </a:xfrm>
          <a:prstGeom prst="rect">
            <a:avLst/>
          </a:prstGeom>
        </p:spPr>
      </p:pic>
      <p:pic>
        <p:nvPicPr>
          <p:cNvPr id="10" name="Picture 9" descr="A bright light in the dark&#10;&#10;AI-generated content may be incorrect.">
            <a:extLst>
              <a:ext uri="{FF2B5EF4-FFF2-40B4-BE49-F238E27FC236}">
                <a16:creationId xmlns:a16="http://schemas.microsoft.com/office/drawing/2014/main" id="{6AFD22A2-AF86-C404-AFEB-72E58401CF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0367"/>
            <a:ext cx="12192000" cy="798066"/>
          </a:xfrm>
          <a:prstGeom prst="rect">
            <a:avLst/>
          </a:prstGeom>
        </p:spPr>
      </p:pic>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sz="1400">
                <a:solidFill>
                  <a:srgbClr val="FCAF17"/>
                </a:solidFill>
              </a:defRPr>
            </a:lvl1pPr>
          </a:lstStyle>
          <a:p>
            <a:fld id="{3A3A6714-3D1F-4857-9904-D935B84167FA}" type="slidenum">
              <a:rPr lang="en-GB" smtClean="0"/>
              <a:pPr/>
              <a:t>‹#›</a:t>
            </a:fld>
            <a:endParaRPr lang="en-GB" dirty="0"/>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FCAF17"/>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sz="1400" i="1">
                <a:solidFill>
                  <a:srgbClr val="FCAF17"/>
                </a:solidFill>
              </a:defRPr>
            </a:lvl1pPr>
          </a:lstStyle>
          <a:p>
            <a:pPr algn="l"/>
            <a:r>
              <a:rPr lang="en-GB" dirty="0"/>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08950" y="185819"/>
            <a:ext cx="555505" cy="367738"/>
          </a:xfrm>
          <a:prstGeom prst="rect">
            <a:avLst/>
          </a:prstGeom>
        </p:spPr>
      </p:pic>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FCAF17"/>
                </a:solidFill>
              </a:rPr>
              <a:t>www.pacri.eu</a:t>
            </a:r>
          </a:p>
        </p:txBody>
      </p:sp>
      <p:pic>
        <p:nvPicPr>
          <p:cNvPr id="17" name="Picture 16" descr="A yellow and white text with stars&#10;&#10;AI-generated content may be incorrect.">
            <a:extLst>
              <a:ext uri="{FF2B5EF4-FFF2-40B4-BE49-F238E27FC236}">
                <a16:creationId xmlns:a16="http://schemas.microsoft.com/office/drawing/2014/main" id="{9DC55617-3585-B799-47E8-F8BCCF529A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402" y="32299"/>
            <a:ext cx="1537562" cy="720000"/>
          </a:xfrm>
          <a:prstGeom prst="rect">
            <a:avLst/>
          </a:prstGeom>
        </p:spPr>
      </p:pic>
      <p:pic>
        <p:nvPicPr>
          <p:cNvPr id="4" name="Picture 3">
            <a:extLst>
              <a:ext uri="{FF2B5EF4-FFF2-40B4-BE49-F238E27FC236}">
                <a16:creationId xmlns:a16="http://schemas.microsoft.com/office/drawing/2014/main" id="{1BB85E79-1A8B-9FF3-6170-E15990823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flipV="1">
            <a:off x="11623610" y="195345"/>
            <a:ext cx="382490" cy="367737"/>
          </a:xfrm>
          <a:prstGeom prst="rect">
            <a:avLst/>
          </a:prstGeom>
        </p:spPr>
      </p:pic>
    </p:spTree>
    <p:extLst>
      <p:ext uri="{BB962C8B-B14F-4D97-AF65-F5344CB8AC3E}">
        <p14:creationId xmlns:p14="http://schemas.microsoft.com/office/powerpoint/2010/main" val="4637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rgbClr val="2E0330"/>
            </a:gs>
            <a:gs pos="80000">
              <a:srgbClr val="2E0330"/>
            </a:gs>
          </a:gsLst>
          <a:lin ang="54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sz="1400">
                <a:solidFill>
                  <a:srgbClr val="334186"/>
                </a:solidFill>
              </a:defRPr>
            </a:lvl1pPr>
          </a:lstStyle>
          <a:p>
            <a:fld id="{3A3A6714-3D1F-4857-9904-D935B84167FA}" type="slidenum">
              <a:rPr lang="en-GB" smtClean="0"/>
              <a:pPr/>
              <a:t>‹#›</a:t>
            </a:fld>
            <a:endParaRPr lang="en-GB" dirty="0"/>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sz="1400" i="1">
                <a:solidFill>
                  <a:srgbClr val="334186"/>
                </a:solidFill>
              </a:defRPr>
            </a:lvl1pPr>
          </a:lstStyle>
          <a:p>
            <a:pPr algn="l"/>
            <a:r>
              <a:rPr lang="en-GB" dirty="0"/>
              <a:t>Insert author and occasion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www.pacri.eu</a:t>
            </a:r>
          </a:p>
        </p:txBody>
      </p:sp>
      <p:pic>
        <p:nvPicPr>
          <p:cNvPr id="12" name="Picture 11" descr="A yellow and blue text with stars&#10;&#10;AI-generated content may be incorrect.">
            <a:extLst>
              <a:ext uri="{FF2B5EF4-FFF2-40B4-BE49-F238E27FC236}">
                <a16:creationId xmlns:a16="http://schemas.microsoft.com/office/drawing/2014/main" id="{C6B8B96E-575F-088B-AB82-85FF2C6B7D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1" y="32299"/>
            <a:ext cx="1537563" cy="720000"/>
          </a:xfrm>
          <a:prstGeom prst="rect">
            <a:avLst/>
          </a:prstGeom>
        </p:spPr>
      </p:pic>
      <p:pic>
        <p:nvPicPr>
          <p:cNvPr id="8" name="Picture 7" descr="A blue background with yellow stars&#10;&#10;Description automatically generated with low confidence">
            <a:extLst>
              <a:ext uri="{FF2B5EF4-FFF2-40B4-BE49-F238E27FC236}">
                <a16:creationId xmlns:a16="http://schemas.microsoft.com/office/drawing/2014/main" id="{5D799BE3-D88B-742E-317B-0E335DC91C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08950" y="185819"/>
            <a:ext cx="555505" cy="367738"/>
          </a:xfrm>
          <a:prstGeom prst="rect">
            <a:avLst/>
          </a:prstGeom>
        </p:spPr>
      </p:pic>
      <p:pic>
        <p:nvPicPr>
          <p:cNvPr id="10" name="Picture 9">
            <a:extLst>
              <a:ext uri="{FF2B5EF4-FFF2-40B4-BE49-F238E27FC236}">
                <a16:creationId xmlns:a16="http://schemas.microsoft.com/office/drawing/2014/main" id="{3C5B03CF-BEA0-20C6-116E-90F0576937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11623610" y="195345"/>
            <a:ext cx="382490" cy="367737"/>
          </a:xfrm>
          <a:prstGeom prst="rect">
            <a:avLst/>
          </a:prstGeom>
        </p:spPr>
      </p:pic>
    </p:spTree>
    <p:extLst>
      <p:ext uri="{BB962C8B-B14F-4D97-AF65-F5344CB8AC3E}">
        <p14:creationId xmlns:p14="http://schemas.microsoft.com/office/powerpoint/2010/main" val="2973826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225D7176-50AA-1032-0403-2771CA87766B}"/>
              </a:ext>
            </a:extLst>
          </p:cNvPr>
          <p:cNvSpPr/>
          <p:nvPr userDrawn="1"/>
        </p:nvSpPr>
        <p:spPr>
          <a:xfrm>
            <a:off x="0" y="-20367"/>
            <a:ext cx="12192000" cy="80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7" name="Title 1">
            <a:extLst>
              <a:ext uri="{FF2B5EF4-FFF2-40B4-BE49-F238E27FC236}">
                <a16:creationId xmlns:a16="http://schemas.microsoft.com/office/drawing/2014/main" id="{E1086AE1-9BF9-39DF-FE9A-9831EC0BBAE1}"/>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pic>
        <p:nvPicPr>
          <p:cNvPr id="11" name="Picture 10" descr="A yellow and blue text with stars&#10;&#10;AI-generated content may be incorrect.">
            <a:extLst>
              <a:ext uri="{FF2B5EF4-FFF2-40B4-BE49-F238E27FC236}">
                <a16:creationId xmlns:a16="http://schemas.microsoft.com/office/drawing/2014/main" id="{A13C1F09-AB94-3A74-9F90-3FC44C451B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1" y="32299"/>
            <a:ext cx="1537563" cy="720000"/>
          </a:xfrm>
          <a:prstGeom prst="rect">
            <a:avLst/>
          </a:prstGeom>
        </p:spPr>
      </p:pic>
      <p:sp>
        <p:nvSpPr>
          <p:cNvPr id="15" name="Rectangle 14">
            <a:extLst>
              <a:ext uri="{FF2B5EF4-FFF2-40B4-BE49-F238E27FC236}">
                <a16:creationId xmlns:a16="http://schemas.microsoft.com/office/drawing/2014/main" id="{6BFD995E-AE38-E3E0-B832-22DDC8DBB218}"/>
              </a:ext>
            </a:extLst>
          </p:cNvPr>
          <p:cNvSpPr/>
          <p:nvPr userDrawn="1"/>
        </p:nvSpPr>
        <p:spPr>
          <a:xfrm>
            <a:off x="0" y="6462572"/>
            <a:ext cx="12192000" cy="40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a:extLst>
              <a:ext uri="{FF2B5EF4-FFF2-40B4-BE49-F238E27FC236}">
                <a16:creationId xmlns:a16="http://schemas.microsoft.com/office/drawing/2014/main" id="{08672876-D58D-7447-1A01-DAEEE756FC7B}"/>
              </a:ext>
            </a:extLst>
          </p:cNvPr>
          <p:cNvSpPr>
            <a:spLocks noGrp="1"/>
          </p:cNvSpPr>
          <p:nvPr>
            <p:ph type="sldNum" sz="quarter" idx="12"/>
          </p:nvPr>
        </p:nvSpPr>
        <p:spPr>
          <a:xfrm>
            <a:off x="9111673" y="6480789"/>
            <a:ext cx="2743200" cy="365125"/>
          </a:xfrm>
        </p:spPr>
        <p:txBody>
          <a:bodyPr/>
          <a:lstStyle>
            <a:lvl1pPr>
              <a:defRPr sz="1400">
                <a:solidFill>
                  <a:srgbClr val="334186"/>
                </a:solidFill>
              </a:defRPr>
            </a:lvl1pPr>
          </a:lstStyle>
          <a:p>
            <a:fld id="{3A3A6714-3D1F-4857-9904-D935B84167FA}" type="slidenum">
              <a:rPr lang="en-GB" smtClean="0"/>
              <a:pPr/>
              <a:t>‹#›</a:t>
            </a:fld>
            <a:endParaRPr lang="en-GB" dirty="0"/>
          </a:p>
        </p:txBody>
      </p:sp>
      <p:sp>
        <p:nvSpPr>
          <p:cNvPr id="18" name="Footer Placeholder 19">
            <a:extLst>
              <a:ext uri="{FF2B5EF4-FFF2-40B4-BE49-F238E27FC236}">
                <a16:creationId xmlns:a16="http://schemas.microsoft.com/office/drawing/2014/main" id="{8CAA750A-BDE0-22E5-8DA5-5AF5FC3E2129}"/>
              </a:ext>
            </a:extLst>
          </p:cNvPr>
          <p:cNvSpPr>
            <a:spLocks noGrp="1"/>
          </p:cNvSpPr>
          <p:nvPr>
            <p:ph type="ftr" sz="quarter" idx="13"/>
          </p:nvPr>
        </p:nvSpPr>
        <p:spPr>
          <a:xfrm>
            <a:off x="410544" y="6462572"/>
            <a:ext cx="4114800" cy="365125"/>
          </a:xfrm>
        </p:spPr>
        <p:txBody>
          <a:bodyPr/>
          <a:lstStyle>
            <a:lvl1pPr>
              <a:defRPr sz="1400" i="1">
                <a:solidFill>
                  <a:srgbClr val="334186"/>
                </a:solidFill>
              </a:defRPr>
            </a:lvl1pPr>
          </a:lstStyle>
          <a:p>
            <a:pPr algn="l"/>
            <a:r>
              <a:rPr lang="en-GB" dirty="0"/>
              <a:t>Insert author and occasion</a:t>
            </a:r>
          </a:p>
        </p:txBody>
      </p:sp>
      <p:sp>
        <p:nvSpPr>
          <p:cNvPr id="19" name="TextBox 18">
            <a:extLst>
              <a:ext uri="{FF2B5EF4-FFF2-40B4-BE49-F238E27FC236}">
                <a16:creationId xmlns:a16="http://schemas.microsoft.com/office/drawing/2014/main" id="{55935F73-0F0F-2984-1BDD-8B24055100A2}"/>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www.pacri.eu</a:t>
            </a:r>
          </a:p>
        </p:txBody>
      </p:sp>
      <p:pic>
        <p:nvPicPr>
          <p:cNvPr id="2" name="Picture 1" descr="A blue background with yellow stars&#10;&#10;Description automatically generated with low confidence">
            <a:extLst>
              <a:ext uri="{FF2B5EF4-FFF2-40B4-BE49-F238E27FC236}">
                <a16:creationId xmlns:a16="http://schemas.microsoft.com/office/drawing/2014/main" id="{6D85830E-4C99-7011-D6E0-D479983DEF8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08950" y="185819"/>
            <a:ext cx="555505" cy="367738"/>
          </a:xfrm>
          <a:prstGeom prst="rect">
            <a:avLst/>
          </a:prstGeom>
        </p:spPr>
      </p:pic>
      <p:pic>
        <p:nvPicPr>
          <p:cNvPr id="5" name="Picture 4">
            <a:extLst>
              <a:ext uri="{FF2B5EF4-FFF2-40B4-BE49-F238E27FC236}">
                <a16:creationId xmlns:a16="http://schemas.microsoft.com/office/drawing/2014/main" id="{ED69D048-9BC4-5F90-0569-8F7E4B654F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11623610" y="195345"/>
            <a:ext cx="382490" cy="367737"/>
          </a:xfrm>
          <a:prstGeom prst="rect">
            <a:avLst/>
          </a:prstGeom>
        </p:spPr>
      </p:pic>
      <p:sp>
        <p:nvSpPr>
          <p:cNvPr id="6" name="Line">
            <a:extLst>
              <a:ext uri="{FF2B5EF4-FFF2-40B4-BE49-F238E27FC236}">
                <a16:creationId xmlns:a16="http://schemas.microsoft.com/office/drawing/2014/main" id="{C9087530-0FC4-8A1D-44A8-8AED76ACC688}"/>
              </a:ext>
            </a:extLst>
          </p:cNvPr>
          <p:cNvSpPr/>
          <p:nvPr userDrawn="1"/>
        </p:nvSpPr>
        <p:spPr>
          <a:xfrm>
            <a:off x="805702" y="1190624"/>
            <a:ext cx="10580596" cy="1"/>
          </a:xfrm>
          <a:prstGeom prst="line">
            <a:avLst/>
          </a:prstGeom>
          <a:ln w="50800">
            <a:solidFill>
              <a:srgbClr val="757F8D"/>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defTabSz="355600">
              <a:spcBef>
                <a:spcPts val="4700"/>
              </a:spcBef>
              <a:defRPr sz="4000">
                <a:solidFill>
                  <a:srgbClr val="53585F"/>
                </a:solidFill>
                <a:latin typeface="Graphik Light"/>
                <a:ea typeface="Graphik Light"/>
                <a:cs typeface="Graphik Light"/>
                <a:sym typeface="Graphik Light"/>
              </a:defRPr>
            </a:pPr>
            <a:endParaRPr/>
          </a:p>
        </p:txBody>
      </p:sp>
    </p:spTree>
    <p:extLst>
      <p:ext uri="{BB962C8B-B14F-4D97-AF65-F5344CB8AC3E}">
        <p14:creationId xmlns:p14="http://schemas.microsoft.com/office/powerpoint/2010/main" val="72699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rgbClr val="2E0330"/>
            </a:gs>
            <a:gs pos="80000">
              <a:srgbClr val="2E0330"/>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CAF17"/>
                </a:solidFill>
              </a:defRPr>
            </a:lvl1pPr>
            <a:lvl2pPr>
              <a:defRPr>
                <a:solidFill>
                  <a:srgbClr val="FCAF17"/>
                </a:solidFill>
              </a:defRPr>
            </a:lvl2pPr>
            <a:lvl3pPr>
              <a:defRPr>
                <a:solidFill>
                  <a:srgbClr val="FCAF17"/>
                </a:solidFill>
              </a:defRPr>
            </a:lvl3pPr>
            <a:lvl4pPr>
              <a:defRPr>
                <a:solidFill>
                  <a:srgbClr val="FCAF17"/>
                </a:solidFill>
              </a:defRPr>
            </a:lvl4pPr>
            <a:lvl5pPr>
              <a:defRPr>
                <a:solidFill>
                  <a:srgbClr val="FCAF1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6B79FB14-21E5-3B92-BD50-816234FF16FA}"/>
              </a:ext>
            </a:extLst>
          </p:cNvPr>
          <p:cNvSpPr>
            <a:spLocks noGrp="1"/>
          </p:cNvSpPr>
          <p:nvPr>
            <p:ph type="title"/>
          </p:nvPr>
        </p:nvSpPr>
        <p:spPr>
          <a:xfrm>
            <a:off x="2115127" y="-272186"/>
            <a:ext cx="7961747" cy="1325563"/>
          </a:xfrm>
        </p:spPr>
        <p:txBody>
          <a:bodyPr>
            <a:normAutofit/>
          </a:bodyPr>
          <a:lstStyle>
            <a:lvl1pPr algn="ctr">
              <a:defRPr sz="3500" b="1">
                <a:solidFill>
                  <a:srgbClr val="FCAF17"/>
                </a:solidFill>
              </a:defRPr>
            </a:lvl1pPr>
          </a:lstStyle>
          <a:p>
            <a:r>
              <a:rPr lang="en-US" dirty="0"/>
              <a:t>Click to edit Master title style</a:t>
            </a:r>
            <a:endParaRPr lang="en-GB" dirty="0"/>
          </a:p>
        </p:txBody>
      </p:sp>
      <p:pic>
        <p:nvPicPr>
          <p:cNvPr id="15" name="Picture 14" descr="A yellow and white text with stars&#10;&#10;AI-generated content may be incorrect.">
            <a:extLst>
              <a:ext uri="{FF2B5EF4-FFF2-40B4-BE49-F238E27FC236}">
                <a16:creationId xmlns:a16="http://schemas.microsoft.com/office/drawing/2014/main" id="{8DC4FF37-DE49-C57B-A39E-E85F02BC03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2" y="32299"/>
            <a:ext cx="1537562" cy="720000"/>
          </a:xfrm>
          <a:prstGeom prst="rect">
            <a:avLst/>
          </a:prstGeom>
        </p:spPr>
      </p:pic>
      <p:sp>
        <p:nvSpPr>
          <p:cNvPr id="17" name="Slide Number Placeholder 5">
            <a:extLst>
              <a:ext uri="{FF2B5EF4-FFF2-40B4-BE49-F238E27FC236}">
                <a16:creationId xmlns:a16="http://schemas.microsoft.com/office/drawing/2014/main" id="{86DEB6EE-C3EF-DDF8-B271-D54EA0FBE8F0}"/>
              </a:ext>
            </a:extLst>
          </p:cNvPr>
          <p:cNvSpPr>
            <a:spLocks noGrp="1"/>
          </p:cNvSpPr>
          <p:nvPr>
            <p:ph type="sldNum" sz="quarter" idx="12"/>
          </p:nvPr>
        </p:nvSpPr>
        <p:spPr>
          <a:xfrm>
            <a:off x="9111673" y="6480789"/>
            <a:ext cx="2743200" cy="365125"/>
          </a:xfrm>
        </p:spPr>
        <p:txBody>
          <a:bodyPr/>
          <a:lstStyle>
            <a:lvl1pPr>
              <a:defRPr sz="1400">
                <a:solidFill>
                  <a:srgbClr val="FCAF17"/>
                </a:solidFill>
              </a:defRPr>
            </a:lvl1pPr>
          </a:lstStyle>
          <a:p>
            <a:fld id="{3A3A6714-3D1F-4857-9904-D935B84167FA}" type="slidenum">
              <a:rPr lang="en-GB" smtClean="0"/>
              <a:pPr/>
              <a:t>‹#›</a:t>
            </a:fld>
            <a:endParaRPr lang="en-GB" dirty="0"/>
          </a:p>
        </p:txBody>
      </p:sp>
      <p:sp>
        <p:nvSpPr>
          <p:cNvPr id="18" name="Footer Placeholder 19">
            <a:extLst>
              <a:ext uri="{FF2B5EF4-FFF2-40B4-BE49-F238E27FC236}">
                <a16:creationId xmlns:a16="http://schemas.microsoft.com/office/drawing/2014/main" id="{BC772F4F-1E13-DF61-E9D7-23214DD0DFC2}"/>
              </a:ext>
            </a:extLst>
          </p:cNvPr>
          <p:cNvSpPr>
            <a:spLocks noGrp="1"/>
          </p:cNvSpPr>
          <p:nvPr>
            <p:ph type="ftr" sz="quarter" idx="13"/>
          </p:nvPr>
        </p:nvSpPr>
        <p:spPr>
          <a:xfrm>
            <a:off x="410544" y="6462572"/>
            <a:ext cx="4114800" cy="365125"/>
          </a:xfrm>
        </p:spPr>
        <p:txBody>
          <a:bodyPr/>
          <a:lstStyle>
            <a:lvl1pPr>
              <a:defRPr sz="1400" i="1">
                <a:solidFill>
                  <a:srgbClr val="FCAF17"/>
                </a:solidFill>
              </a:defRPr>
            </a:lvl1pPr>
          </a:lstStyle>
          <a:p>
            <a:pPr algn="l"/>
            <a:r>
              <a:rPr lang="en-GB" dirty="0"/>
              <a:t>Insert author and occasion</a:t>
            </a:r>
          </a:p>
        </p:txBody>
      </p:sp>
      <p:sp>
        <p:nvSpPr>
          <p:cNvPr id="19" name="TextBox 18">
            <a:extLst>
              <a:ext uri="{FF2B5EF4-FFF2-40B4-BE49-F238E27FC236}">
                <a16:creationId xmlns:a16="http://schemas.microsoft.com/office/drawing/2014/main" id="{0A7DC1C0-CEC4-64E4-B84C-D8ADF092723F}"/>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FCAF17"/>
                </a:solidFill>
              </a:rPr>
              <a:t>www.pacri.eu</a:t>
            </a:r>
          </a:p>
        </p:txBody>
      </p:sp>
      <p:pic>
        <p:nvPicPr>
          <p:cNvPr id="2" name="Picture 1" descr="A blue background with yellow stars&#10;&#10;Description automatically generated with low confidence">
            <a:extLst>
              <a:ext uri="{FF2B5EF4-FFF2-40B4-BE49-F238E27FC236}">
                <a16:creationId xmlns:a16="http://schemas.microsoft.com/office/drawing/2014/main" id="{F90486F0-D46D-C4A7-32F8-00DA1FB7A8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08950" y="185819"/>
            <a:ext cx="555505" cy="367738"/>
          </a:xfrm>
          <a:prstGeom prst="rect">
            <a:avLst/>
          </a:prstGeom>
        </p:spPr>
      </p:pic>
      <p:pic>
        <p:nvPicPr>
          <p:cNvPr id="4" name="Picture 3">
            <a:extLst>
              <a:ext uri="{FF2B5EF4-FFF2-40B4-BE49-F238E27FC236}">
                <a16:creationId xmlns:a16="http://schemas.microsoft.com/office/drawing/2014/main" id="{BA4A87E5-DED1-0562-3442-F334AF9ADE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11623610" y="195345"/>
            <a:ext cx="382490" cy="367737"/>
          </a:xfrm>
          <a:prstGeom prst="rect">
            <a:avLst/>
          </a:prstGeom>
        </p:spPr>
      </p:pic>
    </p:spTree>
    <p:extLst>
      <p:ext uri="{BB962C8B-B14F-4D97-AF65-F5344CB8AC3E}">
        <p14:creationId xmlns:p14="http://schemas.microsoft.com/office/powerpoint/2010/main" val="3708158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24/03/2026</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599177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sv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2794000" y="2086721"/>
            <a:ext cx="8839199" cy="1517184"/>
          </a:xfrm>
        </p:spPr>
        <p:txBody>
          <a:bodyPr>
            <a:noAutofit/>
          </a:bodyPr>
          <a:lstStyle/>
          <a:p>
            <a:r>
              <a:rPr lang="en-GB" sz="3600" dirty="0"/>
              <a:t>Mastering </a:t>
            </a:r>
            <a:r>
              <a:rPr lang="en-GB" sz="3600" dirty="0" err="1"/>
              <a:t>Gerchberg</a:t>
            </a:r>
            <a:r>
              <a:rPr lang="en-GB" sz="3600" dirty="0"/>
              <a:t>-Saxton Phase Retrieval: Toward Low-Latency </a:t>
            </a:r>
            <a:r>
              <a:rPr lang="en-GB" sz="3600" dirty="0" err="1"/>
              <a:t>Spatio</a:t>
            </a:r>
            <a:r>
              <a:rPr lang="en-GB" sz="3600" dirty="0"/>
              <a:t>-Spectral Metrology for High-Stability Lasers (WP14)</a:t>
            </a:r>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1167080" y="4600544"/>
            <a:ext cx="7708997" cy="790853"/>
          </a:xfrm>
        </p:spPr>
        <p:txBody>
          <a:bodyPr>
            <a:normAutofit fontScale="25000" lnSpcReduction="20000"/>
          </a:bodyPr>
          <a:lstStyle/>
          <a:p>
            <a:r>
              <a:rPr lang="en-GB" sz="9600" b="1" dirty="0"/>
              <a:t>CLPU, CNR (INO Pisa), CNRS (</a:t>
            </a:r>
            <a:r>
              <a:rPr lang="en-GB" sz="9600" b="1" dirty="0" err="1"/>
              <a:t>IJClab</a:t>
            </a:r>
            <a:r>
              <a:rPr lang="en-GB" sz="9600" b="1" dirty="0"/>
              <a:t>, LULI), ELI-BL , UKRI</a:t>
            </a:r>
          </a:p>
          <a:p>
            <a:r>
              <a:rPr lang="en-GB" sz="9600" b="1" dirty="0"/>
              <a:t>with Amplitude and Thales </a:t>
            </a:r>
          </a:p>
          <a:p>
            <a:endParaRPr lang="en-GB" b="1" dirty="0"/>
          </a:p>
          <a:p>
            <a:endParaRPr lang="en-GB" b="1" dirty="0"/>
          </a:p>
        </p:txBody>
      </p:sp>
      <p:sp>
        <p:nvSpPr>
          <p:cNvPr id="4" name="Subtitle 2">
            <a:extLst>
              <a:ext uri="{FF2B5EF4-FFF2-40B4-BE49-F238E27FC236}">
                <a16:creationId xmlns:a16="http://schemas.microsoft.com/office/drawing/2014/main" id="{890D969F-5255-3F67-CFE3-F03D0007D619}"/>
              </a:ext>
            </a:extLst>
          </p:cNvPr>
          <p:cNvSpPr txBox="1">
            <a:spLocks/>
          </p:cNvSpPr>
          <p:nvPr/>
        </p:nvSpPr>
        <p:spPr>
          <a:xfrm>
            <a:off x="4114085" y="3857593"/>
            <a:ext cx="2612459" cy="4650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FC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dirty="0"/>
              <a:t>Slava Smartsev</a:t>
            </a:r>
          </a:p>
          <a:p>
            <a:endParaRPr lang="en-GB" b="1" dirty="0"/>
          </a:p>
          <a:p>
            <a:endParaRPr lang="en-GB" b="1" dirty="0"/>
          </a:p>
        </p:txBody>
      </p:sp>
    </p:spTree>
    <p:extLst>
      <p:ext uri="{BB962C8B-B14F-4D97-AF65-F5344CB8AC3E}">
        <p14:creationId xmlns:p14="http://schemas.microsoft.com/office/powerpoint/2010/main" val="22476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0B0C1-1778-C0FA-E686-B720B3832A17}"/>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6259DE8C-0979-EB34-BCDD-3A55A62A1EA9}"/>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10</a:t>
            </a:fld>
            <a:endParaRPr lang="en-GB"/>
          </a:p>
        </p:txBody>
      </p:sp>
      <p:sp>
        <p:nvSpPr>
          <p:cNvPr id="3" name="Titre 3">
            <a:extLst>
              <a:ext uri="{FF2B5EF4-FFF2-40B4-BE49-F238E27FC236}">
                <a16:creationId xmlns:a16="http://schemas.microsoft.com/office/drawing/2014/main" id="{268BAA48-CF66-CEE6-0380-A1CF43CE822C}"/>
              </a:ext>
            </a:extLst>
          </p:cNvPr>
          <p:cNvSpPr>
            <a:spLocks noGrp="1"/>
          </p:cNvSpPr>
          <p:nvPr>
            <p:ph type="title"/>
          </p:nvPr>
        </p:nvSpPr>
        <p:spPr>
          <a:xfrm>
            <a:off x="1754902" y="0"/>
            <a:ext cx="9180191" cy="769365"/>
          </a:xfrm>
        </p:spPr>
        <p:txBody>
          <a:bodyPr>
            <a:normAutofit/>
          </a:bodyPr>
          <a:lstStyle/>
          <a:p>
            <a:r>
              <a:rPr lang="en-GB" dirty="0"/>
              <a:t>Works also for Fractional FFT or Fresnel regime</a:t>
            </a:r>
          </a:p>
        </p:txBody>
      </p:sp>
      <p:pic>
        <p:nvPicPr>
          <p:cNvPr id="4" name="Image 18">
            <a:extLst>
              <a:ext uri="{FF2B5EF4-FFF2-40B4-BE49-F238E27FC236}">
                <a16:creationId xmlns:a16="http://schemas.microsoft.com/office/drawing/2014/main" id="{3F073308-9A6A-5191-7731-FC46D5214DF7}"/>
              </a:ext>
            </a:extLst>
          </p:cNvPr>
          <p:cNvPicPr>
            <a:picLocks noChangeAspect="1"/>
          </p:cNvPicPr>
          <p:nvPr/>
        </p:nvPicPr>
        <p:blipFill rotWithShape="1">
          <a:blip r:embed="rId2"/>
          <a:srcRect l="12563" t="35977" r="64992" b="10513"/>
          <a:stretch/>
        </p:blipFill>
        <p:spPr>
          <a:xfrm rot="5400000">
            <a:off x="1114832" y="1268421"/>
            <a:ext cx="801592" cy="1872574"/>
          </a:xfrm>
          <a:prstGeom prst="rect">
            <a:avLst/>
          </a:prstGeom>
        </p:spPr>
      </p:pic>
      <p:sp>
        <p:nvSpPr>
          <p:cNvPr id="5" name="Rectangle 4">
            <a:extLst>
              <a:ext uri="{FF2B5EF4-FFF2-40B4-BE49-F238E27FC236}">
                <a16:creationId xmlns:a16="http://schemas.microsoft.com/office/drawing/2014/main" id="{CB7E97A0-7B99-990B-DCE3-178BB03D6A1A}"/>
              </a:ext>
            </a:extLst>
          </p:cNvPr>
          <p:cNvSpPr/>
          <p:nvPr/>
        </p:nvSpPr>
        <p:spPr>
          <a:xfrm>
            <a:off x="294781" y="1327515"/>
            <a:ext cx="2441694" cy="369332"/>
          </a:xfrm>
          <a:prstGeom prst="rect">
            <a:avLst/>
          </a:prstGeom>
        </p:spPr>
        <p:txBody>
          <a:bodyPr wrap="square">
            <a:spAutoFit/>
          </a:bodyPr>
          <a:lstStyle/>
          <a:p>
            <a:r>
              <a:rPr lang="en-US" dirty="0">
                <a:latin typeface="Century Gothic" panose="020B0502020202020204" pitchFamily="34" charset="0"/>
              </a:rPr>
              <a:t>measured intensities</a:t>
            </a:r>
            <a:endParaRPr lang="en-US" dirty="0"/>
          </a:p>
        </p:txBody>
      </p:sp>
      <p:sp>
        <p:nvSpPr>
          <p:cNvPr id="6" name="Rectangle 5">
            <a:extLst>
              <a:ext uri="{FF2B5EF4-FFF2-40B4-BE49-F238E27FC236}">
                <a16:creationId xmlns:a16="http://schemas.microsoft.com/office/drawing/2014/main" id="{11D1A8FB-3A46-F42D-760E-D3EC89BACBA1}"/>
              </a:ext>
            </a:extLst>
          </p:cNvPr>
          <p:cNvSpPr/>
          <p:nvPr/>
        </p:nvSpPr>
        <p:spPr>
          <a:xfrm>
            <a:off x="626559" y="2605504"/>
            <a:ext cx="724878" cy="369332"/>
          </a:xfrm>
          <a:prstGeom prst="rect">
            <a:avLst/>
          </a:prstGeom>
        </p:spPr>
        <p:txBody>
          <a:bodyPr wrap="square">
            <a:spAutoFit/>
          </a:bodyPr>
          <a:lstStyle/>
          <a:p>
            <a:pPr algn="ctr"/>
            <a:r>
              <a:rPr lang="en-US" dirty="0">
                <a:latin typeface="Century Gothic" panose="020B0502020202020204" pitchFamily="34" charset="0"/>
              </a:rPr>
              <a:t>z=-z0</a:t>
            </a:r>
          </a:p>
        </p:txBody>
      </p:sp>
      <p:sp>
        <p:nvSpPr>
          <p:cNvPr id="7" name="Rectangle 6">
            <a:extLst>
              <a:ext uri="{FF2B5EF4-FFF2-40B4-BE49-F238E27FC236}">
                <a16:creationId xmlns:a16="http://schemas.microsoft.com/office/drawing/2014/main" id="{F3FB3878-4D9A-C73C-E39B-C07A0E8B66B7}"/>
              </a:ext>
            </a:extLst>
          </p:cNvPr>
          <p:cNvSpPr/>
          <p:nvPr/>
        </p:nvSpPr>
        <p:spPr>
          <a:xfrm>
            <a:off x="1754902" y="2637759"/>
            <a:ext cx="550151" cy="369332"/>
          </a:xfrm>
          <a:prstGeom prst="rect">
            <a:avLst/>
          </a:prstGeom>
        </p:spPr>
        <p:txBody>
          <a:bodyPr wrap="square">
            <a:spAutoFit/>
          </a:bodyPr>
          <a:lstStyle/>
          <a:p>
            <a:pPr algn="ctr"/>
            <a:r>
              <a:rPr lang="en-US" dirty="0">
                <a:latin typeface="Century Gothic" panose="020B0502020202020204" pitchFamily="34" charset="0"/>
              </a:rPr>
              <a:t>z=0</a:t>
            </a:r>
          </a:p>
        </p:txBody>
      </p:sp>
      <p:grpSp>
        <p:nvGrpSpPr>
          <p:cNvPr id="8" name="Groupe 8">
            <a:extLst>
              <a:ext uri="{FF2B5EF4-FFF2-40B4-BE49-F238E27FC236}">
                <a16:creationId xmlns:a16="http://schemas.microsoft.com/office/drawing/2014/main" id="{C5CBCC9E-5280-ABD7-B0D4-9848AFADB345}"/>
              </a:ext>
            </a:extLst>
          </p:cNvPr>
          <p:cNvGrpSpPr/>
          <p:nvPr/>
        </p:nvGrpSpPr>
        <p:grpSpPr>
          <a:xfrm>
            <a:off x="3775639" y="5261867"/>
            <a:ext cx="2476822" cy="1131120"/>
            <a:chOff x="5141417" y="4505549"/>
            <a:chExt cx="2476822" cy="1131120"/>
          </a:xfrm>
        </p:grpSpPr>
        <p:pic>
          <p:nvPicPr>
            <p:cNvPr id="9" name="Image 26">
              <a:extLst>
                <a:ext uri="{FF2B5EF4-FFF2-40B4-BE49-F238E27FC236}">
                  <a16:creationId xmlns:a16="http://schemas.microsoft.com/office/drawing/2014/main" id="{C53ADD54-8CE1-FCFF-3688-CCF12FC4648B}"/>
                </a:ext>
              </a:extLst>
            </p:cNvPr>
            <p:cNvPicPr>
              <a:picLocks noChangeAspect="1"/>
            </p:cNvPicPr>
            <p:nvPr/>
          </p:nvPicPr>
          <p:blipFill rotWithShape="1">
            <a:blip r:embed="rId2"/>
            <a:srcRect l="40358" t="6960" r="36861" b="70134"/>
            <a:stretch/>
          </p:blipFill>
          <p:spPr>
            <a:xfrm rot="5400000">
              <a:off x="5133100" y="4513866"/>
              <a:ext cx="1131120" cy="1114486"/>
            </a:xfrm>
            <a:prstGeom prst="rect">
              <a:avLst/>
            </a:prstGeom>
          </p:spPr>
        </p:pic>
        <p:pic>
          <p:nvPicPr>
            <p:cNvPr id="10" name="Image 5">
              <a:extLst>
                <a:ext uri="{FF2B5EF4-FFF2-40B4-BE49-F238E27FC236}">
                  <a16:creationId xmlns:a16="http://schemas.microsoft.com/office/drawing/2014/main" id="{F37C22C1-B274-6CF7-B8C1-E613C53D607D}"/>
                </a:ext>
              </a:extLst>
            </p:cNvPr>
            <p:cNvPicPr>
              <a:picLocks noChangeAspect="1"/>
            </p:cNvPicPr>
            <p:nvPr/>
          </p:nvPicPr>
          <p:blipFill rotWithShape="1">
            <a:blip r:embed="rId3"/>
            <a:srcRect l="36905" t="27333" r="34285" b="35001"/>
            <a:stretch/>
          </p:blipFill>
          <p:spPr>
            <a:xfrm>
              <a:off x="6447385" y="4505549"/>
              <a:ext cx="1170854" cy="1093442"/>
            </a:xfrm>
            <a:prstGeom prst="rect">
              <a:avLst/>
            </a:prstGeom>
          </p:spPr>
        </p:pic>
      </p:grpSp>
      <p:grpSp>
        <p:nvGrpSpPr>
          <p:cNvPr id="11" name="Groupe 4">
            <a:extLst>
              <a:ext uri="{FF2B5EF4-FFF2-40B4-BE49-F238E27FC236}">
                <a16:creationId xmlns:a16="http://schemas.microsoft.com/office/drawing/2014/main" id="{4F5C6D87-8762-51FB-5F13-804E021888D1}"/>
              </a:ext>
            </a:extLst>
          </p:cNvPr>
          <p:cNvGrpSpPr/>
          <p:nvPr/>
        </p:nvGrpSpPr>
        <p:grpSpPr>
          <a:xfrm>
            <a:off x="5417430" y="1024948"/>
            <a:ext cx="4230645" cy="1551814"/>
            <a:chOff x="5417430" y="723289"/>
            <a:chExt cx="4230645" cy="1551814"/>
          </a:xfrm>
        </p:grpSpPr>
        <p:grpSp>
          <p:nvGrpSpPr>
            <p:cNvPr id="12" name="Groupe 9">
              <a:extLst>
                <a:ext uri="{FF2B5EF4-FFF2-40B4-BE49-F238E27FC236}">
                  <a16:creationId xmlns:a16="http://schemas.microsoft.com/office/drawing/2014/main" id="{84B794BD-BE1B-6452-9295-D4542042061F}"/>
                </a:ext>
              </a:extLst>
            </p:cNvPr>
            <p:cNvGrpSpPr/>
            <p:nvPr/>
          </p:nvGrpSpPr>
          <p:grpSpPr>
            <a:xfrm>
              <a:off x="6748919" y="1119417"/>
              <a:ext cx="2253022" cy="1155686"/>
              <a:chOff x="5035939" y="1263796"/>
              <a:chExt cx="2253022" cy="1155686"/>
            </a:xfrm>
          </p:grpSpPr>
          <p:pic>
            <p:nvPicPr>
              <p:cNvPr id="14" name="Image 15">
                <a:extLst>
                  <a:ext uri="{FF2B5EF4-FFF2-40B4-BE49-F238E27FC236}">
                    <a16:creationId xmlns:a16="http://schemas.microsoft.com/office/drawing/2014/main" id="{DAB65F48-5383-2307-D0C5-D48A9A37ADDF}"/>
                  </a:ext>
                </a:extLst>
              </p:cNvPr>
              <p:cNvPicPr>
                <a:picLocks noChangeAspect="1"/>
              </p:cNvPicPr>
              <p:nvPr/>
            </p:nvPicPr>
            <p:blipFill rotWithShape="1">
              <a:blip r:embed="rId2"/>
              <a:srcRect l="12647" t="66784" r="65242" b="10481"/>
              <a:stretch/>
            </p:blipFill>
            <p:spPr>
              <a:xfrm rot="5400000">
                <a:off x="5040315" y="1259420"/>
                <a:ext cx="1155686" cy="1164438"/>
              </a:xfrm>
              <a:prstGeom prst="rect">
                <a:avLst/>
              </a:prstGeom>
            </p:spPr>
          </p:pic>
          <p:sp>
            <p:nvSpPr>
              <p:cNvPr id="15" name="Ellipse 16">
                <a:extLst>
                  <a:ext uri="{FF2B5EF4-FFF2-40B4-BE49-F238E27FC236}">
                    <a16:creationId xmlns:a16="http://schemas.microsoft.com/office/drawing/2014/main" id="{935528F0-312C-241B-4E90-F9675CF79169}"/>
                  </a:ext>
                </a:extLst>
              </p:cNvPr>
              <p:cNvSpPr/>
              <p:nvPr/>
            </p:nvSpPr>
            <p:spPr>
              <a:xfrm>
                <a:off x="6348422" y="1370861"/>
                <a:ext cx="940539" cy="940539"/>
              </a:xfrm>
              <a:prstGeom prst="ellipse">
                <a:avLst/>
              </a:prstGeom>
              <a:solidFill>
                <a:srgbClr val="91F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0AD4295C-07C9-8A2C-6B9A-C11173806DA1}"/>
                </a:ext>
              </a:extLst>
            </p:cNvPr>
            <p:cNvSpPr/>
            <p:nvPr/>
          </p:nvSpPr>
          <p:spPr>
            <a:xfrm>
              <a:off x="5417430" y="723289"/>
              <a:ext cx="4230645" cy="369332"/>
            </a:xfrm>
            <a:prstGeom prst="rect">
              <a:avLst/>
            </a:prstGeom>
          </p:spPr>
          <p:txBody>
            <a:bodyPr wrap="none">
              <a:spAutoFit/>
            </a:bodyPr>
            <a:lstStyle/>
            <a:p>
              <a:r>
                <a:rPr lang="en-US" dirty="0">
                  <a:latin typeface="Century Gothic" panose="020B0502020202020204" pitchFamily="34" charset="0"/>
                </a:rPr>
                <a:t>Start at z=-z0 and some phase guess</a:t>
              </a:r>
              <a:endParaRPr lang="en-US" dirty="0"/>
            </a:p>
          </p:txBody>
        </p:sp>
      </p:grpSp>
      <p:sp>
        <p:nvSpPr>
          <p:cNvPr id="16" name="Rectangle 15">
            <a:extLst>
              <a:ext uri="{FF2B5EF4-FFF2-40B4-BE49-F238E27FC236}">
                <a16:creationId xmlns:a16="http://schemas.microsoft.com/office/drawing/2014/main" id="{969DF647-3750-C4E5-F006-9C04E5082AD2}"/>
              </a:ext>
            </a:extLst>
          </p:cNvPr>
          <p:cNvSpPr/>
          <p:nvPr/>
        </p:nvSpPr>
        <p:spPr>
          <a:xfrm>
            <a:off x="3856522" y="4861413"/>
            <a:ext cx="2315057" cy="369332"/>
          </a:xfrm>
          <a:prstGeom prst="rect">
            <a:avLst/>
          </a:prstGeom>
        </p:spPr>
        <p:txBody>
          <a:bodyPr wrap="square">
            <a:spAutoFit/>
          </a:bodyPr>
          <a:lstStyle/>
          <a:p>
            <a:r>
              <a:rPr lang="en-US" dirty="0">
                <a:latin typeface="Century Gothic" panose="020B0502020202020204" pitchFamily="34" charset="0"/>
              </a:rPr>
              <a:t>propagate to z=-z0</a:t>
            </a:r>
            <a:endParaRPr lang="en-US" dirty="0"/>
          </a:p>
        </p:txBody>
      </p:sp>
      <p:pic>
        <p:nvPicPr>
          <p:cNvPr id="17" name="Image 46">
            <a:extLst>
              <a:ext uri="{FF2B5EF4-FFF2-40B4-BE49-F238E27FC236}">
                <a16:creationId xmlns:a16="http://schemas.microsoft.com/office/drawing/2014/main" id="{33793216-92BC-6565-76F9-C4A8392A32EF}"/>
              </a:ext>
            </a:extLst>
          </p:cNvPr>
          <p:cNvPicPr>
            <a:picLocks noChangeAspect="1"/>
          </p:cNvPicPr>
          <p:nvPr/>
        </p:nvPicPr>
        <p:blipFill>
          <a:blip r:embed="rId4"/>
          <a:stretch>
            <a:fillRect/>
          </a:stretch>
        </p:blipFill>
        <p:spPr>
          <a:xfrm>
            <a:off x="6544339" y="3660396"/>
            <a:ext cx="1885798" cy="1539932"/>
          </a:xfrm>
          <a:prstGeom prst="rect">
            <a:avLst/>
          </a:prstGeom>
        </p:spPr>
      </p:pic>
      <p:grpSp>
        <p:nvGrpSpPr>
          <p:cNvPr id="18" name="Groupe 14">
            <a:extLst>
              <a:ext uri="{FF2B5EF4-FFF2-40B4-BE49-F238E27FC236}">
                <a16:creationId xmlns:a16="http://schemas.microsoft.com/office/drawing/2014/main" id="{2A4C3E07-A03C-4DCD-F643-0A9E42D69C67}"/>
              </a:ext>
            </a:extLst>
          </p:cNvPr>
          <p:cNvGrpSpPr/>
          <p:nvPr/>
        </p:nvGrpSpPr>
        <p:grpSpPr>
          <a:xfrm>
            <a:off x="8943245" y="1595648"/>
            <a:ext cx="2673244" cy="2369126"/>
            <a:chOff x="8943245" y="1595648"/>
            <a:chExt cx="2673244" cy="2369126"/>
          </a:xfrm>
        </p:grpSpPr>
        <p:grpSp>
          <p:nvGrpSpPr>
            <p:cNvPr id="19" name="Groupe 6">
              <a:extLst>
                <a:ext uri="{FF2B5EF4-FFF2-40B4-BE49-F238E27FC236}">
                  <a16:creationId xmlns:a16="http://schemas.microsoft.com/office/drawing/2014/main" id="{A3D35390-4EEA-5200-C5D1-EAB20B81E89E}"/>
                </a:ext>
              </a:extLst>
            </p:cNvPr>
            <p:cNvGrpSpPr/>
            <p:nvPr/>
          </p:nvGrpSpPr>
          <p:grpSpPr>
            <a:xfrm>
              <a:off x="8943245" y="2643792"/>
              <a:ext cx="2673244" cy="1320982"/>
              <a:chOff x="8825649" y="2310645"/>
              <a:chExt cx="2422902" cy="1074738"/>
            </a:xfrm>
          </p:grpSpPr>
          <p:pic>
            <p:nvPicPr>
              <p:cNvPr id="22" name="Image 1">
                <a:extLst>
                  <a:ext uri="{FF2B5EF4-FFF2-40B4-BE49-F238E27FC236}">
                    <a16:creationId xmlns:a16="http://schemas.microsoft.com/office/drawing/2014/main" id="{8CE5A69E-AD61-5561-251C-7BC19384BFF3}"/>
                  </a:ext>
                </a:extLst>
              </p:cNvPr>
              <p:cNvPicPr>
                <a:picLocks noChangeAspect="1"/>
              </p:cNvPicPr>
              <p:nvPr/>
            </p:nvPicPr>
            <p:blipFill rotWithShape="1">
              <a:blip r:embed="rId5"/>
              <a:srcRect l="41190" t="34444" r="38333" b="40476"/>
              <a:stretch/>
            </p:blipFill>
            <p:spPr>
              <a:xfrm>
                <a:off x="10105417" y="2311400"/>
                <a:ext cx="1143134" cy="1050088"/>
              </a:xfrm>
              <a:prstGeom prst="rect">
                <a:avLst/>
              </a:prstGeom>
            </p:spPr>
          </p:pic>
          <p:pic>
            <p:nvPicPr>
              <p:cNvPr id="23" name="Image 20">
                <a:extLst>
                  <a:ext uri="{FF2B5EF4-FFF2-40B4-BE49-F238E27FC236}">
                    <a16:creationId xmlns:a16="http://schemas.microsoft.com/office/drawing/2014/main" id="{E7CF92C7-13D9-646B-0204-41600CF2C748}"/>
                  </a:ext>
                </a:extLst>
              </p:cNvPr>
              <p:cNvPicPr>
                <a:picLocks noChangeAspect="1"/>
              </p:cNvPicPr>
              <p:nvPr/>
            </p:nvPicPr>
            <p:blipFill rotWithShape="1">
              <a:blip r:embed="rId2"/>
              <a:srcRect l="40787" t="36779" r="37228" b="40401"/>
              <a:stretch/>
            </p:blipFill>
            <p:spPr>
              <a:xfrm rot="5400000">
                <a:off x="8834859" y="2301435"/>
                <a:ext cx="1074738" cy="1093158"/>
              </a:xfrm>
              <a:prstGeom prst="rect">
                <a:avLst/>
              </a:prstGeom>
            </p:spPr>
          </p:pic>
        </p:grpSp>
        <p:sp>
          <p:nvSpPr>
            <p:cNvPr id="20" name="Rectangle 19">
              <a:extLst>
                <a:ext uri="{FF2B5EF4-FFF2-40B4-BE49-F238E27FC236}">
                  <a16:creationId xmlns:a16="http://schemas.microsoft.com/office/drawing/2014/main" id="{24616D2A-FFE5-2AE4-8EAD-A22079E64903}"/>
                </a:ext>
              </a:extLst>
            </p:cNvPr>
            <p:cNvSpPr/>
            <p:nvPr/>
          </p:nvSpPr>
          <p:spPr>
            <a:xfrm>
              <a:off x="9279856" y="2210507"/>
              <a:ext cx="2140330" cy="369332"/>
            </a:xfrm>
            <a:prstGeom prst="rect">
              <a:avLst/>
            </a:prstGeom>
          </p:spPr>
          <p:txBody>
            <a:bodyPr wrap="none">
              <a:spAutoFit/>
            </a:bodyPr>
            <a:lstStyle/>
            <a:p>
              <a:r>
                <a:rPr lang="en-US" dirty="0">
                  <a:latin typeface="Century Gothic" panose="020B0502020202020204" pitchFamily="34" charset="0"/>
                </a:rPr>
                <a:t>propagate to z=0</a:t>
              </a:r>
              <a:endParaRPr lang="en-US" dirty="0"/>
            </a:p>
          </p:txBody>
        </p:sp>
        <p:cxnSp>
          <p:nvCxnSpPr>
            <p:cNvPr id="21" name="Connecteur droit avec flèche 47">
              <a:extLst>
                <a:ext uri="{FF2B5EF4-FFF2-40B4-BE49-F238E27FC236}">
                  <a16:creationId xmlns:a16="http://schemas.microsoft.com/office/drawing/2014/main" id="{CC4518A3-B41C-750A-4FC4-6C62242B1464}"/>
                </a:ext>
              </a:extLst>
            </p:cNvPr>
            <p:cNvCxnSpPr/>
            <p:nvPr/>
          </p:nvCxnSpPr>
          <p:spPr>
            <a:xfrm>
              <a:off x="9434977" y="1595648"/>
              <a:ext cx="750965" cy="511878"/>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24" name="Groupe 17">
            <a:extLst>
              <a:ext uri="{FF2B5EF4-FFF2-40B4-BE49-F238E27FC236}">
                <a16:creationId xmlns:a16="http://schemas.microsoft.com/office/drawing/2014/main" id="{0AF9627E-3739-B566-1361-3206E591D777}"/>
              </a:ext>
            </a:extLst>
          </p:cNvPr>
          <p:cNvGrpSpPr/>
          <p:nvPr/>
        </p:nvGrpSpPr>
        <p:grpSpPr>
          <a:xfrm>
            <a:off x="8581748" y="4113516"/>
            <a:ext cx="3536546" cy="2308564"/>
            <a:chOff x="8581748" y="4113516"/>
            <a:chExt cx="3536546" cy="2308564"/>
          </a:xfrm>
        </p:grpSpPr>
        <p:grpSp>
          <p:nvGrpSpPr>
            <p:cNvPr id="25" name="Groupe 7">
              <a:extLst>
                <a:ext uri="{FF2B5EF4-FFF2-40B4-BE49-F238E27FC236}">
                  <a16:creationId xmlns:a16="http://schemas.microsoft.com/office/drawing/2014/main" id="{B3AA3943-87BC-B182-B9DE-BE48D691465A}"/>
                </a:ext>
              </a:extLst>
            </p:cNvPr>
            <p:cNvGrpSpPr/>
            <p:nvPr/>
          </p:nvGrpSpPr>
          <p:grpSpPr>
            <a:xfrm>
              <a:off x="8943244" y="5200328"/>
              <a:ext cx="2727746" cy="1221752"/>
              <a:chOff x="8590425" y="4323941"/>
              <a:chExt cx="2591715" cy="1160824"/>
            </a:xfrm>
          </p:grpSpPr>
          <p:pic>
            <p:nvPicPr>
              <p:cNvPr id="28" name="Image 10">
                <a:extLst>
                  <a:ext uri="{FF2B5EF4-FFF2-40B4-BE49-F238E27FC236}">
                    <a16:creationId xmlns:a16="http://schemas.microsoft.com/office/drawing/2014/main" id="{1ED9CDC6-9ACF-3D14-BAD6-5D9E718CA94C}"/>
                  </a:ext>
                </a:extLst>
              </p:cNvPr>
              <p:cNvPicPr>
                <a:picLocks noChangeAspect="1"/>
              </p:cNvPicPr>
              <p:nvPr/>
            </p:nvPicPr>
            <p:blipFill rotWithShape="1">
              <a:blip r:embed="rId2"/>
              <a:srcRect l="12772" t="36795" r="65243" b="40385"/>
              <a:stretch/>
            </p:blipFill>
            <p:spPr>
              <a:xfrm rot="5400000">
                <a:off x="8600376" y="4313990"/>
                <a:ext cx="1160824" cy="1180725"/>
              </a:xfrm>
              <a:prstGeom prst="rect">
                <a:avLst/>
              </a:prstGeom>
            </p:spPr>
          </p:pic>
          <p:pic>
            <p:nvPicPr>
              <p:cNvPr id="29" name="Image 24">
                <a:extLst>
                  <a:ext uri="{FF2B5EF4-FFF2-40B4-BE49-F238E27FC236}">
                    <a16:creationId xmlns:a16="http://schemas.microsoft.com/office/drawing/2014/main" id="{CEFC5663-4DFB-B346-2002-919775057E1E}"/>
                  </a:ext>
                </a:extLst>
              </p:cNvPr>
              <p:cNvPicPr>
                <a:picLocks noChangeAspect="1"/>
              </p:cNvPicPr>
              <p:nvPr/>
            </p:nvPicPr>
            <p:blipFill rotWithShape="1">
              <a:blip r:embed="rId5"/>
              <a:srcRect l="41190" t="34444" r="38333" b="40476"/>
              <a:stretch/>
            </p:blipFill>
            <p:spPr>
              <a:xfrm>
                <a:off x="9927047" y="4323941"/>
                <a:ext cx="1255093" cy="1152934"/>
              </a:xfrm>
              <a:prstGeom prst="rect">
                <a:avLst/>
              </a:prstGeom>
            </p:spPr>
          </p:pic>
        </p:grpSp>
        <p:sp>
          <p:nvSpPr>
            <p:cNvPr id="26" name="Rectangle 25">
              <a:extLst>
                <a:ext uri="{FF2B5EF4-FFF2-40B4-BE49-F238E27FC236}">
                  <a16:creationId xmlns:a16="http://schemas.microsoft.com/office/drawing/2014/main" id="{E46EFE83-6853-51B2-967E-17CD8C6DB8DD}"/>
                </a:ext>
              </a:extLst>
            </p:cNvPr>
            <p:cNvSpPr/>
            <p:nvPr/>
          </p:nvSpPr>
          <p:spPr>
            <a:xfrm>
              <a:off x="8581748" y="4584414"/>
              <a:ext cx="3536546" cy="646331"/>
            </a:xfrm>
            <a:prstGeom prst="rect">
              <a:avLst/>
            </a:prstGeom>
          </p:spPr>
          <p:txBody>
            <a:bodyPr wrap="none">
              <a:spAutoFit/>
            </a:bodyPr>
            <a:lstStyle/>
            <a:p>
              <a:pPr algn="ctr"/>
              <a:r>
                <a:rPr lang="en-US" dirty="0">
                  <a:latin typeface="Century Gothic" panose="020B0502020202020204" pitchFamily="34" charset="0"/>
                </a:rPr>
                <a:t>force the measured intensity </a:t>
              </a:r>
            </a:p>
            <a:p>
              <a:pPr algn="ctr"/>
              <a:r>
                <a:rPr lang="en-US" dirty="0">
                  <a:latin typeface="Century Gothic" panose="020B0502020202020204" pitchFamily="34" charset="0"/>
                </a:rPr>
                <a:t>keep the phase</a:t>
              </a:r>
              <a:endParaRPr lang="en-US" dirty="0"/>
            </a:p>
          </p:txBody>
        </p:sp>
        <p:cxnSp>
          <p:nvCxnSpPr>
            <p:cNvPr id="27" name="Connecteur droit avec flèche 49">
              <a:extLst>
                <a:ext uri="{FF2B5EF4-FFF2-40B4-BE49-F238E27FC236}">
                  <a16:creationId xmlns:a16="http://schemas.microsoft.com/office/drawing/2014/main" id="{69DDDDC6-6F62-5620-E7E7-A4B17025E326}"/>
                </a:ext>
              </a:extLst>
            </p:cNvPr>
            <p:cNvCxnSpPr/>
            <p:nvPr/>
          </p:nvCxnSpPr>
          <p:spPr>
            <a:xfrm>
              <a:off x="10185942" y="4113516"/>
              <a:ext cx="7662" cy="494325"/>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grpSp>
      <p:cxnSp>
        <p:nvCxnSpPr>
          <p:cNvPr id="30" name="Connecteur droit avec flèche 51">
            <a:extLst>
              <a:ext uri="{FF2B5EF4-FFF2-40B4-BE49-F238E27FC236}">
                <a16:creationId xmlns:a16="http://schemas.microsoft.com/office/drawing/2014/main" id="{6462D293-635A-8350-DE27-DD63B8CDE0E5}"/>
              </a:ext>
            </a:extLst>
          </p:cNvPr>
          <p:cNvCxnSpPr>
            <a:cxnSpLocks/>
          </p:cNvCxnSpPr>
          <p:nvPr/>
        </p:nvCxnSpPr>
        <p:spPr>
          <a:xfrm flipH="1">
            <a:off x="7227015" y="5821166"/>
            <a:ext cx="686342"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31" name="Groupe 19">
            <a:extLst>
              <a:ext uri="{FF2B5EF4-FFF2-40B4-BE49-F238E27FC236}">
                <a16:creationId xmlns:a16="http://schemas.microsoft.com/office/drawing/2014/main" id="{2F553AB3-FDFD-BD3C-D4B5-D42E2A52ADF5}"/>
              </a:ext>
            </a:extLst>
          </p:cNvPr>
          <p:cNvGrpSpPr/>
          <p:nvPr/>
        </p:nvGrpSpPr>
        <p:grpSpPr>
          <a:xfrm>
            <a:off x="3224712" y="2204708"/>
            <a:ext cx="3536546" cy="2482301"/>
            <a:chOff x="3224712" y="2204708"/>
            <a:chExt cx="3536546" cy="2482301"/>
          </a:xfrm>
        </p:grpSpPr>
        <p:grpSp>
          <p:nvGrpSpPr>
            <p:cNvPr id="32" name="Groupe 40">
              <a:extLst>
                <a:ext uri="{FF2B5EF4-FFF2-40B4-BE49-F238E27FC236}">
                  <a16:creationId xmlns:a16="http://schemas.microsoft.com/office/drawing/2014/main" id="{ADCB22E7-5518-0295-B5E5-D9710BCAC29B}"/>
                </a:ext>
              </a:extLst>
            </p:cNvPr>
            <p:cNvGrpSpPr/>
            <p:nvPr/>
          </p:nvGrpSpPr>
          <p:grpSpPr>
            <a:xfrm>
              <a:off x="3775707" y="2879444"/>
              <a:ext cx="2462207" cy="1155686"/>
              <a:chOff x="5175635" y="2892228"/>
              <a:chExt cx="2462207" cy="1155686"/>
            </a:xfrm>
          </p:grpSpPr>
          <p:pic>
            <p:nvPicPr>
              <p:cNvPr id="35" name="Image 31">
                <a:extLst>
                  <a:ext uri="{FF2B5EF4-FFF2-40B4-BE49-F238E27FC236}">
                    <a16:creationId xmlns:a16="http://schemas.microsoft.com/office/drawing/2014/main" id="{49F4B66D-313B-216B-07AF-2027E8924ED9}"/>
                  </a:ext>
                </a:extLst>
              </p:cNvPr>
              <p:cNvPicPr>
                <a:picLocks noChangeAspect="1"/>
              </p:cNvPicPr>
              <p:nvPr/>
            </p:nvPicPr>
            <p:blipFill rotWithShape="1">
              <a:blip r:embed="rId3"/>
              <a:srcRect l="36905" t="27333" r="34285" b="35001"/>
              <a:stretch/>
            </p:blipFill>
            <p:spPr>
              <a:xfrm>
                <a:off x="6466988" y="2923350"/>
                <a:ext cx="1170854" cy="1093442"/>
              </a:xfrm>
              <a:prstGeom prst="rect">
                <a:avLst/>
              </a:prstGeom>
            </p:spPr>
          </p:pic>
          <p:pic>
            <p:nvPicPr>
              <p:cNvPr id="36" name="Image 38">
                <a:extLst>
                  <a:ext uri="{FF2B5EF4-FFF2-40B4-BE49-F238E27FC236}">
                    <a16:creationId xmlns:a16="http://schemas.microsoft.com/office/drawing/2014/main" id="{D7BA9E41-0CA6-FCC1-46F1-ED7A306BF573}"/>
                  </a:ext>
                </a:extLst>
              </p:cNvPr>
              <p:cNvPicPr>
                <a:picLocks noChangeAspect="1"/>
              </p:cNvPicPr>
              <p:nvPr/>
            </p:nvPicPr>
            <p:blipFill rotWithShape="1">
              <a:blip r:embed="rId2"/>
              <a:srcRect l="12647" t="66784" r="65242" b="10481"/>
              <a:stretch/>
            </p:blipFill>
            <p:spPr>
              <a:xfrm rot="5400000">
                <a:off x="5180011" y="2887852"/>
                <a:ext cx="1155686" cy="1164438"/>
              </a:xfrm>
              <a:prstGeom prst="rect">
                <a:avLst/>
              </a:prstGeom>
            </p:spPr>
          </p:pic>
        </p:grpSp>
        <p:sp>
          <p:nvSpPr>
            <p:cNvPr id="33" name="Rectangle 32">
              <a:extLst>
                <a:ext uri="{FF2B5EF4-FFF2-40B4-BE49-F238E27FC236}">
                  <a16:creationId xmlns:a16="http://schemas.microsoft.com/office/drawing/2014/main" id="{6929965D-EF85-52FD-43F5-F67CD5666B93}"/>
                </a:ext>
              </a:extLst>
            </p:cNvPr>
            <p:cNvSpPr/>
            <p:nvPr/>
          </p:nvSpPr>
          <p:spPr>
            <a:xfrm>
              <a:off x="3224712" y="2204708"/>
              <a:ext cx="3536546" cy="646331"/>
            </a:xfrm>
            <a:prstGeom prst="rect">
              <a:avLst/>
            </a:prstGeom>
          </p:spPr>
          <p:txBody>
            <a:bodyPr wrap="none">
              <a:spAutoFit/>
            </a:bodyPr>
            <a:lstStyle/>
            <a:p>
              <a:pPr algn="ctr"/>
              <a:r>
                <a:rPr lang="en-US" dirty="0">
                  <a:latin typeface="Century Gothic" panose="020B0502020202020204" pitchFamily="34" charset="0"/>
                </a:rPr>
                <a:t>force the measured intensity </a:t>
              </a:r>
            </a:p>
            <a:p>
              <a:pPr algn="ctr"/>
              <a:r>
                <a:rPr lang="en-US" dirty="0">
                  <a:latin typeface="Century Gothic" panose="020B0502020202020204" pitchFamily="34" charset="0"/>
                </a:rPr>
                <a:t>keep the phase</a:t>
              </a:r>
              <a:endParaRPr lang="en-US" dirty="0"/>
            </a:p>
          </p:txBody>
        </p:sp>
        <p:cxnSp>
          <p:nvCxnSpPr>
            <p:cNvPr id="34" name="Connecteur droit avec flèche 53">
              <a:extLst>
                <a:ext uri="{FF2B5EF4-FFF2-40B4-BE49-F238E27FC236}">
                  <a16:creationId xmlns:a16="http://schemas.microsoft.com/office/drawing/2014/main" id="{F7F36DE7-CFA7-34F6-9C40-66AE48EBDCAF}"/>
                </a:ext>
              </a:extLst>
            </p:cNvPr>
            <p:cNvCxnSpPr/>
            <p:nvPr/>
          </p:nvCxnSpPr>
          <p:spPr>
            <a:xfrm flipV="1">
              <a:off x="4992985" y="4234552"/>
              <a:ext cx="7662" cy="452457"/>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grpSp>
      <p:cxnSp>
        <p:nvCxnSpPr>
          <p:cNvPr id="37" name="Connecteur droit avec flèche 56">
            <a:extLst>
              <a:ext uri="{FF2B5EF4-FFF2-40B4-BE49-F238E27FC236}">
                <a16:creationId xmlns:a16="http://schemas.microsoft.com/office/drawing/2014/main" id="{0825911C-90A4-94F5-3559-63229B3B1A51}"/>
              </a:ext>
            </a:extLst>
          </p:cNvPr>
          <p:cNvCxnSpPr>
            <a:cxnSpLocks/>
          </p:cNvCxnSpPr>
          <p:nvPr/>
        </p:nvCxnSpPr>
        <p:spPr>
          <a:xfrm>
            <a:off x="7218005" y="3046716"/>
            <a:ext cx="695352"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9" name="Footer Placeholder 4">
            <a:extLst>
              <a:ext uri="{FF2B5EF4-FFF2-40B4-BE49-F238E27FC236}">
                <a16:creationId xmlns:a16="http://schemas.microsoft.com/office/drawing/2014/main" id="{1A302A3B-4943-F7CA-1315-4DA0E5FA1282}"/>
              </a:ext>
            </a:extLst>
          </p:cNvPr>
          <p:cNvSpPr>
            <a:spLocks noGrp="1"/>
          </p:cNvSpPr>
          <p:nvPr>
            <p:ph type="ftr" sz="quarter" idx="13"/>
          </p:nvPr>
        </p:nvSpPr>
        <p:spPr>
          <a:xfrm>
            <a:off x="339365" y="6480788"/>
            <a:ext cx="3900125" cy="365125"/>
          </a:xfrm>
        </p:spPr>
        <p:txBody>
          <a:bodyPr/>
          <a:lstStyle/>
          <a:p>
            <a:pPr algn="l"/>
            <a:r>
              <a:rPr lang="en-GB" dirty="0"/>
              <a:t>S. Smartsev for WP14 | 25 03 2026 | CNRS - IJClab</a:t>
            </a:r>
          </a:p>
        </p:txBody>
      </p:sp>
    </p:spTree>
    <p:extLst>
      <p:ext uri="{BB962C8B-B14F-4D97-AF65-F5344CB8AC3E}">
        <p14:creationId xmlns:p14="http://schemas.microsoft.com/office/powerpoint/2010/main" val="397785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EC14-70A3-C64B-93BD-0C0591087157}"/>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F6C20F05-A60E-8861-C968-7319D2B9737E}"/>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11</a:t>
            </a:fld>
            <a:endParaRPr lang="en-GB"/>
          </a:p>
        </p:txBody>
      </p:sp>
      <p:sp>
        <p:nvSpPr>
          <p:cNvPr id="3" name="Title 3">
            <a:extLst>
              <a:ext uri="{FF2B5EF4-FFF2-40B4-BE49-F238E27FC236}">
                <a16:creationId xmlns:a16="http://schemas.microsoft.com/office/drawing/2014/main" id="{FF471EA5-D74F-1E81-F8E9-4F2434032A8D}"/>
              </a:ext>
            </a:extLst>
          </p:cNvPr>
          <p:cNvSpPr txBox="1">
            <a:spLocks/>
          </p:cNvSpPr>
          <p:nvPr/>
        </p:nvSpPr>
        <p:spPr>
          <a:xfrm>
            <a:off x="2164172" y="2876136"/>
            <a:ext cx="7863656" cy="110572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rPr>
              <a:t>Experimental results: LBP</a:t>
            </a:r>
          </a:p>
        </p:txBody>
      </p:sp>
    </p:spTree>
    <p:extLst>
      <p:ext uri="{BB962C8B-B14F-4D97-AF65-F5344CB8AC3E}">
        <p14:creationId xmlns:p14="http://schemas.microsoft.com/office/powerpoint/2010/main" val="240598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CCEE3-A847-1A71-C9B7-74014E772F21}"/>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8DF0AE0E-7E57-F5CE-AB0D-CC3E6C7BA0E4}"/>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12</a:t>
            </a:fld>
            <a:endParaRPr lang="en-GB"/>
          </a:p>
        </p:txBody>
      </p:sp>
      <p:sp>
        <p:nvSpPr>
          <p:cNvPr id="3" name="Titre 3">
            <a:extLst>
              <a:ext uri="{FF2B5EF4-FFF2-40B4-BE49-F238E27FC236}">
                <a16:creationId xmlns:a16="http://schemas.microsoft.com/office/drawing/2014/main" id="{1E0ED8AF-29E2-638D-12EA-9FD7B029657C}"/>
              </a:ext>
            </a:extLst>
          </p:cNvPr>
          <p:cNvSpPr>
            <a:spLocks noGrp="1"/>
          </p:cNvSpPr>
          <p:nvPr>
            <p:ph type="title"/>
          </p:nvPr>
        </p:nvSpPr>
        <p:spPr>
          <a:xfrm>
            <a:off x="2115127" y="0"/>
            <a:ext cx="7961747" cy="757368"/>
          </a:xfrm>
        </p:spPr>
        <p:txBody>
          <a:bodyPr>
            <a:normAutofit/>
          </a:bodyPr>
          <a:lstStyle/>
          <a:p>
            <a:r>
              <a:rPr lang="en-GB" dirty="0"/>
              <a:t>Experimental GS phase retrieval LBP</a:t>
            </a:r>
          </a:p>
        </p:txBody>
      </p:sp>
      <p:sp>
        <p:nvSpPr>
          <p:cNvPr id="4" name="Footer Placeholder 4">
            <a:extLst>
              <a:ext uri="{FF2B5EF4-FFF2-40B4-BE49-F238E27FC236}">
                <a16:creationId xmlns:a16="http://schemas.microsoft.com/office/drawing/2014/main" id="{4126A5A9-3B7C-9CFB-2EDD-73352EECA6B9}"/>
              </a:ext>
            </a:extLst>
          </p:cNvPr>
          <p:cNvSpPr>
            <a:spLocks noGrp="1"/>
          </p:cNvSpPr>
          <p:nvPr>
            <p:ph type="ftr" sz="quarter" idx="13"/>
          </p:nvPr>
        </p:nvSpPr>
        <p:spPr>
          <a:xfrm>
            <a:off x="339366" y="6480788"/>
            <a:ext cx="3925470" cy="365125"/>
          </a:xfrm>
        </p:spPr>
        <p:txBody>
          <a:bodyPr/>
          <a:lstStyle/>
          <a:p>
            <a:pPr algn="l"/>
            <a:r>
              <a:rPr lang="en-GB" dirty="0"/>
              <a:t>S. Smartsev for WP14 | 25 03 2026 | CNRS - IJClab</a:t>
            </a:r>
          </a:p>
        </p:txBody>
      </p:sp>
      <p:grpSp>
        <p:nvGrpSpPr>
          <p:cNvPr id="5" name="Group 4">
            <a:extLst>
              <a:ext uri="{FF2B5EF4-FFF2-40B4-BE49-F238E27FC236}">
                <a16:creationId xmlns:a16="http://schemas.microsoft.com/office/drawing/2014/main" id="{AB4AB22E-73F1-2055-BBDF-5AD311324E2B}"/>
              </a:ext>
            </a:extLst>
          </p:cNvPr>
          <p:cNvGrpSpPr/>
          <p:nvPr/>
        </p:nvGrpSpPr>
        <p:grpSpPr>
          <a:xfrm>
            <a:off x="587138" y="1065154"/>
            <a:ext cx="4776868" cy="2147030"/>
            <a:chOff x="587138" y="1065154"/>
            <a:chExt cx="4776868" cy="2147030"/>
          </a:xfrm>
        </p:grpSpPr>
        <p:pic>
          <p:nvPicPr>
            <p:cNvPr id="6" name="Picture 5">
              <a:extLst>
                <a:ext uri="{FF2B5EF4-FFF2-40B4-BE49-F238E27FC236}">
                  <a16:creationId xmlns:a16="http://schemas.microsoft.com/office/drawing/2014/main" id="{0E861A55-D92D-EDEA-A8C3-B50F5CDB31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138" y="1434486"/>
              <a:ext cx="4776868" cy="1777698"/>
            </a:xfrm>
            <a:prstGeom prst="rect">
              <a:avLst/>
            </a:prstGeom>
            <a:noFill/>
            <a:ln>
              <a:noFill/>
            </a:ln>
          </p:spPr>
        </p:pic>
        <p:sp>
          <p:nvSpPr>
            <p:cNvPr id="7" name="TextBox 6">
              <a:extLst>
                <a:ext uri="{FF2B5EF4-FFF2-40B4-BE49-F238E27FC236}">
                  <a16:creationId xmlns:a16="http://schemas.microsoft.com/office/drawing/2014/main" id="{A2CF2C30-1787-A517-5377-8E884392BA47}"/>
                </a:ext>
              </a:extLst>
            </p:cNvPr>
            <p:cNvSpPr txBox="1"/>
            <p:nvPr/>
          </p:nvSpPr>
          <p:spPr>
            <a:xfrm>
              <a:off x="2214057" y="1065154"/>
              <a:ext cx="1321708" cy="369332"/>
            </a:xfrm>
            <a:prstGeom prst="rect">
              <a:avLst/>
            </a:prstGeom>
            <a:noFill/>
          </p:spPr>
          <p:txBody>
            <a:bodyPr wrap="none" rtlCol="0">
              <a:spAutoFit/>
            </a:bodyPr>
            <a:lstStyle/>
            <a:p>
              <a:r>
                <a:rPr lang="en-US" b="1" dirty="0"/>
                <a:t>Raw images</a:t>
              </a:r>
              <a:endParaRPr lang="en-FR" dirty="0"/>
            </a:p>
          </p:txBody>
        </p:sp>
      </p:grpSp>
      <p:grpSp>
        <p:nvGrpSpPr>
          <p:cNvPr id="8" name="Group 7">
            <a:extLst>
              <a:ext uri="{FF2B5EF4-FFF2-40B4-BE49-F238E27FC236}">
                <a16:creationId xmlns:a16="http://schemas.microsoft.com/office/drawing/2014/main" id="{0179CE20-6A0E-9757-AD33-A0686A861E75}"/>
              </a:ext>
            </a:extLst>
          </p:cNvPr>
          <p:cNvGrpSpPr/>
          <p:nvPr/>
        </p:nvGrpSpPr>
        <p:grpSpPr>
          <a:xfrm>
            <a:off x="6510058" y="1136922"/>
            <a:ext cx="4997686" cy="2159724"/>
            <a:chOff x="6510058" y="1136922"/>
            <a:chExt cx="4997686" cy="2159724"/>
          </a:xfrm>
        </p:grpSpPr>
        <p:pic>
          <p:nvPicPr>
            <p:cNvPr id="9" name="Picture 8">
              <a:extLst>
                <a:ext uri="{FF2B5EF4-FFF2-40B4-BE49-F238E27FC236}">
                  <a16:creationId xmlns:a16="http://schemas.microsoft.com/office/drawing/2014/main" id="{5123E8DF-06FE-75B2-52E8-392845DA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058" y="1610080"/>
              <a:ext cx="4997686" cy="1686566"/>
            </a:xfrm>
            <a:prstGeom prst="rect">
              <a:avLst/>
            </a:prstGeom>
            <a:noFill/>
            <a:ln>
              <a:noFill/>
            </a:ln>
          </p:spPr>
        </p:pic>
        <p:sp>
          <p:nvSpPr>
            <p:cNvPr id="10" name="TextBox 9">
              <a:extLst>
                <a:ext uri="{FF2B5EF4-FFF2-40B4-BE49-F238E27FC236}">
                  <a16:creationId xmlns:a16="http://schemas.microsoft.com/office/drawing/2014/main" id="{E38B607E-808D-A10A-8BD4-287B03D0B69F}"/>
                </a:ext>
              </a:extLst>
            </p:cNvPr>
            <p:cNvSpPr txBox="1"/>
            <p:nvPr/>
          </p:nvSpPr>
          <p:spPr>
            <a:xfrm>
              <a:off x="7330191" y="1136922"/>
              <a:ext cx="3562963" cy="369332"/>
            </a:xfrm>
            <a:prstGeom prst="rect">
              <a:avLst/>
            </a:prstGeom>
            <a:noFill/>
          </p:spPr>
          <p:txBody>
            <a:bodyPr wrap="none" rtlCol="0">
              <a:spAutoFit/>
            </a:bodyPr>
            <a:lstStyle/>
            <a:p>
              <a:r>
                <a:rPr lang="en-US" b="1" dirty="0"/>
                <a:t>processed amplitudes: ready for GS</a:t>
              </a:r>
              <a:endParaRPr lang="en-FR" dirty="0"/>
            </a:p>
          </p:txBody>
        </p:sp>
      </p:grpSp>
      <p:grpSp>
        <p:nvGrpSpPr>
          <p:cNvPr id="11" name="Group 10">
            <a:extLst>
              <a:ext uri="{FF2B5EF4-FFF2-40B4-BE49-F238E27FC236}">
                <a16:creationId xmlns:a16="http://schemas.microsoft.com/office/drawing/2014/main" id="{18BF40F8-FD26-E134-8169-BD3E272B6C2B}"/>
              </a:ext>
            </a:extLst>
          </p:cNvPr>
          <p:cNvGrpSpPr/>
          <p:nvPr/>
        </p:nvGrpSpPr>
        <p:grpSpPr>
          <a:xfrm>
            <a:off x="1012837" y="3663437"/>
            <a:ext cx="3925470" cy="2005018"/>
            <a:chOff x="1012837" y="3663437"/>
            <a:chExt cx="3925470" cy="2005018"/>
          </a:xfrm>
        </p:grpSpPr>
        <p:pic>
          <p:nvPicPr>
            <p:cNvPr id="12" name="Picture 11">
              <a:extLst>
                <a:ext uri="{FF2B5EF4-FFF2-40B4-BE49-F238E27FC236}">
                  <a16:creationId xmlns:a16="http://schemas.microsoft.com/office/drawing/2014/main" id="{123FF206-DB39-08CD-2200-29BA9F507D8D}"/>
                </a:ext>
              </a:extLst>
            </p:cNvPr>
            <p:cNvPicPr>
              <a:picLocks noChangeAspect="1"/>
            </p:cNvPicPr>
            <p:nvPr/>
          </p:nvPicPr>
          <p:blipFill>
            <a:blip r:embed="rId4"/>
            <a:stretch>
              <a:fillRect/>
            </a:stretch>
          </p:blipFill>
          <p:spPr>
            <a:xfrm>
              <a:off x="1012837" y="4032769"/>
              <a:ext cx="3925470" cy="1635686"/>
            </a:xfrm>
            <a:prstGeom prst="rect">
              <a:avLst/>
            </a:prstGeom>
          </p:spPr>
        </p:pic>
        <p:sp>
          <p:nvSpPr>
            <p:cNvPr id="13" name="TextBox 12">
              <a:extLst>
                <a:ext uri="{FF2B5EF4-FFF2-40B4-BE49-F238E27FC236}">
                  <a16:creationId xmlns:a16="http://schemas.microsoft.com/office/drawing/2014/main" id="{7E24E64F-F0B2-FCF6-543A-D17B651E18D7}"/>
                </a:ext>
              </a:extLst>
            </p:cNvPr>
            <p:cNvSpPr txBox="1"/>
            <p:nvPr/>
          </p:nvSpPr>
          <p:spPr>
            <a:xfrm>
              <a:off x="3118076" y="3663437"/>
              <a:ext cx="1723292" cy="369332"/>
            </a:xfrm>
            <a:prstGeom prst="rect">
              <a:avLst/>
            </a:prstGeom>
            <a:noFill/>
          </p:spPr>
          <p:txBody>
            <a:bodyPr wrap="none" rtlCol="0">
              <a:spAutoFit/>
            </a:bodyPr>
            <a:lstStyle/>
            <a:p>
              <a:r>
                <a:rPr lang="en-US" b="1" dirty="0"/>
                <a:t>Retrieved phase</a:t>
              </a:r>
              <a:endParaRPr lang="en-FR" dirty="0"/>
            </a:p>
          </p:txBody>
        </p:sp>
      </p:grpSp>
      <p:grpSp>
        <p:nvGrpSpPr>
          <p:cNvPr id="14" name="Group 13">
            <a:extLst>
              <a:ext uri="{FF2B5EF4-FFF2-40B4-BE49-F238E27FC236}">
                <a16:creationId xmlns:a16="http://schemas.microsoft.com/office/drawing/2014/main" id="{6BD2B933-698B-2790-BEF2-15E95B1B3D8D}"/>
              </a:ext>
            </a:extLst>
          </p:cNvPr>
          <p:cNvGrpSpPr/>
          <p:nvPr/>
        </p:nvGrpSpPr>
        <p:grpSpPr>
          <a:xfrm>
            <a:off x="6877860" y="3530211"/>
            <a:ext cx="3520486" cy="2273460"/>
            <a:chOff x="6877860" y="3530211"/>
            <a:chExt cx="3520486" cy="2273460"/>
          </a:xfrm>
        </p:grpSpPr>
        <p:pic>
          <p:nvPicPr>
            <p:cNvPr id="15" name="Picture 14">
              <a:extLst>
                <a:ext uri="{FF2B5EF4-FFF2-40B4-BE49-F238E27FC236}">
                  <a16:creationId xmlns:a16="http://schemas.microsoft.com/office/drawing/2014/main" id="{11FD3EBB-0579-A944-5E46-AE8615D2D8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7860" y="3897553"/>
              <a:ext cx="3520486" cy="1906118"/>
            </a:xfrm>
            <a:prstGeom prst="rect">
              <a:avLst/>
            </a:prstGeom>
            <a:noFill/>
            <a:ln>
              <a:noFill/>
            </a:ln>
          </p:spPr>
        </p:pic>
        <p:sp>
          <p:nvSpPr>
            <p:cNvPr id="16" name="TextBox 15">
              <a:extLst>
                <a:ext uri="{FF2B5EF4-FFF2-40B4-BE49-F238E27FC236}">
                  <a16:creationId xmlns:a16="http://schemas.microsoft.com/office/drawing/2014/main" id="{142F339A-1A4B-5CCB-B939-D3A6A95BD60E}"/>
                </a:ext>
              </a:extLst>
            </p:cNvPr>
            <p:cNvSpPr txBox="1"/>
            <p:nvPr/>
          </p:nvSpPr>
          <p:spPr>
            <a:xfrm>
              <a:off x="7961230" y="3530211"/>
              <a:ext cx="1879938" cy="369332"/>
            </a:xfrm>
            <a:prstGeom prst="rect">
              <a:avLst/>
            </a:prstGeom>
            <a:noFill/>
          </p:spPr>
          <p:txBody>
            <a:bodyPr wrap="none" rtlCol="0">
              <a:spAutoFit/>
            </a:bodyPr>
            <a:lstStyle/>
            <a:p>
              <a:r>
                <a:rPr lang="en-US" b="1" dirty="0"/>
                <a:t>Error vs iterations</a:t>
              </a:r>
              <a:endParaRPr lang="en-FR" dirty="0"/>
            </a:p>
          </p:txBody>
        </p:sp>
      </p:grpSp>
    </p:spTree>
    <p:extLst>
      <p:ext uri="{BB962C8B-B14F-4D97-AF65-F5344CB8AC3E}">
        <p14:creationId xmlns:p14="http://schemas.microsoft.com/office/powerpoint/2010/main" val="279330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351BF-4F04-C654-53A6-D1BBDEA1F5EB}"/>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3B8BFACF-607A-1BCA-6A2B-C43668B1D1E0}"/>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13</a:t>
            </a:fld>
            <a:endParaRPr lang="en-GB"/>
          </a:p>
        </p:txBody>
      </p:sp>
      <p:sp>
        <p:nvSpPr>
          <p:cNvPr id="3" name="Titre 3">
            <a:extLst>
              <a:ext uri="{FF2B5EF4-FFF2-40B4-BE49-F238E27FC236}">
                <a16:creationId xmlns:a16="http://schemas.microsoft.com/office/drawing/2014/main" id="{111A23E6-64F5-295A-E03E-9C77240492CE}"/>
              </a:ext>
            </a:extLst>
          </p:cNvPr>
          <p:cNvSpPr>
            <a:spLocks noGrp="1"/>
          </p:cNvSpPr>
          <p:nvPr>
            <p:ph type="title"/>
          </p:nvPr>
        </p:nvSpPr>
        <p:spPr>
          <a:xfrm>
            <a:off x="2115127" y="0"/>
            <a:ext cx="7961747" cy="1009208"/>
          </a:xfrm>
        </p:spPr>
        <p:txBody>
          <a:bodyPr/>
          <a:lstStyle/>
          <a:p>
            <a:r>
              <a:rPr lang="en-GB" dirty="0"/>
              <a:t>Experimental GS phase retrieval LBP</a:t>
            </a:r>
          </a:p>
        </p:txBody>
      </p:sp>
      <p:grpSp>
        <p:nvGrpSpPr>
          <p:cNvPr id="4" name="Group 3">
            <a:extLst>
              <a:ext uri="{FF2B5EF4-FFF2-40B4-BE49-F238E27FC236}">
                <a16:creationId xmlns:a16="http://schemas.microsoft.com/office/drawing/2014/main" id="{ABD3F982-B3E4-111A-9DD4-A97888ACCA73}"/>
              </a:ext>
            </a:extLst>
          </p:cNvPr>
          <p:cNvGrpSpPr/>
          <p:nvPr/>
        </p:nvGrpSpPr>
        <p:grpSpPr>
          <a:xfrm>
            <a:off x="523717" y="4182870"/>
            <a:ext cx="1591410" cy="1906150"/>
            <a:chOff x="425035" y="4024102"/>
            <a:chExt cx="1591410" cy="1906150"/>
          </a:xfrm>
        </p:grpSpPr>
        <p:pic>
          <p:nvPicPr>
            <p:cNvPr id="5" name="Picture 4">
              <a:extLst>
                <a:ext uri="{FF2B5EF4-FFF2-40B4-BE49-F238E27FC236}">
                  <a16:creationId xmlns:a16="http://schemas.microsoft.com/office/drawing/2014/main" id="{3A7801EC-2510-6416-53F2-CF8F2402AE58}"/>
                </a:ext>
              </a:extLst>
            </p:cNvPr>
            <p:cNvPicPr>
              <a:picLocks noChangeAspect="1"/>
            </p:cNvPicPr>
            <p:nvPr/>
          </p:nvPicPr>
          <p:blipFill>
            <a:blip r:embed="rId2"/>
            <a:stretch>
              <a:fillRect/>
            </a:stretch>
          </p:blipFill>
          <p:spPr>
            <a:xfrm flipH="1" flipV="1">
              <a:off x="425035" y="4024102"/>
              <a:ext cx="1591410" cy="1525918"/>
            </a:xfrm>
            <a:prstGeom prst="rect">
              <a:avLst/>
            </a:prstGeom>
          </p:spPr>
        </p:pic>
        <p:sp>
          <p:nvSpPr>
            <p:cNvPr id="6" name="ZoneTexte 17">
              <a:extLst>
                <a:ext uri="{FF2B5EF4-FFF2-40B4-BE49-F238E27FC236}">
                  <a16:creationId xmlns:a16="http://schemas.microsoft.com/office/drawing/2014/main" id="{7A81C2A2-6058-C7EA-7B11-A4E9C47F1B62}"/>
                </a:ext>
              </a:extLst>
            </p:cNvPr>
            <p:cNvSpPr txBox="1"/>
            <p:nvPr/>
          </p:nvSpPr>
          <p:spPr>
            <a:xfrm>
              <a:off x="632469" y="5622475"/>
              <a:ext cx="1176541" cy="307777"/>
            </a:xfrm>
            <a:prstGeom prst="rect">
              <a:avLst/>
            </a:prstGeom>
            <a:noFill/>
          </p:spPr>
          <p:txBody>
            <a:bodyPr wrap="none" rtlCol="0">
              <a:spAutoFit/>
            </a:bodyPr>
            <a:lstStyle/>
            <a:p>
              <a:r>
                <a:rPr lang="en-GB" sz="1400" b="1" dirty="0"/>
                <a:t>Measured NF</a:t>
              </a:r>
              <a:endParaRPr lang="en-GB" sz="1400" dirty="0"/>
            </a:p>
          </p:txBody>
        </p:sp>
      </p:grpSp>
      <p:pic>
        <p:nvPicPr>
          <p:cNvPr id="7" name="Picture 6">
            <a:extLst>
              <a:ext uri="{FF2B5EF4-FFF2-40B4-BE49-F238E27FC236}">
                <a16:creationId xmlns:a16="http://schemas.microsoft.com/office/drawing/2014/main" id="{12A458D9-E267-4975-D1A5-F6180E7B5256}"/>
              </a:ext>
            </a:extLst>
          </p:cNvPr>
          <p:cNvPicPr>
            <a:picLocks noChangeAspect="1"/>
          </p:cNvPicPr>
          <p:nvPr/>
        </p:nvPicPr>
        <p:blipFill>
          <a:blip r:embed="rId3"/>
          <a:stretch>
            <a:fillRect/>
          </a:stretch>
        </p:blipFill>
        <p:spPr>
          <a:xfrm>
            <a:off x="722691" y="1444303"/>
            <a:ext cx="3925470" cy="1635686"/>
          </a:xfrm>
          <a:prstGeom prst="rect">
            <a:avLst/>
          </a:prstGeom>
        </p:spPr>
      </p:pic>
      <p:sp>
        <p:nvSpPr>
          <p:cNvPr id="8" name="Footer Placeholder 4">
            <a:extLst>
              <a:ext uri="{FF2B5EF4-FFF2-40B4-BE49-F238E27FC236}">
                <a16:creationId xmlns:a16="http://schemas.microsoft.com/office/drawing/2014/main" id="{B038CC96-13DE-0D97-C66D-4A6F9D76F0E4}"/>
              </a:ext>
            </a:extLst>
          </p:cNvPr>
          <p:cNvSpPr>
            <a:spLocks noGrp="1"/>
          </p:cNvSpPr>
          <p:nvPr>
            <p:ph type="ftr" sz="quarter" idx="13"/>
          </p:nvPr>
        </p:nvSpPr>
        <p:spPr>
          <a:xfrm>
            <a:off x="339366" y="6480788"/>
            <a:ext cx="3925470" cy="365125"/>
          </a:xfrm>
        </p:spPr>
        <p:txBody>
          <a:bodyPr/>
          <a:lstStyle/>
          <a:p>
            <a:pPr algn="l"/>
            <a:r>
              <a:rPr lang="en-GB" dirty="0"/>
              <a:t>S. Smartsev for WP14 | 25 03 2026 | CNRS - IJClab</a:t>
            </a:r>
          </a:p>
        </p:txBody>
      </p:sp>
      <p:sp>
        <p:nvSpPr>
          <p:cNvPr id="9" name="ZoneTexte 17">
            <a:extLst>
              <a:ext uri="{FF2B5EF4-FFF2-40B4-BE49-F238E27FC236}">
                <a16:creationId xmlns:a16="http://schemas.microsoft.com/office/drawing/2014/main" id="{EAA4A551-5B5E-B8D1-E253-F7695CB63CD7}"/>
              </a:ext>
            </a:extLst>
          </p:cNvPr>
          <p:cNvSpPr txBox="1"/>
          <p:nvPr/>
        </p:nvSpPr>
        <p:spPr>
          <a:xfrm>
            <a:off x="1963930" y="1061085"/>
            <a:ext cx="1532214" cy="400110"/>
          </a:xfrm>
          <a:prstGeom prst="rect">
            <a:avLst/>
          </a:prstGeom>
          <a:noFill/>
        </p:spPr>
        <p:txBody>
          <a:bodyPr wrap="none" rtlCol="0">
            <a:spAutoFit/>
          </a:bodyPr>
          <a:lstStyle/>
          <a:p>
            <a:r>
              <a:rPr lang="en-GB" sz="2000" b="1" dirty="0"/>
              <a:t>Far Field (FF)</a:t>
            </a:r>
            <a:endParaRPr lang="en-GB" sz="2000" dirty="0"/>
          </a:p>
        </p:txBody>
      </p:sp>
      <p:grpSp>
        <p:nvGrpSpPr>
          <p:cNvPr id="10" name="Group 9">
            <a:extLst>
              <a:ext uri="{FF2B5EF4-FFF2-40B4-BE49-F238E27FC236}">
                <a16:creationId xmlns:a16="http://schemas.microsoft.com/office/drawing/2014/main" id="{700AD1B3-C836-F43A-AB06-517428B044B5}"/>
              </a:ext>
            </a:extLst>
          </p:cNvPr>
          <p:cNvGrpSpPr/>
          <p:nvPr/>
        </p:nvGrpSpPr>
        <p:grpSpPr>
          <a:xfrm>
            <a:off x="2344127" y="3453579"/>
            <a:ext cx="5731510" cy="3002513"/>
            <a:chOff x="2344127" y="3315029"/>
            <a:chExt cx="5731510" cy="3002513"/>
          </a:xfrm>
        </p:grpSpPr>
        <p:grpSp>
          <p:nvGrpSpPr>
            <p:cNvPr id="11" name="Group 10">
              <a:extLst>
                <a:ext uri="{FF2B5EF4-FFF2-40B4-BE49-F238E27FC236}">
                  <a16:creationId xmlns:a16="http://schemas.microsoft.com/office/drawing/2014/main" id="{287657C3-2459-F331-B2FC-8D4330D9EB2F}"/>
                </a:ext>
              </a:extLst>
            </p:cNvPr>
            <p:cNvGrpSpPr/>
            <p:nvPr/>
          </p:nvGrpSpPr>
          <p:grpSpPr>
            <a:xfrm>
              <a:off x="2344127" y="3388689"/>
              <a:ext cx="5731510" cy="2928853"/>
              <a:chOff x="2424501" y="3200669"/>
              <a:chExt cx="5731510" cy="2928853"/>
            </a:xfrm>
          </p:grpSpPr>
          <p:pic>
            <p:nvPicPr>
              <p:cNvPr id="13" name="Picture 12">
                <a:extLst>
                  <a:ext uri="{FF2B5EF4-FFF2-40B4-BE49-F238E27FC236}">
                    <a16:creationId xmlns:a16="http://schemas.microsoft.com/office/drawing/2014/main" id="{C83E4614-171C-9743-BAB8-23F8129815AB}"/>
                  </a:ext>
                </a:extLst>
              </p:cNvPr>
              <p:cNvPicPr>
                <a:picLocks noChangeAspect="1"/>
              </p:cNvPicPr>
              <p:nvPr/>
            </p:nvPicPr>
            <p:blipFill>
              <a:blip r:embed="rId4"/>
              <a:stretch>
                <a:fillRect/>
              </a:stretch>
            </p:blipFill>
            <p:spPr>
              <a:xfrm>
                <a:off x="2424501" y="3200669"/>
                <a:ext cx="5731510" cy="2865755"/>
              </a:xfrm>
              <a:prstGeom prst="rect">
                <a:avLst/>
              </a:prstGeom>
            </p:spPr>
          </p:pic>
          <p:sp>
            <p:nvSpPr>
              <p:cNvPr id="14" name="ZoneTexte 17">
                <a:extLst>
                  <a:ext uri="{FF2B5EF4-FFF2-40B4-BE49-F238E27FC236}">
                    <a16:creationId xmlns:a16="http://schemas.microsoft.com/office/drawing/2014/main" id="{AA8392AE-D167-DC5E-873B-8F6FC2C34B41}"/>
                  </a:ext>
                </a:extLst>
              </p:cNvPr>
              <p:cNvSpPr txBox="1"/>
              <p:nvPr/>
            </p:nvSpPr>
            <p:spPr>
              <a:xfrm>
                <a:off x="2899421" y="5821745"/>
                <a:ext cx="1707583" cy="307777"/>
              </a:xfrm>
              <a:prstGeom prst="rect">
                <a:avLst/>
              </a:prstGeom>
              <a:noFill/>
            </p:spPr>
            <p:txBody>
              <a:bodyPr wrap="none" rtlCol="0">
                <a:spAutoFit/>
              </a:bodyPr>
              <a:lstStyle/>
              <a:p>
                <a:r>
                  <a:rPr lang="en-GB" sz="1400" b="1" dirty="0"/>
                  <a:t>retrieved from GS FF</a:t>
                </a:r>
                <a:endParaRPr lang="en-GB" sz="1400" dirty="0"/>
              </a:p>
            </p:txBody>
          </p:sp>
        </p:grpSp>
        <p:sp>
          <p:nvSpPr>
            <p:cNvPr id="12" name="ZoneTexte 17">
              <a:extLst>
                <a:ext uri="{FF2B5EF4-FFF2-40B4-BE49-F238E27FC236}">
                  <a16:creationId xmlns:a16="http://schemas.microsoft.com/office/drawing/2014/main" id="{5BE2C5E5-A041-66E1-7A08-BA4F33E2A0BF}"/>
                </a:ext>
              </a:extLst>
            </p:cNvPr>
            <p:cNvSpPr txBox="1"/>
            <p:nvPr/>
          </p:nvSpPr>
          <p:spPr>
            <a:xfrm>
              <a:off x="4091949" y="3315029"/>
              <a:ext cx="1771639" cy="400110"/>
            </a:xfrm>
            <a:prstGeom prst="rect">
              <a:avLst/>
            </a:prstGeom>
            <a:noFill/>
          </p:spPr>
          <p:txBody>
            <a:bodyPr wrap="none" rtlCol="0">
              <a:spAutoFit/>
            </a:bodyPr>
            <a:lstStyle/>
            <a:p>
              <a:r>
                <a:rPr lang="en-GB" sz="2000" b="1" dirty="0"/>
                <a:t>Near Field (NF)</a:t>
              </a:r>
              <a:endParaRPr lang="en-GB" sz="2000" dirty="0"/>
            </a:p>
          </p:txBody>
        </p:sp>
      </p:grpSp>
      <p:pic>
        <p:nvPicPr>
          <p:cNvPr id="15" name="Picture 14">
            <a:extLst>
              <a:ext uri="{FF2B5EF4-FFF2-40B4-BE49-F238E27FC236}">
                <a16:creationId xmlns:a16="http://schemas.microsoft.com/office/drawing/2014/main" id="{5D44C343-8120-6CA1-3676-B76219C05070}"/>
              </a:ext>
            </a:extLst>
          </p:cNvPr>
          <p:cNvPicPr>
            <a:picLocks noChangeAspect="1"/>
          </p:cNvPicPr>
          <p:nvPr/>
        </p:nvPicPr>
        <p:blipFill>
          <a:blip r:embed="rId5"/>
          <a:stretch>
            <a:fillRect/>
          </a:stretch>
        </p:blipFill>
        <p:spPr>
          <a:xfrm>
            <a:off x="6245918" y="1061085"/>
            <a:ext cx="5731510" cy="2865755"/>
          </a:xfrm>
          <a:prstGeom prst="rect">
            <a:avLst/>
          </a:prstGeom>
        </p:spPr>
      </p:pic>
      <p:pic>
        <p:nvPicPr>
          <p:cNvPr id="16" name="Picture 15">
            <a:extLst>
              <a:ext uri="{FF2B5EF4-FFF2-40B4-BE49-F238E27FC236}">
                <a16:creationId xmlns:a16="http://schemas.microsoft.com/office/drawing/2014/main" id="{5B438790-BCC0-7809-34A9-66E82E432A1D}"/>
              </a:ext>
            </a:extLst>
          </p:cNvPr>
          <p:cNvPicPr>
            <a:picLocks noChangeAspect="1"/>
          </p:cNvPicPr>
          <p:nvPr/>
        </p:nvPicPr>
        <p:blipFill>
          <a:blip r:embed="rId6"/>
          <a:stretch>
            <a:fillRect/>
          </a:stretch>
        </p:blipFill>
        <p:spPr>
          <a:xfrm>
            <a:off x="4877161" y="1090612"/>
            <a:ext cx="7172620" cy="2391140"/>
          </a:xfrm>
          <a:prstGeom prst="rect">
            <a:avLst/>
          </a:prstGeom>
        </p:spPr>
      </p:pic>
      <p:pic>
        <p:nvPicPr>
          <p:cNvPr id="17" name="Picture 16">
            <a:extLst>
              <a:ext uri="{FF2B5EF4-FFF2-40B4-BE49-F238E27FC236}">
                <a16:creationId xmlns:a16="http://schemas.microsoft.com/office/drawing/2014/main" id="{EC9E608D-8B90-932D-EB8E-BC3E577BCB4D}"/>
              </a:ext>
            </a:extLst>
          </p:cNvPr>
          <p:cNvPicPr>
            <a:picLocks noChangeAspect="1"/>
          </p:cNvPicPr>
          <p:nvPr/>
        </p:nvPicPr>
        <p:blipFill>
          <a:blip r:embed="rId7"/>
          <a:stretch>
            <a:fillRect/>
          </a:stretch>
        </p:blipFill>
        <p:spPr>
          <a:xfrm>
            <a:off x="6173565" y="1146019"/>
            <a:ext cx="5731510" cy="5015230"/>
          </a:xfrm>
          <a:prstGeom prst="rect">
            <a:avLst/>
          </a:prstGeom>
        </p:spPr>
      </p:pic>
    </p:spTree>
    <p:extLst>
      <p:ext uri="{BB962C8B-B14F-4D97-AF65-F5344CB8AC3E}">
        <p14:creationId xmlns:p14="http://schemas.microsoft.com/office/powerpoint/2010/main" val="341500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9AA37-A786-E83B-7AB0-B9A0AA135B39}"/>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0596C79-356B-182B-BEFC-E34EC4676D4B}"/>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14</a:t>
            </a:fld>
            <a:endParaRPr lang="en-GB"/>
          </a:p>
        </p:txBody>
      </p:sp>
      <p:sp>
        <p:nvSpPr>
          <p:cNvPr id="3" name="Title 3">
            <a:extLst>
              <a:ext uri="{FF2B5EF4-FFF2-40B4-BE49-F238E27FC236}">
                <a16:creationId xmlns:a16="http://schemas.microsoft.com/office/drawing/2014/main" id="{59FD12BE-01F0-8FFB-863C-F795313AA737}"/>
              </a:ext>
            </a:extLst>
          </p:cNvPr>
          <p:cNvSpPr txBox="1">
            <a:spLocks/>
          </p:cNvSpPr>
          <p:nvPr/>
        </p:nvSpPr>
        <p:spPr>
          <a:xfrm>
            <a:off x="2164172" y="2876136"/>
            <a:ext cx="7863656" cy="110572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rPr>
              <a:t>Experimental results: FF</a:t>
            </a:r>
          </a:p>
        </p:txBody>
      </p:sp>
    </p:spTree>
    <p:extLst>
      <p:ext uri="{BB962C8B-B14F-4D97-AF65-F5344CB8AC3E}">
        <p14:creationId xmlns:p14="http://schemas.microsoft.com/office/powerpoint/2010/main" val="595615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9AED3-36A3-53D3-8D4F-5E35F52EB766}"/>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A9C9DC2C-B7CC-7356-81AB-AB1D4F4371BC}"/>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15</a:t>
            </a:fld>
            <a:endParaRPr lang="en-GB"/>
          </a:p>
        </p:txBody>
      </p:sp>
      <p:sp>
        <p:nvSpPr>
          <p:cNvPr id="3" name="Titre 3">
            <a:extLst>
              <a:ext uri="{FF2B5EF4-FFF2-40B4-BE49-F238E27FC236}">
                <a16:creationId xmlns:a16="http://schemas.microsoft.com/office/drawing/2014/main" id="{7A54F120-7C8B-AD0B-7472-9CA92136C149}"/>
              </a:ext>
            </a:extLst>
          </p:cNvPr>
          <p:cNvSpPr>
            <a:spLocks noGrp="1"/>
          </p:cNvSpPr>
          <p:nvPr>
            <p:ph type="title"/>
          </p:nvPr>
        </p:nvSpPr>
        <p:spPr>
          <a:xfrm>
            <a:off x="2115127" y="0"/>
            <a:ext cx="7961747" cy="794488"/>
          </a:xfrm>
        </p:spPr>
        <p:txBody>
          <a:bodyPr>
            <a:normAutofit/>
          </a:bodyPr>
          <a:lstStyle/>
          <a:p>
            <a:r>
              <a:rPr lang="en-GB" dirty="0"/>
              <a:t>Experimental GS phase retrieval FF</a:t>
            </a:r>
          </a:p>
        </p:txBody>
      </p:sp>
      <p:sp>
        <p:nvSpPr>
          <p:cNvPr id="4" name="Footer Placeholder 4">
            <a:extLst>
              <a:ext uri="{FF2B5EF4-FFF2-40B4-BE49-F238E27FC236}">
                <a16:creationId xmlns:a16="http://schemas.microsoft.com/office/drawing/2014/main" id="{93743847-7181-E6A8-D023-9A40DA186D50}"/>
              </a:ext>
            </a:extLst>
          </p:cNvPr>
          <p:cNvSpPr>
            <a:spLocks noGrp="1"/>
          </p:cNvSpPr>
          <p:nvPr>
            <p:ph type="ftr" sz="quarter" idx="13"/>
          </p:nvPr>
        </p:nvSpPr>
        <p:spPr>
          <a:xfrm>
            <a:off x="339365" y="6480788"/>
            <a:ext cx="3853513" cy="365125"/>
          </a:xfrm>
        </p:spPr>
        <p:txBody>
          <a:bodyPr/>
          <a:lstStyle/>
          <a:p>
            <a:pPr algn="l"/>
            <a:r>
              <a:rPr lang="en-GB" dirty="0"/>
              <a:t>S. Smartsev for WP14 | 25 03 2026 | CNRS - IJClab</a:t>
            </a:r>
          </a:p>
        </p:txBody>
      </p:sp>
      <p:grpSp>
        <p:nvGrpSpPr>
          <p:cNvPr id="5" name="Group 4">
            <a:extLst>
              <a:ext uri="{FF2B5EF4-FFF2-40B4-BE49-F238E27FC236}">
                <a16:creationId xmlns:a16="http://schemas.microsoft.com/office/drawing/2014/main" id="{BB6D3456-BB1A-F2CE-E104-211405125335}"/>
              </a:ext>
            </a:extLst>
          </p:cNvPr>
          <p:cNvGrpSpPr/>
          <p:nvPr/>
        </p:nvGrpSpPr>
        <p:grpSpPr>
          <a:xfrm>
            <a:off x="0" y="1148769"/>
            <a:ext cx="5731510" cy="2865755"/>
            <a:chOff x="59772" y="1176081"/>
            <a:chExt cx="5731510" cy="2865755"/>
          </a:xfrm>
        </p:grpSpPr>
        <p:pic>
          <p:nvPicPr>
            <p:cNvPr id="6" name="Picture 5">
              <a:extLst>
                <a:ext uri="{FF2B5EF4-FFF2-40B4-BE49-F238E27FC236}">
                  <a16:creationId xmlns:a16="http://schemas.microsoft.com/office/drawing/2014/main" id="{E32F9FA0-A8E3-B7B0-FA33-4325506B410A}"/>
                </a:ext>
              </a:extLst>
            </p:cNvPr>
            <p:cNvPicPr>
              <a:picLocks noChangeAspect="1"/>
            </p:cNvPicPr>
            <p:nvPr/>
          </p:nvPicPr>
          <p:blipFill>
            <a:blip r:embed="rId2"/>
            <a:stretch>
              <a:fillRect/>
            </a:stretch>
          </p:blipFill>
          <p:spPr>
            <a:xfrm>
              <a:off x="59772" y="1176081"/>
              <a:ext cx="5731510" cy="2865755"/>
            </a:xfrm>
            <a:prstGeom prst="rect">
              <a:avLst/>
            </a:prstGeom>
          </p:spPr>
        </p:pic>
        <p:sp>
          <p:nvSpPr>
            <p:cNvPr id="7" name="ZoneTexte 17">
              <a:extLst>
                <a:ext uri="{FF2B5EF4-FFF2-40B4-BE49-F238E27FC236}">
                  <a16:creationId xmlns:a16="http://schemas.microsoft.com/office/drawing/2014/main" id="{C70BDB7F-C320-D3A0-A5FF-9124E45870BF}"/>
                </a:ext>
              </a:extLst>
            </p:cNvPr>
            <p:cNvSpPr txBox="1"/>
            <p:nvPr/>
          </p:nvSpPr>
          <p:spPr>
            <a:xfrm>
              <a:off x="1503484" y="1211108"/>
              <a:ext cx="3337388" cy="400110"/>
            </a:xfrm>
            <a:prstGeom prst="rect">
              <a:avLst/>
            </a:prstGeom>
            <a:noFill/>
          </p:spPr>
          <p:txBody>
            <a:bodyPr wrap="none" rtlCol="0">
              <a:spAutoFit/>
            </a:bodyPr>
            <a:lstStyle/>
            <a:p>
              <a:r>
                <a:rPr lang="en-GB" sz="2000" b="1" dirty="0"/>
                <a:t>Processed Amplitudes Triplet </a:t>
              </a:r>
              <a:endParaRPr lang="en-GB" sz="2000" dirty="0"/>
            </a:p>
          </p:txBody>
        </p:sp>
      </p:grpSp>
      <p:grpSp>
        <p:nvGrpSpPr>
          <p:cNvPr id="8" name="Group 7">
            <a:extLst>
              <a:ext uri="{FF2B5EF4-FFF2-40B4-BE49-F238E27FC236}">
                <a16:creationId xmlns:a16="http://schemas.microsoft.com/office/drawing/2014/main" id="{4C40A159-12BD-23EA-3AFF-6B5F49ED74DE}"/>
              </a:ext>
            </a:extLst>
          </p:cNvPr>
          <p:cNvGrpSpPr/>
          <p:nvPr/>
        </p:nvGrpSpPr>
        <p:grpSpPr>
          <a:xfrm>
            <a:off x="373398" y="4249744"/>
            <a:ext cx="1591410" cy="1869525"/>
            <a:chOff x="500409" y="4423022"/>
            <a:chExt cx="1591410" cy="1869525"/>
          </a:xfrm>
        </p:grpSpPr>
        <p:pic>
          <p:nvPicPr>
            <p:cNvPr id="9" name="Picture 8">
              <a:extLst>
                <a:ext uri="{FF2B5EF4-FFF2-40B4-BE49-F238E27FC236}">
                  <a16:creationId xmlns:a16="http://schemas.microsoft.com/office/drawing/2014/main" id="{E0C41E00-DAFA-9240-54C3-42A1C1D4FA8E}"/>
                </a:ext>
              </a:extLst>
            </p:cNvPr>
            <p:cNvPicPr>
              <a:picLocks noChangeAspect="1"/>
            </p:cNvPicPr>
            <p:nvPr/>
          </p:nvPicPr>
          <p:blipFill>
            <a:blip r:embed="rId3"/>
            <a:stretch>
              <a:fillRect/>
            </a:stretch>
          </p:blipFill>
          <p:spPr>
            <a:xfrm flipH="1" flipV="1">
              <a:off x="500409" y="4423022"/>
              <a:ext cx="1591410" cy="1525918"/>
            </a:xfrm>
            <a:prstGeom prst="rect">
              <a:avLst/>
            </a:prstGeom>
          </p:spPr>
        </p:pic>
        <p:sp>
          <p:nvSpPr>
            <p:cNvPr id="10" name="ZoneTexte 17">
              <a:extLst>
                <a:ext uri="{FF2B5EF4-FFF2-40B4-BE49-F238E27FC236}">
                  <a16:creationId xmlns:a16="http://schemas.microsoft.com/office/drawing/2014/main" id="{B9267C11-2CA6-471D-7D90-03B48C7089B9}"/>
                </a:ext>
              </a:extLst>
            </p:cNvPr>
            <p:cNvSpPr txBox="1"/>
            <p:nvPr/>
          </p:nvSpPr>
          <p:spPr>
            <a:xfrm>
              <a:off x="707843" y="5984770"/>
              <a:ext cx="1176541" cy="307777"/>
            </a:xfrm>
            <a:prstGeom prst="rect">
              <a:avLst/>
            </a:prstGeom>
            <a:noFill/>
          </p:spPr>
          <p:txBody>
            <a:bodyPr wrap="none" rtlCol="0">
              <a:spAutoFit/>
            </a:bodyPr>
            <a:lstStyle/>
            <a:p>
              <a:r>
                <a:rPr lang="en-GB" sz="1400" b="1" dirty="0"/>
                <a:t>Measured NF</a:t>
              </a:r>
              <a:endParaRPr lang="en-GB" sz="1400" dirty="0"/>
            </a:p>
          </p:txBody>
        </p:sp>
      </p:grpSp>
      <p:grpSp>
        <p:nvGrpSpPr>
          <p:cNvPr id="11" name="Group 10">
            <a:extLst>
              <a:ext uri="{FF2B5EF4-FFF2-40B4-BE49-F238E27FC236}">
                <a16:creationId xmlns:a16="http://schemas.microsoft.com/office/drawing/2014/main" id="{5BCE333F-C258-CE73-1AED-889E0F570624}"/>
              </a:ext>
            </a:extLst>
          </p:cNvPr>
          <p:cNvGrpSpPr/>
          <p:nvPr/>
        </p:nvGrpSpPr>
        <p:grpSpPr>
          <a:xfrm>
            <a:off x="2045734" y="3561291"/>
            <a:ext cx="2336849" cy="2865755"/>
            <a:chOff x="2148767" y="5013131"/>
            <a:chExt cx="2336849" cy="2865755"/>
          </a:xfrm>
        </p:grpSpPr>
        <p:pic>
          <p:nvPicPr>
            <p:cNvPr id="12" name="Picture 11">
              <a:extLst>
                <a:ext uri="{FF2B5EF4-FFF2-40B4-BE49-F238E27FC236}">
                  <a16:creationId xmlns:a16="http://schemas.microsoft.com/office/drawing/2014/main" id="{43CB8416-A55E-EE86-90B8-85A52C4F4344}"/>
                </a:ext>
              </a:extLst>
            </p:cNvPr>
            <p:cNvPicPr>
              <a:picLocks noChangeAspect="1"/>
            </p:cNvPicPr>
            <p:nvPr/>
          </p:nvPicPr>
          <p:blipFill>
            <a:blip r:embed="rId4"/>
            <a:srcRect r="59228"/>
            <a:stretch>
              <a:fillRect/>
            </a:stretch>
          </p:blipFill>
          <p:spPr>
            <a:xfrm>
              <a:off x="2148767" y="5013131"/>
              <a:ext cx="2336849" cy="2865755"/>
            </a:xfrm>
            <a:prstGeom prst="rect">
              <a:avLst/>
            </a:prstGeom>
          </p:spPr>
        </p:pic>
        <p:sp>
          <p:nvSpPr>
            <p:cNvPr id="13" name="ZoneTexte 17">
              <a:extLst>
                <a:ext uri="{FF2B5EF4-FFF2-40B4-BE49-F238E27FC236}">
                  <a16:creationId xmlns:a16="http://schemas.microsoft.com/office/drawing/2014/main" id="{38873F19-8704-FE6E-F7C0-188D84B7D759}"/>
                </a:ext>
              </a:extLst>
            </p:cNvPr>
            <p:cNvSpPr txBox="1"/>
            <p:nvPr/>
          </p:nvSpPr>
          <p:spPr>
            <a:xfrm>
              <a:off x="2721110" y="7571109"/>
              <a:ext cx="1453155" cy="307777"/>
            </a:xfrm>
            <a:prstGeom prst="rect">
              <a:avLst/>
            </a:prstGeom>
            <a:noFill/>
          </p:spPr>
          <p:txBody>
            <a:bodyPr wrap="none" rtlCol="0">
              <a:spAutoFit/>
            </a:bodyPr>
            <a:lstStyle/>
            <a:p>
              <a:r>
                <a:rPr lang="en-GB" sz="1400" b="1" dirty="0"/>
                <a:t>Retrieved LBP NF</a:t>
              </a:r>
              <a:endParaRPr lang="en-GB" sz="1400" dirty="0"/>
            </a:p>
          </p:txBody>
        </p:sp>
      </p:grpSp>
      <p:grpSp>
        <p:nvGrpSpPr>
          <p:cNvPr id="14" name="Group 13">
            <a:extLst>
              <a:ext uri="{FF2B5EF4-FFF2-40B4-BE49-F238E27FC236}">
                <a16:creationId xmlns:a16="http://schemas.microsoft.com/office/drawing/2014/main" id="{55E71C50-9EF3-1609-C2F4-2841084B904B}"/>
              </a:ext>
            </a:extLst>
          </p:cNvPr>
          <p:cNvGrpSpPr/>
          <p:nvPr/>
        </p:nvGrpSpPr>
        <p:grpSpPr>
          <a:xfrm>
            <a:off x="4192879" y="3580253"/>
            <a:ext cx="5731510" cy="2865755"/>
            <a:chOff x="4192879" y="3580253"/>
            <a:chExt cx="5731510" cy="2865755"/>
          </a:xfrm>
        </p:grpSpPr>
        <p:pic>
          <p:nvPicPr>
            <p:cNvPr id="15" name="Picture 14">
              <a:extLst>
                <a:ext uri="{FF2B5EF4-FFF2-40B4-BE49-F238E27FC236}">
                  <a16:creationId xmlns:a16="http://schemas.microsoft.com/office/drawing/2014/main" id="{A4707AFC-AE7E-CED0-53E8-4FC89CE76C7D}"/>
                </a:ext>
              </a:extLst>
            </p:cNvPr>
            <p:cNvPicPr>
              <a:picLocks noChangeAspect="1"/>
            </p:cNvPicPr>
            <p:nvPr/>
          </p:nvPicPr>
          <p:blipFill>
            <a:blip r:embed="rId5"/>
            <a:stretch>
              <a:fillRect/>
            </a:stretch>
          </p:blipFill>
          <p:spPr>
            <a:xfrm>
              <a:off x="4192879" y="3580253"/>
              <a:ext cx="5731510" cy="2865755"/>
            </a:xfrm>
            <a:prstGeom prst="rect">
              <a:avLst/>
            </a:prstGeom>
          </p:spPr>
        </p:pic>
        <p:sp>
          <p:nvSpPr>
            <p:cNvPr id="16" name="ZoneTexte 17">
              <a:extLst>
                <a:ext uri="{FF2B5EF4-FFF2-40B4-BE49-F238E27FC236}">
                  <a16:creationId xmlns:a16="http://schemas.microsoft.com/office/drawing/2014/main" id="{97B1F45A-C67D-3183-0134-A218E06432AF}"/>
                </a:ext>
              </a:extLst>
            </p:cNvPr>
            <p:cNvSpPr txBox="1"/>
            <p:nvPr/>
          </p:nvSpPr>
          <p:spPr>
            <a:xfrm>
              <a:off x="4974074" y="6119269"/>
              <a:ext cx="1140569" cy="307777"/>
            </a:xfrm>
            <a:prstGeom prst="rect">
              <a:avLst/>
            </a:prstGeom>
            <a:noFill/>
          </p:spPr>
          <p:txBody>
            <a:bodyPr wrap="none" rtlCol="0">
              <a:spAutoFit/>
            </a:bodyPr>
            <a:lstStyle/>
            <a:p>
              <a:r>
                <a:rPr lang="en-GB" sz="1400" b="1" dirty="0"/>
                <a:t>Retrieved NF</a:t>
              </a:r>
              <a:endParaRPr lang="en-GB" sz="1400" dirty="0"/>
            </a:p>
          </p:txBody>
        </p:sp>
      </p:grpSp>
      <p:grpSp>
        <p:nvGrpSpPr>
          <p:cNvPr id="17" name="Group 16">
            <a:extLst>
              <a:ext uri="{FF2B5EF4-FFF2-40B4-BE49-F238E27FC236}">
                <a16:creationId xmlns:a16="http://schemas.microsoft.com/office/drawing/2014/main" id="{CD2ED53C-203C-DA6A-5905-73E15FC7A52E}"/>
              </a:ext>
            </a:extLst>
          </p:cNvPr>
          <p:cNvGrpSpPr/>
          <p:nvPr/>
        </p:nvGrpSpPr>
        <p:grpSpPr>
          <a:xfrm>
            <a:off x="6096000" y="1077322"/>
            <a:ext cx="5731510" cy="2706911"/>
            <a:chOff x="6096000" y="1077322"/>
            <a:chExt cx="5731510" cy="2706911"/>
          </a:xfrm>
        </p:grpSpPr>
        <p:pic>
          <p:nvPicPr>
            <p:cNvPr id="18" name="Picture 17">
              <a:extLst>
                <a:ext uri="{FF2B5EF4-FFF2-40B4-BE49-F238E27FC236}">
                  <a16:creationId xmlns:a16="http://schemas.microsoft.com/office/drawing/2014/main" id="{AC16CE82-67FB-3387-3F28-3DFD0B48C65E}"/>
                </a:ext>
              </a:extLst>
            </p:cNvPr>
            <p:cNvPicPr>
              <a:picLocks noChangeAspect="1"/>
            </p:cNvPicPr>
            <p:nvPr/>
          </p:nvPicPr>
          <p:blipFill>
            <a:blip r:embed="rId6"/>
            <a:stretch>
              <a:fillRect/>
            </a:stretch>
          </p:blipFill>
          <p:spPr>
            <a:xfrm>
              <a:off x="6096000" y="1395998"/>
              <a:ext cx="5731510" cy="2388235"/>
            </a:xfrm>
            <a:prstGeom prst="rect">
              <a:avLst/>
            </a:prstGeom>
          </p:spPr>
        </p:pic>
        <p:sp>
          <p:nvSpPr>
            <p:cNvPr id="19" name="ZoneTexte 17">
              <a:extLst>
                <a:ext uri="{FF2B5EF4-FFF2-40B4-BE49-F238E27FC236}">
                  <a16:creationId xmlns:a16="http://schemas.microsoft.com/office/drawing/2014/main" id="{A4DA99D6-4894-88B9-FEB4-3548C49E8220}"/>
                </a:ext>
              </a:extLst>
            </p:cNvPr>
            <p:cNvSpPr txBox="1"/>
            <p:nvPr/>
          </p:nvSpPr>
          <p:spPr>
            <a:xfrm>
              <a:off x="8195648" y="1077322"/>
              <a:ext cx="1532214" cy="400110"/>
            </a:xfrm>
            <a:prstGeom prst="rect">
              <a:avLst/>
            </a:prstGeom>
            <a:noFill/>
          </p:spPr>
          <p:txBody>
            <a:bodyPr wrap="none" rtlCol="0">
              <a:spAutoFit/>
            </a:bodyPr>
            <a:lstStyle/>
            <a:p>
              <a:r>
                <a:rPr lang="en-GB" sz="2000" b="1" dirty="0"/>
                <a:t>Far Field (FF)</a:t>
              </a:r>
              <a:endParaRPr lang="en-GB" sz="2000" dirty="0"/>
            </a:p>
          </p:txBody>
        </p:sp>
      </p:grpSp>
      <p:pic>
        <p:nvPicPr>
          <p:cNvPr id="20" name="Picture 19">
            <a:extLst>
              <a:ext uri="{FF2B5EF4-FFF2-40B4-BE49-F238E27FC236}">
                <a16:creationId xmlns:a16="http://schemas.microsoft.com/office/drawing/2014/main" id="{A98AB135-4271-33EB-08C2-099E9BF99C1B}"/>
              </a:ext>
            </a:extLst>
          </p:cNvPr>
          <p:cNvPicPr>
            <a:picLocks noChangeAspect="1"/>
          </p:cNvPicPr>
          <p:nvPr/>
        </p:nvPicPr>
        <p:blipFill>
          <a:blip r:embed="rId7"/>
          <a:stretch>
            <a:fillRect/>
          </a:stretch>
        </p:blipFill>
        <p:spPr>
          <a:xfrm>
            <a:off x="6123363" y="1395998"/>
            <a:ext cx="5731510" cy="2865755"/>
          </a:xfrm>
          <a:prstGeom prst="rect">
            <a:avLst/>
          </a:prstGeom>
        </p:spPr>
      </p:pic>
      <p:pic>
        <p:nvPicPr>
          <p:cNvPr id="21" name="Picture 20">
            <a:extLst>
              <a:ext uri="{FF2B5EF4-FFF2-40B4-BE49-F238E27FC236}">
                <a16:creationId xmlns:a16="http://schemas.microsoft.com/office/drawing/2014/main" id="{E84E9C8E-4171-1863-73DB-3B174C7F1E0C}"/>
              </a:ext>
            </a:extLst>
          </p:cNvPr>
          <p:cNvPicPr>
            <a:picLocks noChangeAspect="1"/>
          </p:cNvPicPr>
          <p:nvPr/>
        </p:nvPicPr>
        <p:blipFill>
          <a:blip r:embed="rId8"/>
          <a:stretch>
            <a:fillRect/>
          </a:stretch>
        </p:blipFill>
        <p:spPr>
          <a:xfrm>
            <a:off x="6340024" y="1182725"/>
            <a:ext cx="5731510" cy="5015230"/>
          </a:xfrm>
          <a:prstGeom prst="rect">
            <a:avLst/>
          </a:prstGeom>
        </p:spPr>
      </p:pic>
    </p:spTree>
    <p:extLst>
      <p:ext uri="{BB962C8B-B14F-4D97-AF65-F5344CB8AC3E}">
        <p14:creationId xmlns:p14="http://schemas.microsoft.com/office/powerpoint/2010/main" val="56047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54D9F-F7B8-F87B-86BF-57107359405E}"/>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D4FB7028-8E88-7499-E668-5AD0276100FF}"/>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16</a:t>
            </a:fld>
            <a:endParaRPr lang="en-GB"/>
          </a:p>
        </p:txBody>
      </p:sp>
      <p:sp>
        <p:nvSpPr>
          <p:cNvPr id="3" name="Titre 3">
            <a:extLst>
              <a:ext uri="{FF2B5EF4-FFF2-40B4-BE49-F238E27FC236}">
                <a16:creationId xmlns:a16="http://schemas.microsoft.com/office/drawing/2014/main" id="{784790E4-95CC-F292-377A-B53C31D02084}"/>
              </a:ext>
            </a:extLst>
          </p:cNvPr>
          <p:cNvSpPr>
            <a:spLocks noGrp="1"/>
          </p:cNvSpPr>
          <p:nvPr>
            <p:ph type="title"/>
          </p:nvPr>
        </p:nvSpPr>
        <p:spPr>
          <a:xfrm>
            <a:off x="2115127" y="0"/>
            <a:ext cx="7961747" cy="768314"/>
          </a:xfrm>
        </p:spPr>
        <p:txBody>
          <a:bodyPr>
            <a:normAutofit/>
          </a:bodyPr>
          <a:lstStyle/>
          <a:p>
            <a:r>
              <a:rPr lang="en-GB" dirty="0"/>
              <a:t>Compare Zernike for two cases</a:t>
            </a:r>
          </a:p>
        </p:txBody>
      </p:sp>
      <p:pic>
        <p:nvPicPr>
          <p:cNvPr id="4" name="Picture 3">
            <a:extLst>
              <a:ext uri="{FF2B5EF4-FFF2-40B4-BE49-F238E27FC236}">
                <a16:creationId xmlns:a16="http://schemas.microsoft.com/office/drawing/2014/main" id="{0F900AA5-1FCF-FB87-BD50-8AF8C5EBA668}"/>
              </a:ext>
            </a:extLst>
          </p:cNvPr>
          <p:cNvPicPr>
            <a:picLocks noChangeAspect="1"/>
          </p:cNvPicPr>
          <p:nvPr/>
        </p:nvPicPr>
        <p:blipFill>
          <a:blip r:embed="rId2"/>
          <a:stretch>
            <a:fillRect/>
          </a:stretch>
        </p:blipFill>
        <p:spPr>
          <a:xfrm>
            <a:off x="1375201" y="1695058"/>
            <a:ext cx="4720799" cy="2416703"/>
          </a:xfrm>
          <a:prstGeom prst="rect">
            <a:avLst/>
          </a:prstGeom>
        </p:spPr>
      </p:pic>
      <p:pic>
        <p:nvPicPr>
          <p:cNvPr id="5" name="Picture 4">
            <a:extLst>
              <a:ext uri="{FF2B5EF4-FFF2-40B4-BE49-F238E27FC236}">
                <a16:creationId xmlns:a16="http://schemas.microsoft.com/office/drawing/2014/main" id="{41A3E8F7-0A77-0641-B2D2-8B7C71252C46}"/>
              </a:ext>
            </a:extLst>
          </p:cNvPr>
          <p:cNvPicPr>
            <a:picLocks noChangeAspect="1"/>
          </p:cNvPicPr>
          <p:nvPr/>
        </p:nvPicPr>
        <p:blipFill>
          <a:blip r:embed="rId3"/>
          <a:srcRect l="1071"/>
          <a:stretch>
            <a:fillRect/>
          </a:stretch>
        </p:blipFill>
        <p:spPr>
          <a:xfrm>
            <a:off x="241756" y="1695058"/>
            <a:ext cx="11708488" cy="4003526"/>
          </a:xfrm>
          <a:prstGeom prst="rect">
            <a:avLst/>
          </a:prstGeom>
        </p:spPr>
      </p:pic>
      <p:sp>
        <p:nvSpPr>
          <p:cNvPr id="6" name="Footer Placeholder 4">
            <a:extLst>
              <a:ext uri="{FF2B5EF4-FFF2-40B4-BE49-F238E27FC236}">
                <a16:creationId xmlns:a16="http://schemas.microsoft.com/office/drawing/2014/main" id="{CBBC878C-F57A-C2EF-59D3-48FF26A78714}"/>
              </a:ext>
            </a:extLst>
          </p:cNvPr>
          <p:cNvSpPr>
            <a:spLocks noGrp="1"/>
          </p:cNvSpPr>
          <p:nvPr>
            <p:ph type="ftr" sz="quarter" idx="13"/>
          </p:nvPr>
        </p:nvSpPr>
        <p:spPr>
          <a:xfrm>
            <a:off x="339365" y="6480788"/>
            <a:ext cx="4030753" cy="365125"/>
          </a:xfrm>
        </p:spPr>
        <p:txBody>
          <a:bodyPr/>
          <a:lstStyle/>
          <a:p>
            <a:pPr algn="l"/>
            <a:r>
              <a:rPr lang="en-GB" dirty="0"/>
              <a:t>S. Smartsev for WP14 | 25 03 2026 | CNRS - IJClab</a:t>
            </a:r>
          </a:p>
        </p:txBody>
      </p:sp>
      <p:sp>
        <p:nvSpPr>
          <p:cNvPr id="7" name="ZoneTexte 17">
            <a:extLst>
              <a:ext uri="{FF2B5EF4-FFF2-40B4-BE49-F238E27FC236}">
                <a16:creationId xmlns:a16="http://schemas.microsoft.com/office/drawing/2014/main" id="{52EDA668-6F9D-293C-1CC4-0CF110BD7D46}"/>
              </a:ext>
            </a:extLst>
          </p:cNvPr>
          <p:cNvSpPr txBox="1"/>
          <p:nvPr/>
        </p:nvSpPr>
        <p:spPr>
          <a:xfrm>
            <a:off x="1731386" y="5720354"/>
            <a:ext cx="9693679" cy="369332"/>
          </a:xfrm>
          <a:prstGeom prst="rect">
            <a:avLst/>
          </a:prstGeom>
          <a:noFill/>
        </p:spPr>
        <p:txBody>
          <a:bodyPr wrap="none" rtlCol="0">
            <a:spAutoFit/>
          </a:bodyPr>
          <a:lstStyle/>
          <a:p>
            <a:r>
              <a:rPr lang="en-GB" dirty="0">
                <a:latin typeface="Century Gothic" panose="020B0502020202020204" pitchFamily="34" charset="0"/>
              </a:rPr>
              <a:t>As expected, low order Zernike are different, surprisingly high order Zernike are similar!</a:t>
            </a:r>
          </a:p>
        </p:txBody>
      </p:sp>
      <p:grpSp>
        <p:nvGrpSpPr>
          <p:cNvPr id="8" name="Group 7">
            <a:extLst>
              <a:ext uri="{FF2B5EF4-FFF2-40B4-BE49-F238E27FC236}">
                <a16:creationId xmlns:a16="http://schemas.microsoft.com/office/drawing/2014/main" id="{F570C619-B2DB-C531-329E-E5308E8367DB}"/>
              </a:ext>
            </a:extLst>
          </p:cNvPr>
          <p:cNvGrpSpPr/>
          <p:nvPr/>
        </p:nvGrpSpPr>
        <p:grpSpPr>
          <a:xfrm>
            <a:off x="8428784" y="1009208"/>
            <a:ext cx="1365778" cy="2586670"/>
            <a:chOff x="8428784" y="1009208"/>
            <a:chExt cx="1365778" cy="2586670"/>
          </a:xfrm>
        </p:grpSpPr>
        <p:pic>
          <p:nvPicPr>
            <p:cNvPr id="9" name="Picture 8">
              <a:extLst>
                <a:ext uri="{FF2B5EF4-FFF2-40B4-BE49-F238E27FC236}">
                  <a16:creationId xmlns:a16="http://schemas.microsoft.com/office/drawing/2014/main" id="{6A40F977-3178-BF33-C59F-294C4A4AEE14}"/>
                </a:ext>
              </a:extLst>
            </p:cNvPr>
            <p:cNvPicPr>
              <a:picLocks noChangeAspect="1"/>
            </p:cNvPicPr>
            <p:nvPr/>
          </p:nvPicPr>
          <p:blipFill>
            <a:blip r:embed="rId4"/>
            <a:srcRect r="57352"/>
            <a:stretch>
              <a:fillRect/>
            </a:stretch>
          </p:blipFill>
          <p:spPr>
            <a:xfrm>
              <a:off x="8456669" y="1009208"/>
              <a:ext cx="1310008" cy="1279913"/>
            </a:xfrm>
            <a:prstGeom prst="rect">
              <a:avLst/>
            </a:prstGeom>
          </p:spPr>
        </p:pic>
        <p:pic>
          <p:nvPicPr>
            <p:cNvPr id="10" name="Picture 9">
              <a:extLst>
                <a:ext uri="{FF2B5EF4-FFF2-40B4-BE49-F238E27FC236}">
                  <a16:creationId xmlns:a16="http://schemas.microsoft.com/office/drawing/2014/main" id="{C2FF3E70-6E66-F7CF-8D9D-D994D5BFF6B6}"/>
                </a:ext>
              </a:extLst>
            </p:cNvPr>
            <p:cNvPicPr>
              <a:picLocks noChangeAspect="1"/>
            </p:cNvPicPr>
            <p:nvPr/>
          </p:nvPicPr>
          <p:blipFill>
            <a:blip r:embed="rId5"/>
            <a:srcRect r="58908"/>
            <a:stretch>
              <a:fillRect/>
            </a:stretch>
          </p:blipFill>
          <p:spPr>
            <a:xfrm>
              <a:off x="8428784" y="2210940"/>
              <a:ext cx="1365778" cy="1384938"/>
            </a:xfrm>
            <a:prstGeom prst="rect">
              <a:avLst/>
            </a:prstGeom>
          </p:spPr>
        </p:pic>
      </p:grpSp>
    </p:spTree>
    <p:extLst>
      <p:ext uri="{BB962C8B-B14F-4D97-AF65-F5344CB8AC3E}">
        <p14:creationId xmlns:p14="http://schemas.microsoft.com/office/powerpoint/2010/main" val="14814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F85A0-1167-AA28-CC1A-285B0A8865C2}"/>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E24846B0-C17B-C8C0-FAA3-4AC4728A74F4}"/>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17</a:t>
            </a:fld>
            <a:endParaRPr lang="en-GB"/>
          </a:p>
        </p:txBody>
      </p:sp>
      <p:sp>
        <p:nvSpPr>
          <p:cNvPr id="3" name="Title 3">
            <a:extLst>
              <a:ext uri="{FF2B5EF4-FFF2-40B4-BE49-F238E27FC236}">
                <a16:creationId xmlns:a16="http://schemas.microsoft.com/office/drawing/2014/main" id="{49E8517D-8E65-639D-B0B9-E5BBD6753EB2}"/>
              </a:ext>
            </a:extLst>
          </p:cNvPr>
          <p:cNvSpPr txBox="1">
            <a:spLocks/>
          </p:cNvSpPr>
          <p:nvPr/>
        </p:nvSpPr>
        <p:spPr>
          <a:xfrm>
            <a:off x="2164172" y="2876136"/>
            <a:ext cx="7863656" cy="110572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rPr>
              <a:t>Future research directions</a:t>
            </a:r>
          </a:p>
        </p:txBody>
      </p:sp>
    </p:spTree>
    <p:extLst>
      <p:ext uri="{BB962C8B-B14F-4D97-AF65-F5344CB8AC3E}">
        <p14:creationId xmlns:p14="http://schemas.microsoft.com/office/powerpoint/2010/main" val="370457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C7987-A5D6-E879-855F-5FE08644CFFC}"/>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D4B8BA7-E21D-C85F-35B5-E80084A15A60}"/>
              </a:ext>
            </a:extLst>
          </p:cNvPr>
          <p:cNvSpPr>
            <a:spLocks noGrp="1"/>
          </p:cNvSpPr>
          <p:nvPr>
            <p:ph type="title"/>
          </p:nvPr>
        </p:nvSpPr>
        <p:spPr>
          <a:xfrm>
            <a:off x="2115127" y="0"/>
            <a:ext cx="7961747" cy="737638"/>
          </a:xfrm>
        </p:spPr>
        <p:txBody>
          <a:bodyPr/>
          <a:lstStyle/>
          <a:p>
            <a:r>
              <a:rPr lang="en-GB" dirty="0"/>
              <a:t>Advanced GS - IMPALA</a:t>
            </a:r>
          </a:p>
        </p:txBody>
      </p:sp>
      <p:sp>
        <p:nvSpPr>
          <p:cNvPr id="3" name="Slide Number Placeholder 3">
            <a:extLst>
              <a:ext uri="{FF2B5EF4-FFF2-40B4-BE49-F238E27FC236}">
                <a16:creationId xmlns:a16="http://schemas.microsoft.com/office/drawing/2014/main" id="{56B6367C-AB01-EF06-B076-B4D15964DF3D}"/>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18</a:t>
            </a:fld>
            <a:endParaRPr lang="en-GB"/>
          </a:p>
        </p:txBody>
      </p:sp>
      <p:sp>
        <p:nvSpPr>
          <p:cNvPr id="4" name="Espace réservé du contenu 10">
            <a:extLst>
              <a:ext uri="{FF2B5EF4-FFF2-40B4-BE49-F238E27FC236}">
                <a16:creationId xmlns:a16="http://schemas.microsoft.com/office/drawing/2014/main" id="{C92BAC7B-18AB-09EC-8052-33E2088783F9}"/>
              </a:ext>
            </a:extLst>
          </p:cNvPr>
          <p:cNvSpPr>
            <a:spLocks noGrp="1"/>
          </p:cNvSpPr>
          <p:nvPr>
            <p:ph idx="1"/>
          </p:nvPr>
        </p:nvSpPr>
        <p:spPr>
          <a:xfrm>
            <a:off x="410544" y="1311194"/>
            <a:ext cx="6282487" cy="1419210"/>
          </a:xfrm>
        </p:spPr>
        <p:txBody>
          <a:bodyPr>
            <a:normAutofit fontScale="85000" lnSpcReduction="20000"/>
          </a:bodyPr>
          <a:lstStyle/>
          <a:p>
            <a:r>
              <a:rPr lang="en-GB" sz="2400" noProof="0" dirty="0">
                <a:latin typeface="Century Gothic" panose="020B0502020202020204" pitchFamily="34" charset="0"/>
              </a:rPr>
              <a:t>3 planes GS is not ideal: how to improve</a:t>
            </a:r>
            <a:r>
              <a:rPr lang="en-GB" sz="2400" dirty="0">
                <a:latin typeface="Century Gothic" panose="020B0502020202020204" pitchFamily="34" charset="0"/>
              </a:rPr>
              <a:t>?</a:t>
            </a:r>
          </a:p>
          <a:p>
            <a:endParaRPr lang="en-GB" sz="2400" dirty="0">
              <a:latin typeface="Century Gothic" panose="020B0502020202020204" pitchFamily="34" charset="0"/>
            </a:endParaRPr>
          </a:p>
          <a:p>
            <a:r>
              <a:rPr lang="en-GB" sz="2400" noProof="0" dirty="0">
                <a:latin typeface="Century Gothic" panose="020B0502020202020204" pitchFamily="34" charset="0"/>
              </a:rPr>
              <a:t>Special aperiodic mask allows phase (and amplitude) using only 1 plane intensity measurement</a:t>
            </a:r>
          </a:p>
        </p:txBody>
      </p:sp>
      <p:sp>
        <p:nvSpPr>
          <p:cNvPr id="5" name="TextBox 4">
            <a:extLst>
              <a:ext uri="{FF2B5EF4-FFF2-40B4-BE49-F238E27FC236}">
                <a16:creationId xmlns:a16="http://schemas.microsoft.com/office/drawing/2014/main" id="{5ACB9BFB-54F5-D9B0-7104-88CFCCF9F29D}"/>
              </a:ext>
            </a:extLst>
          </p:cNvPr>
          <p:cNvSpPr txBox="1"/>
          <p:nvPr/>
        </p:nvSpPr>
        <p:spPr>
          <a:xfrm>
            <a:off x="3200615" y="5679787"/>
            <a:ext cx="5790769" cy="737638"/>
          </a:xfrm>
          <a:prstGeom prst="rect">
            <a:avLst/>
          </a:prstGeom>
          <a:noFill/>
        </p:spPr>
        <p:txBody>
          <a:bodyPr wrap="square">
            <a:spAutoFit/>
          </a:bodyPr>
          <a:lstStyle/>
          <a:p>
            <a:pPr>
              <a:lnSpc>
                <a:spcPct val="80000"/>
              </a:lnSpc>
              <a:spcBef>
                <a:spcPts val="1000"/>
              </a:spcBef>
            </a:pPr>
            <a:r>
              <a:rPr lang="nb-NO" sz="1400" dirty="0">
                <a:solidFill>
                  <a:srgbClr val="222222"/>
                </a:solidFill>
                <a:latin typeface="Century Gothic" panose="020B0502020202020204" pitchFamily="34" charset="0"/>
              </a:rPr>
              <a:t>S. Smartsev et al, </a:t>
            </a:r>
            <a:r>
              <a:rPr lang="nb-NO" sz="1400" dirty="0" err="1">
                <a:solidFill>
                  <a:srgbClr val="222222"/>
                </a:solidFill>
                <a:latin typeface="Century Gothic" panose="020B0502020202020204" pitchFamily="34" charset="0"/>
              </a:rPr>
              <a:t>Opt</a:t>
            </a:r>
            <a:r>
              <a:rPr lang="nb-NO" sz="1400" dirty="0">
                <a:solidFill>
                  <a:srgbClr val="222222"/>
                </a:solidFill>
                <a:latin typeface="Century Gothic" panose="020B0502020202020204" pitchFamily="34" charset="0"/>
              </a:rPr>
              <a:t>. Lett. 49, 1900-1903 (2024)</a:t>
            </a:r>
            <a:endParaRPr lang="en-GB" sz="1400" dirty="0">
              <a:latin typeface="Century Gothic" panose="020B0502020202020204" pitchFamily="34" charset="0"/>
            </a:endParaRPr>
          </a:p>
          <a:p>
            <a:pPr>
              <a:lnSpc>
                <a:spcPct val="80000"/>
              </a:lnSpc>
              <a:spcBef>
                <a:spcPts val="1000"/>
              </a:spcBef>
            </a:pPr>
            <a:r>
              <a:rPr lang="en-GB" sz="1400" dirty="0">
                <a:latin typeface="Century Gothic" panose="020B0502020202020204" pitchFamily="34" charset="0"/>
              </a:rPr>
              <a:t>J. Esslinger et al, </a:t>
            </a:r>
            <a:r>
              <a:rPr lang="en-GB" sz="1400" dirty="0" err="1">
                <a:latin typeface="Century Gothic" panose="020B0502020202020204" pitchFamily="34" charset="0"/>
              </a:rPr>
              <a:t>Spatio</a:t>
            </a:r>
            <a:r>
              <a:rPr lang="en-GB" sz="1400" dirty="0">
                <a:latin typeface="Century Gothic" panose="020B0502020202020204" pitchFamily="34" charset="0"/>
              </a:rPr>
              <a:t>-temporal characterization of a petawatt laser using deterministic speckle patterns (2026 – in review)</a:t>
            </a:r>
            <a:endParaRPr lang="en-FR" sz="1400" dirty="0">
              <a:latin typeface="Century Gothic" panose="020B0502020202020204" pitchFamily="34" charset="0"/>
            </a:endParaRPr>
          </a:p>
        </p:txBody>
      </p:sp>
      <p:pic>
        <p:nvPicPr>
          <p:cNvPr id="6" name="Graphic 5">
            <a:extLst>
              <a:ext uri="{FF2B5EF4-FFF2-40B4-BE49-F238E27FC236}">
                <a16:creationId xmlns:a16="http://schemas.microsoft.com/office/drawing/2014/main" id="{103B8856-150A-C1C5-EDE5-6B801DB21A4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000500" y="1446948"/>
            <a:ext cx="2835418" cy="3795099"/>
          </a:xfrm>
          <a:prstGeom prst="rect">
            <a:avLst/>
          </a:prstGeom>
        </p:spPr>
      </p:pic>
      <p:pic>
        <p:nvPicPr>
          <p:cNvPr id="7" name="Picture 2">
            <a:extLst>
              <a:ext uri="{FF2B5EF4-FFF2-40B4-BE49-F238E27FC236}">
                <a16:creationId xmlns:a16="http://schemas.microsoft.com/office/drawing/2014/main" id="{477F741A-A7F7-46F7-FCC5-C5506005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36" y="3019141"/>
            <a:ext cx="4921351" cy="2431840"/>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769E561B-0F2F-B5AC-1F78-3395BE4F19EA}"/>
              </a:ext>
            </a:extLst>
          </p:cNvPr>
          <p:cNvSpPr>
            <a:spLocks noGrp="1"/>
          </p:cNvSpPr>
          <p:nvPr>
            <p:ph type="ftr" sz="quarter" idx="13"/>
          </p:nvPr>
        </p:nvSpPr>
        <p:spPr>
          <a:xfrm>
            <a:off x="339365" y="6480788"/>
            <a:ext cx="4007003" cy="365125"/>
          </a:xfrm>
        </p:spPr>
        <p:txBody>
          <a:bodyPr/>
          <a:lstStyle/>
          <a:p>
            <a:pPr algn="l"/>
            <a:r>
              <a:rPr lang="en-GB" dirty="0"/>
              <a:t>S. Smartsev for WP14 | 25 03 2026 | CNRS - IJClab</a:t>
            </a:r>
          </a:p>
        </p:txBody>
      </p:sp>
    </p:spTree>
    <p:extLst>
      <p:ext uri="{BB962C8B-B14F-4D97-AF65-F5344CB8AC3E}">
        <p14:creationId xmlns:p14="http://schemas.microsoft.com/office/powerpoint/2010/main" val="399168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6DA59-43FA-91DA-E2A4-56A147DE30E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D04782A-65FC-09FA-2666-3568A50D585E}"/>
              </a:ext>
            </a:extLst>
          </p:cNvPr>
          <p:cNvSpPr>
            <a:spLocks noGrp="1"/>
          </p:cNvSpPr>
          <p:nvPr>
            <p:ph type="title"/>
          </p:nvPr>
        </p:nvSpPr>
        <p:spPr>
          <a:xfrm>
            <a:off x="1686297" y="0"/>
            <a:ext cx="9250878" cy="702297"/>
          </a:xfrm>
        </p:spPr>
        <p:txBody>
          <a:bodyPr>
            <a:normAutofit/>
          </a:bodyPr>
          <a:lstStyle/>
          <a:p>
            <a:r>
              <a:rPr lang="en-GB" sz="2800" b="0" dirty="0">
                <a:latin typeface="Century Gothic" panose="020B0502020202020204" pitchFamily="34" charset="0"/>
              </a:rPr>
              <a:t>Toward real-time wavefront measurement device</a:t>
            </a:r>
          </a:p>
        </p:txBody>
      </p:sp>
      <p:sp>
        <p:nvSpPr>
          <p:cNvPr id="3" name="Slide Number Placeholder 3">
            <a:extLst>
              <a:ext uri="{FF2B5EF4-FFF2-40B4-BE49-F238E27FC236}">
                <a16:creationId xmlns:a16="http://schemas.microsoft.com/office/drawing/2014/main" id="{43182F84-7085-46A7-654B-21757C95414F}"/>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19</a:t>
            </a:fld>
            <a:endParaRPr lang="en-GB"/>
          </a:p>
        </p:txBody>
      </p:sp>
      <p:sp>
        <p:nvSpPr>
          <p:cNvPr id="4" name="Espace réservé du contenu 10">
            <a:extLst>
              <a:ext uri="{FF2B5EF4-FFF2-40B4-BE49-F238E27FC236}">
                <a16:creationId xmlns:a16="http://schemas.microsoft.com/office/drawing/2014/main" id="{BDEBAD0F-CEE1-19C1-057B-5EE8BB6DC09E}"/>
              </a:ext>
            </a:extLst>
          </p:cNvPr>
          <p:cNvSpPr>
            <a:spLocks noGrp="1"/>
          </p:cNvSpPr>
          <p:nvPr>
            <p:ph idx="1"/>
          </p:nvPr>
        </p:nvSpPr>
        <p:spPr>
          <a:xfrm>
            <a:off x="287997" y="1390592"/>
            <a:ext cx="6329620" cy="4765111"/>
          </a:xfrm>
        </p:spPr>
        <p:txBody>
          <a:bodyPr>
            <a:normAutofit lnSpcReduction="10000"/>
          </a:bodyPr>
          <a:lstStyle/>
          <a:p>
            <a:r>
              <a:rPr lang="en-GB" sz="2400" dirty="0">
                <a:latin typeface="Century Gothic" panose="020B0502020202020204" pitchFamily="34" charset="0"/>
              </a:rPr>
              <a:t>Research of hardware and algorithm implementation for single shot, low-latency prototype (aiming to 10-50 Hz)</a:t>
            </a:r>
          </a:p>
          <a:p>
            <a:endParaRPr lang="en-GB" sz="2400" dirty="0">
              <a:latin typeface="Century Gothic" panose="020B0502020202020204" pitchFamily="34" charset="0"/>
            </a:endParaRPr>
          </a:p>
          <a:p>
            <a:r>
              <a:rPr lang="en-GB" sz="2400" dirty="0">
                <a:latin typeface="Century Gothic" panose="020B0502020202020204" pitchFamily="34" charset="0"/>
              </a:rPr>
              <a:t>Challenges toward first prototype:</a:t>
            </a:r>
          </a:p>
          <a:p>
            <a:pPr lvl="1"/>
            <a:r>
              <a:rPr lang="en-GB" sz="2000" dirty="0">
                <a:latin typeface="Century Gothic" panose="020B0502020202020204" pitchFamily="34" charset="0"/>
              </a:rPr>
              <a:t>Mask alignment / calibration</a:t>
            </a:r>
          </a:p>
          <a:p>
            <a:pPr lvl="1"/>
            <a:r>
              <a:rPr lang="en-GB" sz="2000" dirty="0">
                <a:latin typeface="Century Gothic" panose="020B0502020202020204" pitchFamily="34" charset="0"/>
              </a:rPr>
              <a:t>Finite dynamic range (10-12 bit)</a:t>
            </a:r>
          </a:p>
          <a:p>
            <a:pPr lvl="1"/>
            <a:endParaRPr lang="en-GB" sz="2000" dirty="0">
              <a:latin typeface="Century Gothic" panose="020B0502020202020204" pitchFamily="34" charset="0"/>
            </a:endParaRPr>
          </a:p>
          <a:p>
            <a:r>
              <a:rPr lang="en-GB" sz="2400" dirty="0">
                <a:latin typeface="Century Gothic" panose="020B0502020202020204" pitchFamily="34" charset="0"/>
              </a:rPr>
              <a:t>Advantages:</a:t>
            </a:r>
          </a:p>
          <a:p>
            <a:pPr lvl="1"/>
            <a:r>
              <a:rPr lang="en-GB" sz="2000" dirty="0">
                <a:latin typeface="Century Gothic" panose="020B0502020202020204" pitchFamily="34" charset="0"/>
              </a:rPr>
              <a:t>in-situ</a:t>
            </a:r>
          </a:p>
          <a:p>
            <a:pPr lvl="1"/>
            <a:r>
              <a:rPr lang="en-GB" sz="2000" dirty="0">
                <a:latin typeface="Century Gothic" panose="020B0502020202020204" pitchFamily="34" charset="0"/>
              </a:rPr>
              <a:t>scalable</a:t>
            </a:r>
          </a:p>
          <a:p>
            <a:pPr lvl="1"/>
            <a:r>
              <a:rPr lang="en-GB" sz="2000" dirty="0">
                <a:latin typeface="Century Gothic" panose="020B0502020202020204" pitchFamily="34" charset="0"/>
              </a:rPr>
              <a:t>access to spectrally resolved phase (STC)</a:t>
            </a:r>
          </a:p>
          <a:p>
            <a:pPr lvl="1"/>
            <a:r>
              <a:rPr lang="en-GB" sz="2000" dirty="0">
                <a:latin typeface="Century Gothic" panose="020B0502020202020204" pitchFamily="34" charset="0"/>
              </a:rPr>
              <a:t>attenuation without aberrations</a:t>
            </a:r>
          </a:p>
        </p:txBody>
      </p:sp>
      <p:grpSp>
        <p:nvGrpSpPr>
          <p:cNvPr id="5" name="Group 4">
            <a:extLst>
              <a:ext uri="{FF2B5EF4-FFF2-40B4-BE49-F238E27FC236}">
                <a16:creationId xmlns:a16="http://schemas.microsoft.com/office/drawing/2014/main" id="{0DA0617D-5563-5C1E-19FC-7E4FCD677F51}"/>
              </a:ext>
            </a:extLst>
          </p:cNvPr>
          <p:cNvGrpSpPr/>
          <p:nvPr/>
        </p:nvGrpSpPr>
        <p:grpSpPr>
          <a:xfrm>
            <a:off x="7115525" y="1209886"/>
            <a:ext cx="4739348" cy="5070223"/>
            <a:chOff x="7202079" y="1208029"/>
            <a:chExt cx="4739348" cy="5070223"/>
          </a:xfrm>
        </p:grpSpPr>
        <p:pic>
          <p:nvPicPr>
            <p:cNvPr id="6" name="Picture 2">
              <a:extLst>
                <a:ext uri="{FF2B5EF4-FFF2-40B4-BE49-F238E27FC236}">
                  <a16:creationId xmlns:a16="http://schemas.microsoft.com/office/drawing/2014/main" id="{25FE0E40-34A9-0D0D-7D93-1DE2B6E2E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079" y="1593130"/>
              <a:ext cx="4739348" cy="4685122"/>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10">
              <a:extLst>
                <a:ext uri="{FF2B5EF4-FFF2-40B4-BE49-F238E27FC236}">
                  <a16:creationId xmlns:a16="http://schemas.microsoft.com/office/drawing/2014/main" id="{E0C4EFFC-AD8B-34B2-E909-A93C78112196}"/>
                </a:ext>
              </a:extLst>
            </p:cNvPr>
            <p:cNvSpPr txBox="1">
              <a:spLocks/>
            </p:cNvSpPr>
            <p:nvPr/>
          </p:nvSpPr>
          <p:spPr>
            <a:xfrm>
              <a:off x="7787087" y="1208029"/>
              <a:ext cx="3569332"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Century Gothic" panose="020B0502020202020204" pitchFamily="34" charset="0"/>
                </a:rPr>
                <a:t>Simulation: low bandwidth beam</a:t>
              </a:r>
            </a:p>
            <a:p>
              <a:endParaRPr lang="en-GB" sz="1600" dirty="0">
                <a:latin typeface="Century Gothic" panose="020B0502020202020204" pitchFamily="34" charset="0"/>
              </a:endParaRPr>
            </a:p>
          </p:txBody>
        </p:sp>
      </p:grpSp>
      <p:sp>
        <p:nvSpPr>
          <p:cNvPr id="8" name="Footer Placeholder 4">
            <a:extLst>
              <a:ext uri="{FF2B5EF4-FFF2-40B4-BE49-F238E27FC236}">
                <a16:creationId xmlns:a16="http://schemas.microsoft.com/office/drawing/2014/main" id="{860A5170-4DA2-637B-E304-C5E58613DEBC}"/>
              </a:ext>
            </a:extLst>
          </p:cNvPr>
          <p:cNvSpPr>
            <a:spLocks noGrp="1"/>
          </p:cNvSpPr>
          <p:nvPr>
            <p:ph type="ftr" sz="quarter" idx="13"/>
          </p:nvPr>
        </p:nvSpPr>
        <p:spPr>
          <a:xfrm>
            <a:off x="339366" y="6480788"/>
            <a:ext cx="3947626" cy="365125"/>
          </a:xfrm>
        </p:spPr>
        <p:txBody>
          <a:bodyPr/>
          <a:lstStyle/>
          <a:p>
            <a:pPr algn="l"/>
            <a:r>
              <a:rPr lang="en-GB" dirty="0"/>
              <a:t>S. Smartsev for WP14 | 25 03 2026 | CNRS - IJClab</a:t>
            </a:r>
          </a:p>
        </p:txBody>
      </p:sp>
      <p:sp>
        <p:nvSpPr>
          <p:cNvPr id="9" name="Title 3">
            <a:extLst>
              <a:ext uri="{FF2B5EF4-FFF2-40B4-BE49-F238E27FC236}">
                <a16:creationId xmlns:a16="http://schemas.microsoft.com/office/drawing/2014/main" id="{C335FF87-FEEB-6F80-72C1-BF40F37B5A16}"/>
              </a:ext>
            </a:extLst>
          </p:cNvPr>
          <p:cNvSpPr txBox="1">
            <a:spLocks/>
          </p:cNvSpPr>
          <p:nvPr/>
        </p:nvSpPr>
        <p:spPr>
          <a:xfrm rot="20508113">
            <a:off x="4518018" y="3554552"/>
            <a:ext cx="3072846" cy="1105727"/>
          </a:xfrm>
          <a:prstGeom prst="rect">
            <a:avLst/>
          </a:prstGeom>
        </p:spPr>
        <p:txBody>
          <a:bodyPr vert="horz" lIns="91440" tIns="45720" rIns="91440" bIns="45720" rtlCol="0" anchor="ctr">
            <a:normAutofit fontScale="90000" lnSpcReduction="200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rPr>
              <a:t>Work in progress!</a:t>
            </a:r>
          </a:p>
        </p:txBody>
      </p:sp>
    </p:spTree>
    <p:extLst>
      <p:ext uri="{BB962C8B-B14F-4D97-AF65-F5344CB8AC3E}">
        <p14:creationId xmlns:p14="http://schemas.microsoft.com/office/powerpoint/2010/main" val="25855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86E60-62F1-96E4-FB46-99F8EC75AEE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EB7B8-EC34-BD20-50BD-3BA7F1B5B6D1}"/>
              </a:ext>
            </a:extLst>
          </p:cNvPr>
          <p:cNvSpPr>
            <a:spLocks noGrp="1"/>
          </p:cNvSpPr>
          <p:nvPr>
            <p:ph type="sldNum" sz="quarter" idx="12"/>
          </p:nvPr>
        </p:nvSpPr>
        <p:spPr/>
        <p:txBody>
          <a:bodyPr/>
          <a:lstStyle/>
          <a:p>
            <a:fld id="{3A3A6714-3D1F-4857-9904-D935B84167FA}" type="slidenum">
              <a:rPr lang="en-GB" smtClean="0"/>
              <a:pPr/>
              <a:t>2</a:t>
            </a:fld>
            <a:endParaRPr lang="en-GB"/>
          </a:p>
        </p:txBody>
      </p:sp>
      <p:sp>
        <p:nvSpPr>
          <p:cNvPr id="6" name="Slide Number Placeholder 2">
            <a:extLst>
              <a:ext uri="{FF2B5EF4-FFF2-40B4-BE49-F238E27FC236}">
                <a16:creationId xmlns:a16="http://schemas.microsoft.com/office/drawing/2014/main" id="{3F84545B-85B0-F47C-A0D0-642A33C0CFD0}"/>
              </a:ext>
            </a:extLst>
          </p:cNvPr>
          <p:cNvSpPr txBox="1">
            <a:spLocks/>
          </p:cNvSpPr>
          <p:nvPr/>
        </p:nvSpPr>
        <p:spPr>
          <a:xfrm>
            <a:off x="9111673" y="648078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rgbClr val="FCAF1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3A6714-3D1F-4857-9904-D935B84167FA}" type="slidenum">
              <a:rPr lang="en-GB" smtClean="0"/>
              <a:pPr/>
              <a:t>2</a:t>
            </a:fld>
            <a:endParaRPr lang="en-GB"/>
          </a:p>
        </p:txBody>
      </p:sp>
      <p:sp>
        <p:nvSpPr>
          <p:cNvPr id="7" name="Title 3">
            <a:extLst>
              <a:ext uri="{FF2B5EF4-FFF2-40B4-BE49-F238E27FC236}">
                <a16:creationId xmlns:a16="http://schemas.microsoft.com/office/drawing/2014/main" id="{829CA066-40A5-9390-FF66-B7A4DEAA0432}"/>
              </a:ext>
            </a:extLst>
          </p:cNvPr>
          <p:cNvSpPr txBox="1">
            <a:spLocks/>
          </p:cNvSpPr>
          <p:nvPr/>
        </p:nvSpPr>
        <p:spPr>
          <a:xfrm>
            <a:off x="4018700" y="2876136"/>
            <a:ext cx="4286576" cy="110572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latin typeface="+mn-lt"/>
                <a:ea typeface="+mn-ea"/>
                <a:cs typeface="+mn-cs"/>
              </a:rPr>
              <a:t>Introduction</a:t>
            </a:r>
          </a:p>
        </p:txBody>
      </p:sp>
    </p:spTree>
    <p:extLst>
      <p:ext uri="{BB962C8B-B14F-4D97-AF65-F5344CB8AC3E}">
        <p14:creationId xmlns:p14="http://schemas.microsoft.com/office/powerpoint/2010/main" val="1805126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DBCC-2E1D-8D17-B365-926E6163D413}"/>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3184F93-2EB1-519E-7A8F-FFBE5B0B587E}"/>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20</a:t>
            </a:fld>
            <a:endParaRPr lang="en-GB"/>
          </a:p>
        </p:txBody>
      </p:sp>
      <p:sp>
        <p:nvSpPr>
          <p:cNvPr id="3" name="Title 3">
            <a:extLst>
              <a:ext uri="{FF2B5EF4-FFF2-40B4-BE49-F238E27FC236}">
                <a16:creationId xmlns:a16="http://schemas.microsoft.com/office/drawing/2014/main" id="{536A7892-D421-478A-D59D-7815C8102F86}"/>
              </a:ext>
            </a:extLst>
          </p:cNvPr>
          <p:cNvSpPr txBox="1">
            <a:spLocks/>
          </p:cNvSpPr>
          <p:nvPr/>
        </p:nvSpPr>
        <p:spPr>
          <a:xfrm>
            <a:off x="2164172" y="2876136"/>
            <a:ext cx="7863656" cy="110572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rPr>
              <a:t>Summary</a:t>
            </a:r>
          </a:p>
        </p:txBody>
      </p:sp>
    </p:spTree>
    <p:extLst>
      <p:ext uri="{BB962C8B-B14F-4D97-AF65-F5344CB8AC3E}">
        <p14:creationId xmlns:p14="http://schemas.microsoft.com/office/powerpoint/2010/main" val="3935263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0DB3-1D7E-3281-F110-5E3ED3611AF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10A522F-3B47-72E8-AB8C-879CD17CFEDD}"/>
              </a:ext>
            </a:extLst>
          </p:cNvPr>
          <p:cNvSpPr>
            <a:spLocks noGrp="1"/>
          </p:cNvSpPr>
          <p:nvPr>
            <p:ph type="title"/>
          </p:nvPr>
        </p:nvSpPr>
        <p:spPr>
          <a:xfrm>
            <a:off x="2115127" y="0"/>
            <a:ext cx="7961747" cy="795647"/>
          </a:xfrm>
        </p:spPr>
        <p:txBody>
          <a:bodyPr>
            <a:normAutofit/>
          </a:bodyPr>
          <a:lstStyle/>
          <a:p>
            <a:r>
              <a:rPr lang="en-GB" b="0" dirty="0">
                <a:latin typeface="Century Gothic" panose="020B0502020202020204" pitchFamily="34" charset="0"/>
              </a:rPr>
              <a:t>Summary</a:t>
            </a:r>
          </a:p>
        </p:txBody>
      </p:sp>
      <p:sp>
        <p:nvSpPr>
          <p:cNvPr id="3" name="Slide Number Placeholder 3">
            <a:extLst>
              <a:ext uri="{FF2B5EF4-FFF2-40B4-BE49-F238E27FC236}">
                <a16:creationId xmlns:a16="http://schemas.microsoft.com/office/drawing/2014/main" id="{B96EFBFA-CE31-D3B5-28BA-2E2E25A76D5E}"/>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21</a:t>
            </a:fld>
            <a:endParaRPr lang="en-GB"/>
          </a:p>
        </p:txBody>
      </p:sp>
      <p:sp>
        <p:nvSpPr>
          <p:cNvPr id="4" name="Espace réservé du contenu 10">
            <a:extLst>
              <a:ext uri="{FF2B5EF4-FFF2-40B4-BE49-F238E27FC236}">
                <a16:creationId xmlns:a16="http://schemas.microsoft.com/office/drawing/2014/main" id="{8979B0AE-78B6-1E70-D7E8-72115FDE6501}"/>
              </a:ext>
            </a:extLst>
          </p:cNvPr>
          <p:cNvSpPr>
            <a:spLocks noGrp="1"/>
          </p:cNvSpPr>
          <p:nvPr>
            <p:ph idx="1"/>
          </p:nvPr>
        </p:nvSpPr>
        <p:spPr>
          <a:xfrm>
            <a:off x="256498" y="1706177"/>
            <a:ext cx="7573959" cy="3740110"/>
          </a:xfrm>
        </p:spPr>
        <p:txBody>
          <a:bodyPr>
            <a:normAutofit/>
          </a:bodyPr>
          <a:lstStyle/>
          <a:p>
            <a:pPr lvl="1"/>
            <a:r>
              <a:rPr lang="en-GB" sz="2000" dirty="0">
                <a:latin typeface="Century Gothic" panose="020B0502020202020204" pitchFamily="34" charset="0"/>
              </a:rPr>
              <a:t>Our spatial phase diagnostics (in a hurry)</a:t>
            </a:r>
          </a:p>
          <a:p>
            <a:pPr lvl="1"/>
            <a:endParaRPr lang="en-GB" sz="2000" dirty="0">
              <a:latin typeface="Century Gothic" panose="020B0502020202020204" pitchFamily="34" charset="0"/>
            </a:endParaRPr>
          </a:p>
          <a:p>
            <a:pPr lvl="1"/>
            <a:r>
              <a:rPr lang="en-GB" sz="2000" dirty="0">
                <a:latin typeface="Century Gothic" panose="020B0502020202020204" pitchFamily="34" charset="0"/>
              </a:rPr>
              <a:t>Basics of </a:t>
            </a:r>
            <a:r>
              <a:rPr lang="en-GB" sz="2000" dirty="0" err="1">
                <a:latin typeface="Century Gothic" panose="020B0502020202020204" pitchFamily="34" charset="0"/>
              </a:rPr>
              <a:t>Gerchberg</a:t>
            </a:r>
            <a:r>
              <a:rPr lang="en-GB" sz="2000" dirty="0">
                <a:latin typeface="Century Gothic" panose="020B0502020202020204" pitchFamily="34" charset="0"/>
              </a:rPr>
              <a:t>-Saxton phase retrieval</a:t>
            </a:r>
          </a:p>
          <a:p>
            <a:pPr lvl="1"/>
            <a:endParaRPr lang="en-GB" sz="2000" dirty="0">
              <a:latin typeface="Century Gothic" panose="020B0502020202020204" pitchFamily="34" charset="0"/>
            </a:endParaRPr>
          </a:p>
          <a:p>
            <a:pPr lvl="1"/>
            <a:r>
              <a:rPr lang="en-GB" sz="2000" dirty="0">
                <a:latin typeface="Century Gothic" panose="020B0502020202020204" pitchFamily="34" charset="0"/>
              </a:rPr>
              <a:t>Experimental retrievals (too much aberrations)</a:t>
            </a:r>
          </a:p>
          <a:p>
            <a:pPr lvl="1"/>
            <a:endParaRPr lang="en-GB" sz="2000" dirty="0">
              <a:latin typeface="Century Gothic" panose="020B0502020202020204" pitchFamily="34" charset="0"/>
            </a:endParaRPr>
          </a:p>
          <a:p>
            <a:pPr lvl="1"/>
            <a:r>
              <a:rPr lang="en-GB" sz="2000" dirty="0">
                <a:latin typeface="Century Gothic" panose="020B0502020202020204" pitchFamily="34" charset="0"/>
              </a:rPr>
              <a:t>Future research direction toward single shot, low-latency phase retrieval device</a:t>
            </a:r>
          </a:p>
          <a:p>
            <a:pPr lvl="1"/>
            <a:endParaRPr lang="en-GB" sz="2000" dirty="0">
              <a:latin typeface="Century Gothic" panose="020B0502020202020204" pitchFamily="34" charset="0"/>
            </a:endParaRPr>
          </a:p>
          <a:p>
            <a:pPr lvl="1"/>
            <a:r>
              <a:rPr lang="en-GB" sz="2000" dirty="0">
                <a:latin typeface="Century Gothic" panose="020B0502020202020204" pitchFamily="34" charset="0"/>
              </a:rPr>
              <a:t>If works: active wavefront correction</a:t>
            </a:r>
          </a:p>
        </p:txBody>
      </p:sp>
      <p:sp>
        <p:nvSpPr>
          <p:cNvPr id="5" name="Footer Placeholder 4">
            <a:extLst>
              <a:ext uri="{FF2B5EF4-FFF2-40B4-BE49-F238E27FC236}">
                <a16:creationId xmlns:a16="http://schemas.microsoft.com/office/drawing/2014/main" id="{C8ED0F90-28ED-92F9-B6C3-DC94AAFC2F68}"/>
              </a:ext>
            </a:extLst>
          </p:cNvPr>
          <p:cNvSpPr>
            <a:spLocks noGrp="1"/>
          </p:cNvSpPr>
          <p:nvPr>
            <p:ph type="ftr" sz="quarter" idx="13"/>
          </p:nvPr>
        </p:nvSpPr>
        <p:spPr>
          <a:xfrm>
            <a:off x="339366" y="6480788"/>
            <a:ext cx="3983252" cy="365125"/>
          </a:xfrm>
        </p:spPr>
        <p:txBody>
          <a:bodyPr/>
          <a:lstStyle/>
          <a:p>
            <a:pPr algn="l"/>
            <a:r>
              <a:rPr lang="en-GB" dirty="0"/>
              <a:t>S. Smartsev for WP14 | 25 03 2026 | CNRS - IJClab</a:t>
            </a:r>
          </a:p>
        </p:txBody>
      </p:sp>
      <p:pic>
        <p:nvPicPr>
          <p:cNvPr id="6" name="Picture 5">
            <a:extLst>
              <a:ext uri="{FF2B5EF4-FFF2-40B4-BE49-F238E27FC236}">
                <a16:creationId xmlns:a16="http://schemas.microsoft.com/office/drawing/2014/main" id="{834607E2-B0DC-7789-BC97-27D99389B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9469" y="1593526"/>
            <a:ext cx="2878500" cy="3852761"/>
          </a:xfrm>
          <a:prstGeom prst="rect">
            <a:avLst/>
          </a:prstGeom>
        </p:spPr>
      </p:pic>
      <p:sp>
        <p:nvSpPr>
          <p:cNvPr id="7" name="Title 3">
            <a:extLst>
              <a:ext uri="{FF2B5EF4-FFF2-40B4-BE49-F238E27FC236}">
                <a16:creationId xmlns:a16="http://schemas.microsoft.com/office/drawing/2014/main" id="{6BEFB2F3-7B3B-A2CC-E7C1-8B9597CDFE10}"/>
              </a:ext>
            </a:extLst>
          </p:cNvPr>
          <p:cNvSpPr txBox="1">
            <a:spLocks/>
          </p:cNvSpPr>
          <p:nvPr/>
        </p:nvSpPr>
        <p:spPr>
          <a:xfrm rot="20508113">
            <a:off x="5103386" y="4922884"/>
            <a:ext cx="3072846" cy="110572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err="1">
                <a:solidFill>
                  <a:srgbClr val="FFA92E"/>
                </a:solidFill>
              </a:rPr>
              <a:t>Obrigado</a:t>
            </a:r>
            <a:r>
              <a:rPr lang="en-GB" sz="4800" dirty="0">
                <a:solidFill>
                  <a:srgbClr val="FFA92E"/>
                </a:solidFill>
              </a:rPr>
              <a:t>!</a:t>
            </a:r>
          </a:p>
        </p:txBody>
      </p:sp>
    </p:spTree>
    <p:extLst>
      <p:ext uri="{BB962C8B-B14F-4D97-AF65-F5344CB8AC3E}">
        <p14:creationId xmlns:p14="http://schemas.microsoft.com/office/powerpoint/2010/main" val="27332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429B0-9846-C222-992E-80470E71873E}"/>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F70EB0E-9534-F576-EC0B-ECB80A970A1A}"/>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22</a:t>
            </a:fld>
            <a:endParaRPr lang="en-GB"/>
          </a:p>
        </p:txBody>
      </p:sp>
      <p:sp>
        <p:nvSpPr>
          <p:cNvPr id="3" name="Title 3">
            <a:extLst>
              <a:ext uri="{FF2B5EF4-FFF2-40B4-BE49-F238E27FC236}">
                <a16:creationId xmlns:a16="http://schemas.microsoft.com/office/drawing/2014/main" id="{637414D4-1974-6A42-800F-CA4A3C9D2E4E}"/>
              </a:ext>
            </a:extLst>
          </p:cNvPr>
          <p:cNvSpPr txBox="1">
            <a:spLocks/>
          </p:cNvSpPr>
          <p:nvPr/>
        </p:nvSpPr>
        <p:spPr>
          <a:xfrm>
            <a:off x="2164172" y="2876136"/>
            <a:ext cx="7863656" cy="110572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rPr>
              <a:t>Extra</a:t>
            </a:r>
          </a:p>
        </p:txBody>
      </p:sp>
    </p:spTree>
    <p:extLst>
      <p:ext uri="{BB962C8B-B14F-4D97-AF65-F5344CB8AC3E}">
        <p14:creationId xmlns:p14="http://schemas.microsoft.com/office/powerpoint/2010/main" val="879099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DAE0-A5F8-DB32-50D5-D3E63B359E80}"/>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8FBB0E4-FD2D-4AD2-28EA-1ADB0D385B7E}"/>
              </a:ext>
            </a:extLst>
          </p:cNvPr>
          <p:cNvSpPr>
            <a:spLocks noGrp="1"/>
          </p:cNvSpPr>
          <p:nvPr>
            <p:ph idx="1"/>
          </p:nvPr>
        </p:nvSpPr>
        <p:spPr>
          <a:xfrm>
            <a:off x="534024" y="1301914"/>
            <a:ext cx="11123951" cy="828063"/>
          </a:xfrm>
        </p:spPr>
        <p:txBody>
          <a:bodyPr>
            <a:normAutofit/>
          </a:bodyPr>
          <a:lstStyle/>
          <a:p>
            <a:pPr marL="0" indent="0">
              <a:buNone/>
            </a:pPr>
            <a:r>
              <a:rPr lang="en-GB" sz="1800" b="1" dirty="0"/>
              <a:t>PALLAS LPA </a:t>
            </a:r>
            <a:r>
              <a:rPr lang="en-GB" sz="1800" dirty="0"/>
              <a:t>injector line as a test facility for technological bricks for EuPRAXIA</a:t>
            </a:r>
          </a:p>
        </p:txBody>
      </p:sp>
      <p:sp>
        <p:nvSpPr>
          <p:cNvPr id="3" name="Espace réservé du numéro de diapositive 2">
            <a:extLst>
              <a:ext uri="{FF2B5EF4-FFF2-40B4-BE49-F238E27FC236}">
                <a16:creationId xmlns:a16="http://schemas.microsoft.com/office/drawing/2014/main" id="{15FD4F92-3B80-E997-4A3B-336044A1D6B0}"/>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23</a:t>
            </a:fld>
            <a:endParaRPr lang="en-GB"/>
          </a:p>
        </p:txBody>
      </p:sp>
      <p:sp>
        <p:nvSpPr>
          <p:cNvPr id="4" name="Titre 3">
            <a:extLst>
              <a:ext uri="{FF2B5EF4-FFF2-40B4-BE49-F238E27FC236}">
                <a16:creationId xmlns:a16="http://schemas.microsoft.com/office/drawing/2014/main" id="{5E1BAFF4-D920-7FE6-6668-BDC330F4BADE}"/>
              </a:ext>
            </a:extLst>
          </p:cNvPr>
          <p:cNvSpPr>
            <a:spLocks noGrp="1"/>
          </p:cNvSpPr>
          <p:nvPr>
            <p:ph type="title"/>
          </p:nvPr>
        </p:nvSpPr>
        <p:spPr>
          <a:xfrm>
            <a:off x="2115127" y="0"/>
            <a:ext cx="7961747" cy="764132"/>
          </a:xfrm>
        </p:spPr>
        <p:txBody>
          <a:bodyPr/>
          <a:lstStyle/>
          <a:p>
            <a:r>
              <a:rPr lang="en-GB" dirty="0"/>
              <a:t>CNRS : Focal spot stabilisation</a:t>
            </a:r>
          </a:p>
        </p:txBody>
      </p:sp>
      <p:sp>
        <p:nvSpPr>
          <p:cNvPr id="5" name="Footer Placeholder 4">
            <a:extLst>
              <a:ext uri="{FF2B5EF4-FFF2-40B4-BE49-F238E27FC236}">
                <a16:creationId xmlns:a16="http://schemas.microsoft.com/office/drawing/2014/main" id="{E945604A-BEE7-F3AA-634E-4295B179232D}"/>
              </a:ext>
            </a:extLst>
          </p:cNvPr>
          <p:cNvSpPr>
            <a:spLocks noGrp="1"/>
          </p:cNvSpPr>
          <p:nvPr>
            <p:ph type="ftr" sz="quarter" idx="13"/>
          </p:nvPr>
        </p:nvSpPr>
        <p:spPr>
          <a:xfrm>
            <a:off x="410544" y="6462572"/>
            <a:ext cx="4114800" cy="365125"/>
          </a:xfrm>
        </p:spPr>
        <p:txBody>
          <a:bodyPr/>
          <a:lstStyle/>
          <a:p>
            <a:pPr algn="l"/>
            <a:r>
              <a:rPr lang="en-GB" dirty="0"/>
              <a:t>K. Cassou for WP14 | 2026  02 17 | CNRS - IJClab</a:t>
            </a:r>
          </a:p>
        </p:txBody>
      </p:sp>
      <p:pic>
        <p:nvPicPr>
          <p:cNvPr id="6" name="Image 8" descr="Une image contenant machine, ingénierie, intérieur, industrie&#10;&#10;Le contenu généré par l’IA peut être incorrect.">
            <a:extLst>
              <a:ext uri="{FF2B5EF4-FFF2-40B4-BE49-F238E27FC236}">
                <a16:creationId xmlns:a16="http://schemas.microsoft.com/office/drawing/2014/main" id="{9D805E46-A4BD-6693-9ADB-89EA80396413}"/>
              </a:ext>
            </a:extLst>
          </p:cNvPr>
          <p:cNvPicPr>
            <a:picLocks noChangeAspect="1"/>
          </p:cNvPicPr>
          <p:nvPr/>
        </p:nvPicPr>
        <p:blipFill>
          <a:blip r:embed="rId2">
            <a:extLst>
              <a:ext uri="{28A0092B-C50C-407E-A947-70E740481C1C}">
                <a14:useLocalDpi xmlns:a14="http://schemas.microsoft.com/office/drawing/2010/main" val="0"/>
              </a:ext>
            </a:extLst>
          </a:blip>
          <a:srcRect b="20051"/>
          <a:stretch>
            <a:fillRect/>
          </a:stretch>
        </p:blipFill>
        <p:spPr>
          <a:xfrm>
            <a:off x="1159596" y="1844869"/>
            <a:ext cx="7772400" cy="2038183"/>
          </a:xfrm>
          <a:prstGeom prst="rect">
            <a:avLst/>
          </a:prstGeom>
        </p:spPr>
      </p:pic>
      <p:sp>
        <p:nvSpPr>
          <p:cNvPr id="7" name="ZoneTexte 11">
            <a:extLst>
              <a:ext uri="{FF2B5EF4-FFF2-40B4-BE49-F238E27FC236}">
                <a16:creationId xmlns:a16="http://schemas.microsoft.com/office/drawing/2014/main" id="{81E1B792-2CC3-DF06-7EF0-4BB1004BF011}"/>
              </a:ext>
            </a:extLst>
          </p:cNvPr>
          <p:cNvSpPr txBox="1"/>
          <p:nvPr/>
        </p:nvSpPr>
        <p:spPr>
          <a:xfrm>
            <a:off x="8995722" y="1917859"/>
            <a:ext cx="2566344" cy="307777"/>
          </a:xfrm>
          <a:prstGeom prst="rect">
            <a:avLst/>
          </a:prstGeom>
          <a:noFill/>
        </p:spPr>
        <p:txBody>
          <a:bodyPr wrap="none" rtlCol="0">
            <a:spAutoFit/>
          </a:bodyPr>
          <a:lstStyle/>
          <a:p>
            <a:r>
              <a:rPr lang="en-GB" sz="1400" i="1" noProof="0" dirty="0">
                <a:solidFill>
                  <a:schemeClr val="accent3"/>
                </a:solidFill>
              </a:rPr>
              <a:t>top view of PALLAS LPA beamline</a:t>
            </a:r>
          </a:p>
        </p:txBody>
      </p:sp>
      <p:sp>
        <p:nvSpPr>
          <p:cNvPr id="8" name="ZoneTexte 12">
            <a:extLst>
              <a:ext uri="{FF2B5EF4-FFF2-40B4-BE49-F238E27FC236}">
                <a16:creationId xmlns:a16="http://schemas.microsoft.com/office/drawing/2014/main" id="{73A7C9FA-EF0C-F77B-A807-1825DBAC16CF}"/>
              </a:ext>
            </a:extLst>
          </p:cNvPr>
          <p:cNvSpPr txBox="1"/>
          <p:nvPr/>
        </p:nvSpPr>
        <p:spPr>
          <a:xfrm>
            <a:off x="158931" y="4167372"/>
            <a:ext cx="3590110" cy="1815882"/>
          </a:xfrm>
          <a:prstGeom prst="rect">
            <a:avLst/>
          </a:prstGeom>
          <a:noFill/>
          <a:ln w="28575">
            <a:solidFill>
              <a:schemeClr val="accent2"/>
            </a:solidFill>
          </a:ln>
        </p:spPr>
        <p:txBody>
          <a:bodyPr wrap="square" rtlCol="0">
            <a:spAutoFit/>
          </a:bodyPr>
          <a:lstStyle/>
          <a:p>
            <a:r>
              <a:rPr lang="en-GB" sz="1600" b="1" noProof="1"/>
              <a:t>laser diagnostics </a:t>
            </a:r>
            <a:r>
              <a:rPr lang="en-GB" sz="1600" noProof="1"/>
              <a:t>all operating at high energy (except direct focus)</a:t>
            </a:r>
          </a:p>
          <a:p>
            <a:pPr marL="285750" indent="-285750">
              <a:buFontTx/>
              <a:buChar char="-"/>
            </a:pPr>
            <a:r>
              <a:rPr lang="en-GB" sz="1600" noProof="1"/>
              <a:t>spatial: WFS, beamprofile (NF, FF), direct focus (up to 200mJ) , MSCCD</a:t>
            </a:r>
          </a:p>
          <a:p>
            <a:pPr marL="285750" indent="-285750">
              <a:buFontTx/>
              <a:buChar char="-"/>
            </a:pPr>
            <a:r>
              <a:rPr lang="en-GB" sz="1600" noProof="1"/>
              <a:t>temporal: FrogFS, D-Shot</a:t>
            </a:r>
          </a:p>
          <a:p>
            <a:pPr marL="285750" indent="-285750">
              <a:buFontTx/>
              <a:buChar char="-"/>
            </a:pPr>
            <a:r>
              <a:rPr lang="en-GB" sz="1600" noProof="1"/>
              <a:t>Spatio-spectral: MSCCD 2x2D spectrometers</a:t>
            </a:r>
          </a:p>
        </p:txBody>
      </p:sp>
      <p:cxnSp>
        <p:nvCxnSpPr>
          <p:cNvPr id="9" name="Connecteur droit avec flèche 14">
            <a:extLst>
              <a:ext uri="{FF2B5EF4-FFF2-40B4-BE49-F238E27FC236}">
                <a16:creationId xmlns:a16="http://schemas.microsoft.com/office/drawing/2014/main" id="{0F9DA0CD-7269-8E2F-557E-A58C6DF3EC1B}"/>
              </a:ext>
            </a:extLst>
          </p:cNvPr>
          <p:cNvCxnSpPr>
            <a:cxnSpLocks/>
            <a:stCxn id="8" idx="0"/>
          </p:cNvCxnSpPr>
          <p:nvPr/>
        </p:nvCxnSpPr>
        <p:spPr>
          <a:xfrm flipV="1">
            <a:off x="1953986" y="3095279"/>
            <a:ext cx="22859" cy="1072093"/>
          </a:xfrm>
          <a:prstGeom prst="straightConnector1">
            <a:avLst/>
          </a:prstGeom>
          <a:ln w="28575">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0" name="ZoneTexte 16">
            <a:extLst>
              <a:ext uri="{FF2B5EF4-FFF2-40B4-BE49-F238E27FC236}">
                <a16:creationId xmlns:a16="http://schemas.microsoft.com/office/drawing/2014/main" id="{30162317-A4DD-AC57-463F-59165999BC6F}"/>
              </a:ext>
            </a:extLst>
          </p:cNvPr>
          <p:cNvSpPr txBox="1"/>
          <p:nvPr/>
        </p:nvSpPr>
        <p:spPr>
          <a:xfrm>
            <a:off x="6458264" y="4906036"/>
            <a:ext cx="2537458" cy="1077218"/>
          </a:xfrm>
          <a:prstGeom prst="rect">
            <a:avLst/>
          </a:prstGeom>
          <a:noFill/>
          <a:ln w="28575">
            <a:solidFill>
              <a:schemeClr val="accent2"/>
            </a:solidFill>
          </a:ln>
        </p:spPr>
        <p:txBody>
          <a:bodyPr wrap="square" rtlCol="0">
            <a:spAutoFit/>
          </a:bodyPr>
          <a:lstStyle/>
          <a:p>
            <a:r>
              <a:rPr lang="en-GB" sz="1600" b="1" dirty="0"/>
              <a:t>laser focalisation module </a:t>
            </a:r>
          </a:p>
          <a:p>
            <a:pPr marL="285750" indent="-285750">
              <a:buFontTx/>
              <a:buChar char="-"/>
            </a:pPr>
            <a:r>
              <a:rPr lang="en-GB" sz="1600" dirty="0"/>
              <a:t>OAP</a:t>
            </a:r>
          </a:p>
          <a:p>
            <a:pPr marL="285750" indent="-285750">
              <a:buFontTx/>
              <a:buChar char="-"/>
            </a:pPr>
            <a:r>
              <a:rPr lang="en-GB" sz="1600" dirty="0"/>
              <a:t>last mirror / diags leak</a:t>
            </a:r>
          </a:p>
          <a:p>
            <a:pPr marL="285750" indent="-285750">
              <a:buFontTx/>
              <a:buChar char="-"/>
            </a:pPr>
            <a:r>
              <a:rPr lang="en-GB" sz="1600" dirty="0"/>
              <a:t>active steering mirror</a:t>
            </a:r>
          </a:p>
        </p:txBody>
      </p:sp>
      <p:sp>
        <p:nvSpPr>
          <p:cNvPr id="11" name="ZoneTexte 20">
            <a:extLst>
              <a:ext uri="{FF2B5EF4-FFF2-40B4-BE49-F238E27FC236}">
                <a16:creationId xmlns:a16="http://schemas.microsoft.com/office/drawing/2014/main" id="{4DE4E35A-D6A5-D142-BBC8-88D928EBFABC}"/>
              </a:ext>
            </a:extLst>
          </p:cNvPr>
          <p:cNvSpPr txBox="1"/>
          <p:nvPr/>
        </p:nvSpPr>
        <p:spPr>
          <a:xfrm>
            <a:off x="7041936" y="4183204"/>
            <a:ext cx="1601321" cy="338554"/>
          </a:xfrm>
          <a:prstGeom prst="rect">
            <a:avLst/>
          </a:prstGeom>
          <a:noFill/>
          <a:ln w="28575">
            <a:solidFill>
              <a:schemeClr val="accent2"/>
            </a:solidFill>
          </a:ln>
        </p:spPr>
        <p:txBody>
          <a:bodyPr wrap="square" rtlCol="0">
            <a:spAutoFit/>
          </a:bodyPr>
          <a:lstStyle/>
          <a:p>
            <a:r>
              <a:rPr lang="en-GB" sz="1600" b="1" dirty="0"/>
              <a:t>plasma module </a:t>
            </a:r>
          </a:p>
        </p:txBody>
      </p:sp>
      <p:sp>
        <p:nvSpPr>
          <p:cNvPr id="12" name="ZoneTexte 21">
            <a:extLst>
              <a:ext uri="{FF2B5EF4-FFF2-40B4-BE49-F238E27FC236}">
                <a16:creationId xmlns:a16="http://schemas.microsoft.com/office/drawing/2014/main" id="{B5F1DEAA-550C-B6B6-028E-AD0A2C3B290E}"/>
              </a:ext>
            </a:extLst>
          </p:cNvPr>
          <p:cNvSpPr txBox="1"/>
          <p:nvPr/>
        </p:nvSpPr>
        <p:spPr>
          <a:xfrm>
            <a:off x="8995722" y="1102686"/>
            <a:ext cx="3139691" cy="338554"/>
          </a:xfrm>
          <a:prstGeom prst="rect">
            <a:avLst/>
          </a:prstGeom>
          <a:noFill/>
          <a:ln w="28575">
            <a:solidFill>
              <a:schemeClr val="accent2"/>
            </a:solidFill>
          </a:ln>
        </p:spPr>
        <p:txBody>
          <a:bodyPr wrap="square" rtlCol="0">
            <a:spAutoFit/>
          </a:bodyPr>
          <a:lstStyle/>
          <a:p>
            <a:r>
              <a:rPr lang="en-GB" sz="1600" b="1" dirty="0"/>
              <a:t>electron characterisation beamline</a:t>
            </a:r>
          </a:p>
        </p:txBody>
      </p:sp>
      <p:cxnSp>
        <p:nvCxnSpPr>
          <p:cNvPr id="13" name="Connecteur droit avec flèche 24">
            <a:extLst>
              <a:ext uri="{FF2B5EF4-FFF2-40B4-BE49-F238E27FC236}">
                <a16:creationId xmlns:a16="http://schemas.microsoft.com/office/drawing/2014/main" id="{562FB424-579D-10F0-03B4-766BB911C4AE}"/>
              </a:ext>
            </a:extLst>
          </p:cNvPr>
          <p:cNvCxnSpPr>
            <a:cxnSpLocks/>
            <a:stCxn id="11" idx="0"/>
          </p:cNvCxnSpPr>
          <p:nvPr/>
        </p:nvCxnSpPr>
        <p:spPr>
          <a:xfrm flipH="1" flipV="1">
            <a:off x="3439457" y="2710815"/>
            <a:ext cx="4403140" cy="1472389"/>
          </a:xfrm>
          <a:prstGeom prst="straightConnector1">
            <a:avLst/>
          </a:prstGeom>
          <a:ln w="28575">
            <a:solidFill>
              <a:schemeClr val="accent2"/>
            </a:solidFill>
            <a:tailEnd type="triangle"/>
          </a:ln>
        </p:spPr>
        <p:style>
          <a:lnRef idx="1">
            <a:schemeClr val="accent2"/>
          </a:lnRef>
          <a:fillRef idx="0">
            <a:schemeClr val="accent2"/>
          </a:fillRef>
          <a:effectRef idx="0">
            <a:schemeClr val="accent2"/>
          </a:effectRef>
          <a:fontRef idx="minor">
            <a:schemeClr val="tx1"/>
          </a:fontRef>
        </p:style>
      </p:cxnSp>
      <p:cxnSp>
        <p:nvCxnSpPr>
          <p:cNvPr id="14" name="Connecteur droit avec flèche 27">
            <a:extLst>
              <a:ext uri="{FF2B5EF4-FFF2-40B4-BE49-F238E27FC236}">
                <a16:creationId xmlns:a16="http://schemas.microsoft.com/office/drawing/2014/main" id="{023E1944-E45A-6794-DB11-D9992C9216E0}"/>
              </a:ext>
            </a:extLst>
          </p:cNvPr>
          <p:cNvCxnSpPr>
            <a:cxnSpLocks/>
            <a:stCxn id="12" idx="2"/>
          </p:cNvCxnSpPr>
          <p:nvPr/>
        </p:nvCxnSpPr>
        <p:spPr>
          <a:xfrm flipH="1">
            <a:off x="7041936" y="1441240"/>
            <a:ext cx="3523632" cy="1060143"/>
          </a:xfrm>
          <a:prstGeom prst="straightConnector1">
            <a:avLst/>
          </a:prstGeom>
          <a:ln w="28575">
            <a:solidFill>
              <a:schemeClr val="accent2"/>
            </a:solidFill>
            <a:tailEnd type="triangle"/>
          </a:ln>
        </p:spPr>
        <p:style>
          <a:lnRef idx="1">
            <a:schemeClr val="accent2"/>
          </a:lnRef>
          <a:fillRef idx="0">
            <a:schemeClr val="accent2"/>
          </a:fillRef>
          <a:effectRef idx="0">
            <a:schemeClr val="accent2"/>
          </a:effectRef>
          <a:fontRef idx="minor">
            <a:schemeClr val="tx1"/>
          </a:fontRef>
        </p:style>
      </p:cxnSp>
      <p:pic>
        <p:nvPicPr>
          <p:cNvPr id="15" name="Image 31" descr="Une image contenant fils électriques, câble, Ingénierie électronique, Appareils électroniques&#10;&#10;Le contenu généré par l’IA peut être incorrect.">
            <a:extLst>
              <a:ext uri="{FF2B5EF4-FFF2-40B4-BE49-F238E27FC236}">
                <a16:creationId xmlns:a16="http://schemas.microsoft.com/office/drawing/2014/main" id="{49DAF39C-84DA-8EF8-049C-BBBFF27A1A6C}"/>
              </a:ext>
            </a:extLst>
          </p:cNvPr>
          <p:cNvPicPr>
            <a:picLocks noChangeAspect="1"/>
          </p:cNvPicPr>
          <p:nvPr/>
        </p:nvPicPr>
        <p:blipFill>
          <a:blip r:embed="rId3">
            <a:extLst>
              <a:ext uri="{28A0092B-C50C-407E-A947-70E740481C1C}">
                <a14:useLocalDpi xmlns:a14="http://schemas.microsoft.com/office/drawing/2010/main" val="0"/>
              </a:ext>
            </a:extLst>
          </a:blip>
          <a:srcRect l="10604" t="7096" r="5985" b="10030"/>
          <a:stretch>
            <a:fillRect/>
          </a:stretch>
        </p:blipFill>
        <p:spPr>
          <a:xfrm>
            <a:off x="3838191" y="4167372"/>
            <a:ext cx="2436896" cy="1815882"/>
          </a:xfrm>
          <a:prstGeom prst="rect">
            <a:avLst/>
          </a:prstGeom>
        </p:spPr>
      </p:pic>
      <p:cxnSp>
        <p:nvCxnSpPr>
          <p:cNvPr id="16" name="Connecteur droit avec flèche 17">
            <a:extLst>
              <a:ext uri="{FF2B5EF4-FFF2-40B4-BE49-F238E27FC236}">
                <a16:creationId xmlns:a16="http://schemas.microsoft.com/office/drawing/2014/main" id="{5AC196D6-2C90-73FE-A0F8-6EED902CDCB2}"/>
              </a:ext>
            </a:extLst>
          </p:cNvPr>
          <p:cNvCxnSpPr>
            <a:cxnSpLocks/>
            <a:stCxn id="10" idx="0"/>
          </p:cNvCxnSpPr>
          <p:nvPr/>
        </p:nvCxnSpPr>
        <p:spPr>
          <a:xfrm flipH="1" flipV="1">
            <a:off x="2405893" y="2981086"/>
            <a:ext cx="5321100" cy="1924950"/>
          </a:xfrm>
          <a:prstGeom prst="straightConnector1">
            <a:avLst/>
          </a:prstGeom>
          <a:ln w="28575">
            <a:solidFill>
              <a:schemeClr val="accent2"/>
            </a:solidFill>
            <a:tailEnd type="triangle"/>
          </a:ln>
        </p:spPr>
        <p:style>
          <a:lnRef idx="1">
            <a:schemeClr val="accent2"/>
          </a:lnRef>
          <a:fillRef idx="0">
            <a:schemeClr val="accent2"/>
          </a:fillRef>
          <a:effectRef idx="0">
            <a:schemeClr val="accent2"/>
          </a:effectRef>
          <a:fontRef idx="minor">
            <a:schemeClr val="tx1"/>
          </a:fontRef>
        </p:style>
      </p:cxnSp>
      <p:pic>
        <p:nvPicPr>
          <p:cNvPr id="17" name="Image 35" descr="Une image contenant machine, ingénierie, intérieur, réparation&#10;&#10;Le contenu généré par l’IA peut être incorrect.">
            <a:extLst>
              <a:ext uri="{FF2B5EF4-FFF2-40B4-BE49-F238E27FC236}">
                <a16:creationId xmlns:a16="http://schemas.microsoft.com/office/drawing/2014/main" id="{64BC294D-999D-368E-8F8F-BB7080EAF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5038" y="4906036"/>
            <a:ext cx="2994231" cy="1101877"/>
          </a:xfrm>
          <a:prstGeom prst="rect">
            <a:avLst/>
          </a:prstGeom>
        </p:spPr>
      </p:pic>
      <p:pic>
        <p:nvPicPr>
          <p:cNvPr id="18" name="Image 38" descr="Une image contenant machine, Pièce auto, ingénierie, capture d’écran&#10;&#10;Le contenu généré par l’IA peut être incorrect.">
            <a:extLst>
              <a:ext uri="{FF2B5EF4-FFF2-40B4-BE49-F238E27FC236}">
                <a16:creationId xmlns:a16="http://schemas.microsoft.com/office/drawing/2014/main" id="{69797E87-9C61-D579-77E1-80A82D9C3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734" y="3524367"/>
            <a:ext cx="2802842" cy="1286010"/>
          </a:xfrm>
          <a:prstGeom prst="rect">
            <a:avLst/>
          </a:prstGeom>
        </p:spPr>
      </p:pic>
    </p:spTree>
    <p:extLst>
      <p:ext uri="{BB962C8B-B14F-4D97-AF65-F5344CB8AC3E}">
        <p14:creationId xmlns:p14="http://schemas.microsoft.com/office/powerpoint/2010/main" val="186013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C168A-4BC8-E731-06A2-2A4BEEFEF040}"/>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41DD32AA-6994-77A2-8BB2-F36BBD46839D}"/>
              </a:ext>
            </a:extLst>
          </p:cNvPr>
          <p:cNvSpPr>
            <a:spLocks noGrp="1"/>
          </p:cNvSpPr>
          <p:nvPr>
            <p:ph type="title"/>
          </p:nvPr>
        </p:nvSpPr>
        <p:spPr>
          <a:xfrm>
            <a:off x="2115127" y="0"/>
            <a:ext cx="7961747" cy="808994"/>
          </a:xfrm>
        </p:spPr>
        <p:txBody>
          <a:bodyPr/>
          <a:lstStyle/>
          <a:p>
            <a:r>
              <a:rPr lang="en-GB" b="0" dirty="0">
                <a:latin typeface="Century Gothic" panose="020B0502020202020204" pitchFamily="34" charset="0"/>
              </a:rPr>
              <a:t>Introduction</a:t>
            </a:r>
          </a:p>
        </p:txBody>
      </p:sp>
      <p:sp>
        <p:nvSpPr>
          <p:cNvPr id="7" name="Slide Number Placeholder 3">
            <a:extLst>
              <a:ext uri="{FF2B5EF4-FFF2-40B4-BE49-F238E27FC236}">
                <a16:creationId xmlns:a16="http://schemas.microsoft.com/office/drawing/2014/main" id="{755BAD83-3B7C-FA75-4BBA-3030EBD47F9E}"/>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3</a:t>
            </a:fld>
            <a:endParaRPr lang="en-GB"/>
          </a:p>
        </p:txBody>
      </p:sp>
      <p:sp>
        <p:nvSpPr>
          <p:cNvPr id="8" name="Footer Placeholder 4">
            <a:extLst>
              <a:ext uri="{FF2B5EF4-FFF2-40B4-BE49-F238E27FC236}">
                <a16:creationId xmlns:a16="http://schemas.microsoft.com/office/drawing/2014/main" id="{4B508390-1159-3EAE-0B4E-505A62A72032}"/>
              </a:ext>
            </a:extLst>
          </p:cNvPr>
          <p:cNvSpPr txBox="1">
            <a:spLocks/>
          </p:cNvSpPr>
          <p:nvPr/>
        </p:nvSpPr>
        <p:spPr>
          <a:xfrm>
            <a:off x="337127" y="6480788"/>
            <a:ext cx="4151747" cy="365125"/>
          </a:xfrm>
          <a:prstGeom prst="rect">
            <a:avLst/>
          </a:prstGeom>
        </p:spPr>
        <p:txBody>
          <a:bodyPr vert="horz" lIns="91440" tIns="45720" rIns="91440" bIns="45720" rtlCol="0" anchor="ctr"/>
          <a:lstStyle>
            <a:defPPr>
              <a:defRPr lang="en-US"/>
            </a:defPPr>
            <a:lvl1pPr marL="0" algn="ctr" defTabSz="914400" rtl="0" eaLnBrk="1" latinLnBrk="0" hangingPunct="1">
              <a:defRPr sz="1400" i="1" kern="1200">
                <a:solidFill>
                  <a:srgbClr val="FCAF1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t>S. Smartsev for WP14 | 25 03 2026 | CNRS - </a:t>
            </a:r>
            <a:r>
              <a:rPr lang="en-GB" dirty="0" err="1"/>
              <a:t>IJClab</a:t>
            </a:r>
            <a:endParaRPr lang="en-GB" dirty="0"/>
          </a:p>
        </p:txBody>
      </p:sp>
      <p:sp>
        <p:nvSpPr>
          <p:cNvPr id="9" name="Espace réservé du contenu 10">
            <a:extLst>
              <a:ext uri="{FF2B5EF4-FFF2-40B4-BE49-F238E27FC236}">
                <a16:creationId xmlns:a16="http://schemas.microsoft.com/office/drawing/2014/main" id="{3B292B3F-4503-EE28-3A7F-F64377159249}"/>
              </a:ext>
            </a:extLst>
          </p:cNvPr>
          <p:cNvSpPr>
            <a:spLocks noGrp="1"/>
          </p:cNvSpPr>
          <p:nvPr>
            <p:ph idx="1"/>
          </p:nvPr>
        </p:nvSpPr>
        <p:spPr>
          <a:xfrm>
            <a:off x="339366" y="1814269"/>
            <a:ext cx="5920032" cy="3993434"/>
          </a:xfrm>
        </p:spPr>
        <p:txBody>
          <a:bodyPr>
            <a:noAutofit/>
          </a:bodyPr>
          <a:lstStyle/>
          <a:p>
            <a:r>
              <a:rPr lang="en-GB" sz="1800" noProof="0" dirty="0">
                <a:latin typeface="Century Gothic" panose="020B0502020202020204" pitchFamily="34" charset="0"/>
              </a:rPr>
              <a:t>PACRI </a:t>
            </a:r>
            <a:r>
              <a:rPr lang="en-GB" sz="1800" b="1" noProof="0" dirty="0">
                <a:latin typeface="Century Gothic" panose="020B0502020202020204" pitchFamily="34" charset="0"/>
              </a:rPr>
              <a:t>WP14</a:t>
            </a:r>
            <a:r>
              <a:rPr lang="en-GB" sz="1800" noProof="0" dirty="0">
                <a:latin typeface="Century Gothic" panose="020B0502020202020204" pitchFamily="34" charset="0"/>
              </a:rPr>
              <a:t> Objective: Achieving extreme focal spot stability (pointing: 0.1 µrad, Strehl ratio: 3%)</a:t>
            </a:r>
          </a:p>
          <a:p>
            <a:endParaRPr lang="en-GB" sz="1800" noProof="0" dirty="0">
              <a:latin typeface="Century Gothic" panose="020B0502020202020204" pitchFamily="34" charset="0"/>
            </a:endParaRPr>
          </a:p>
          <a:p>
            <a:r>
              <a:rPr lang="en-GB" sz="1800" noProof="0" dirty="0">
                <a:latin typeface="Century Gothic" panose="020B0502020202020204" pitchFamily="34" charset="0"/>
              </a:rPr>
              <a:t>The Ideal Measurement: Simple, single shot, reliable, in-situ, and real-time</a:t>
            </a:r>
          </a:p>
          <a:p>
            <a:pPr marL="0" indent="0">
              <a:buNone/>
            </a:pPr>
            <a:endParaRPr lang="en-GB" sz="1800" noProof="0" dirty="0">
              <a:latin typeface="Century Gothic" panose="020B0502020202020204" pitchFamily="34" charset="0"/>
            </a:endParaRPr>
          </a:p>
          <a:p>
            <a:r>
              <a:rPr lang="en-GB" sz="1800" noProof="0" dirty="0">
                <a:latin typeface="Century Gothic" panose="020B0502020202020204" pitchFamily="34" charset="0"/>
              </a:rPr>
              <a:t>The Stability Roadmap: Bridging passive design and active high-speed feedback loops</a:t>
            </a:r>
          </a:p>
          <a:p>
            <a:endParaRPr lang="en-GB" sz="1800" dirty="0">
              <a:latin typeface="Century Gothic" panose="020B0502020202020204" pitchFamily="34" charset="0"/>
            </a:endParaRPr>
          </a:p>
          <a:p>
            <a:r>
              <a:rPr lang="en-GB" sz="1800" dirty="0">
                <a:latin typeface="Century Gothic" panose="020B0502020202020204" pitchFamily="34" charset="0"/>
              </a:rPr>
              <a:t>Facility Implementation: Current diagnostics, Gershberg-Saxton, challenges, and future directions</a:t>
            </a:r>
          </a:p>
          <a:p>
            <a:endParaRPr lang="en-GB" sz="2000" noProof="0" dirty="0"/>
          </a:p>
        </p:txBody>
      </p:sp>
      <p:pic>
        <p:nvPicPr>
          <p:cNvPr id="10" name="Picture 9">
            <a:extLst>
              <a:ext uri="{FF2B5EF4-FFF2-40B4-BE49-F238E27FC236}">
                <a16:creationId xmlns:a16="http://schemas.microsoft.com/office/drawing/2014/main" id="{55C61AAD-0DA4-D830-97F0-1CD26562E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0670" y="2100266"/>
            <a:ext cx="5122005" cy="3289465"/>
          </a:xfrm>
          <a:prstGeom prst="rect">
            <a:avLst/>
          </a:prstGeom>
        </p:spPr>
      </p:pic>
      <p:sp>
        <p:nvSpPr>
          <p:cNvPr id="11" name="Freeform 10">
            <a:extLst>
              <a:ext uri="{FF2B5EF4-FFF2-40B4-BE49-F238E27FC236}">
                <a16:creationId xmlns:a16="http://schemas.microsoft.com/office/drawing/2014/main" id="{9D65FE25-21F6-8616-D8C1-148C648CF96B}"/>
              </a:ext>
            </a:extLst>
          </p:cNvPr>
          <p:cNvSpPr/>
          <p:nvPr/>
        </p:nvSpPr>
        <p:spPr>
          <a:xfrm>
            <a:off x="8098971" y="1900052"/>
            <a:ext cx="1971304" cy="3716977"/>
          </a:xfrm>
          <a:custGeom>
            <a:avLst/>
            <a:gdLst>
              <a:gd name="csX0" fmla="*/ 451263 w 1971304"/>
              <a:gd name="csY0" fmla="*/ 534390 h 3716977"/>
              <a:gd name="csX1" fmla="*/ 486889 w 1971304"/>
              <a:gd name="csY1" fmla="*/ 0 h 3716977"/>
              <a:gd name="csX2" fmla="*/ 1888177 w 1971304"/>
              <a:gd name="csY2" fmla="*/ 59377 h 3716977"/>
              <a:gd name="csX3" fmla="*/ 1971304 w 1971304"/>
              <a:gd name="csY3" fmla="*/ 558140 h 3716977"/>
              <a:gd name="csX4" fmla="*/ 1603169 w 1971304"/>
              <a:gd name="csY4" fmla="*/ 748145 h 3716977"/>
              <a:gd name="csX5" fmla="*/ 1828800 w 1971304"/>
              <a:gd name="csY5" fmla="*/ 1389413 h 3716977"/>
              <a:gd name="csX6" fmla="*/ 1496291 w 1971304"/>
              <a:gd name="csY6" fmla="*/ 1900052 h 3716977"/>
              <a:gd name="csX7" fmla="*/ 1781299 w 1971304"/>
              <a:gd name="csY7" fmla="*/ 2470067 h 3716977"/>
              <a:gd name="csX8" fmla="*/ 1484416 w 1971304"/>
              <a:gd name="csY8" fmla="*/ 2790701 h 3716977"/>
              <a:gd name="csX9" fmla="*/ 1543793 w 1971304"/>
              <a:gd name="csY9" fmla="*/ 3716977 h 3716977"/>
              <a:gd name="csX10" fmla="*/ 403761 w 1971304"/>
              <a:gd name="csY10" fmla="*/ 3241964 h 3716977"/>
              <a:gd name="csX11" fmla="*/ 166255 w 1971304"/>
              <a:gd name="csY11" fmla="*/ 2588821 h 3716977"/>
              <a:gd name="csX12" fmla="*/ 0 w 1971304"/>
              <a:gd name="csY12" fmla="*/ 1686296 h 3716977"/>
              <a:gd name="csX13" fmla="*/ 308759 w 1971304"/>
              <a:gd name="csY13" fmla="*/ 1282535 h 3716977"/>
              <a:gd name="csX14" fmla="*/ 427512 w 1971304"/>
              <a:gd name="csY14" fmla="*/ 1056904 h 3716977"/>
              <a:gd name="csX15" fmla="*/ 451263 w 1971304"/>
              <a:gd name="csY15" fmla="*/ 534390 h 3716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971304" h="3716977">
                <a:moveTo>
                  <a:pt x="451263" y="534390"/>
                </a:moveTo>
                <a:lnTo>
                  <a:pt x="486889" y="0"/>
                </a:lnTo>
                <a:lnTo>
                  <a:pt x="1888177" y="59377"/>
                </a:lnTo>
                <a:lnTo>
                  <a:pt x="1971304" y="558140"/>
                </a:lnTo>
                <a:lnTo>
                  <a:pt x="1603169" y="748145"/>
                </a:lnTo>
                <a:lnTo>
                  <a:pt x="1828800" y="1389413"/>
                </a:lnTo>
                <a:lnTo>
                  <a:pt x="1496291" y="1900052"/>
                </a:lnTo>
                <a:lnTo>
                  <a:pt x="1781299" y="2470067"/>
                </a:lnTo>
                <a:lnTo>
                  <a:pt x="1484416" y="2790701"/>
                </a:lnTo>
                <a:lnTo>
                  <a:pt x="1543793" y="3716977"/>
                </a:lnTo>
                <a:lnTo>
                  <a:pt x="403761" y="3241964"/>
                </a:lnTo>
                <a:lnTo>
                  <a:pt x="166255" y="2588821"/>
                </a:lnTo>
                <a:lnTo>
                  <a:pt x="0" y="1686296"/>
                </a:lnTo>
                <a:lnTo>
                  <a:pt x="308759" y="1282535"/>
                </a:lnTo>
                <a:lnTo>
                  <a:pt x="427512" y="1056904"/>
                </a:lnTo>
                <a:lnTo>
                  <a:pt x="451263" y="53439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Freeform 11">
            <a:extLst>
              <a:ext uri="{FF2B5EF4-FFF2-40B4-BE49-F238E27FC236}">
                <a16:creationId xmlns:a16="http://schemas.microsoft.com/office/drawing/2014/main" id="{73660F83-3923-F16D-3F16-114C09D1129E}"/>
              </a:ext>
            </a:extLst>
          </p:cNvPr>
          <p:cNvSpPr/>
          <p:nvPr/>
        </p:nvSpPr>
        <p:spPr>
          <a:xfrm>
            <a:off x="9642764" y="4619501"/>
            <a:ext cx="1484415" cy="985652"/>
          </a:xfrm>
          <a:custGeom>
            <a:avLst/>
            <a:gdLst>
              <a:gd name="csX0" fmla="*/ 581891 w 1484415"/>
              <a:gd name="csY0" fmla="*/ 985652 h 985652"/>
              <a:gd name="csX1" fmla="*/ 1472540 w 1484415"/>
              <a:gd name="csY1" fmla="*/ 926276 h 985652"/>
              <a:gd name="csX2" fmla="*/ 1484415 w 1484415"/>
              <a:gd name="csY2" fmla="*/ 510639 h 985652"/>
              <a:gd name="csX3" fmla="*/ 938150 w 1484415"/>
              <a:gd name="csY3" fmla="*/ 296883 h 985652"/>
              <a:gd name="csX4" fmla="*/ 665018 w 1484415"/>
              <a:gd name="csY4" fmla="*/ 0 h 985652"/>
              <a:gd name="csX5" fmla="*/ 213755 w 1484415"/>
              <a:gd name="csY5" fmla="*/ 130629 h 985652"/>
              <a:gd name="csX6" fmla="*/ 0 w 1484415"/>
              <a:gd name="csY6" fmla="*/ 463138 h 985652"/>
              <a:gd name="csX7" fmla="*/ 95002 w 1484415"/>
              <a:gd name="csY7" fmla="*/ 902525 h 985652"/>
              <a:gd name="csX8" fmla="*/ 581891 w 1484415"/>
              <a:gd name="csY8" fmla="*/ 985652 h 985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84415" h="985652">
                <a:moveTo>
                  <a:pt x="581891" y="985652"/>
                </a:moveTo>
                <a:lnTo>
                  <a:pt x="1472540" y="926276"/>
                </a:lnTo>
                <a:lnTo>
                  <a:pt x="1484415" y="510639"/>
                </a:lnTo>
                <a:lnTo>
                  <a:pt x="938150" y="296883"/>
                </a:lnTo>
                <a:lnTo>
                  <a:pt x="665018" y="0"/>
                </a:lnTo>
                <a:lnTo>
                  <a:pt x="213755" y="130629"/>
                </a:lnTo>
                <a:lnTo>
                  <a:pt x="0" y="463138"/>
                </a:lnTo>
                <a:lnTo>
                  <a:pt x="95002" y="902525"/>
                </a:lnTo>
                <a:lnTo>
                  <a:pt x="581891" y="98565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3205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01FF-4E64-9E4C-487F-7F2621D05870}"/>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15F66E4F-220B-725B-4DF1-04720B53E3BF}"/>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4</a:t>
            </a:fld>
            <a:endParaRPr lang="en-GB"/>
          </a:p>
        </p:txBody>
      </p:sp>
      <p:sp>
        <p:nvSpPr>
          <p:cNvPr id="3" name="Title 3">
            <a:extLst>
              <a:ext uri="{FF2B5EF4-FFF2-40B4-BE49-F238E27FC236}">
                <a16:creationId xmlns:a16="http://schemas.microsoft.com/office/drawing/2014/main" id="{B708081C-C8B5-05AF-1E9E-134BDCF707DC}"/>
              </a:ext>
            </a:extLst>
          </p:cNvPr>
          <p:cNvSpPr txBox="1">
            <a:spLocks/>
          </p:cNvSpPr>
          <p:nvPr/>
        </p:nvSpPr>
        <p:spPr>
          <a:xfrm>
            <a:off x="2845193" y="2876136"/>
            <a:ext cx="6501613" cy="1105727"/>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a:solidFill>
                  <a:srgbClr val="FFA92E"/>
                </a:solidFill>
              </a:rPr>
              <a:t>Our facility: </a:t>
            </a:r>
            <a:r>
              <a:rPr lang="en-GB" sz="4800" dirty="0" err="1">
                <a:solidFill>
                  <a:srgbClr val="FFA92E"/>
                </a:solidFill>
              </a:rPr>
              <a:t>LaseriX</a:t>
            </a:r>
            <a:r>
              <a:rPr lang="en-GB" sz="4800" dirty="0">
                <a:solidFill>
                  <a:srgbClr val="FFA92E"/>
                </a:solidFill>
              </a:rPr>
              <a:t> - </a:t>
            </a:r>
            <a:r>
              <a:rPr lang="en-GB" sz="4800" dirty="0" err="1">
                <a:solidFill>
                  <a:srgbClr val="FFA92E"/>
                </a:solidFill>
              </a:rPr>
              <a:t>IJClab</a:t>
            </a:r>
            <a:endParaRPr lang="en-GB" sz="4800" dirty="0">
              <a:solidFill>
                <a:srgbClr val="FFA92E"/>
              </a:solidFill>
            </a:endParaRPr>
          </a:p>
        </p:txBody>
      </p:sp>
    </p:spTree>
    <p:extLst>
      <p:ext uri="{BB962C8B-B14F-4D97-AF65-F5344CB8AC3E}">
        <p14:creationId xmlns:p14="http://schemas.microsoft.com/office/powerpoint/2010/main" val="268133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3B982-5DF9-313A-CA33-FE4DA08F576C}"/>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36317591-6F78-F08D-9B3C-4208138E4649}"/>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5</a:t>
            </a:fld>
            <a:endParaRPr lang="en-GB"/>
          </a:p>
        </p:txBody>
      </p:sp>
      <p:sp>
        <p:nvSpPr>
          <p:cNvPr id="3" name="Titre 3">
            <a:extLst>
              <a:ext uri="{FF2B5EF4-FFF2-40B4-BE49-F238E27FC236}">
                <a16:creationId xmlns:a16="http://schemas.microsoft.com/office/drawing/2014/main" id="{DA504C49-C390-D66D-175E-5F67A59EBA15}"/>
              </a:ext>
            </a:extLst>
          </p:cNvPr>
          <p:cNvSpPr>
            <a:spLocks noGrp="1"/>
          </p:cNvSpPr>
          <p:nvPr>
            <p:ph type="title"/>
          </p:nvPr>
        </p:nvSpPr>
        <p:spPr>
          <a:xfrm>
            <a:off x="2115127" y="0"/>
            <a:ext cx="7961747" cy="766854"/>
          </a:xfrm>
        </p:spPr>
        <p:txBody>
          <a:bodyPr/>
          <a:lstStyle/>
          <a:p>
            <a:r>
              <a:rPr lang="en-GB" dirty="0"/>
              <a:t>Laser injection focalisation module (LIF)</a:t>
            </a:r>
          </a:p>
        </p:txBody>
      </p:sp>
      <p:grpSp>
        <p:nvGrpSpPr>
          <p:cNvPr id="4" name="Group 3">
            <a:extLst>
              <a:ext uri="{FF2B5EF4-FFF2-40B4-BE49-F238E27FC236}">
                <a16:creationId xmlns:a16="http://schemas.microsoft.com/office/drawing/2014/main" id="{2BADC362-49D7-21BA-87FE-C064B0E57B56}"/>
              </a:ext>
            </a:extLst>
          </p:cNvPr>
          <p:cNvGrpSpPr/>
          <p:nvPr/>
        </p:nvGrpSpPr>
        <p:grpSpPr>
          <a:xfrm>
            <a:off x="551772" y="1851460"/>
            <a:ext cx="2040165" cy="1009208"/>
            <a:chOff x="538843" y="1850446"/>
            <a:chExt cx="2040165" cy="1009208"/>
          </a:xfrm>
        </p:grpSpPr>
        <p:sp>
          <p:nvSpPr>
            <p:cNvPr id="6" name="Rectangle 5">
              <a:extLst>
                <a:ext uri="{FF2B5EF4-FFF2-40B4-BE49-F238E27FC236}">
                  <a16:creationId xmlns:a16="http://schemas.microsoft.com/office/drawing/2014/main" id="{72A410CF-5EFE-F657-ED75-79224A69FF75}"/>
                </a:ext>
              </a:extLst>
            </p:cNvPr>
            <p:cNvSpPr/>
            <p:nvPr/>
          </p:nvSpPr>
          <p:spPr>
            <a:xfrm>
              <a:off x="538843" y="1850446"/>
              <a:ext cx="2040165" cy="1009208"/>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11">
              <a:extLst>
                <a:ext uri="{FF2B5EF4-FFF2-40B4-BE49-F238E27FC236}">
                  <a16:creationId xmlns:a16="http://schemas.microsoft.com/office/drawing/2014/main" id="{411E33DC-8492-45AE-C83A-274E914F59AA}"/>
                </a:ext>
              </a:extLst>
            </p:cNvPr>
            <p:cNvSpPr txBox="1"/>
            <p:nvPr/>
          </p:nvSpPr>
          <p:spPr>
            <a:xfrm>
              <a:off x="995631" y="2201161"/>
              <a:ext cx="1154483" cy="307777"/>
            </a:xfrm>
            <a:prstGeom prst="rect">
              <a:avLst/>
            </a:prstGeom>
            <a:noFill/>
          </p:spPr>
          <p:txBody>
            <a:bodyPr wrap="none" rtlCol="0">
              <a:spAutoFit/>
            </a:bodyPr>
            <a:lstStyle/>
            <a:p>
              <a:r>
                <a:rPr lang="en-GB" sz="1400" dirty="0">
                  <a:solidFill>
                    <a:schemeClr val="accent2"/>
                  </a:solidFill>
                  <a:latin typeface="Century Gothic" panose="020B0502020202020204" pitchFamily="34" charset="0"/>
                  <a:ea typeface="Helvetica Neue" panose="02000503000000020004" pitchFamily="2" charset="0"/>
                  <a:cs typeface="Helvetica Neue" panose="02000503000000020004" pitchFamily="2" charset="0"/>
                </a:rPr>
                <a:t>laser diags </a:t>
              </a:r>
            </a:p>
          </p:txBody>
        </p:sp>
      </p:grpSp>
      <p:pic>
        <p:nvPicPr>
          <p:cNvPr id="8" name="Image 9" descr="Une image contenant machine, capture d’écran, texte, diagramme&#10;&#10;Le contenu généré par l’IA peut être incorrect.">
            <a:extLst>
              <a:ext uri="{FF2B5EF4-FFF2-40B4-BE49-F238E27FC236}">
                <a16:creationId xmlns:a16="http://schemas.microsoft.com/office/drawing/2014/main" id="{94695EC7-D5DE-00AE-5E7C-29BE4B10E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008" y="1234695"/>
            <a:ext cx="9413636" cy="5020606"/>
          </a:xfrm>
          <a:prstGeom prst="rect">
            <a:avLst/>
          </a:prstGeom>
        </p:spPr>
      </p:pic>
      <p:grpSp>
        <p:nvGrpSpPr>
          <p:cNvPr id="9" name="Group 8">
            <a:extLst>
              <a:ext uri="{FF2B5EF4-FFF2-40B4-BE49-F238E27FC236}">
                <a16:creationId xmlns:a16="http://schemas.microsoft.com/office/drawing/2014/main" id="{B6AAF78D-6370-DAC4-6AD7-6871FED92FBE}"/>
              </a:ext>
            </a:extLst>
          </p:cNvPr>
          <p:cNvGrpSpPr/>
          <p:nvPr/>
        </p:nvGrpSpPr>
        <p:grpSpPr>
          <a:xfrm>
            <a:off x="2965448" y="3362007"/>
            <a:ext cx="1576370" cy="369332"/>
            <a:chOff x="2965448" y="3484558"/>
            <a:chExt cx="1576370" cy="369332"/>
          </a:xfrm>
        </p:grpSpPr>
        <p:cxnSp>
          <p:nvCxnSpPr>
            <p:cNvPr id="10" name="Straight Arrow Connector 9">
              <a:extLst>
                <a:ext uri="{FF2B5EF4-FFF2-40B4-BE49-F238E27FC236}">
                  <a16:creationId xmlns:a16="http://schemas.microsoft.com/office/drawing/2014/main" id="{6F346DB3-0D53-9C59-B97A-7B341B97ACFC}"/>
                </a:ext>
              </a:extLst>
            </p:cNvPr>
            <p:cNvCxnSpPr/>
            <p:nvPr/>
          </p:nvCxnSpPr>
          <p:spPr>
            <a:xfrm>
              <a:off x="2965448" y="3826923"/>
              <a:ext cx="3770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5FC317EC-44D0-6ED7-5859-35EDA59B0E7F}"/>
                </a:ext>
              </a:extLst>
            </p:cNvPr>
            <p:cNvCxnSpPr>
              <a:cxnSpLocks/>
            </p:cNvCxnSpPr>
            <p:nvPr/>
          </p:nvCxnSpPr>
          <p:spPr>
            <a:xfrm flipH="1">
              <a:off x="3485492" y="3826923"/>
              <a:ext cx="43206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5DF95C1-D5B6-5C60-D169-7B9F240FAF06}"/>
                </a:ext>
              </a:extLst>
            </p:cNvPr>
            <p:cNvSpPr txBox="1"/>
            <p:nvPr/>
          </p:nvSpPr>
          <p:spPr>
            <a:xfrm>
              <a:off x="3701523" y="3484558"/>
              <a:ext cx="840295" cy="369332"/>
            </a:xfrm>
            <a:prstGeom prst="rect">
              <a:avLst/>
            </a:prstGeom>
            <a:noFill/>
          </p:spPr>
          <p:txBody>
            <a:bodyPr wrap="none" rtlCol="0">
              <a:spAutoFit/>
            </a:bodyPr>
            <a:lstStyle/>
            <a:p>
              <a:r>
                <a:rPr lang="en-FR" dirty="0"/>
                <a:t>60 mm</a:t>
              </a:r>
            </a:p>
          </p:txBody>
        </p:sp>
      </p:grpSp>
      <p:sp>
        <p:nvSpPr>
          <p:cNvPr id="13" name="TextBox 12">
            <a:extLst>
              <a:ext uri="{FF2B5EF4-FFF2-40B4-BE49-F238E27FC236}">
                <a16:creationId xmlns:a16="http://schemas.microsoft.com/office/drawing/2014/main" id="{A154CFCE-6EDE-7C06-17EF-F8537A6F06FF}"/>
              </a:ext>
            </a:extLst>
          </p:cNvPr>
          <p:cNvSpPr txBox="1"/>
          <p:nvPr/>
        </p:nvSpPr>
        <p:spPr>
          <a:xfrm>
            <a:off x="3619379" y="3899529"/>
            <a:ext cx="5061770" cy="369332"/>
          </a:xfrm>
          <a:prstGeom prst="rect">
            <a:avLst/>
          </a:prstGeom>
          <a:noFill/>
        </p:spPr>
        <p:txBody>
          <a:bodyPr wrap="none" rtlCol="0">
            <a:spAutoFit/>
          </a:bodyPr>
          <a:lstStyle/>
          <a:p>
            <a:r>
              <a:rPr lang="en-GB" b="1" dirty="0"/>
              <a:t>Laser o</a:t>
            </a:r>
            <a:r>
              <a:rPr lang="en-FR" b="1" dirty="0"/>
              <a:t>n target</a:t>
            </a:r>
            <a:r>
              <a:rPr lang="en-FR" dirty="0"/>
              <a:t>: ~1J (-&gt; 1.5J) ~40 fs @ 1Hz (-&gt; 10 Hz)</a:t>
            </a:r>
          </a:p>
        </p:txBody>
      </p:sp>
      <p:sp>
        <p:nvSpPr>
          <p:cNvPr id="14" name="Freeform 13">
            <a:extLst>
              <a:ext uri="{FF2B5EF4-FFF2-40B4-BE49-F238E27FC236}">
                <a16:creationId xmlns:a16="http://schemas.microsoft.com/office/drawing/2014/main" id="{E32E590B-6752-E891-1206-B1C1E8CA36A1}"/>
              </a:ext>
            </a:extLst>
          </p:cNvPr>
          <p:cNvSpPr/>
          <p:nvPr/>
        </p:nvSpPr>
        <p:spPr>
          <a:xfrm>
            <a:off x="4402318" y="1414021"/>
            <a:ext cx="7475455" cy="1989055"/>
          </a:xfrm>
          <a:custGeom>
            <a:avLst/>
            <a:gdLst>
              <a:gd name="csX0" fmla="*/ 0 w 7475455"/>
              <a:gd name="csY0" fmla="*/ 113121 h 1989055"/>
              <a:gd name="csX1" fmla="*/ 9426 w 7475455"/>
              <a:gd name="csY1" fmla="*/ 377072 h 1989055"/>
              <a:gd name="csX2" fmla="*/ 235670 w 7475455"/>
              <a:gd name="csY2" fmla="*/ 377072 h 1989055"/>
              <a:gd name="csX3" fmla="*/ 235670 w 7475455"/>
              <a:gd name="csY3" fmla="*/ 1244338 h 1989055"/>
              <a:gd name="csX4" fmla="*/ 37707 w 7475455"/>
              <a:gd name="csY4" fmla="*/ 1244338 h 1989055"/>
              <a:gd name="csX5" fmla="*/ 37707 w 7475455"/>
              <a:gd name="csY5" fmla="*/ 1668544 h 1989055"/>
              <a:gd name="csX6" fmla="*/ 546754 w 7475455"/>
              <a:gd name="csY6" fmla="*/ 1668544 h 1989055"/>
              <a:gd name="csX7" fmla="*/ 546754 w 7475455"/>
              <a:gd name="csY7" fmla="*/ 1989055 h 1989055"/>
              <a:gd name="csX8" fmla="*/ 7475455 w 7475455"/>
              <a:gd name="csY8" fmla="*/ 1989055 h 1989055"/>
              <a:gd name="csX9" fmla="*/ 7475455 w 7475455"/>
              <a:gd name="csY9" fmla="*/ 0 h 1989055"/>
              <a:gd name="csX10" fmla="*/ 7381187 w 7475455"/>
              <a:gd name="csY10" fmla="*/ 0 h 1989055"/>
              <a:gd name="csX11" fmla="*/ 744717 w 7475455"/>
              <a:gd name="csY11" fmla="*/ 0 h 1989055"/>
              <a:gd name="csX12" fmla="*/ 744717 w 7475455"/>
              <a:gd name="csY12" fmla="*/ 141402 h 1989055"/>
              <a:gd name="csX13" fmla="*/ 0 w 7475455"/>
              <a:gd name="csY13" fmla="*/ 113121 h 19890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7475455" h="1989055">
                <a:moveTo>
                  <a:pt x="0" y="113121"/>
                </a:moveTo>
                <a:lnTo>
                  <a:pt x="9426" y="377072"/>
                </a:lnTo>
                <a:lnTo>
                  <a:pt x="235670" y="377072"/>
                </a:lnTo>
                <a:lnTo>
                  <a:pt x="235670" y="1244338"/>
                </a:lnTo>
                <a:lnTo>
                  <a:pt x="37707" y="1244338"/>
                </a:lnTo>
                <a:lnTo>
                  <a:pt x="37707" y="1668544"/>
                </a:lnTo>
                <a:lnTo>
                  <a:pt x="546754" y="1668544"/>
                </a:lnTo>
                <a:lnTo>
                  <a:pt x="546754" y="1989055"/>
                </a:lnTo>
                <a:lnTo>
                  <a:pt x="7475455" y="1989055"/>
                </a:lnTo>
                <a:lnTo>
                  <a:pt x="7475455" y="0"/>
                </a:lnTo>
                <a:lnTo>
                  <a:pt x="7381187" y="0"/>
                </a:lnTo>
                <a:lnTo>
                  <a:pt x="744717" y="0"/>
                </a:lnTo>
                <a:lnTo>
                  <a:pt x="744717" y="141402"/>
                </a:lnTo>
                <a:lnTo>
                  <a:pt x="0" y="11312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5" name="Group 14">
            <a:extLst>
              <a:ext uri="{FF2B5EF4-FFF2-40B4-BE49-F238E27FC236}">
                <a16:creationId xmlns:a16="http://schemas.microsoft.com/office/drawing/2014/main" id="{8473AFAB-839D-444A-AFF7-35B8CAEBF1B0}"/>
              </a:ext>
            </a:extLst>
          </p:cNvPr>
          <p:cNvGrpSpPr/>
          <p:nvPr/>
        </p:nvGrpSpPr>
        <p:grpSpPr>
          <a:xfrm>
            <a:off x="733867" y="4121903"/>
            <a:ext cx="1429176" cy="1711718"/>
            <a:chOff x="434621" y="3822150"/>
            <a:chExt cx="1829328" cy="2190978"/>
          </a:xfrm>
        </p:grpSpPr>
        <p:pic>
          <p:nvPicPr>
            <p:cNvPr id="16" name="Picture 2">
              <a:extLst>
                <a:ext uri="{FF2B5EF4-FFF2-40B4-BE49-F238E27FC236}">
                  <a16:creationId xmlns:a16="http://schemas.microsoft.com/office/drawing/2014/main" id="{84D01E38-1B24-99FE-4678-E1087A7607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97" t="70279" r="23369"/>
            <a:stretch>
              <a:fillRect/>
            </a:stretch>
          </p:blipFill>
          <p:spPr bwMode="auto">
            <a:xfrm>
              <a:off x="486732" y="5069488"/>
              <a:ext cx="1725106" cy="943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2A74ADB-F8F7-DC61-5381-786401D803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814"/>
            <a:stretch>
              <a:fillRect/>
            </a:stretch>
          </p:blipFill>
          <p:spPr bwMode="auto">
            <a:xfrm>
              <a:off x="434621" y="3822150"/>
              <a:ext cx="1829328" cy="1247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4F1C1A03-17DE-700B-03CB-7F4652FB5BAA}"/>
              </a:ext>
            </a:extLst>
          </p:cNvPr>
          <p:cNvGrpSpPr/>
          <p:nvPr/>
        </p:nvGrpSpPr>
        <p:grpSpPr>
          <a:xfrm>
            <a:off x="7318836" y="1139508"/>
            <a:ext cx="4761476" cy="3574522"/>
            <a:chOff x="7215139" y="1139508"/>
            <a:chExt cx="4761476" cy="3574522"/>
          </a:xfrm>
        </p:grpSpPr>
        <p:pic>
          <p:nvPicPr>
            <p:cNvPr id="19" name="Picture 8">
              <a:extLst>
                <a:ext uri="{FF2B5EF4-FFF2-40B4-BE49-F238E27FC236}">
                  <a16:creationId xmlns:a16="http://schemas.microsoft.com/office/drawing/2014/main" id="{5148D183-7F22-ABB5-4563-67387AC9E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139" y="1139508"/>
              <a:ext cx="4745447" cy="27804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080027D6-E278-BC76-654D-2F753AFE9D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3579"/>
            <a:stretch>
              <a:fillRect/>
            </a:stretch>
          </p:blipFill>
          <p:spPr bwMode="auto">
            <a:xfrm>
              <a:off x="10684536" y="3484558"/>
              <a:ext cx="1292079" cy="1229472"/>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CF41FC84-42DD-55C0-9B37-142A6E99747C}"/>
              </a:ext>
            </a:extLst>
          </p:cNvPr>
          <p:cNvSpPr txBox="1"/>
          <p:nvPr/>
        </p:nvSpPr>
        <p:spPr>
          <a:xfrm>
            <a:off x="4921530" y="1019768"/>
            <a:ext cx="2812821" cy="369332"/>
          </a:xfrm>
          <a:prstGeom prst="rect">
            <a:avLst/>
          </a:prstGeom>
          <a:noFill/>
        </p:spPr>
        <p:txBody>
          <a:bodyPr wrap="none" rtlCol="0">
            <a:spAutoFit/>
          </a:bodyPr>
          <a:lstStyle/>
          <a:p>
            <a:r>
              <a:rPr lang="en-US" b="1" dirty="0"/>
              <a:t>Electrons</a:t>
            </a:r>
            <a:r>
              <a:rPr lang="en-FR" dirty="0"/>
              <a:t>: ~150 Mev ~50 pC</a:t>
            </a:r>
          </a:p>
        </p:txBody>
      </p:sp>
      <p:sp>
        <p:nvSpPr>
          <p:cNvPr id="22" name="Footer Placeholder 4">
            <a:extLst>
              <a:ext uri="{FF2B5EF4-FFF2-40B4-BE49-F238E27FC236}">
                <a16:creationId xmlns:a16="http://schemas.microsoft.com/office/drawing/2014/main" id="{B29F2E7A-1745-7701-A871-C5646628ECD2}"/>
              </a:ext>
            </a:extLst>
          </p:cNvPr>
          <p:cNvSpPr>
            <a:spLocks noGrp="1"/>
          </p:cNvSpPr>
          <p:nvPr>
            <p:ph type="ftr" sz="quarter" idx="13"/>
          </p:nvPr>
        </p:nvSpPr>
        <p:spPr>
          <a:xfrm>
            <a:off x="339366" y="6480788"/>
            <a:ext cx="3888250" cy="365125"/>
          </a:xfrm>
        </p:spPr>
        <p:txBody>
          <a:bodyPr/>
          <a:lstStyle/>
          <a:p>
            <a:pPr algn="l"/>
            <a:r>
              <a:rPr lang="en-GB" dirty="0"/>
              <a:t>S. Smartsev for WP14 | 25 03 2026 | CNRS - IJClab</a:t>
            </a:r>
          </a:p>
        </p:txBody>
      </p:sp>
    </p:spTree>
    <p:extLst>
      <p:ext uri="{BB962C8B-B14F-4D97-AF65-F5344CB8AC3E}">
        <p14:creationId xmlns:p14="http://schemas.microsoft.com/office/powerpoint/2010/main" val="2184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D1A0A-0BB7-303E-A3BA-C69ACD9E7C90}"/>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26307D84-1217-0A22-8FC6-8B32B35D213F}"/>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6</a:t>
            </a:fld>
            <a:endParaRPr lang="en-GB"/>
          </a:p>
        </p:txBody>
      </p:sp>
      <p:sp>
        <p:nvSpPr>
          <p:cNvPr id="3" name="Titre 3">
            <a:extLst>
              <a:ext uri="{FF2B5EF4-FFF2-40B4-BE49-F238E27FC236}">
                <a16:creationId xmlns:a16="http://schemas.microsoft.com/office/drawing/2014/main" id="{331FF806-6E70-6562-7C9E-ED7D5E1DD4EE}"/>
              </a:ext>
            </a:extLst>
          </p:cNvPr>
          <p:cNvSpPr>
            <a:spLocks noGrp="1"/>
          </p:cNvSpPr>
          <p:nvPr>
            <p:ph type="title"/>
          </p:nvPr>
        </p:nvSpPr>
        <p:spPr>
          <a:xfrm>
            <a:off x="2115127" y="0"/>
            <a:ext cx="7961747" cy="774139"/>
          </a:xfrm>
        </p:spPr>
        <p:txBody>
          <a:bodyPr/>
          <a:lstStyle/>
          <a:p>
            <a:r>
              <a:rPr lang="en-GB" dirty="0"/>
              <a:t>Laser diagnostics</a:t>
            </a:r>
          </a:p>
        </p:txBody>
      </p:sp>
      <p:pic>
        <p:nvPicPr>
          <p:cNvPr id="4" name="Image 5" descr="Une image contenant capture d’écran, diagramme, logiciel, Logiciel multimédia&#10;&#10;Le contenu généré par l’IA peut être incorrect.">
            <a:extLst>
              <a:ext uri="{FF2B5EF4-FFF2-40B4-BE49-F238E27FC236}">
                <a16:creationId xmlns:a16="http://schemas.microsoft.com/office/drawing/2014/main" id="{5ADB59E4-7070-8353-5903-64A2EEFEA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21" y="1459770"/>
            <a:ext cx="11619852" cy="4335388"/>
          </a:xfrm>
          <a:prstGeom prst="rect">
            <a:avLst/>
          </a:prstGeom>
        </p:spPr>
      </p:pic>
      <p:cxnSp>
        <p:nvCxnSpPr>
          <p:cNvPr id="6" name="Connecteur droit avec flèche 7">
            <a:extLst>
              <a:ext uri="{FF2B5EF4-FFF2-40B4-BE49-F238E27FC236}">
                <a16:creationId xmlns:a16="http://schemas.microsoft.com/office/drawing/2014/main" id="{C4BD8EC3-82E9-CA3A-06CD-0438E8F5AB8A}"/>
              </a:ext>
            </a:extLst>
          </p:cNvPr>
          <p:cNvCxnSpPr/>
          <p:nvPr/>
        </p:nvCxnSpPr>
        <p:spPr>
          <a:xfrm>
            <a:off x="4291555" y="2763940"/>
            <a:ext cx="486888" cy="0"/>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8">
            <a:extLst>
              <a:ext uri="{FF2B5EF4-FFF2-40B4-BE49-F238E27FC236}">
                <a16:creationId xmlns:a16="http://schemas.microsoft.com/office/drawing/2014/main" id="{871ED1D2-6F56-1F9B-E475-9B0BD20D57FE}"/>
              </a:ext>
            </a:extLst>
          </p:cNvPr>
          <p:cNvCxnSpPr/>
          <p:nvPr/>
        </p:nvCxnSpPr>
        <p:spPr>
          <a:xfrm>
            <a:off x="4417580" y="3774891"/>
            <a:ext cx="486888" cy="0"/>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13">
            <a:extLst>
              <a:ext uri="{FF2B5EF4-FFF2-40B4-BE49-F238E27FC236}">
                <a16:creationId xmlns:a16="http://schemas.microsoft.com/office/drawing/2014/main" id="{F7884CC8-47DC-2311-791B-239545BA3AED}"/>
              </a:ext>
            </a:extLst>
          </p:cNvPr>
          <p:cNvCxnSpPr/>
          <p:nvPr/>
        </p:nvCxnSpPr>
        <p:spPr>
          <a:xfrm>
            <a:off x="3648174" y="4585080"/>
            <a:ext cx="486888" cy="0"/>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ZoneTexte 15">
            <a:extLst>
              <a:ext uri="{FF2B5EF4-FFF2-40B4-BE49-F238E27FC236}">
                <a16:creationId xmlns:a16="http://schemas.microsoft.com/office/drawing/2014/main" id="{5636E331-0FD4-81BD-8660-70CEABFAD03D}"/>
              </a:ext>
            </a:extLst>
          </p:cNvPr>
          <p:cNvSpPr txBox="1"/>
          <p:nvPr/>
        </p:nvSpPr>
        <p:spPr>
          <a:xfrm>
            <a:off x="7684239" y="2792122"/>
            <a:ext cx="503664" cy="230832"/>
          </a:xfrm>
          <a:prstGeom prst="rect">
            <a:avLst/>
          </a:prstGeom>
          <a:noFill/>
        </p:spPr>
        <p:txBody>
          <a:bodyPr wrap="square" rtlCol="0">
            <a:spAutoFit/>
          </a:bodyPr>
          <a:lstStyle/>
          <a:p>
            <a:r>
              <a:rPr lang="en-GB" sz="9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LSM</a:t>
            </a:r>
            <a:endParaRPr lang="en-GB" sz="11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Footer Placeholder 4">
            <a:extLst>
              <a:ext uri="{FF2B5EF4-FFF2-40B4-BE49-F238E27FC236}">
                <a16:creationId xmlns:a16="http://schemas.microsoft.com/office/drawing/2014/main" id="{A02704B7-2782-EC4A-AB4D-95BB2D8059B2}"/>
              </a:ext>
            </a:extLst>
          </p:cNvPr>
          <p:cNvSpPr>
            <a:spLocks noGrp="1"/>
          </p:cNvSpPr>
          <p:nvPr>
            <p:ph type="ftr" sz="quarter" idx="13"/>
          </p:nvPr>
        </p:nvSpPr>
        <p:spPr>
          <a:xfrm>
            <a:off x="339365" y="6480788"/>
            <a:ext cx="3952189" cy="365125"/>
          </a:xfrm>
        </p:spPr>
        <p:txBody>
          <a:bodyPr/>
          <a:lstStyle/>
          <a:p>
            <a:pPr algn="l"/>
            <a:r>
              <a:rPr lang="en-GB" dirty="0"/>
              <a:t>S. Smartsev for WP14 | 25 03 2026 | CNRS - IJClab</a:t>
            </a:r>
          </a:p>
        </p:txBody>
      </p:sp>
      <p:pic>
        <p:nvPicPr>
          <p:cNvPr id="11" name="Image 35" descr="Une image contenant machine, ingénierie, intérieur, réparation&#10;&#10;Le contenu généré par l’IA peut être incorrect.">
            <a:extLst>
              <a:ext uri="{FF2B5EF4-FFF2-40B4-BE49-F238E27FC236}">
                <a16:creationId xmlns:a16="http://schemas.microsoft.com/office/drawing/2014/main" id="{FD122CFD-6BCD-9B42-5415-75D659EED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128" y="3081393"/>
            <a:ext cx="7215566" cy="2655326"/>
          </a:xfrm>
          <a:prstGeom prst="rect">
            <a:avLst/>
          </a:prstGeom>
        </p:spPr>
      </p:pic>
    </p:spTree>
    <p:extLst>
      <p:ext uri="{BB962C8B-B14F-4D97-AF65-F5344CB8AC3E}">
        <p14:creationId xmlns:p14="http://schemas.microsoft.com/office/powerpoint/2010/main" val="26534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10DC-36F9-C34E-98ED-EE706BF9149B}"/>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8BAB647A-475A-1540-30EF-00792D7B3399}"/>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7</a:t>
            </a:fld>
            <a:endParaRPr lang="en-GB"/>
          </a:p>
        </p:txBody>
      </p:sp>
      <p:sp>
        <p:nvSpPr>
          <p:cNvPr id="3" name="Titre 3">
            <a:extLst>
              <a:ext uri="{FF2B5EF4-FFF2-40B4-BE49-F238E27FC236}">
                <a16:creationId xmlns:a16="http://schemas.microsoft.com/office/drawing/2014/main" id="{C1FCF660-2216-954E-6142-BB9A12BF0961}"/>
              </a:ext>
            </a:extLst>
          </p:cNvPr>
          <p:cNvSpPr>
            <a:spLocks noGrp="1"/>
          </p:cNvSpPr>
          <p:nvPr>
            <p:ph type="title"/>
          </p:nvPr>
        </p:nvSpPr>
        <p:spPr>
          <a:xfrm>
            <a:off x="2115127" y="0"/>
            <a:ext cx="7961747" cy="771896"/>
          </a:xfrm>
        </p:spPr>
        <p:txBody>
          <a:bodyPr/>
          <a:lstStyle/>
          <a:p>
            <a:r>
              <a:rPr lang="en-GB" dirty="0"/>
              <a:t>Laser diagnostics – focal spot</a:t>
            </a:r>
          </a:p>
        </p:txBody>
      </p:sp>
      <p:sp>
        <p:nvSpPr>
          <p:cNvPr id="4" name="Footer Placeholder 4">
            <a:extLst>
              <a:ext uri="{FF2B5EF4-FFF2-40B4-BE49-F238E27FC236}">
                <a16:creationId xmlns:a16="http://schemas.microsoft.com/office/drawing/2014/main" id="{4E41738C-DBA6-034C-B52E-3D0A591A4E96}"/>
              </a:ext>
            </a:extLst>
          </p:cNvPr>
          <p:cNvSpPr>
            <a:spLocks noGrp="1"/>
          </p:cNvSpPr>
          <p:nvPr>
            <p:ph type="ftr" sz="quarter" idx="13"/>
          </p:nvPr>
        </p:nvSpPr>
        <p:spPr>
          <a:xfrm>
            <a:off x="339366" y="6480788"/>
            <a:ext cx="3923876" cy="365125"/>
          </a:xfrm>
        </p:spPr>
        <p:txBody>
          <a:bodyPr/>
          <a:lstStyle/>
          <a:p>
            <a:pPr algn="l"/>
            <a:r>
              <a:rPr lang="en-GB" dirty="0"/>
              <a:t>S. Smartsev for WP14 | 25 03 2026 | CNRS - IJClab</a:t>
            </a:r>
          </a:p>
        </p:txBody>
      </p:sp>
      <p:pic>
        <p:nvPicPr>
          <p:cNvPr id="6" name="Picture 5">
            <a:extLst>
              <a:ext uri="{FF2B5EF4-FFF2-40B4-BE49-F238E27FC236}">
                <a16:creationId xmlns:a16="http://schemas.microsoft.com/office/drawing/2014/main" id="{CE88A77D-8086-98B0-B63C-C411C5DD7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770" y="2016455"/>
            <a:ext cx="7772400" cy="3457086"/>
          </a:xfrm>
          <a:prstGeom prst="rect">
            <a:avLst/>
          </a:prstGeom>
        </p:spPr>
      </p:pic>
      <p:grpSp>
        <p:nvGrpSpPr>
          <p:cNvPr id="7" name="Group 6">
            <a:extLst>
              <a:ext uri="{FF2B5EF4-FFF2-40B4-BE49-F238E27FC236}">
                <a16:creationId xmlns:a16="http://schemas.microsoft.com/office/drawing/2014/main" id="{5F99DE16-D26D-12DB-7F41-30F1056C53BD}"/>
              </a:ext>
            </a:extLst>
          </p:cNvPr>
          <p:cNvGrpSpPr/>
          <p:nvPr/>
        </p:nvGrpSpPr>
        <p:grpSpPr>
          <a:xfrm>
            <a:off x="2281381" y="3117273"/>
            <a:ext cx="1833229" cy="1468583"/>
            <a:chOff x="2281381" y="3117273"/>
            <a:chExt cx="1833229" cy="1468583"/>
          </a:xfrm>
        </p:grpSpPr>
        <p:cxnSp>
          <p:nvCxnSpPr>
            <p:cNvPr id="8" name="Straight Arrow Connector 7">
              <a:extLst>
                <a:ext uri="{FF2B5EF4-FFF2-40B4-BE49-F238E27FC236}">
                  <a16:creationId xmlns:a16="http://schemas.microsoft.com/office/drawing/2014/main" id="{189D7E46-5EAB-FED7-0812-BB3424B57A56}"/>
                </a:ext>
              </a:extLst>
            </p:cNvPr>
            <p:cNvCxnSpPr>
              <a:cxnSpLocks/>
            </p:cNvCxnSpPr>
            <p:nvPr/>
          </p:nvCxnSpPr>
          <p:spPr>
            <a:xfrm>
              <a:off x="2881555" y="3117273"/>
              <a:ext cx="1233055" cy="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A014367-BFB8-54BE-E589-EDB2055CCA5B}"/>
                </a:ext>
              </a:extLst>
            </p:cNvPr>
            <p:cNvCxnSpPr>
              <a:cxnSpLocks/>
            </p:cNvCxnSpPr>
            <p:nvPr/>
          </p:nvCxnSpPr>
          <p:spPr>
            <a:xfrm>
              <a:off x="2281381" y="4585856"/>
              <a:ext cx="1233055" cy="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grpSp>
      <p:pic>
        <p:nvPicPr>
          <p:cNvPr id="10" name="Picture 9">
            <a:extLst>
              <a:ext uri="{FF2B5EF4-FFF2-40B4-BE49-F238E27FC236}">
                <a16:creationId xmlns:a16="http://schemas.microsoft.com/office/drawing/2014/main" id="{30748A5F-2B13-CE07-6ED3-5D253AF8D225}"/>
              </a:ext>
            </a:extLst>
          </p:cNvPr>
          <p:cNvPicPr>
            <a:picLocks noChangeAspect="1"/>
          </p:cNvPicPr>
          <p:nvPr/>
        </p:nvPicPr>
        <p:blipFill>
          <a:blip r:embed="rId3">
            <a:extLst>
              <a:ext uri="{28A0092B-C50C-407E-A947-70E740481C1C}">
                <a14:useLocalDpi xmlns:a14="http://schemas.microsoft.com/office/drawing/2010/main" val="0"/>
              </a:ext>
            </a:extLst>
          </a:blip>
          <a:srcRect b="45813"/>
          <a:stretch>
            <a:fillRect/>
          </a:stretch>
        </p:blipFill>
        <p:spPr>
          <a:xfrm>
            <a:off x="2092867" y="2016455"/>
            <a:ext cx="7574206" cy="3078161"/>
          </a:xfrm>
          <a:prstGeom prst="rect">
            <a:avLst/>
          </a:prstGeom>
        </p:spPr>
      </p:pic>
    </p:spTree>
    <p:extLst>
      <p:ext uri="{BB962C8B-B14F-4D97-AF65-F5344CB8AC3E}">
        <p14:creationId xmlns:p14="http://schemas.microsoft.com/office/powerpoint/2010/main" val="185686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F08C2-EA04-D235-DE27-0D69E8B3D92A}"/>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08FE5A52-8490-D4EC-F872-62402A1B1A55}"/>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8</a:t>
            </a:fld>
            <a:endParaRPr lang="en-GB"/>
          </a:p>
        </p:txBody>
      </p:sp>
      <p:sp>
        <p:nvSpPr>
          <p:cNvPr id="3" name="Title 3">
            <a:extLst>
              <a:ext uri="{FF2B5EF4-FFF2-40B4-BE49-F238E27FC236}">
                <a16:creationId xmlns:a16="http://schemas.microsoft.com/office/drawing/2014/main" id="{10AC8CDA-BEA1-AD00-F16F-4F44ABCFA58C}"/>
              </a:ext>
            </a:extLst>
          </p:cNvPr>
          <p:cNvSpPr txBox="1">
            <a:spLocks/>
          </p:cNvSpPr>
          <p:nvPr/>
        </p:nvSpPr>
        <p:spPr>
          <a:xfrm>
            <a:off x="2164172" y="2876136"/>
            <a:ext cx="7863656" cy="1105727"/>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3500" b="1" kern="1200">
                <a:solidFill>
                  <a:schemeClr val="bg1"/>
                </a:solidFill>
                <a:latin typeface="+mj-lt"/>
                <a:ea typeface="+mj-ea"/>
                <a:cs typeface="+mj-cs"/>
              </a:defRPr>
            </a:lvl1pPr>
          </a:lstStyle>
          <a:p>
            <a:r>
              <a:rPr lang="en-GB" sz="4800" dirty="0" err="1">
                <a:solidFill>
                  <a:srgbClr val="FFA92E"/>
                </a:solidFill>
              </a:rPr>
              <a:t>Gerchberg</a:t>
            </a:r>
            <a:r>
              <a:rPr lang="en-GB" sz="4800" dirty="0">
                <a:solidFill>
                  <a:srgbClr val="FFA92E"/>
                </a:solidFill>
              </a:rPr>
              <a:t>-Saxton phase retrieval</a:t>
            </a:r>
          </a:p>
        </p:txBody>
      </p:sp>
      <p:sp>
        <p:nvSpPr>
          <p:cNvPr id="4" name="Footer Placeholder 4">
            <a:extLst>
              <a:ext uri="{FF2B5EF4-FFF2-40B4-BE49-F238E27FC236}">
                <a16:creationId xmlns:a16="http://schemas.microsoft.com/office/drawing/2014/main" id="{786E3293-A4D7-D02D-AE63-7A499C2067AD}"/>
              </a:ext>
            </a:extLst>
          </p:cNvPr>
          <p:cNvSpPr>
            <a:spLocks noGrp="1"/>
          </p:cNvSpPr>
          <p:nvPr>
            <p:ph type="ftr" sz="quarter" idx="13"/>
          </p:nvPr>
        </p:nvSpPr>
        <p:spPr>
          <a:xfrm>
            <a:off x="339366" y="6480788"/>
            <a:ext cx="3840748" cy="365125"/>
          </a:xfrm>
        </p:spPr>
        <p:txBody>
          <a:bodyPr/>
          <a:lstStyle/>
          <a:p>
            <a:pPr algn="l"/>
            <a:r>
              <a:rPr lang="en-GB" dirty="0"/>
              <a:t>S. Smartsev for WP14 | 25 03 2026 | CNRS - IJClab</a:t>
            </a:r>
          </a:p>
        </p:txBody>
      </p:sp>
    </p:spTree>
    <p:extLst>
      <p:ext uri="{BB962C8B-B14F-4D97-AF65-F5344CB8AC3E}">
        <p14:creationId xmlns:p14="http://schemas.microsoft.com/office/powerpoint/2010/main" val="291702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15348-D1C4-1631-8A50-81ECF25D1AA5}"/>
            </a:ext>
          </a:extLst>
        </p:cNvPr>
        <p:cNvGrpSpPr/>
        <p:nvPr/>
      </p:nvGrpSpPr>
      <p:grpSpPr>
        <a:xfrm>
          <a:off x="0" y="0"/>
          <a:ext cx="0" cy="0"/>
          <a:chOff x="0" y="0"/>
          <a:chExt cx="0" cy="0"/>
        </a:xfrm>
      </p:grpSpPr>
      <p:sp>
        <p:nvSpPr>
          <p:cNvPr id="2" name="Espace réservé du numéro de diapositive 2">
            <a:extLst>
              <a:ext uri="{FF2B5EF4-FFF2-40B4-BE49-F238E27FC236}">
                <a16:creationId xmlns:a16="http://schemas.microsoft.com/office/drawing/2014/main" id="{C8273746-3F3E-9974-F979-DE09E65FC50B}"/>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9</a:t>
            </a:fld>
            <a:endParaRPr lang="en-GB"/>
          </a:p>
        </p:txBody>
      </p:sp>
      <p:sp>
        <p:nvSpPr>
          <p:cNvPr id="3" name="Titre 3">
            <a:extLst>
              <a:ext uri="{FF2B5EF4-FFF2-40B4-BE49-F238E27FC236}">
                <a16:creationId xmlns:a16="http://schemas.microsoft.com/office/drawing/2014/main" id="{16D587BC-25C6-430E-D910-77CBBC794FDC}"/>
              </a:ext>
            </a:extLst>
          </p:cNvPr>
          <p:cNvSpPr>
            <a:spLocks noGrp="1"/>
          </p:cNvSpPr>
          <p:nvPr>
            <p:ph type="title"/>
          </p:nvPr>
        </p:nvSpPr>
        <p:spPr>
          <a:xfrm>
            <a:off x="2115127" y="0"/>
            <a:ext cx="7961747" cy="771896"/>
          </a:xfrm>
        </p:spPr>
        <p:txBody>
          <a:bodyPr/>
          <a:lstStyle/>
          <a:p>
            <a:r>
              <a:rPr lang="en-GB" dirty="0"/>
              <a:t>Few words about </a:t>
            </a:r>
            <a:r>
              <a:rPr lang="en-GB" dirty="0" err="1"/>
              <a:t>Gerchberg</a:t>
            </a:r>
            <a:r>
              <a:rPr lang="en-GB" dirty="0"/>
              <a:t>-Saxton</a:t>
            </a:r>
          </a:p>
        </p:txBody>
      </p:sp>
      <p:sp>
        <p:nvSpPr>
          <p:cNvPr id="4" name="Espace réservé du contenu 10">
            <a:extLst>
              <a:ext uri="{FF2B5EF4-FFF2-40B4-BE49-F238E27FC236}">
                <a16:creationId xmlns:a16="http://schemas.microsoft.com/office/drawing/2014/main" id="{AA0F83A7-54D3-6FBF-7772-5E3247D49AE6}"/>
              </a:ext>
            </a:extLst>
          </p:cNvPr>
          <p:cNvSpPr>
            <a:spLocks noGrp="1"/>
          </p:cNvSpPr>
          <p:nvPr>
            <p:ph idx="1"/>
          </p:nvPr>
        </p:nvSpPr>
        <p:spPr>
          <a:xfrm>
            <a:off x="432213" y="2738450"/>
            <a:ext cx="5264393" cy="1381099"/>
          </a:xfrm>
        </p:spPr>
        <p:txBody>
          <a:bodyPr>
            <a:normAutofit/>
          </a:bodyPr>
          <a:lstStyle/>
          <a:p>
            <a:r>
              <a:rPr lang="en-GB" sz="2400" noProof="0" dirty="0">
                <a:latin typeface="Century Gothic" panose="020B0502020202020204" pitchFamily="34" charset="0"/>
              </a:rPr>
              <a:t>Originally for crystallography</a:t>
            </a:r>
          </a:p>
          <a:p>
            <a:endParaRPr lang="en-GB" sz="2400" noProof="0" dirty="0">
              <a:latin typeface="Century Gothic" panose="020B0502020202020204" pitchFamily="34" charset="0"/>
            </a:endParaRPr>
          </a:p>
          <a:p>
            <a:r>
              <a:rPr lang="en-GB" sz="2400" dirty="0">
                <a:latin typeface="Century Gothic" panose="020B0502020202020204" pitchFamily="34" charset="0"/>
              </a:rPr>
              <a:t>Ideal for </a:t>
            </a:r>
            <a:r>
              <a:rPr lang="en-GB" sz="2400" noProof="0" dirty="0">
                <a:latin typeface="Century Gothic" panose="020B0502020202020204" pitchFamily="34" charset="0"/>
              </a:rPr>
              <a:t>Fourier relation: FF-NF</a:t>
            </a:r>
            <a:endParaRPr lang="en-GB" sz="2400" dirty="0">
              <a:latin typeface="Century Gothic" panose="020B0502020202020204" pitchFamily="34" charset="0"/>
            </a:endParaRPr>
          </a:p>
          <a:p>
            <a:endParaRPr lang="en-GB" sz="2400" noProof="0" dirty="0"/>
          </a:p>
        </p:txBody>
      </p:sp>
      <p:grpSp>
        <p:nvGrpSpPr>
          <p:cNvPr id="5" name="Group 4">
            <a:extLst>
              <a:ext uri="{FF2B5EF4-FFF2-40B4-BE49-F238E27FC236}">
                <a16:creationId xmlns:a16="http://schemas.microsoft.com/office/drawing/2014/main" id="{6034E035-43D6-D742-94AC-C4161EC9DA85}"/>
              </a:ext>
            </a:extLst>
          </p:cNvPr>
          <p:cNvGrpSpPr/>
          <p:nvPr/>
        </p:nvGrpSpPr>
        <p:grpSpPr>
          <a:xfrm>
            <a:off x="5696606" y="2001912"/>
            <a:ext cx="5806398" cy="2936338"/>
            <a:chOff x="5696606" y="2001912"/>
            <a:chExt cx="5806398" cy="2936338"/>
          </a:xfrm>
        </p:grpSpPr>
        <p:grpSp>
          <p:nvGrpSpPr>
            <p:cNvPr id="6" name="Groupe 10">
              <a:extLst>
                <a:ext uri="{FF2B5EF4-FFF2-40B4-BE49-F238E27FC236}">
                  <a16:creationId xmlns:a16="http://schemas.microsoft.com/office/drawing/2014/main" id="{A70B9459-0843-092D-B928-7F2A325DA51E}"/>
                </a:ext>
              </a:extLst>
            </p:cNvPr>
            <p:cNvGrpSpPr/>
            <p:nvPr/>
          </p:nvGrpSpPr>
          <p:grpSpPr>
            <a:xfrm>
              <a:off x="6096000" y="2001912"/>
              <a:ext cx="4855301" cy="2536249"/>
              <a:chOff x="6095999" y="2183625"/>
              <a:chExt cx="5607050" cy="2928938"/>
            </a:xfrm>
          </p:grpSpPr>
          <p:pic>
            <p:nvPicPr>
              <p:cNvPr id="8" name="Picture 2" descr="https://www.physics.ucla.edu/research/imaging/src/img/research/Research_CDI_2.jpg">
                <a:extLst>
                  <a:ext uri="{FF2B5EF4-FFF2-40B4-BE49-F238E27FC236}">
                    <a16:creationId xmlns:a16="http://schemas.microsoft.com/office/drawing/2014/main" id="{24755693-978E-EE46-EFF2-205AF100FD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567" b="60065"/>
              <a:stretch/>
            </p:blipFill>
            <p:spPr bwMode="auto">
              <a:xfrm>
                <a:off x="6095999" y="2183625"/>
                <a:ext cx="5607050" cy="29289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FFA9B96-8331-F8C8-75F1-3B5C0F66F28E}"/>
                  </a:ext>
                </a:extLst>
              </p:cNvPr>
              <p:cNvSpPr/>
              <p:nvPr/>
            </p:nvSpPr>
            <p:spPr>
              <a:xfrm>
                <a:off x="6147171" y="2275988"/>
                <a:ext cx="533956" cy="547305"/>
              </a:xfrm>
              <a:prstGeom prst="rect">
                <a:avLst/>
              </a:prstGeom>
              <a:solidFill>
                <a:srgbClr val="FBF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0D73EB2B-1B13-2552-D917-711DA6E77BE2}"/>
                </a:ext>
              </a:extLst>
            </p:cNvPr>
            <p:cNvSpPr/>
            <p:nvPr/>
          </p:nvSpPr>
          <p:spPr>
            <a:xfrm>
              <a:off x="5696606" y="4661251"/>
              <a:ext cx="5806398" cy="276999"/>
            </a:xfrm>
            <a:prstGeom prst="rect">
              <a:avLst/>
            </a:prstGeom>
          </p:spPr>
          <p:txBody>
            <a:bodyPr wrap="none">
              <a:spAutoFit/>
            </a:bodyPr>
            <a:lstStyle/>
            <a:p>
              <a:r>
                <a:rPr lang="en-US" sz="1200" dirty="0">
                  <a:solidFill>
                    <a:srgbClr val="222222"/>
                  </a:solidFill>
                  <a:latin typeface="Century Gothic" panose="020B0502020202020204" pitchFamily="34" charset="0"/>
                </a:rPr>
                <a:t>Image: https://www.physics.ucla.edu/research/imaging/research_CDI.html</a:t>
              </a:r>
            </a:p>
          </p:txBody>
        </p:sp>
      </p:grpSp>
      <p:sp>
        <p:nvSpPr>
          <p:cNvPr id="10" name="Rectangle 9">
            <a:extLst>
              <a:ext uri="{FF2B5EF4-FFF2-40B4-BE49-F238E27FC236}">
                <a16:creationId xmlns:a16="http://schemas.microsoft.com/office/drawing/2014/main" id="{09400ED8-4E3B-4563-E494-AF6C3D71DF59}"/>
              </a:ext>
            </a:extLst>
          </p:cNvPr>
          <p:cNvSpPr/>
          <p:nvPr/>
        </p:nvSpPr>
        <p:spPr>
          <a:xfrm>
            <a:off x="2540491" y="5680612"/>
            <a:ext cx="8620246" cy="553998"/>
          </a:xfrm>
          <a:prstGeom prst="rect">
            <a:avLst/>
          </a:prstGeom>
        </p:spPr>
        <p:txBody>
          <a:bodyPr wrap="square">
            <a:spAutoFit/>
          </a:bodyPr>
          <a:lstStyle/>
          <a:p>
            <a:r>
              <a:rPr lang="en-US" sz="1500" dirty="0">
                <a:solidFill>
                  <a:srgbClr val="222222"/>
                </a:solidFill>
                <a:latin typeface="Century Gothic" panose="020B0502020202020204" pitchFamily="34" charset="0"/>
              </a:rPr>
              <a:t> </a:t>
            </a:r>
            <a:r>
              <a:rPr lang="en-US" sz="1500" dirty="0" err="1">
                <a:solidFill>
                  <a:srgbClr val="222222"/>
                </a:solidFill>
                <a:latin typeface="Century Gothic" panose="020B0502020202020204" pitchFamily="34" charset="0"/>
              </a:rPr>
              <a:t>Gerchberg</a:t>
            </a:r>
            <a:r>
              <a:rPr lang="en-US" sz="1500" dirty="0">
                <a:solidFill>
                  <a:srgbClr val="222222"/>
                </a:solidFill>
                <a:latin typeface="Century Gothic" panose="020B0502020202020204" pitchFamily="34" charset="0"/>
              </a:rPr>
              <a:t>, R. W., Saxton, W. O. Optik. 35: 237–246 (1972)</a:t>
            </a:r>
          </a:p>
          <a:p>
            <a:r>
              <a:rPr lang="en-US" sz="1500" dirty="0">
                <a:solidFill>
                  <a:srgbClr val="222222"/>
                </a:solidFill>
                <a:latin typeface="Century Gothic" panose="020B0502020202020204" pitchFamily="34" charset="0"/>
              </a:rPr>
              <a:t>J. R. </a:t>
            </a:r>
            <a:r>
              <a:rPr lang="en-US" sz="1500" dirty="0" err="1">
                <a:solidFill>
                  <a:srgbClr val="222222"/>
                </a:solidFill>
                <a:latin typeface="Century Gothic" panose="020B0502020202020204" pitchFamily="34" charset="0"/>
              </a:rPr>
              <a:t>Fienup</a:t>
            </a:r>
            <a:r>
              <a:rPr lang="en-US" sz="1500" dirty="0">
                <a:solidFill>
                  <a:srgbClr val="222222"/>
                </a:solidFill>
                <a:latin typeface="Century Gothic" panose="020B0502020202020204" pitchFamily="34" charset="0"/>
              </a:rPr>
              <a:t>, "Phase retrieval algorithms: a comparison," Appl. Opt. 21, 2758-2769 (1982)</a:t>
            </a:r>
          </a:p>
        </p:txBody>
      </p:sp>
      <p:sp>
        <p:nvSpPr>
          <p:cNvPr id="11" name="Footer Placeholder 4">
            <a:extLst>
              <a:ext uri="{FF2B5EF4-FFF2-40B4-BE49-F238E27FC236}">
                <a16:creationId xmlns:a16="http://schemas.microsoft.com/office/drawing/2014/main" id="{0AD96473-159C-CB17-A0F9-CC92E0DCFC1D}"/>
              </a:ext>
            </a:extLst>
          </p:cNvPr>
          <p:cNvSpPr>
            <a:spLocks noGrp="1"/>
          </p:cNvSpPr>
          <p:nvPr>
            <p:ph type="ftr" sz="quarter" idx="13"/>
          </p:nvPr>
        </p:nvSpPr>
        <p:spPr>
          <a:xfrm>
            <a:off x="339365" y="6480788"/>
            <a:ext cx="3900125" cy="365125"/>
          </a:xfrm>
        </p:spPr>
        <p:txBody>
          <a:bodyPr/>
          <a:lstStyle/>
          <a:p>
            <a:pPr algn="l"/>
            <a:r>
              <a:rPr lang="en-GB" dirty="0"/>
              <a:t>S. Smartsev for WP14 | 25 03 2026 | CNRS - IJClab</a:t>
            </a:r>
          </a:p>
        </p:txBody>
      </p:sp>
    </p:spTree>
    <p:extLst>
      <p:ext uri="{BB962C8B-B14F-4D97-AF65-F5344CB8AC3E}">
        <p14:creationId xmlns:p14="http://schemas.microsoft.com/office/powerpoint/2010/main" val="2323515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baaa65-bc8d-4653-a153-b03afe81d866">
      <Terms xmlns="http://schemas.microsoft.com/office/infopath/2007/PartnerControls"/>
    </lcf76f155ced4ddcb4097134ff3c332f>
    <TaxCatchAll xmlns="61616150-5b52-481c-b044-2e240aa5fc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987A0915868F4B9A7934BC3DFBA6E4" ma:contentTypeVersion="13" ma:contentTypeDescription="Create a new document." ma:contentTypeScope="" ma:versionID="1d3615cd5af1d058d3262cdf87b9a493">
  <xsd:schema xmlns:xsd="http://www.w3.org/2001/XMLSchema" xmlns:xs="http://www.w3.org/2001/XMLSchema" xmlns:p="http://schemas.microsoft.com/office/2006/metadata/properties" xmlns:ns2="d4baaa65-bc8d-4653-a153-b03afe81d866" xmlns:ns3="61616150-5b52-481c-b044-2e240aa5fc2c" targetNamespace="http://schemas.microsoft.com/office/2006/metadata/properties" ma:root="true" ma:fieldsID="68b6acee873ae18eed7e7942afd8b636" ns2:_="" ns3:_="">
    <xsd:import namespace="d4baaa65-bc8d-4653-a153-b03afe81d866"/>
    <xsd:import namespace="61616150-5b52-481c-b044-2e240aa5fc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aaa65-bc8d-4653-a153-b03afe81d8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d38f81-9561-40ce-98eb-cd713668d4d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616150-5b52-481c-b044-2e240aa5fc2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3cbe1c-15b8-49a3-966f-cb46d899b540}" ma:internalName="TaxCatchAll" ma:showField="CatchAllData" ma:web="61616150-5b52-481c-b044-2e240aa5fc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81043-34C7-4219-BDE6-28F708A40982}">
  <ds:schemaRefs>
    <ds:schemaRef ds:uri="http://schemas.microsoft.com/office/2006/documentManagement/types"/>
    <ds:schemaRef ds:uri="http://purl.org/dc/dcmitype/"/>
    <ds:schemaRef ds:uri="http://www.w3.org/XML/1998/namespace"/>
    <ds:schemaRef ds:uri="http://purl.org/dc/elements/1.1/"/>
    <ds:schemaRef ds:uri="http://purl.org/dc/terms/"/>
    <ds:schemaRef ds:uri="http://schemas.microsoft.com/office/infopath/2007/PartnerControls"/>
    <ds:schemaRef ds:uri="2c43926a-b248-4fb5-8692-7f03bd5c687b"/>
    <ds:schemaRef ds:uri="http://schemas.openxmlformats.org/package/2006/metadata/core-properties"/>
    <ds:schemaRef ds:uri="2c0728d4-b628-46ac-beb8-1847ad0e6c02"/>
    <ds:schemaRef ds:uri="http://schemas.microsoft.com/office/2006/metadata/properties"/>
    <ds:schemaRef ds:uri="d4baaa65-bc8d-4653-a153-b03afe81d866"/>
    <ds:schemaRef ds:uri="61616150-5b52-481c-b044-2e240aa5fc2c"/>
  </ds:schemaRefs>
</ds:datastoreItem>
</file>

<file path=customXml/itemProps2.xml><?xml version="1.0" encoding="utf-8"?>
<ds:datastoreItem xmlns:ds="http://schemas.openxmlformats.org/officeDocument/2006/customXml" ds:itemID="{A1B41D60-5F05-4FB0-81FE-68CB56AE0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baaa65-bc8d-4653-a153-b03afe81d866"/>
    <ds:schemaRef ds:uri="61616150-5b52-481c-b044-2e240aa5fc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9EB1EA-53CF-4961-9F1C-A396DF266BF6}">
  <ds:schemaRefs>
    <ds:schemaRef ds:uri="http://schemas.microsoft.com/sharepoint/v3/contenttype/forms"/>
  </ds:schemaRefs>
</ds:datastoreItem>
</file>

<file path=docMetadata/LabelInfo.xml><?xml version="1.0" encoding="utf-8"?>
<clbl:labelList xmlns:clbl="http://schemas.microsoft.com/office/2020/mipLabelMetadata">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otalTime>7673</TotalTime>
  <Words>847</Words>
  <Application>Microsoft Macintosh PowerPoint</Application>
  <PresentationFormat>Widescreen</PresentationFormat>
  <Paragraphs>146</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Narrow</vt:lpstr>
      <vt:lpstr>Calibri</vt:lpstr>
      <vt:lpstr>Calibri Light</vt:lpstr>
      <vt:lpstr>Century Gothic</vt:lpstr>
      <vt:lpstr>Helvetica Neue</vt:lpstr>
      <vt:lpstr>Office Theme</vt:lpstr>
      <vt:lpstr>Mastering Gerchberg-Saxton Phase Retrieval: Toward Low-Latency Spatio-Spectral Metrology for High-Stability Lasers (WP14)</vt:lpstr>
      <vt:lpstr>PowerPoint Presentation</vt:lpstr>
      <vt:lpstr>Introduction</vt:lpstr>
      <vt:lpstr>PowerPoint Presentation</vt:lpstr>
      <vt:lpstr>Laser injection focalisation module (LIF)</vt:lpstr>
      <vt:lpstr>Laser diagnostics</vt:lpstr>
      <vt:lpstr>Laser diagnostics – focal spot</vt:lpstr>
      <vt:lpstr>PowerPoint Presentation</vt:lpstr>
      <vt:lpstr>Few words about Gerchberg-Saxton</vt:lpstr>
      <vt:lpstr>Works also for Fractional FFT or Fresnel regime</vt:lpstr>
      <vt:lpstr>PowerPoint Presentation</vt:lpstr>
      <vt:lpstr>Experimental GS phase retrieval LBP</vt:lpstr>
      <vt:lpstr>Experimental GS phase retrieval LBP</vt:lpstr>
      <vt:lpstr>PowerPoint Presentation</vt:lpstr>
      <vt:lpstr>Experimental GS phase retrieval FF</vt:lpstr>
      <vt:lpstr>Compare Zernike for two cases</vt:lpstr>
      <vt:lpstr>PowerPoint Presentation</vt:lpstr>
      <vt:lpstr>Advanced GS - IMPALA</vt:lpstr>
      <vt:lpstr>Toward real-time wavefront measurement device</vt:lpstr>
      <vt:lpstr>PowerPoint Presentation</vt:lpstr>
      <vt:lpstr>Summary</vt:lpstr>
      <vt:lpstr>PowerPoint Presentation</vt:lpstr>
      <vt:lpstr>CNRS : Focal spot stabilisation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Slava SMARTSEV</cp:lastModifiedBy>
  <cp:revision>77</cp:revision>
  <dcterms:created xsi:type="dcterms:W3CDTF">2018-02-09T13:41:45Z</dcterms:created>
  <dcterms:modified xsi:type="dcterms:W3CDTF">2026-03-24T17:55:54Z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0x01010090987A0915868F4B9A7934BC3DFBA6E4</vt:lpwstr>
  </property>
  <property fmtid="{D5CDD505-2E9C-101B-9397-08002B2CF9AE}" pid="3" name="MediaServiceImageTags">
    <vt:lpwstr/>
  </property>
</Properties>
</file>