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0"/>
  </p:notesMasterIdLst>
  <p:sldIdLst>
    <p:sldId id="286" r:id="rId2"/>
    <p:sldId id="266" r:id="rId3"/>
    <p:sldId id="267" r:id="rId4"/>
    <p:sldId id="361" r:id="rId5"/>
    <p:sldId id="326" r:id="rId6"/>
    <p:sldId id="257" r:id="rId7"/>
    <p:sldId id="355" r:id="rId8"/>
    <p:sldId id="321" r:id="rId9"/>
    <p:sldId id="322" r:id="rId10"/>
    <p:sldId id="343" r:id="rId11"/>
    <p:sldId id="303" r:id="rId12"/>
    <p:sldId id="304" r:id="rId13"/>
    <p:sldId id="265" r:id="rId14"/>
    <p:sldId id="320" r:id="rId15"/>
    <p:sldId id="276" r:id="rId16"/>
    <p:sldId id="268" r:id="rId17"/>
    <p:sldId id="337" r:id="rId18"/>
    <p:sldId id="359" r:id="rId19"/>
  </p:sldIdLst>
  <p:sldSz cx="12192000" cy="6858000"/>
  <p:notesSz cx="9872663" cy="6797675"/>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2"/>
  </p:normalViewPr>
  <p:slideViewPr>
    <p:cSldViewPr>
      <p:cViewPr varScale="1">
        <p:scale>
          <a:sx n="87" d="100"/>
          <a:sy n="87" d="100"/>
        </p:scale>
        <p:origin x="422"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52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278313" cy="34131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592763" y="0"/>
            <a:ext cx="4278312" cy="341313"/>
          </a:xfrm>
          <a:prstGeom prst="rect">
            <a:avLst/>
          </a:prstGeom>
        </p:spPr>
        <p:txBody>
          <a:bodyPr vert="horz" lIns="91440" tIns="45720" rIns="91440" bIns="45720" rtlCol="0"/>
          <a:lstStyle>
            <a:lvl1pPr algn="r">
              <a:defRPr sz="1200"/>
            </a:lvl1pPr>
          </a:lstStyle>
          <a:p>
            <a:fld id="{5105F58E-BEF6-4CCC-8708-B08AE9FE8042}" type="datetimeFigureOut">
              <a:rPr lang="it-IT" smtClean="0"/>
              <a:t>31/03/2026</a:t>
            </a:fld>
            <a:endParaRPr lang="it-IT"/>
          </a:p>
        </p:txBody>
      </p:sp>
      <p:sp>
        <p:nvSpPr>
          <p:cNvPr id="4" name="Segnaposto immagine diapositiva 3"/>
          <p:cNvSpPr>
            <a:spLocks noGrp="1" noRot="1" noChangeAspect="1"/>
          </p:cNvSpPr>
          <p:nvPr>
            <p:ph type="sldImg" idx="2"/>
          </p:nvPr>
        </p:nvSpPr>
        <p:spPr>
          <a:xfrm>
            <a:off x="2897188" y="849313"/>
            <a:ext cx="4078287" cy="229393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87425" y="3271838"/>
            <a:ext cx="7897813" cy="2676525"/>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456363"/>
            <a:ext cx="4278313" cy="3413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592763" y="6456363"/>
            <a:ext cx="4278312" cy="341312"/>
          </a:xfrm>
          <a:prstGeom prst="rect">
            <a:avLst/>
          </a:prstGeom>
        </p:spPr>
        <p:txBody>
          <a:bodyPr vert="horz" lIns="91440" tIns="45720" rIns="91440" bIns="45720" rtlCol="0" anchor="b"/>
          <a:lstStyle>
            <a:lvl1pPr algn="r">
              <a:defRPr sz="1200"/>
            </a:lvl1pPr>
          </a:lstStyle>
          <a:p>
            <a:fld id="{BF8B1961-7D84-4C18-9027-F79EE08A5A05}" type="slidenum">
              <a:rPr lang="it-IT" smtClean="0"/>
              <a:t>‹N›</a:t>
            </a:fld>
            <a:endParaRPr lang="it-IT"/>
          </a:p>
        </p:txBody>
      </p:sp>
    </p:spTree>
    <p:extLst>
      <p:ext uri="{BB962C8B-B14F-4D97-AF65-F5344CB8AC3E}">
        <p14:creationId xmlns:p14="http://schemas.microsoft.com/office/powerpoint/2010/main" val="3955221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8B1961-7D84-4C18-9027-F79EE08A5A05}" type="slidenum">
              <a:rPr lang="it-IT" smtClean="0"/>
              <a:t>2</a:t>
            </a:fld>
            <a:endParaRPr lang="it-IT"/>
          </a:p>
        </p:txBody>
      </p:sp>
    </p:spTree>
    <p:extLst>
      <p:ext uri="{BB962C8B-B14F-4D97-AF65-F5344CB8AC3E}">
        <p14:creationId xmlns:p14="http://schemas.microsoft.com/office/powerpoint/2010/main" val="1692050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pic>
        <p:nvPicPr>
          <p:cNvPr id="10" name="Picture 9" descr="A bright light in the dark&#10;&#10;AI-generated content may be incorrect."/>
          <p:cNvPicPr>
            <a:picLocks noChangeAspect="1"/>
          </p:cNvPicPr>
          <p:nvPr userDrawn="1"/>
        </p:nvPicPr>
        <p:blipFill>
          <a:blip r:embed="rId2"/>
          <a:stretch/>
        </p:blipFill>
        <p:spPr bwMode="auto">
          <a:xfrm>
            <a:off x="0" y="-294639"/>
            <a:ext cx="12192000" cy="7152639"/>
          </a:xfrm>
          <a:prstGeom prst="rect">
            <a:avLst/>
          </a:prstGeom>
        </p:spPr>
      </p:pic>
      <p:sp>
        <p:nvSpPr>
          <p:cNvPr id="2" name="Title 1"/>
          <p:cNvSpPr>
            <a:spLocks noGrp="1"/>
          </p:cNvSpPr>
          <p:nvPr>
            <p:ph type="ctrTitle"/>
          </p:nvPr>
        </p:nvSpPr>
        <p:spPr bwMode="auto">
          <a:xfrm>
            <a:off x="3223488" y="1939633"/>
            <a:ext cx="7813967" cy="1043854"/>
          </a:xfrm>
        </p:spPr>
        <p:txBody>
          <a:bodyPr anchor="b">
            <a:normAutofit/>
          </a:bodyPr>
          <a:lstStyle>
            <a:lvl1pPr algn="l">
              <a:defRPr sz="4800" b="1">
                <a:solidFill>
                  <a:schemeClr val="bg1"/>
                </a:solidFill>
                <a:latin typeface="+mj-lt"/>
              </a:defRPr>
            </a:lvl1pPr>
          </a:lstStyle>
          <a:p>
            <a:pPr>
              <a:defRPr/>
            </a:pPr>
            <a:r>
              <a:rPr lang="en-US"/>
              <a:t>Click to edit Master title style</a:t>
            </a:r>
            <a:endParaRPr lang="en-GB"/>
          </a:p>
        </p:txBody>
      </p:sp>
      <p:sp>
        <p:nvSpPr>
          <p:cNvPr id="3" name="Subtitle 2"/>
          <p:cNvSpPr>
            <a:spLocks noGrp="1"/>
          </p:cNvSpPr>
          <p:nvPr>
            <p:ph type="subTitle" idx="1" hasCustomPrompt="1"/>
          </p:nvPr>
        </p:nvSpPr>
        <p:spPr bwMode="auto">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add author / institute</a:t>
            </a:r>
            <a:r>
              <a:rPr lang="en-GB"/>
              <a:t> and occasion</a:t>
            </a:r>
            <a:endParaRPr lang="en-US"/>
          </a:p>
        </p:txBody>
      </p:sp>
      <p:sp>
        <p:nvSpPr>
          <p:cNvPr id="25" name="TextBox 24"/>
          <p:cNvSpPr txBox="1"/>
          <p:nvPr userDrawn="1"/>
        </p:nvSpPr>
        <p:spPr bwMode="auto">
          <a:xfrm>
            <a:off x="147345" y="6173098"/>
            <a:ext cx="6170755" cy="461665"/>
          </a:xfrm>
          <a:prstGeom prst="rect">
            <a:avLst/>
          </a:prstGeom>
          <a:noFill/>
        </p:spPr>
        <p:txBody>
          <a:bodyPr wrap="square" rtlCol="0">
            <a:spAutoFit/>
          </a:bodyPr>
          <a:lstStyle/>
          <a:p>
            <a:pPr>
              <a:defRPr/>
            </a:pPr>
            <a:r>
              <a:rPr lang="en-US" sz="800" b="1">
                <a:solidFill>
                  <a:schemeClr val="bg1"/>
                </a:solidFill>
              </a:rPr>
              <a:t>This project has received funding from the European Union. The participation of PSI is funded by the Swiss State Secretariat for Education, Research and Innovation (SERI). The information herein reflects the views of its author(s) only, and neither European Union nor the SERI is responsible for any use that may be made of the information contained.</a:t>
            </a:r>
            <a:endParaRPr lang="en-GB" sz="800" b="1">
              <a:solidFill>
                <a:schemeClr val="bg1"/>
              </a:solidFill>
            </a:endParaRPr>
          </a:p>
        </p:txBody>
      </p:sp>
      <p:pic>
        <p:nvPicPr>
          <p:cNvPr id="6" name="Picture 5" descr="A blue background with yellow stars&#10;&#10;Description automatically generated with low confidence"/>
          <p:cNvPicPr>
            <a:picLocks noChangeAspect="1"/>
          </p:cNvPicPr>
          <p:nvPr userDrawn="1"/>
        </p:nvPicPr>
        <p:blipFill>
          <a:blip r:embed="rId3"/>
          <a:stretch/>
        </p:blipFill>
        <p:spPr bwMode="auto">
          <a:xfrm>
            <a:off x="243614" y="5484266"/>
            <a:ext cx="842973" cy="558039"/>
          </a:xfrm>
          <a:prstGeom prst="rect">
            <a:avLst/>
          </a:prstGeom>
        </p:spPr>
      </p:pic>
      <p:sp>
        <p:nvSpPr>
          <p:cNvPr id="9" name="TextBox 8"/>
          <p:cNvSpPr txBox="1"/>
          <p:nvPr userDrawn="1"/>
        </p:nvSpPr>
        <p:spPr bwMode="auto">
          <a:xfrm>
            <a:off x="1086587" y="5552843"/>
            <a:ext cx="1524509" cy="430887"/>
          </a:xfrm>
          <a:prstGeom prst="rect">
            <a:avLst/>
          </a:prstGeom>
          <a:noFill/>
        </p:spPr>
        <p:txBody>
          <a:bodyPr wrap="square" rtlCol="0">
            <a:spAutoFit/>
          </a:bodyPr>
          <a:lstStyle/>
          <a:p>
            <a:pPr>
              <a:defRPr/>
            </a:pPr>
            <a:r>
              <a:rPr lang="en-GB" sz="1100" b="1" dirty="0">
                <a:solidFill>
                  <a:schemeClr val="bg1"/>
                </a:solidFill>
                <a:latin typeface="Arial"/>
                <a:cs typeface="Arial"/>
              </a:rPr>
              <a:t>Funded by </a:t>
            </a:r>
            <a:endParaRPr dirty="0"/>
          </a:p>
          <a:p>
            <a:pPr>
              <a:defRPr/>
            </a:pPr>
            <a:r>
              <a:rPr lang="en-GB" sz="1100" b="1" dirty="0">
                <a:solidFill>
                  <a:schemeClr val="bg1"/>
                </a:solidFill>
                <a:latin typeface="Arial"/>
                <a:cs typeface="Arial"/>
              </a:rPr>
              <a:t>the European Union</a:t>
            </a:r>
            <a:endParaRPr dirty="0"/>
          </a:p>
        </p:txBody>
      </p:sp>
      <p:pic>
        <p:nvPicPr>
          <p:cNvPr id="17" name="Picture 16" descr="A yellow and white text with stars&#10;&#10;AI-generated content may be incorrect."/>
          <p:cNvPicPr>
            <a:picLocks noChangeAspect="1"/>
          </p:cNvPicPr>
          <p:nvPr userDrawn="1"/>
        </p:nvPicPr>
        <p:blipFill>
          <a:blip r:embed="rId4"/>
          <a:stretch/>
        </p:blipFill>
        <p:spPr bwMode="auto">
          <a:xfrm>
            <a:off x="8190277" y="-45632"/>
            <a:ext cx="3707784" cy="1736258"/>
          </a:xfrm>
          <a:prstGeom prst="rect">
            <a:avLst/>
          </a:prstGeom>
        </p:spPr>
      </p:pic>
      <p:sp>
        <p:nvSpPr>
          <p:cNvPr id="19" name="Rectangle 3"/>
          <p:cNvSpPr>
            <a:spLocks noChangeArrowheads="1"/>
          </p:cNvSpPr>
          <p:nvPr userDrawn="1"/>
        </p:nvSpPr>
        <p:spPr bwMode="auto">
          <a:xfrm>
            <a:off x="293939" y="74253"/>
            <a:ext cx="3973261" cy="1938992"/>
          </a:xfrm>
          <a:prstGeom prst="rect">
            <a:avLst/>
          </a:prstGeom>
          <a:noFill/>
          <a:ln>
            <a:noFill/>
          </a:ln>
        </p:spPr>
        <p:txBody>
          <a:bodyPr wrap="square">
            <a:spAutoFit/>
          </a:bodyPr>
          <a:lstStyle/>
          <a:p>
            <a:pPr>
              <a:defRPr/>
            </a:pPr>
            <a:r>
              <a:rPr lang="en-GB" sz="2400" i="1" dirty="0">
                <a:solidFill>
                  <a:srgbClr val="FCAF17"/>
                </a:solidFill>
                <a:latin typeface="Arial Narrow"/>
              </a:rPr>
              <a:t>PLASMA</a:t>
            </a:r>
            <a:endParaRPr dirty="0"/>
          </a:p>
          <a:p>
            <a:pPr>
              <a:defRPr/>
            </a:pPr>
            <a:r>
              <a:rPr lang="en-GB" sz="2400" i="1" dirty="0">
                <a:solidFill>
                  <a:srgbClr val="FCAF17"/>
                </a:solidFill>
                <a:latin typeface="Arial Narrow"/>
              </a:rPr>
              <a:t>ACCELERATOR SYSTEMS FOR </a:t>
            </a:r>
            <a:endParaRPr dirty="0"/>
          </a:p>
          <a:p>
            <a:pPr>
              <a:defRPr/>
            </a:pPr>
            <a:r>
              <a:rPr lang="en-GB" sz="2400" i="1" dirty="0">
                <a:solidFill>
                  <a:schemeClr val="bg1"/>
                </a:solidFill>
                <a:latin typeface="Arial Narrow"/>
              </a:rPr>
              <a:t>COMPACT</a:t>
            </a:r>
            <a:endParaRPr dirty="0"/>
          </a:p>
          <a:p>
            <a:pPr>
              <a:defRPr/>
            </a:pPr>
            <a:r>
              <a:rPr lang="en-GB" sz="2400" i="1" dirty="0">
                <a:solidFill>
                  <a:schemeClr val="bg1"/>
                </a:solidFill>
                <a:latin typeface="Arial Narrow"/>
              </a:rPr>
              <a:t>RESEARCH INFRASTRUCTURES</a:t>
            </a:r>
            <a:endParaRPr dirty="0"/>
          </a:p>
        </p:txBody>
      </p:sp>
      <p:pic>
        <p:nvPicPr>
          <p:cNvPr id="4" name="Picture 3"/>
          <p:cNvPicPr>
            <a:picLocks noChangeAspect="1"/>
          </p:cNvPicPr>
          <p:nvPr userDrawn="1"/>
        </p:nvPicPr>
        <p:blipFill>
          <a:blip r:embed="rId5"/>
          <a:stretch/>
        </p:blipFill>
        <p:spPr bwMode="auto">
          <a:xfrm flipH="1" flipV="1">
            <a:off x="2655206" y="5663768"/>
            <a:ext cx="382490" cy="367737"/>
          </a:xfrm>
          <a:prstGeom prst="rect">
            <a:avLst/>
          </a:prstGeom>
        </p:spPr>
      </p:pic>
      <p:sp>
        <p:nvSpPr>
          <p:cNvPr id="7" name="TextBox 6"/>
          <p:cNvSpPr txBox="1"/>
          <p:nvPr userDrawn="1"/>
        </p:nvSpPr>
        <p:spPr bwMode="auto">
          <a:xfrm>
            <a:off x="2557795" y="5417548"/>
            <a:ext cx="2569377" cy="246221"/>
          </a:xfrm>
          <a:prstGeom prst="rect">
            <a:avLst/>
          </a:prstGeom>
          <a:noFill/>
        </p:spPr>
        <p:txBody>
          <a:bodyPr wrap="square">
            <a:spAutoFit/>
          </a:bodyPr>
          <a:lstStyle/>
          <a:p>
            <a:pPr algn="l">
              <a:lnSpc>
                <a:spcPts val="1248"/>
              </a:lnSpc>
              <a:buNone/>
              <a:defRPr/>
            </a:pPr>
            <a:r>
              <a:rPr lang="en-GB" sz="1000" b="1" i="0" dirty="0">
                <a:solidFill>
                  <a:srgbClr val="FFFFFF"/>
                </a:solidFill>
                <a:latin typeface="Arial"/>
                <a:cs typeface="Arial"/>
              </a:rPr>
              <a:t>PSI supported by</a:t>
            </a:r>
            <a:endParaRPr lang="en-GB" sz="1000" dirty="0"/>
          </a:p>
        </p:txBody>
      </p:sp>
      <p:sp>
        <p:nvSpPr>
          <p:cNvPr id="11" name="TextBox 10"/>
          <p:cNvSpPr txBox="1"/>
          <p:nvPr userDrawn="1"/>
        </p:nvSpPr>
        <p:spPr bwMode="auto">
          <a:xfrm>
            <a:off x="4536030" y="5586026"/>
            <a:ext cx="1938494" cy="523220"/>
          </a:xfrm>
          <a:prstGeom prst="rect">
            <a:avLst/>
          </a:prstGeom>
          <a:noFill/>
        </p:spPr>
        <p:txBody>
          <a:bodyPr wrap="square">
            <a:spAutoFit/>
          </a:bodyPr>
          <a:lstStyle/>
          <a:p>
            <a:pPr>
              <a:defRPr/>
            </a:pPr>
            <a:r>
              <a:rPr lang="en-GB" sz="700">
                <a:solidFill>
                  <a:schemeClr val="bg1"/>
                </a:solidFill>
                <a:latin typeface="Arial"/>
                <a:cs typeface="Arial"/>
              </a:rPr>
              <a:t>Federal Department of Economic Affairs, </a:t>
            </a:r>
            <a:endParaRPr/>
          </a:p>
          <a:p>
            <a:pPr>
              <a:defRPr/>
            </a:pPr>
            <a:r>
              <a:rPr lang="en-GB" sz="700">
                <a:solidFill>
                  <a:schemeClr val="bg1"/>
                </a:solidFill>
                <a:latin typeface="Arial"/>
                <a:cs typeface="Arial"/>
              </a:rPr>
              <a:t>Education and Research EAER, </a:t>
            </a:r>
            <a:endParaRPr/>
          </a:p>
          <a:p>
            <a:pPr>
              <a:defRPr/>
            </a:pPr>
            <a:r>
              <a:rPr lang="en-GB" sz="700" b="1">
                <a:solidFill>
                  <a:schemeClr val="bg1"/>
                </a:solidFill>
                <a:latin typeface="Arial"/>
                <a:cs typeface="Arial"/>
              </a:rPr>
              <a:t>State Secretariat for Education, Research and Innovation SERI</a:t>
            </a:r>
            <a:endParaRPr/>
          </a:p>
        </p:txBody>
      </p:sp>
      <p:sp>
        <p:nvSpPr>
          <p:cNvPr id="13" name="TextBox 12"/>
          <p:cNvSpPr txBox="1"/>
          <p:nvPr userDrawn="1"/>
        </p:nvSpPr>
        <p:spPr bwMode="auto">
          <a:xfrm>
            <a:off x="3033310" y="5602963"/>
            <a:ext cx="1598567" cy="630941"/>
          </a:xfrm>
          <a:prstGeom prst="rect">
            <a:avLst/>
          </a:prstGeom>
          <a:noFill/>
        </p:spPr>
        <p:txBody>
          <a:bodyPr wrap="square">
            <a:spAutoFit/>
          </a:bodyPr>
          <a:lstStyle/>
          <a:p>
            <a:pPr>
              <a:buNone/>
              <a:defRPr/>
            </a:pPr>
            <a:r>
              <a:rPr lang="en-GB" sz="700" b="0" i="0" dirty="0" err="1">
                <a:solidFill>
                  <a:srgbClr val="FFFFFF"/>
                </a:solidFill>
                <a:latin typeface="Arial"/>
                <a:cs typeface="Arial"/>
              </a:rPr>
              <a:t>Schweizerische</a:t>
            </a:r>
            <a:r>
              <a:rPr lang="en-GB" sz="700" b="0" i="0" dirty="0">
                <a:solidFill>
                  <a:srgbClr val="FFFFFF"/>
                </a:solidFill>
                <a:latin typeface="Arial"/>
                <a:cs typeface="Arial"/>
              </a:rPr>
              <a:t> </a:t>
            </a:r>
            <a:r>
              <a:rPr lang="en-GB" sz="700" b="0" i="0" dirty="0" err="1">
                <a:solidFill>
                  <a:srgbClr val="FFFFFF"/>
                </a:solidFill>
                <a:latin typeface="Arial"/>
                <a:cs typeface="Arial"/>
              </a:rPr>
              <a:t>Eidgenossenschaft</a:t>
            </a:r>
            <a:r>
              <a:rPr lang="en-GB" sz="700" b="0" i="0" dirty="0">
                <a:solidFill>
                  <a:srgbClr val="FFFFFF"/>
                </a:solidFill>
                <a:latin typeface="Arial"/>
                <a:cs typeface="Arial"/>
              </a:rPr>
              <a:t> </a:t>
            </a:r>
            <a:endParaRPr dirty="0"/>
          </a:p>
          <a:p>
            <a:pPr>
              <a:buNone/>
              <a:defRPr/>
            </a:pPr>
            <a:r>
              <a:rPr lang="en-GB" sz="700" b="0" i="0" dirty="0" err="1">
                <a:solidFill>
                  <a:srgbClr val="FFFFFF"/>
                </a:solidFill>
                <a:latin typeface="Arial"/>
                <a:cs typeface="Arial"/>
              </a:rPr>
              <a:t>Confédération</a:t>
            </a:r>
            <a:r>
              <a:rPr lang="en-GB" sz="700" b="0" i="0" dirty="0">
                <a:solidFill>
                  <a:srgbClr val="FFFFFF"/>
                </a:solidFill>
                <a:latin typeface="Arial"/>
                <a:cs typeface="Arial"/>
              </a:rPr>
              <a:t> </a:t>
            </a:r>
            <a:r>
              <a:rPr lang="en-GB" sz="700" b="0" i="0" dirty="0" err="1">
                <a:solidFill>
                  <a:srgbClr val="FFFFFF"/>
                </a:solidFill>
                <a:latin typeface="Arial"/>
                <a:cs typeface="Arial"/>
              </a:rPr>
              <a:t>suisse</a:t>
            </a:r>
            <a:r>
              <a:rPr lang="en-GB" sz="700" b="0" i="0" dirty="0">
                <a:solidFill>
                  <a:srgbClr val="FFFFFF"/>
                </a:solidFill>
                <a:latin typeface="Arial"/>
                <a:cs typeface="Arial"/>
              </a:rPr>
              <a:t> </a:t>
            </a:r>
            <a:endParaRPr dirty="0"/>
          </a:p>
          <a:p>
            <a:pPr>
              <a:buNone/>
              <a:defRPr/>
            </a:pPr>
            <a:r>
              <a:rPr lang="en-GB" sz="700" b="0" i="0" dirty="0" err="1">
                <a:solidFill>
                  <a:srgbClr val="FFFFFF"/>
                </a:solidFill>
                <a:latin typeface="Arial"/>
                <a:cs typeface="Arial"/>
              </a:rPr>
              <a:t>Confederazione</a:t>
            </a:r>
            <a:r>
              <a:rPr lang="en-GB" sz="700" b="0" i="0" dirty="0">
                <a:solidFill>
                  <a:srgbClr val="FFFFFF"/>
                </a:solidFill>
                <a:latin typeface="Arial"/>
                <a:cs typeface="Arial"/>
              </a:rPr>
              <a:t> </a:t>
            </a:r>
            <a:r>
              <a:rPr lang="en-GB" sz="700" b="0" i="0" dirty="0" err="1">
                <a:solidFill>
                  <a:srgbClr val="FFFFFF"/>
                </a:solidFill>
                <a:latin typeface="Arial"/>
                <a:cs typeface="Arial"/>
              </a:rPr>
              <a:t>Svizzera</a:t>
            </a:r>
            <a:r>
              <a:rPr lang="en-GB" sz="700" b="0" i="0" dirty="0">
                <a:solidFill>
                  <a:srgbClr val="FFFFFF"/>
                </a:solidFill>
                <a:latin typeface="Arial"/>
                <a:cs typeface="Arial"/>
              </a:rPr>
              <a:t> </a:t>
            </a:r>
            <a:endParaRPr dirty="0"/>
          </a:p>
          <a:p>
            <a:pPr>
              <a:buNone/>
              <a:defRPr/>
            </a:pPr>
            <a:r>
              <a:rPr lang="en-GB" sz="700" b="0" i="0" dirty="0" err="1">
                <a:solidFill>
                  <a:srgbClr val="FFFFFF"/>
                </a:solidFill>
                <a:latin typeface="Arial"/>
                <a:cs typeface="Arial"/>
              </a:rPr>
              <a:t>Confederaziun</a:t>
            </a:r>
            <a:r>
              <a:rPr lang="en-GB" sz="700" b="0" i="0" dirty="0">
                <a:solidFill>
                  <a:srgbClr val="FFFFFF"/>
                </a:solidFill>
                <a:latin typeface="Arial"/>
                <a:cs typeface="Arial"/>
              </a:rPr>
              <a:t> </a:t>
            </a:r>
            <a:r>
              <a:rPr lang="en-GB" sz="700" b="0" i="0" dirty="0" err="1">
                <a:solidFill>
                  <a:srgbClr val="FFFFFF"/>
                </a:solidFill>
                <a:latin typeface="Arial"/>
                <a:cs typeface="Arial"/>
              </a:rPr>
              <a:t>svizra</a:t>
            </a:r>
            <a:r>
              <a:rPr lang="en-GB" sz="700" b="0" i="0" dirty="0">
                <a:solidFill>
                  <a:srgbClr val="FFFFFF"/>
                </a:solidFill>
                <a:latin typeface="Arial"/>
                <a:cs typeface="Arial"/>
              </a:rPr>
              <a:t> </a:t>
            </a:r>
            <a:endParaRPr dirty="0"/>
          </a:p>
          <a:p>
            <a:pPr>
              <a:buNone/>
              <a:defRPr/>
            </a:pPr>
            <a:r>
              <a:rPr lang="en-GB" sz="700" b="0" i="0" dirty="0">
                <a:solidFill>
                  <a:srgbClr val="FFFFFF"/>
                </a:solidFill>
                <a:latin typeface="Arial"/>
                <a:cs typeface="Arial"/>
              </a:rPr>
              <a:t>Swiss Confederation</a:t>
            </a:r>
            <a:endParaRPr lang="en-GB" sz="7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pic>
        <p:nvPicPr>
          <p:cNvPr id="12" name="Picture 11" descr="A bright light in the dark&#10;&#10;AI-generated content may be incorrect."/>
          <p:cNvPicPr>
            <a:picLocks noChangeAspect="1"/>
          </p:cNvPicPr>
          <p:nvPr userDrawn="1"/>
        </p:nvPicPr>
        <p:blipFill>
          <a:blip r:embed="rId2"/>
          <a:srcRect t="47084"/>
          <a:stretch/>
        </p:blipFill>
        <p:spPr bwMode="auto">
          <a:xfrm>
            <a:off x="-1" y="6457516"/>
            <a:ext cx="12192000" cy="422305"/>
          </a:xfrm>
          <a:prstGeom prst="rect">
            <a:avLst/>
          </a:prstGeom>
        </p:spPr>
      </p:pic>
      <p:pic>
        <p:nvPicPr>
          <p:cNvPr id="10" name="Picture 9" descr="A bright light in the dark&#10;&#10;AI-generated content may be incorrect."/>
          <p:cNvPicPr>
            <a:picLocks noChangeAspect="1"/>
          </p:cNvPicPr>
          <p:nvPr userDrawn="1"/>
        </p:nvPicPr>
        <p:blipFill>
          <a:blip r:embed="rId2"/>
          <a:stretch/>
        </p:blipFill>
        <p:spPr bwMode="auto">
          <a:xfrm>
            <a:off x="-1" y="-20367"/>
            <a:ext cx="12192000" cy="798066"/>
          </a:xfrm>
          <a:prstGeom prst="rect">
            <a:avLst/>
          </a:prstGeom>
        </p:spPr>
      </p:pic>
      <p:sp>
        <p:nvSpPr>
          <p:cNvPr id="3" name="Content Placeholder 2"/>
          <p:cNvSpPr>
            <a:spLocks noGrp="1"/>
          </p:cNvSpPr>
          <p:nvPr>
            <p:ph idx="1"/>
          </p:nvPr>
        </p:nvSpPr>
        <p:spPr bwMode="auto"/>
        <p:txBody>
          <a:bodyPr/>
          <a:lstStyle/>
          <a:p>
            <a:pPr lvl="0">
              <a:defRPr/>
            </a:pPr>
            <a:r>
              <a:rPr lang="en-US" dirty="0"/>
              <a:t>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4">
              <a:defRPr/>
            </a:pPr>
            <a:r>
              <a:rPr lang="en-US" dirty="0"/>
              <a:t>Fifth level</a:t>
            </a:r>
            <a:endParaRPr lang="en-GB" dirty="0"/>
          </a:p>
        </p:txBody>
      </p:sp>
      <p:sp>
        <p:nvSpPr>
          <p:cNvPr id="6" name="Slide Number Placeholder 5"/>
          <p:cNvSpPr>
            <a:spLocks noGrp="1"/>
          </p:cNvSpPr>
          <p:nvPr>
            <p:ph type="sldNum" sz="quarter" idx="12"/>
          </p:nvPr>
        </p:nvSpPr>
        <p:spPr bwMode="auto">
          <a:xfrm>
            <a:off x="9111673" y="6480789"/>
            <a:ext cx="2743200" cy="365125"/>
          </a:xfrm>
        </p:spPr>
        <p:txBody>
          <a:bodyPr/>
          <a:lstStyle>
            <a:lvl1pPr>
              <a:defRPr sz="1400">
                <a:solidFill>
                  <a:srgbClr val="FCAF17"/>
                </a:solidFill>
              </a:defRPr>
            </a:lvl1pPr>
          </a:lstStyle>
          <a:p>
            <a:pPr>
              <a:defRPr/>
            </a:pPr>
            <a:fld id="{3A3A6714-3D1F-4857-9904-D935B84167FA}" type="slidenum">
              <a:rPr lang="en-GB"/>
              <a:t>‹N›</a:t>
            </a:fld>
            <a:endParaRPr lang="en-GB"/>
          </a:p>
        </p:txBody>
      </p:sp>
      <p:sp>
        <p:nvSpPr>
          <p:cNvPr id="2" name="Title 1"/>
          <p:cNvSpPr>
            <a:spLocks noGrp="1"/>
          </p:cNvSpPr>
          <p:nvPr>
            <p:ph type="title"/>
          </p:nvPr>
        </p:nvSpPr>
        <p:spPr bwMode="auto">
          <a:xfrm>
            <a:off x="2042254" y="-14978"/>
            <a:ext cx="7961747" cy="792677"/>
          </a:xfrm>
        </p:spPr>
        <p:txBody>
          <a:bodyPr>
            <a:normAutofit/>
          </a:bodyPr>
          <a:lstStyle>
            <a:lvl1pPr algn="ctr">
              <a:defRPr sz="3500" b="1">
                <a:solidFill>
                  <a:srgbClr val="FCAF17"/>
                </a:solidFill>
              </a:defRPr>
            </a:lvl1pPr>
          </a:lstStyle>
          <a:p>
            <a:pPr>
              <a:defRPr/>
            </a:pPr>
            <a:r>
              <a:rPr lang="en-US" dirty="0"/>
              <a:t>Click to edit Master title style</a:t>
            </a:r>
            <a:endParaRPr lang="en-GB" dirty="0"/>
          </a:p>
        </p:txBody>
      </p:sp>
      <p:sp>
        <p:nvSpPr>
          <p:cNvPr id="20" name="Footer Placeholder 19"/>
          <p:cNvSpPr>
            <a:spLocks noGrp="1"/>
          </p:cNvSpPr>
          <p:nvPr>
            <p:ph type="ftr" sz="quarter" idx="13"/>
          </p:nvPr>
        </p:nvSpPr>
        <p:spPr bwMode="auto">
          <a:xfrm>
            <a:off x="410544" y="6462572"/>
            <a:ext cx="4114800" cy="365125"/>
          </a:xfrm>
        </p:spPr>
        <p:txBody>
          <a:bodyPr/>
          <a:lstStyle>
            <a:lvl1pPr>
              <a:defRPr sz="1400" i="1">
                <a:solidFill>
                  <a:srgbClr val="FCAF17"/>
                </a:solidFill>
              </a:defRPr>
            </a:lvl1pPr>
          </a:lstStyle>
          <a:p>
            <a:pPr algn="l">
              <a:defRPr/>
            </a:pPr>
            <a:r>
              <a:rPr lang="en-GB" dirty="0"/>
              <a:t>Insert author and occasion</a:t>
            </a:r>
            <a:endParaRPr dirty="0"/>
          </a:p>
        </p:txBody>
      </p:sp>
      <p:pic>
        <p:nvPicPr>
          <p:cNvPr id="13" name="Picture 12" descr="A blue background with yellow stars&#10;&#10;Description automatically generated with low confidence"/>
          <p:cNvPicPr>
            <a:picLocks noChangeAspect="1"/>
          </p:cNvPicPr>
          <p:nvPr userDrawn="1"/>
        </p:nvPicPr>
        <p:blipFill>
          <a:blip r:embed="rId3"/>
          <a:stretch/>
        </p:blipFill>
        <p:spPr bwMode="auto">
          <a:xfrm>
            <a:off x="11008950" y="185819"/>
            <a:ext cx="555505" cy="367738"/>
          </a:xfrm>
          <a:prstGeom prst="rect">
            <a:avLst/>
          </a:prstGeom>
        </p:spPr>
      </p:pic>
      <p:sp>
        <p:nvSpPr>
          <p:cNvPr id="5" name="TextBox 4"/>
          <p:cNvSpPr txBox="1"/>
          <p:nvPr userDrawn="1"/>
        </p:nvSpPr>
        <p:spPr bwMode="auto">
          <a:xfrm>
            <a:off x="4456234" y="6458365"/>
            <a:ext cx="3279531" cy="369332"/>
          </a:xfrm>
          <a:prstGeom prst="rect">
            <a:avLst/>
          </a:prstGeom>
          <a:noFill/>
        </p:spPr>
        <p:txBody>
          <a:bodyPr wrap="square" rtlCol="0">
            <a:spAutoFit/>
          </a:bodyPr>
          <a:lstStyle/>
          <a:p>
            <a:pPr algn="ctr">
              <a:defRPr/>
            </a:pPr>
            <a:r>
              <a:rPr lang="en-GB">
                <a:solidFill>
                  <a:srgbClr val="FCAF17"/>
                </a:solidFill>
              </a:rPr>
              <a:t>www.pacri.eu</a:t>
            </a:r>
            <a:endParaRPr/>
          </a:p>
        </p:txBody>
      </p:sp>
      <p:pic>
        <p:nvPicPr>
          <p:cNvPr id="17" name="Picture 16" descr="A yellow and white text with stars&#10;&#10;AI-generated content may be incorrect."/>
          <p:cNvPicPr>
            <a:picLocks noChangeAspect="1"/>
          </p:cNvPicPr>
          <p:nvPr userDrawn="1"/>
        </p:nvPicPr>
        <p:blipFill>
          <a:blip r:embed="rId4"/>
          <a:stretch/>
        </p:blipFill>
        <p:spPr bwMode="auto">
          <a:xfrm>
            <a:off x="114402" y="32299"/>
            <a:ext cx="1537562" cy="720000"/>
          </a:xfrm>
          <a:prstGeom prst="rect">
            <a:avLst/>
          </a:prstGeom>
        </p:spPr>
      </p:pic>
      <p:pic>
        <p:nvPicPr>
          <p:cNvPr id="4" name="Picture 3"/>
          <p:cNvPicPr>
            <a:picLocks noChangeAspect="1"/>
          </p:cNvPicPr>
          <p:nvPr userDrawn="1"/>
        </p:nvPicPr>
        <p:blipFill>
          <a:blip r:embed="rId5"/>
          <a:stretch/>
        </p:blipFill>
        <p:spPr bwMode="auto">
          <a:xfrm flipH="1" flipV="1">
            <a:off x="11623610" y="195344"/>
            <a:ext cx="382490" cy="36773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1_Title and Content">
    <p:bg>
      <p:bgPr>
        <a:gradFill>
          <a:gsLst>
            <a:gs pos="0">
              <a:srgbClr val="2E0330"/>
            </a:gs>
            <a:gs pos="80000">
              <a:srgbClr val="2E0330"/>
            </a:gs>
          </a:gsLst>
          <a:lin ang="5400000" scaled="1"/>
        </a:gradFill>
        <a:effectLst/>
      </p:bgPr>
    </p:bg>
    <p:spTree>
      <p:nvGrpSpPr>
        <p:cNvPr id="1" name=""/>
        <p:cNvGrpSpPr/>
        <p:nvPr/>
      </p:nvGrpSpPr>
      <p:grpSpPr bwMode="auto">
        <a:xfrm>
          <a:off x="0" y="0"/>
          <a:ext cx="0" cy="0"/>
          <a:chOff x="0" y="0"/>
          <a:chExt cx="0" cy="0"/>
        </a:xfrm>
      </p:grpSpPr>
      <p:sp>
        <p:nvSpPr>
          <p:cNvPr id="11" name="Rectangle 10"/>
          <p:cNvSpPr/>
          <p:nvPr userDrawn="1"/>
        </p:nvSpPr>
        <p:spPr bwMode="auto">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 name="Content Placeholder 2"/>
          <p:cNvSpPr>
            <a:spLocks noGrp="1"/>
          </p:cNvSpPr>
          <p:nvPr>
            <p:ph idx="1"/>
          </p:nvPr>
        </p:nvSpPr>
        <p:spPr bwMode="auto"/>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Rectangle 6"/>
          <p:cNvSpPr/>
          <p:nvPr userDrawn="1"/>
        </p:nvSpPr>
        <p:spPr bwMode="auto">
          <a:xfrm>
            <a:off x="0" y="-20367"/>
            <a:ext cx="12192000" cy="8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C6D9F1"/>
              </a:solidFill>
            </a:endParaRPr>
          </a:p>
        </p:txBody>
      </p:sp>
      <p:sp>
        <p:nvSpPr>
          <p:cNvPr id="6" name="Slide Number Placeholder 5"/>
          <p:cNvSpPr>
            <a:spLocks noGrp="1"/>
          </p:cNvSpPr>
          <p:nvPr>
            <p:ph type="sldNum" sz="quarter" idx="12"/>
          </p:nvPr>
        </p:nvSpPr>
        <p:spPr bwMode="auto">
          <a:xfrm>
            <a:off x="9111673" y="6480789"/>
            <a:ext cx="2743200" cy="365125"/>
          </a:xfrm>
        </p:spPr>
        <p:txBody>
          <a:bodyPr/>
          <a:lstStyle>
            <a:lvl1pPr>
              <a:defRPr sz="1400">
                <a:solidFill>
                  <a:srgbClr val="334186"/>
                </a:solidFill>
              </a:defRPr>
            </a:lvl1pPr>
          </a:lstStyle>
          <a:p>
            <a:pPr>
              <a:defRPr/>
            </a:pPr>
            <a:fld id="{3A3A6714-3D1F-4857-9904-D935B84167FA}" type="slidenum">
              <a:rPr lang="en-GB"/>
              <a:t>‹N›</a:t>
            </a:fld>
            <a:endParaRPr lang="en-GB"/>
          </a:p>
        </p:txBody>
      </p:sp>
      <p:sp>
        <p:nvSpPr>
          <p:cNvPr id="2" name="Title 1"/>
          <p:cNvSpPr>
            <a:spLocks noGrp="1"/>
          </p:cNvSpPr>
          <p:nvPr>
            <p:ph type="title"/>
          </p:nvPr>
        </p:nvSpPr>
        <p:spPr bwMode="auto">
          <a:xfrm>
            <a:off x="2115125" y="-20366"/>
            <a:ext cx="7961747" cy="803120"/>
          </a:xfrm>
        </p:spPr>
        <p:txBody>
          <a:bodyPr>
            <a:normAutofit/>
          </a:bodyPr>
          <a:lstStyle>
            <a:lvl1pPr algn="ctr">
              <a:defRPr sz="3500" b="1">
                <a:solidFill>
                  <a:srgbClr val="334186"/>
                </a:solidFill>
              </a:defRPr>
            </a:lvl1pPr>
          </a:lstStyle>
          <a:p>
            <a:pPr>
              <a:defRPr/>
            </a:pPr>
            <a:r>
              <a:rPr lang="en-US"/>
              <a:t>Click to edit Master title style</a:t>
            </a:r>
            <a:endParaRPr lang="en-GB"/>
          </a:p>
        </p:txBody>
      </p:sp>
      <p:sp>
        <p:nvSpPr>
          <p:cNvPr id="20" name="Footer Placeholder 19"/>
          <p:cNvSpPr>
            <a:spLocks noGrp="1"/>
          </p:cNvSpPr>
          <p:nvPr>
            <p:ph type="ftr" sz="quarter" idx="13"/>
          </p:nvPr>
        </p:nvSpPr>
        <p:spPr bwMode="auto">
          <a:xfrm>
            <a:off x="410544" y="6462572"/>
            <a:ext cx="4114800" cy="365125"/>
          </a:xfrm>
        </p:spPr>
        <p:txBody>
          <a:bodyPr/>
          <a:lstStyle>
            <a:lvl1pPr>
              <a:defRPr sz="1400" i="1">
                <a:solidFill>
                  <a:srgbClr val="334186"/>
                </a:solidFill>
              </a:defRPr>
            </a:lvl1pPr>
          </a:lstStyle>
          <a:p>
            <a:pPr algn="l">
              <a:defRPr/>
            </a:pPr>
            <a:r>
              <a:rPr lang="en-GB"/>
              <a:t>Insert author and occasion</a:t>
            </a:r>
            <a:endParaRPr/>
          </a:p>
        </p:txBody>
      </p:sp>
      <p:sp>
        <p:nvSpPr>
          <p:cNvPr id="4" name="TextBox 3"/>
          <p:cNvSpPr txBox="1"/>
          <p:nvPr userDrawn="1"/>
        </p:nvSpPr>
        <p:spPr bwMode="auto">
          <a:xfrm>
            <a:off x="4456234" y="6458365"/>
            <a:ext cx="3279531" cy="369332"/>
          </a:xfrm>
          <a:prstGeom prst="rect">
            <a:avLst/>
          </a:prstGeom>
          <a:noFill/>
        </p:spPr>
        <p:txBody>
          <a:bodyPr wrap="square" rtlCol="0">
            <a:spAutoFit/>
          </a:bodyPr>
          <a:lstStyle/>
          <a:p>
            <a:pPr algn="ctr">
              <a:defRPr/>
            </a:pPr>
            <a:r>
              <a:rPr lang="en-GB">
                <a:solidFill>
                  <a:srgbClr val="2C3982"/>
                </a:solidFill>
              </a:rPr>
              <a:t>www.pacri.eu</a:t>
            </a:r>
            <a:endParaRPr/>
          </a:p>
        </p:txBody>
      </p:sp>
      <p:pic>
        <p:nvPicPr>
          <p:cNvPr id="12" name="Picture 11" descr="A yellow and blue text with stars&#10;&#10;AI-generated content may be incorrect."/>
          <p:cNvPicPr>
            <a:picLocks noChangeAspect="1"/>
          </p:cNvPicPr>
          <p:nvPr userDrawn="1"/>
        </p:nvPicPr>
        <p:blipFill>
          <a:blip r:embed="rId2"/>
          <a:stretch/>
        </p:blipFill>
        <p:spPr bwMode="auto">
          <a:xfrm>
            <a:off x="114401" y="32299"/>
            <a:ext cx="1537562" cy="720000"/>
          </a:xfrm>
          <a:prstGeom prst="rect">
            <a:avLst/>
          </a:prstGeom>
        </p:spPr>
      </p:pic>
      <p:pic>
        <p:nvPicPr>
          <p:cNvPr id="8" name="Picture 7" descr="A blue background with yellow stars&#10;&#10;Description automatically generated with low confidence"/>
          <p:cNvPicPr>
            <a:picLocks noChangeAspect="1"/>
          </p:cNvPicPr>
          <p:nvPr userDrawn="1"/>
        </p:nvPicPr>
        <p:blipFill>
          <a:blip r:embed="rId3"/>
          <a:stretch/>
        </p:blipFill>
        <p:spPr bwMode="auto">
          <a:xfrm>
            <a:off x="11008950" y="185819"/>
            <a:ext cx="555505" cy="367738"/>
          </a:xfrm>
          <a:prstGeom prst="rect">
            <a:avLst/>
          </a:prstGeom>
        </p:spPr>
      </p:pic>
      <p:pic>
        <p:nvPicPr>
          <p:cNvPr id="10" name="Picture 9"/>
          <p:cNvPicPr>
            <a:picLocks noChangeAspect="1"/>
          </p:cNvPicPr>
          <p:nvPr userDrawn="1"/>
        </p:nvPicPr>
        <p:blipFill>
          <a:blip r:embed="rId4"/>
          <a:stretch/>
        </p:blipFill>
        <p:spPr bwMode="auto">
          <a:xfrm flipH="1" flipV="1">
            <a:off x="11623610" y="195344"/>
            <a:ext cx="382490" cy="36773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2_Title and Content">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Rectangle 3"/>
          <p:cNvSpPr/>
          <p:nvPr userDrawn="1"/>
        </p:nvSpPr>
        <p:spPr bwMode="auto">
          <a:xfrm>
            <a:off x="0" y="-20367"/>
            <a:ext cx="12192000" cy="8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C6D9F1"/>
              </a:solidFill>
            </a:endParaRPr>
          </a:p>
        </p:txBody>
      </p:sp>
      <p:sp>
        <p:nvSpPr>
          <p:cNvPr id="7" name="Title 1"/>
          <p:cNvSpPr>
            <a:spLocks noGrp="1"/>
          </p:cNvSpPr>
          <p:nvPr>
            <p:ph type="title"/>
          </p:nvPr>
        </p:nvSpPr>
        <p:spPr bwMode="auto">
          <a:xfrm>
            <a:off x="2086426" y="5944"/>
            <a:ext cx="7961747" cy="720000"/>
          </a:xfrm>
        </p:spPr>
        <p:txBody>
          <a:bodyPr>
            <a:normAutofit/>
          </a:bodyPr>
          <a:lstStyle>
            <a:lvl1pPr algn="ctr">
              <a:defRPr sz="3500" b="1">
                <a:solidFill>
                  <a:srgbClr val="334186"/>
                </a:solidFill>
              </a:defRPr>
            </a:lvl1pPr>
          </a:lstStyle>
          <a:p>
            <a:pPr>
              <a:defRPr/>
            </a:pPr>
            <a:r>
              <a:rPr lang="en-US" dirty="0"/>
              <a:t>Click to edit Master title style</a:t>
            </a:r>
            <a:endParaRPr lang="en-GB" dirty="0"/>
          </a:p>
        </p:txBody>
      </p:sp>
      <p:pic>
        <p:nvPicPr>
          <p:cNvPr id="11" name="Picture 10" descr="A yellow and blue text with stars&#10;&#10;AI-generated content may be incorrect."/>
          <p:cNvPicPr>
            <a:picLocks noChangeAspect="1"/>
          </p:cNvPicPr>
          <p:nvPr userDrawn="1"/>
        </p:nvPicPr>
        <p:blipFill>
          <a:blip r:embed="rId2"/>
          <a:stretch/>
        </p:blipFill>
        <p:spPr bwMode="auto">
          <a:xfrm>
            <a:off x="114401" y="32299"/>
            <a:ext cx="1537562" cy="720000"/>
          </a:xfrm>
          <a:prstGeom prst="rect">
            <a:avLst/>
          </a:prstGeom>
        </p:spPr>
      </p:pic>
      <p:sp>
        <p:nvSpPr>
          <p:cNvPr id="15" name="Rectangle 14"/>
          <p:cNvSpPr/>
          <p:nvPr userDrawn="1"/>
        </p:nvSpPr>
        <p:spPr bwMode="auto">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Slide Number Placeholder 5"/>
          <p:cNvSpPr>
            <a:spLocks noGrp="1"/>
          </p:cNvSpPr>
          <p:nvPr>
            <p:ph type="sldNum" sz="quarter" idx="12"/>
          </p:nvPr>
        </p:nvSpPr>
        <p:spPr bwMode="auto">
          <a:xfrm>
            <a:off x="9111673" y="6480789"/>
            <a:ext cx="2743200" cy="365125"/>
          </a:xfrm>
        </p:spPr>
        <p:txBody>
          <a:bodyPr/>
          <a:lstStyle>
            <a:lvl1pPr>
              <a:defRPr sz="1400">
                <a:solidFill>
                  <a:srgbClr val="334186"/>
                </a:solidFill>
              </a:defRPr>
            </a:lvl1pPr>
          </a:lstStyle>
          <a:p>
            <a:pPr>
              <a:defRPr/>
            </a:pPr>
            <a:fld id="{3A3A6714-3D1F-4857-9904-D935B84167FA}" type="slidenum">
              <a:rPr lang="en-GB"/>
              <a:t>‹N›</a:t>
            </a:fld>
            <a:endParaRPr lang="en-GB"/>
          </a:p>
        </p:txBody>
      </p:sp>
      <p:sp>
        <p:nvSpPr>
          <p:cNvPr id="18" name="Footer Placeholder 19"/>
          <p:cNvSpPr>
            <a:spLocks noGrp="1"/>
          </p:cNvSpPr>
          <p:nvPr>
            <p:ph type="ftr" sz="quarter" idx="13"/>
          </p:nvPr>
        </p:nvSpPr>
        <p:spPr bwMode="auto">
          <a:xfrm>
            <a:off x="410544" y="6462572"/>
            <a:ext cx="4114800" cy="365125"/>
          </a:xfrm>
        </p:spPr>
        <p:txBody>
          <a:bodyPr/>
          <a:lstStyle>
            <a:lvl1pPr>
              <a:defRPr sz="1400" i="1">
                <a:solidFill>
                  <a:srgbClr val="334186"/>
                </a:solidFill>
              </a:defRPr>
            </a:lvl1pPr>
          </a:lstStyle>
          <a:p>
            <a:pPr algn="l">
              <a:defRPr/>
            </a:pPr>
            <a:r>
              <a:rPr lang="en-GB" dirty="0"/>
              <a:t>Insert author and occasion</a:t>
            </a:r>
            <a:endParaRPr dirty="0"/>
          </a:p>
        </p:txBody>
      </p:sp>
      <p:sp>
        <p:nvSpPr>
          <p:cNvPr id="19" name="TextBox 18"/>
          <p:cNvSpPr txBox="1"/>
          <p:nvPr userDrawn="1"/>
        </p:nvSpPr>
        <p:spPr bwMode="auto">
          <a:xfrm>
            <a:off x="4456234" y="6458365"/>
            <a:ext cx="3279531" cy="369332"/>
          </a:xfrm>
          <a:prstGeom prst="rect">
            <a:avLst/>
          </a:prstGeom>
          <a:noFill/>
        </p:spPr>
        <p:txBody>
          <a:bodyPr wrap="square" rtlCol="0">
            <a:spAutoFit/>
          </a:bodyPr>
          <a:lstStyle/>
          <a:p>
            <a:pPr algn="ctr">
              <a:defRPr/>
            </a:pPr>
            <a:r>
              <a:rPr lang="en-GB">
                <a:solidFill>
                  <a:srgbClr val="2C3982"/>
                </a:solidFill>
              </a:rPr>
              <a:t>www.pacri.eu</a:t>
            </a:r>
            <a:endParaRPr/>
          </a:p>
        </p:txBody>
      </p:sp>
      <p:pic>
        <p:nvPicPr>
          <p:cNvPr id="2" name="Picture 1" descr="A blue background with yellow stars&#10;&#10;Description automatically generated with low confidence"/>
          <p:cNvPicPr>
            <a:picLocks noChangeAspect="1"/>
          </p:cNvPicPr>
          <p:nvPr userDrawn="1"/>
        </p:nvPicPr>
        <p:blipFill>
          <a:blip r:embed="rId3"/>
          <a:stretch/>
        </p:blipFill>
        <p:spPr bwMode="auto">
          <a:xfrm>
            <a:off x="11008950" y="185819"/>
            <a:ext cx="555505" cy="367738"/>
          </a:xfrm>
          <a:prstGeom prst="rect">
            <a:avLst/>
          </a:prstGeom>
        </p:spPr>
      </p:pic>
      <p:pic>
        <p:nvPicPr>
          <p:cNvPr id="5" name="Picture 4"/>
          <p:cNvPicPr>
            <a:picLocks noChangeAspect="1"/>
          </p:cNvPicPr>
          <p:nvPr userDrawn="1"/>
        </p:nvPicPr>
        <p:blipFill>
          <a:blip r:embed="rId4"/>
          <a:stretch/>
        </p:blipFill>
        <p:spPr bwMode="auto">
          <a:xfrm flipH="1" flipV="1">
            <a:off x="11623610" y="195344"/>
            <a:ext cx="382490" cy="367737"/>
          </a:xfrm>
          <a:prstGeom prst="rect">
            <a:avLst/>
          </a:prstGeom>
        </p:spPr>
      </p:pic>
      <p:sp>
        <p:nvSpPr>
          <p:cNvPr id="6" name="Line"/>
          <p:cNvSpPr/>
          <p:nvPr userDrawn="1"/>
        </p:nvSpPr>
        <p:spPr bwMode="auto">
          <a:xfrm>
            <a:off x="777002" y="806058"/>
            <a:ext cx="10580596" cy="1"/>
          </a:xfrm>
          <a:prstGeom prst="line">
            <a:avLst/>
          </a:prstGeom>
          <a:ln w="50800">
            <a:solidFill>
              <a:srgbClr val="757F8D"/>
            </a:solidFill>
            <a:miter lim="400000"/>
          </a:ln>
        </p:spPr>
        <p:txBody>
          <a:bodyPr lIns="50800" tIns="50800" rIns="50800" bIns="50800" anchor="ct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1pPr>
            <a:lvl2pPr marL="0" marR="0" indent="457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914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1371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18288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22860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2743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3200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3657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defTabSz="355600">
              <a:spcBef>
                <a:spcPts val="4700"/>
              </a:spcBef>
              <a:defRPr sz="4000">
                <a:solidFill>
                  <a:srgbClr val="53585F"/>
                </a:solidFill>
                <a:latin typeface="Graphik Light"/>
                <a:ea typeface="Graphik Light"/>
                <a:cs typeface="Graphik Light"/>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3_Title and Content">
    <p:bg>
      <p:bgPr>
        <a:gradFill>
          <a:gsLst>
            <a:gs pos="0">
              <a:srgbClr val="2E0330"/>
            </a:gs>
            <a:gs pos="80000">
              <a:srgbClr val="2E0330"/>
            </a:gs>
          </a:gsLst>
          <a:lin ang="5400000" scaled="1"/>
        </a:gradFill>
        <a:effectLst/>
      </p:bgPr>
    </p:bg>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0" name="Title 1"/>
          <p:cNvSpPr>
            <a:spLocks noGrp="1"/>
          </p:cNvSpPr>
          <p:nvPr>
            <p:ph type="title"/>
          </p:nvPr>
        </p:nvSpPr>
        <p:spPr bwMode="auto">
          <a:xfrm>
            <a:off x="2115127" y="-272186"/>
            <a:ext cx="7961747" cy="1325563"/>
          </a:xfrm>
        </p:spPr>
        <p:txBody>
          <a:bodyPr>
            <a:normAutofit/>
          </a:bodyPr>
          <a:lstStyle>
            <a:lvl1pPr algn="ctr">
              <a:defRPr sz="3500" b="1">
                <a:solidFill>
                  <a:srgbClr val="FCAF17"/>
                </a:solidFill>
              </a:defRPr>
            </a:lvl1pPr>
          </a:lstStyle>
          <a:p>
            <a:pPr>
              <a:defRPr/>
            </a:pPr>
            <a:r>
              <a:rPr lang="en-US"/>
              <a:t>Click to edit Master title style</a:t>
            </a:r>
            <a:endParaRPr lang="en-GB"/>
          </a:p>
        </p:txBody>
      </p:sp>
      <p:pic>
        <p:nvPicPr>
          <p:cNvPr id="15" name="Picture 14" descr="A yellow and white text with stars&#10;&#10;AI-generated content may be incorrect."/>
          <p:cNvPicPr>
            <a:picLocks noChangeAspect="1"/>
          </p:cNvPicPr>
          <p:nvPr userDrawn="1"/>
        </p:nvPicPr>
        <p:blipFill>
          <a:blip r:embed="rId2"/>
          <a:stretch/>
        </p:blipFill>
        <p:spPr bwMode="auto">
          <a:xfrm>
            <a:off x="114402" y="32299"/>
            <a:ext cx="1537562" cy="720000"/>
          </a:xfrm>
          <a:prstGeom prst="rect">
            <a:avLst/>
          </a:prstGeom>
        </p:spPr>
      </p:pic>
      <p:sp>
        <p:nvSpPr>
          <p:cNvPr id="17" name="Slide Number Placeholder 5"/>
          <p:cNvSpPr>
            <a:spLocks noGrp="1"/>
          </p:cNvSpPr>
          <p:nvPr>
            <p:ph type="sldNum" sz="quarter" idx="12"/>
          </p:nvPr>
        </p:nvSpPr>
        <p:spPr bwMode="auto">
          <a:xfrm>
            <a:off x="9111673" y="6480789"/>
            <a:ext cx="2743200" cy="365125"/>
          </a:xfrm>
        </p:spPr>
        <p:txBody>
          <a:bodyPr/>
          <a:lstStyle>
            <a:lvl1pPr>
              <a:defRPr sz="1400">
                <a:solidFill>
                  <a:srgbClr val="FCAF17"/>
                </a:solidFill>
              </a:defRPr>
            </a:lvl1pPr>
          </a:lstStyle>
          <a:p>
            <a:pPr>
              <a:defRPr/>
            </a:pPr>
            <a:fld id="{3A3A6714-3D1F-4857-9904-D935B84167FA}" type="slidenum">
              <a:rPr lang="en-GB"/>
              <a:t>‹N›</a:t>
            </a:fld>
            <a:endParaRPr lang="en-GB"/>
          </a:p>
        </p:txBody>
      </p:sp>
      <p:sp>
        <p:nvSpPr>
          <p:cNvPr id="18" name="Footer Placeholder 19"/>
          <p:cNvSpPr>
            <a:spLocks noGrp="1"/>
          </p:cNvSpPr>
          <p:nvPr>
            <p:ph type="ftr" sz="quarter" idx="13"/>
          </p:nvPr>
        </p:nvSpPr>
        <p:spPr bwMode="auto">
          <a:xfrm>
            <a:off x="410544" y="6462572"/>
            <a:ext cx="4114800" cy="365125"/>
          </a:xfrm>
        </p:spPr>
        <p:txBody>
          <a:bodyPr/>
          <a:lstStyle>
            <a:lvl1pPr>
              <a:defRPr sz="1400" i="1">
                <a:solidFill>
                  <a:srgbClr val="FCAF17"/>
                </a:solidFill>
              </a:defRPr>
            </a:lvl1pPr>
          </a:lstStyle>
          <a:p>
            <a:pPr algn="l">
              <a:defRPr/>
            </a:pPr>
            <a:r>
              <a:rPr lang="en-GB"/>
              <a:t>Insert author and occasion</a:t>
            </a:r>
            <a:endParaRPr/>
          </a:p>
        </p:txBody>
      </p:sp>
      <p:sp>
        <p:nvSpPr>
          <p:cNvPr id="19" name="TextBox 18"/>
          <p:cNvSpPr txBox="1"/>
          <p:nvPr userDrawn="1"/>
        </p:nvSpPr>
        <p:spPr bwMode="auto">
          <a:xfrm>
            <a:off x="4456234" y="6458365"/>
            <a:ext cx="3279531" cy="369332"/>
          </a:xfrm>
          <a:prstGeom prst="rect">
            <a:avLst/>
          </a:prstGeom>
          <a:noFill/>
        </p:spPr>
        <p:txBody>
          <a:bodyPr wrap="square" rtlCol="0">
            <a:spAutoFit/>
          </a:bodyPr>
          <a:lstStyle/>
          <a:p>
            <a:pPr algn="ctr">
              <a:defRPr/>
            </a:pPr>
            <a:r>
              <a:rPr lang="en-GB">
                <a:solidFill>
                  <a:srgbClr val="FCAF17"/>
                </a:solidFill>
              </a:rPr>
              <a:t>www.pacri.eu</a:t>
            </a:r>
            <a:endParaRPr/>
          </a:p>
        </p:txBody>
      </p:sp>
      <p:pic>
        <p:nvPicPr>
          <p:cNvPr id="2" name="Picture 1" descr="A blue background with yellow stars&#10;&#10;Description automatically generated with low confidence"/>
          <p:cNvPicPr>
            <a:picLocks noChangeAspect="1"/>
          </p:cNvPicPr>
          <p:nvPr userDrawn="1"/>
        </p:nvPicPr>
        <p:blipFill>
          <a:blip r:embed="rId3"/>
          <a:stretch/>
        </p:blipFill>
        <p:spPr bwMode="auto">
          <a:xfrm>
            <a:off x="11008950" y="185819"/>
            <a:ext cx="555505" cy="367738"/>
          </a:xfrm>
          <a:prstGeom prst="rect">
            <a:avLst/>
          </a:prstGeom>
        </p:spPr>
      </p:pic>
      <p:pic>
        <p:nvPicPr>
          <p:cNvPr id="4" name="Picture 3"/>
          <p:cNvPicPr>
            <a:picLocks noChangeAspect="1"/>
          </p:cNvPicPr>
          <p:nvPr userDrawn="1"/>
        </p:nvPicPr>
        <p:blipFill>
          <a:blip r:embed="rId4"/>
          <a:stretch/>
        </p:blipFill>
        <p:spPr bwMode="auto">
          <a:xfrm flipH="1" flipV="1">
            <a:off x="11623610" y="195344"/>
            <a:ext cx="382490" cy="36773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85C45F3-8D30-4E47-A23B-88EACEE32C39}" type="datetime1">
              <a:rPr lang="en-GB"/>
              <a:t>31/03/2026</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Insert author and occasion</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A3A6714-3D1F-4857-9904-D935B84167FA}" type="slidenum">
              <a:rPr lang="en-GB"/>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jpg"/><Relationship Id="rId21" Type="http://schemas.openxmlformats.org/officeDocument/2006/relationships/image" Target="../media/image48.jpg"/><Relationship Id="rId7" Type="http://schemas.openxmlformats.org/officeDocument/2006/relationships/image" Target="../media/image34.jp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jpg"/><Relationship Id="rId19" Type="http://schemas.openxmlformats.org/officeDocument/2006/relationships/image" Target="../media/image46.pn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 Id="rId22"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pii.com/" TargetMode="External"/><Relationship Id="rId2" Type="http://schemas.openxmlformats.org/officeDocument/2006/relationships/hyperlink" Target="https://etd.canon/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research/participants/grants/101188004?ticket=ST-21447845-6wcEBTzQ34F9SbnPzW1pakzldaNAW06NX5fZBJ8CPqIHsYpiiebTxP0xxru4sasMYXN6Cv5beIF86YQGDDgs4wG-POMaLlcnzRyJS2S9WFUGOq-4aZqF2l8lmmLyRQyxY3BWSzHzYulCIWlAzQF6u4F8sJJ3NBfPtFdGgyJApwlQ2sXKtB14e6Fx0jHWx9kZNdlTzu#!/documents" TargetMode="External"/><Relationship Id="rId2" Type="http://schemas.openxmlformats.org/officeDocument/2006/relationships/hyperlink" Target="https://theuniversityofliverpool.sharepoint.com/sites/PACRI/Shared%20Documents/Forms/AllItems.aspx?id=/sites/PACRI/Shared%20Documents/EU%20Documents&amp;viewid=f3a92a14-e726-4fc6-a41b-f24d2d64e2ae"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827868" y="2060848"/>
            <a:ext cx="8839199" cy="1043854"/>
          </a:xfrm>
        </p:spPr>
        <p:txBody>
          <a:bodyPr>
            <a:normAutofit/>
          </a:bodyPr>
          <a:lstStyle/>
          <a:p>
            <a:pPr>
              <a:defRPr/>
            </a:pPr>
            <a:r>
              <a:rPr lang="en-GB" sz="3700" dirty="0"/>
              <a:t>WP1: Coordination and project management</a:t>
            </a:r>
          </a:p>
        </p:txBody>
      </p:sp>
      <p:sp>
        <p:nvSpPr>
          <p:cNvPr id="3" name="Subtitle 2"/>
          <p:cNvSpPr>
            <a:spLocks noGrp="1"/>
          </p:cNvSpPr>
          <p:nvPr>
            <p:ph type="subTitle" idx="1"/>
          </p:nvPr>
        </p:nvSpPr>
        <p:spPr bwMode="auto">
          <a:xfrm>
            <a:off x="2827868" y="3284984"/>
            <a:ext cx="7813967" cy="812944"/>
          </a:xfrm>
        </p:spPr>
        <p:txBody>
          <a:bodyPr>
            <a:normAutofit lnSpcReduction="10000"/>
          </a:bodyPr>
          <a:lstStyle/>
          <a:p>
            <a:pPr>
              <a:defRPr/>
            </a:pPr>
            <a:r>
              <a:rPr lang="en-GB" b="1" dirty="0"/>
              <a:t>G. </a:t>
            </a:r>
            <a:r>
              <a:rPr lang="en-GB" b="1" dirty="0" err="1"/>
              <a:t>D’Auria</a:t>
            </a:r>
            <a:endParaRPr lang="en-GB" b="1" dirty="0"/>
          </a:p>
          <a:p>
            <a:pPr>
              <a:defRPr/>
            </a:pPr>
            <a:r>
              <a:rPr lang="en-GB" b="1" dirty="0" err="1"/>
              <a:t>Elettra</a:t>
            </a:r>
            <a:r>
              <a:rPr lang="en-GB" b="1" dirty="0"/>
              <a:t> - </a:t>
            </a:r>
            <a:r>
              <a:rPr lang="en-GB" b="1" dirty="0" err="1"/>
              <a:t>Sincrotrone</a:t>
            </a:r>
            <a:r>
              <a:rPr lang="en-GB" b="1" dirty="0"/>
              <a:t> Trieste</a:t>
            </a:r>
          </a:p>
        </p:txBody>
      </p:sp>
    </p:spTree>
    <p:extLst>
      <p:ext uri="{BB962C8B-B14F-4D97-AF65-F5344CB8AC3E}">
        <p14:creationId xmlns:p14="http://schemas.microsoft.com/office/powerpoint/2010/main" val="252222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1631504" y="128635"/>
            <a:ext cx="9217024" cy="590387"/>
          </a:xfrm>
        </p:spPr>
        <p:txBody>
          <a:bodyPr>
            <a:normAutofit/>
          </a:bodyPr>
          <a:lstStyle/>
          <a:p>
            <a:pPr>
              <a:defRPr/>
            </a:pPr>
            <a:r>
              <a:rPr lang="en-US" sz="2800" b="0" dirty="0">
                <a:latin typeface="+mn-lt"/>
              </a:rPr>
              <a:t>Collaboration platforms and Institutional Constraints</a:t>
            </a:r>
            <a:endParaRPr sz="2800" b="0" dirty="0">
              <a:latin typeface="+mn-lt"/>
            </a:endParaRPr>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10</a:t>
            </a:fld>
            <a:endParaRPr lang="en-GB"/>
          </a:p>
        </p:txBody>
      </p:sp>
      <p:sp>
        <p:nvSpPr>
          <p:cNvPr id="7" name="Footer Placeholder 4">
            <a:extLst>
              <a:ext uri="{FF2B5EF4-FFF2-40B4-BE49-F238E27FC236}">
                <a16:creationId xmlns:a16="http://schemas.microsoft.com/office/drawing/2014/main" id="{7DC05ED9-011B-45F0-900C-812EB72B0DDC}"/>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
        <p:nvSpPr>
          <p:cNvPr id="12" name="Rettangolo 11">
            <a:extLst>
              <a:ext uri="{FF2B5EF4-FFF2-40B4-BE49-F238E27FC236}">
                <a16:creationId xmlns:a16="http://schemas.microsoft.com/office/drawing/2014/main" id="{175AE382-4225-4842-9683-1C24EC664A18}"/>
              </a:ext>
            </a:extLst>
          </p:cNvPr>
          <p:cNvSpPr/>
          <p:nvPr/>
        </p:nvSpPr>
        <p:spPr bwMode="auto">
          <a:xfrm>
            <a:off x="839416" y="1254046"/>
            <a:ext cx="9865096" cy="4016484"/>
          </a:xfrm>
          <a:prstGeom prst="rect">
            <a:avLst/>
          </a:prstGeom>
        </p:spPr>
        <p:txBody>
          <a:bodyPr wrap="square">
            <a:spAutoFit/>
          </a:bodyPr>
          <a:lstStyle/>
          <a:p>
            <a:pPr marL="342900" indent="-342900" algn="just">
              <a:spcAft>
                <a:spcPts val="600"/>
              </a:spcAft>
              <a:buSzPct val="73000"/>
              <a:buFont typeface="Wingdings" panose="05000000000000000000" pitchFamily="2" charset="2"/>
              <a:buChar char="Ø"/>
            </a:pPr>
            <a:r>
              <a:rPr lang="en-US" sz="2400" dirty="0"/>
              <a:t>Currently, </a:t>
            </a:r>
            <a:r>
              <a:rPr lang="en-US" sz="2400" b="1" dirty="0">
                <a:solidFill>
                  <a:srgbClr val="00B050"/>
                </a:solidFill>
              </a:rPr>
              <a:t>PACRI uses MS SharePoint and Zoom </a:t>
            </a:r>
            <a:r>
              <a:rPr lang="en-US" sz="2400" dirty="0"/>
              <a:t>for online meetings, document management, data storage, chat and collaboration activities</a:t>
            </a:r>
          </a:p>
          <a:p>
            <a:pPr marL="342900" indent="-342900" algn="just">
              <a:spcAft>
                <a:spcPts val="600"/>
              </a:spcAft>
              <a:buSzPct val="73000"/>
              <a:buFont typeface="Wingdings" panose="05000000000000000000" pitchFamily="2" charset="2"/>
              <a:buChar char="Ø"/>
            </a:pPr>
            <a:r>
              <a:rPr lang="en-US" sz="2400" dirty="0"/>
              <a:t>However, one of </a:t>
            </a:r>
            <a:r>
              <a:rPr lang="en-US" sz="2400" b="1" dirty="0">
                <a:solidFill>
                  <a:srgbClr val="00B050"/>
                </a:solidFill>
              </a:rPr>
              <a:t>our French partners </a:t>
            </a:r>
            <a:r>
              <a:rPr lang="en-US" sz="2400" dirty="0"/>
              <a:t>informed us of recent Institutional </a:t>
            </a:r>
            <a:r>
              <a:rPr lang="en-US" sz="2400" b="1" dirty="0">
                <a:solidFill>
                  <a:srgbClr val="00B050"/>
                </a:solidFill>
              </a:rPr>
              <a:t>Restrictions for using US-owned software </a:t>
            </a:r>
            <a:r>
              <a:rPr lang="en-US" sz="2400" dirty="0"/>
              <a:t>(linked to a potential data access by US authorities) </a:t>
            </a:r>
          </a:p>
          <a:p>
            <a:pPr marL="342900" indent="-342900" algn="just">
              <a:spcAft>
                <a:spcPts val="600"/>
              </a:spcAft>
              <a:buSzPct val="73000"/>
              <a:buFont typeface="Wingdings" panose="05000000000000000000" pitchFamily="2" charset="2"/>
              <a:buChar char="Ø"/>
            </a:pPr>
            <a:r>
              <a:rPr lang="en-US" sz="2400" dirty="0"/>
              <a:t>To discuss and solve the problem we asked all partners </a:t>
            </a:r>
            <a:r>
              <a:rPr lang="en-US" sz="2400" b="1" dirty="0">
                <a:solidFill>
                  <a:srgbClr val="00B050"/>
                </a:solidFill>
              </a:rPr>
              <a:t>to fill a survey</a:t>
            </a:r>
            <a:r>
              <a:rPr lang="en-US" sz="2400" dirty="0"/>
              <a:t>, for gathering information on the use of non-EU platforms and to collect suggestions for possible compliant alternatives.</a:t>
            </a:r>
          </a:p>
          <a:p>
            <a:pPr marL="342900" indent="-342900" algn="just">
              <a:spcAft>
                <a:spcPts val="600"/>
              </a:spcAft>
              <a:buSzPct val="73000"/>
              <a:buFont typeface="Wingdings" panose="05000000000000000000" pitchFamily="2" charset="2"/>
              <a:buChar char="Ø"/>
            </a:pPr>
            <a:r>
              <a:rPr lang="en-US" sz="2400" dirty="0"/>
              <a:t>Carsten </a:t>
            </a:r>
            <a:r>
              <a:rPr lang="en-US" sz="2400" dirty="0" err="1"/>
              <a:t>Welsch</a:t>
            </a:r>
            <a:r>
              <a:rPr lang="en-US" sz="2400" dirty="0"/>
              <a:t> will present this issue in more detail in his </a:t>
            </a:r>
            <a:r>
              <a:rPr lang="en-US" sz="2400" b="1" dirty="0">
                <a:solidFill>
                  <a:srgbClr val="00B050"/>
                </a:solidFill>
              </a:rPr>
              <a:t>WP2 talk </a:t>
            </a:r>
            <a:r>
              <a:rPr lang="en-US" sz="2400" dirty="0"/>
              <a:t>and it will be </a:t>
            </a:r>
            <a:r>
              <a:rPr lang="en-US" sz="2400" b="1" dirty="0">
                <a:solidFill>
                  <a:srgbClr val="00B050"/>
                </a:solidFill>
              </a:rPr>
              <a:t>discussed on Thursday</a:t>
            </a:r>
            <a:r>
              <a:rPr lang="en-US" sz="2400" dirty="0"/>
              <a:t> in the next GA</a:t>
            </a:r>
          </a:p>
        </p:txBody>
      </p:sp>
    </p:spTree>
    <p:extLst>
      <p:ext uri="{BB962C8B-B14F-4D97-AF65-F5344CB8AC3E}">
        <p14:creationId xmlns:p14="http://schemas.microsoft.com/office/powerpoint/2010/main" val="38855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2"/>
          </p:nvPr>
        </p:nvSpPr>
        <p:spPr bwMode="auto"/>
        <p:txBody>
          <a:bodyPr/>
          <a:lstStyle/>
          <a:p>
            <a:pPr>
              <a:defRPr/>
            </a:pPr>
            <a:fld id="{3A3A6714-3D1F-4857-9904-D935B84167FA}" type="slidenum">
              <a:rPr lang="en-GB"/>
              <a:t>11</a:t>
            </a:fld>
            <a:endParaRPr lang="en-GB"/>
          </a:p>
        </p:txBody>
      </p:sp>
      <p:sp>
        <p:nvSpPr>
          <p:cNvPr id="4" name="Title 3"/>
          <p:cNvSpPr>
            <a:spLocks noGrp="1"/>
          </p:cNvSpPr>
          <p:nvPr>
            <p:ph type="title"/>
          </p:nvPr>
        </p:nvSpPr>
        <p:spPr bwMode="auto"/>
        <p:txBody>
          <a:bodyPr>
            <a:normAutofit/>
          </a:bodyPr>
          <a:lstStyle/>
          <a:p>
            <a:pPr>
              <a:defRPr/>
            </a:pPr>
            <a:r>
              <a:rPr lang="en-GB" dirty="0"/>
              <a:t>PACRI mailing lists update</a:t>
            </a:r>
            <a:endParaRPr dirty="0"/>
          </a:p>
        </p:txBody>
      </p:sp>
      <p:sp>
        <p:nvSpPr>
          <p:cNvPr id="6" name="Content Placeholder 1"/>
          <p:cNvSpPr>
            <a:spLocks noGrp="1"/>
          </p:cNvSpPr>
          <p:nvPr>
            <p:ph idx="1"/>
          </p:nvPr>
        </p:nvSpPr>
        <p:spPr bwMode="auto">
          <a:xfrm>
            <a:off x="2003582" y="836712"/>
            <a:ext cx="8928992" cy="4828655"/>
          </a:xfrm>
        </p:spPr>
        <p:txBody>
          <a:bodyPr>
            <a:normAutofit fontScale="25000" lnSpcReduction="20000"/>
          </a:bodyPr>
          <a:lstStyle/>
          <a:p>
            <a:pPr marL="0" indent="0">
              <a:buNone/>
              <a:defRPr/>
            </a:pPr>
            <a:r>
              <a:rPr lang="en-US" sz="8000" b="1" dirty="0"/>
              <a:t>Active PACRI mailing lists:</a:t>
            </a:r>
            <a:endParaRPr sz="8000" dirty="0"/>
          </a:p>
          <a:p>
            <a:pPr>
              <a:defRPr/>
            </a:pPr>
            <a:r>
              <a:rPr lang="en-US" sz="8000" dirty="0"/>
              <a:t>PACRI management - pacri.management@elettra.eu</a:t>
            </a:r>
            <a:endParaRPr sz="8000" dirty="0"/>
          </a:p>
          <a:p>
            <a:pPr>
              <a:defRPr/>
            </a:pPr>
            <a:r>
              <a:rPr lang="en-GB" sz="8000" dirty="0"/>
              <a:t>PACRI coordinator - pacri.coordinator@elettra.eu</a:t>
            </a:r>
            <a:endParaRPr sz="8000" dirty="0"/>
          </a:p>
          <a:p>
            <a:pPr>
              <a:defRPr/>
            </a:pPr>
            <a:r>
              <a:rPr lang="en-GB" sz="8000" dirty="0"/>
              <a:t>PACRI executive - pacri.executive@elettra.eu</a:t>
            </a:r>
            <a:endParaRPr sz="8000" dirty="0"/>
          </a:p>
          <a:p>
            <a:pPr>
              <a:defRPr/>
            </a:pPr>
            <a:r>
              <a:rPr lang="en-GB" sz="8000" dirty="0"/>
              <a:t>PACRI </a:t>
            </a:r>
            <a:r>
              <a:rPr lang="en-GB" sz="8000" dirty="0" err="1"/>
              <a:t>ga</a:t>
            </a:r>
            <a:r>
              <a:rPr lang="en-GB" sz="8000" dirty="0"/>
              <a:t> - pacri.ga@elettra.eu</a:t>
            </a:r>
            <a:endParaRPr sz="8000" dirty="0"/>
          </a:p>
          <a:p>
            <a:pPr>
              <a:defRPr/>
            </a:pPr>
            <a:r>
              <a:rPr lang="en-GB" sz="8000" dirty="0"/>
              <a:t>PACRI WP leaders - pacri.wpleaders@elettra.eu</a:t>
            </a:r>
            <a:endParaRPr sz="8000" dirty="0"/>
          </a:p>
          <a:p>
            <a:pPr>
              <a:defRPr/>
            </a:pPr>
            <a:r>
              <a:rPr lang="en-GB" sz="8000" dirty="0"/>
              <a:t>PACRI sac - pacri.sac@elettra.eu</a:t>
            </a:r>
            <a:endParaRPr sz="8000" dirty="0"/>
          </a:p>
          <a:p>
            <a:pPr>
              <a:defRPr/>
            </a:pPr>
            <a:r>
              <a:rPr lang="en-GB" sz="8000" dirty="0"/>
              <a:t>PACRI laser pillars - pacri.laser@elettra.eu</a:t>
            </a:r>
            <a:endParaRPr sz="8000" dirty="0"/>
          </a:p>
          <a:p>
            <a:pPr>
              <a:defRPr/>
            </a:pPr>
            <a:r>
              <a:rPr lang="en-GB" sz="8000" dirty="0"/>
              <a:t>PACRI RF pillar - pacri.rf@elettra.eu</a:t>
            </a:r>
            <a:endParaRPr sz="8000" dirty="0"/>
          </a:p>
          <a:p>
            <a:pPr>
              <a:defRPr/>
            </a:pPr>
            <a:r>
              <a:rPr lang="en-GB" sz="8000" dirty="0"/>
              <a:t>PACRI plasma pillar - pacri.plasma@elettra.eu</a:t>
            </a:r>
            <a:endParaRPr sz="8000" dirty="0"/>
          </a:p>
          <a:p>
            <a:pPr>
              <a:defRPr/>
            </a:pPr>
            <a:r>
              <a:rPr lang="en-GB" sz="8000" dirty="0"/>
              <a:t>PACRI scientific contacts - pacri.science@elettra.eu </a:t>
            </a:r>
            <a:endParaRPr sz="8000" dirty="0"/>
          </a:p>
          <a:p>
            <a:pPr>
              <a:spcAft>
                <a:spcPts val="600"/>
              </a:spcAft>
              <a:defRPr/>
            </a:pPr>
            <a:r>
              <a:rPr lang="en-GB" sz="8000" dirty="0"/>
              <a:t>PACRI administrative contacts - pacri.office@elettra.eu</a:t>
            </a:r>
          </a:p>
          <a:p>
            <a:pPr marL="0" indent="0">
              <a:buNone/>
              <a:defRPr/>
            </a:pPr>
            <a:r>
              <a:rPr lang="en-GB" sz="8000" b="1" dirty="0"/>
              <a:t>Upcoming mailing lists:</a:t>
            </a:r>
            <a:endParaRPr sz="8000" dirty="0"/>
          </a:p>
          <a:p>
            <a:pPr>
              <a:defRPr/>
            </a:pPr>
            <a:r>
              <a:rPr lang="en-GB" sz="8000" dirty="0"/>
              <a:t>PACRI </a:t>
            </a:r>
            <a:r>
              <a:rPr lang="en-US" sz="8000" dirty="0"/>
              <a:t>technology transfer point of contact - </a:t>
            </a:r>
            <a:r>
              <a:rPr lang="en-US" sz="8000" dirty="0">
                <a:solidFill>
                  <a:srgbClr val="FF0000"/>
                </a:solidFill>
              </a:rPr>
              <a:t>(TBD)</a:t>
            </a:r>
            <a:endParaRPr lang="en-GB" dirty="0"/>
          </a:p>
          <a:p>
            <a:pPr>
              <a:defRPr/>
            </a:pPr>
            <a:endParaRPr lang="en-GB" dirty="0"/>
          </a:p>
          <a:p>
            <a:pPr>
              <a:defRPr/>
            </a:pPr>
            <a:r>
              <a:rPr lang="en-GB" dirty="0"/>
              <a:t>-</a:t>
            </a:r>
          </a:p>
          <a:p>
            <a:pPr>
              <a:defRPr/>
            </a:pPr>
            <a:r>
              <a:rPr lang="en-GB" dirty="0"/>
              <a:t>__</a:t>
            </a:r>
          </a:p>
          <a:p>
            <a:pPr>
              <a:defRPr/>
            </a:pPr>
            <a:endParaRPr lang="en-GB" dirty="0"/>
          </a:p>
        </p:txBody>
      </p:sp>
      <p:sp>
        <p:nvSpPr>
          <p:cNvPr id="2" name="Rettangolo 1">
            <a:extLst>
              <a:ext uri="{FF2B5EF4-FFF2-40B4-BE49-F238E27FC236}">
                <a16:creationId xmlns:a16="http://schemas.microsoft.com/office/drawing/2014/main" id="{1E12B094-A5A5-4905-9307-13DCB9084869}"/>
              </a:ext>
            </a:extLst>
          </p:cNvPr>
          <p:cNvSpPr/>
          <p:nvPr/>
        </p:nvSpPr>
        <p:spPr>
          <a:xfrm>
            <a:off x="694967" y="5665367"/>
            <a:ext cx="10802065" cy="707886"/>
          </a:xfrm>
          <a:prstGeom prst="rect">
            <a:avLst/>
          </a:prstGeom>
        </p:spPr>
        <p:txBody>
          <a:bodyPr wrap="square">
            <a:spAutoFit/>
          </a:bodyPr>
          <a:lstStyle/>
          <a:p>
            <a:pPr>
              <a:defRPr/>
            </a:pPr>
            <a:r>
              <a:rPr lang="en-US" dirty="0">
                <a:solidFill>
                  <a:srgbClr val="C00000"/>
                </a:solidFill>
              </a:rPr>
              <a:t>A</a:t>
            </a:r>
            <a:r>
              <a:rPr lang="en-US" sz="2000" dirty="0">
                <a:solidFill>
                  <a:srgbClr val="C00000"/>
                </a:solidFill>
              </a:rPr>
              <a:t>ll information available on:</a:t>
            </a:r>
          </a:p>
          <a:p>
            <a:pPr>
              <a:defRPr/>
            </a:pPr>
            <a:r>
              <a:rPr lang="en-US" sz="2000" dirty="0">
                <a:solidFill>
                  <a:srgbClr val="0070C0"/>
                </a:solidFill>
              </a:rPr>
              <a:t>PACRI </a:t>
            </a:r>
            <a:r>
              <a:rPr lang="en-US" sz="2000" dirty="0" err="1">
                <a:solidFill>
                  <a:srgbClr val="0070C0"/>
                </a:solidFill>
              </a:rPr>
              <a:t>Sharepoint</a:t>
            </a:r>
            <a:r>
              <a:rPr lang="en-US" sz="2000" dirty="0">
                <a:solidFill>
                  <a:srgbClr val="0070C0"/>
                </a:solidFill>
              </a:rPr>
              <a:t> </a:t>
            </a:r>
            <a:r>
              <a:rPr lang="en-US" sz="2000" dirty="0">
                <a:solidFill>
                  <a:srgbClr val="0070C0"/>
                </a:solidFill>
                <a:sym typeface="Wingdings" panose="05000000000000000000" pitchFamily="2" charset="2"/>
              </a:rPr>
              <a:t> Documents  WP1 Mailing lists PACRI contact persons_2026-03-13.xls</a:t>
            </a:r>
            <a:r>
              <a:rPr lang="en-US" sz="2000" dirty="0">
                <a:solidFill>
                  <a:srgbClr val="0070C0"/>
                </a:solidFill>
              </a:rPr>
              <a:t> </a:t>
            </a:r>
          </a:p>
        </p:txBody>
      </p:sp>
      <p:sp>
        <p:nvSpPr>
          <p:cNvPr id="7" name="Footer Placeholder 4">
            <a:extLst>
              <a:ext uri="{FF2B5EF4-FFF2-40B4-BE49-F238E27FC236}">
                <a16:creationId xmlns:a16="http://schemas.microsoft.com/office/drawing/2014/main" id="{E83359CA-6768-4D14-ABE5-B10116A0807E}"/>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2"/>
          </p:nvPr>
        </p:nvSpPr>
        <p:spPr bwMode="auto"/>
        <p:txBody>
          <a:bodyPr/>
          <a:lstStyle/>
          <a:p>
            <a:pPr>
              <a:defRPr/>
            </a:pPr>
            <a:fld id="{3A3A6714-3D1F-4857-9904-D935B84167FA}" type="slidenum">
              <a:rPr lang="en-GB"/>
              <a:t>12</a:t>
            </a:fld>
            <a:endParaRPr lang="en-GB"/>
          </a:p>
        </p:txBody>
      </p:sp>
      <p:sp>
        <p:nvSpPr>
          <p:cNvPr id="4" name="Title 3"/>
          <p:cNvSpPr>
            <a:spLocks noGrp="1"/>
          </p:cNvSpPr>
          <p:nvPr>
            <p:ph type="title"/>
          </p:nvPr>
        </p:nvSpPr>
        <p:spPr bwMode="auto"/>
        <p:txBody>
          <a:bodyPr/>
          <a:lstStyle/>
          <a:p>
            <a:pPr>
              <a:defRPr/>
            </a:pPr>
            <a:r>
              <a:rPr lang="en-GB" dirty="0"/>
              <a:t>PACRI mailing lists update</a:t>
            </a:r>
            <a:endParaRPr dirty="0"/>
          </a:p>
        </p:txBody>
      </p:sp>
      <p:pic>
        <p:nvPicPr>
          <p:cNvPr id="8" name="Immagine 12"/>
          <p:cNvPicPr>
            <a:picLocks noChangeAspect="1"/>
          </p:cNvPicPr>
          <p:nvPr/>
        </p:nvPicPr>
        <p:blipFill>
          <a:blip r:embed="rId2"/>
          <a:stretch/>
        </p:blipFill>
        <p:spPr bwMode="auto">
          <a:xfrm>
            <a:off x="679245" y="1966343"/>
            <a:ext cx="10915480" cy="4140554"/>
          </a:xfrm>
          <a:prstGeom prst="rect">
            <a:avLst/>
          </a:prstGeom>
        </p:spPr>
      </p:pic>
      <p:sp>
        <p:nvSpPr>
          <p:cNvPr id="9" name="CasellaDiTesto 13"/>
          <p:cNvSpPr txBox="1"/>
          <p:nvPr/>
        </p:nvSpPr>
        <p:spPr bwMode="auto">
          <a:xfrm>
            <a:off x="263352" y="771857"/>
            <a:ext cx="11591521" cy="1200329"/>
          </a:xfrm>
          <a:prstGeom prst="rect">
            <a:avLst/>
          </a:prstGeom>
          <a:noFill/>
        </p:spPr>
        <p:txBody>
          <a:bodyPr wrap="square" rtlCol="0">
            <a:spAutoFit/>
          </a:bodyPr>
          <a:lstStyle/>
          <a:p>
            <a:pPr algn="just">
              <a:defRPr/>
            </a:pPr>
            <a:r>
              <a:rPr lang="en-US" sz="2400" dirty="0"/>
              <a:t>By filtering by affiliation, you can see all mailing lists involving your institution and check the names included in each list.</a:t>
            </a:r>
          </a:p>
          <a:p>
            <a:pPr algn="ctr">
              <a:defRPr/>
            </a:pPr>
            <a:r>
              <a:rPr lang="en-US" sz="2400" b="1" dirty="0">
                <a:solidFill>
                  <a:srgbClr val="C00000"/>
                </a:solidFill>
              </a:rPr>
              <a:t>Please let us know any additions or addresses to remove or replace (do not edit the file!)</a:t>
            </a:r>
            <a:endParaRPr sz="2400" b="1" dirty="0"/>
          </a:p>
        </p:txBody>
      </p:sp>
      <p:sp>
        <p:nvSpPr>
          <p:cNvPr id="7" name="Footer Placeholder 4">
            <a:extLst>
              <a:ext uri="{FF2B5EF4-FFF2-40B4-BE49-F238E27FC236}">
                <a16:creationId xmlns:a16="http://schemas.microsoft.com/office/drawing/2014/main" id="{4A72DA89-086D-4027-9198-B3F6D83D0F80}"/>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3700" dirty="0"/>
              <a:t>Articles and Events</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13</a:t>
            </a:fld>
            <a:endParaRPr lang="en-GB"/>
          </a:p>
        </p:txBody>
      </p:sp>
      <p:pic>
        <p:nvPicPr>
          <p:cNvPr id="6" name="Immagine 5">
            <a:extLst>
              <a:ext uri="{FF2B5EF4-FFF2-40B4-BE49-F238E27FC236}">
                <a16:creationId xmlns:a16="http://schemas.microsoft.com/office/drawing/2014/main" id="{103B33F0-7EDE-4300-9559-6D5D02DCDB7B}"/>
              </a:ext>
            </a:extLst>
          </p:cNvPr>
          <p:cNvPicPr>
            <a:picLocks noChangeAspect="1"/>
          </p:cNvPicPr>
          <p:nvPr/>
        </p:nvPicPr>
        <p:blipFill>
          <a:blip r:embed="rId2"/>
          <a:stretch/>
        </p:blipFill>
        <p:spPr bwMode="auto">
          <a:xfrm>
            <a:off x="6991917" y="907920"/>
            <a:ext cx="4085659" cy="2968581"/>
          </a:xfrm>
          <a:prstGeom prst="rect">
            <a:avLst/>
          </a:prstGeom>
          <a:ln w="19050">
            <a:noFill/>
          </a:ln>
        </p:spPr>
      </p:pic>
      <p:grpSp>
        <p:nvGrpSpPr>
          <p:cNvPr id="2" name="Gruppo 1">
            <a:extLst>
              <a:ext uri="{FF2B5EF4-FFF2-40B4-BE49-F238E27FC236}">
                <a16:creationId xmlns:a16="http://schemas.microsoft.com/office/drawing/2014/main" id="{A8E60D8D-9B21-4EB0-AA9C-B901D302161A}"/>
              </a:ext>
            </a:extLst>
          </p:cNvPr>
          <p:cNvGrpSpPr/>
          <p:nvPr/>
        </p:nvGrpSpPr>
        <p:grpSpPr>
          <a:xfrm>
            <a:off x="1127448" y="1085682"/>
            <a:ext cx="4680520" cy="2822354"/>
            <a:chOff x="551384" y="1767158"/>
            <a:chExt cx="5686941" cy="3611022"/>
          </a:xfrm>
        </p:grpSpPr>
        <p:grpSp>
          <p:nvGrpSpPr>
            <p:cNvPr id="7" name="Gruppo 6">
              <a:extLst>
                <a:ext uri="{FF2B5EF4-FFF2-40B4-BE49-F238E27FC236}">
                  <a16:creationId xmlns:a16="http://schemas.microsoft.com/office/drawing/2014/main" id="{33D7CC81-2B12-4455-B76D-AFA2BEAA32A9}"/>
                </a:ext>
              </a:extLst>
            </p:cNvPr>
            <p:cNvGrpSpPr/>
            <p:nvPr/>
          </p:nvGrpSpPr>
          <p:grpSpPr>
            <a:xfrm>
              <a:off x="551384" y="1767158"/>
              <a:ext cx="5686941" cy="3611022"/>
              <a:chOff x="335360" y="1186930"/>
              <a:chExt cx="5352083" cy="3365189"/>
            </a:xfrm>
          </p:grpSpPr>
          <p:pic>
            <p:nvPicPr>
              <p:cNvPr id="8" name="Immagine 7">
                <a:extLst>
                  <a:ext uri="{FF2B5EF4-FFF2-40B4-BE49-F238E27FC236}">
                    <a16:creationId xmlns:a16="http://schemas.microsoft.com/office/drawing/2014/main" id="{EFBC7E58-8043-4527-A994-D09847C50EDB}"/>
                  </a:ext>
                </a:extLst>
              </p:cNvPr>
              <p:cNvPicPr>
                <a:picLocks noChangeAspect="1"/>
              </p:cNvPicPr>
              <p:nvPr/>
            </p:nvPicPr>
            <p:blipFill>
              <a:blip r:embed="rId3"/>
              <a:stretch>
                <a:fillRect/>
              </a:stretch>
            </p:blipFill>
            <p:spPr>
              <a:xfrm>
                <a:off x="335360" y="1186930"/>
                <a:ext cx="5352083" cy="3365189"/>
              </a:xfrm>
              <a:prstGeom prst="rect">
                <a:avLst/>
              </a:prstGeom>
              <a:ln w="19050">
                <a:noFill/>
              </a:ln>
            </p:spPr>
          </p:pic>
          <p:sp>
            <p:nvSpPr>
              <p:cNvPr id="9" name="Rettangolo 8">
                <a:extLst>
                  <a:ext uri="{FF2B5EF4-FFF2-40B4-BE49-F238E27FC236}">
                    <a16:creationId xmlns:a16="http://schemas.microsoft.com/office/drawing/2014/main" id="{790727BC-5513-4B3E-B376-9F75FD50DB8F}"/>
                  </a:ext>
                </a:extLst>
              </p:cNvPr>
              <p:cNvSpPr/>
              <p:nvPr/>
            </p:nvSpPr>
            <p:spPr>
              <a:xfrm>
                <a:off x="4577795" y="1299296"/>
                <a:ext cx="1108902" cy="40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EB802FBA-A285-4410-80B5-E25CC9DBC640}"/>
                  </a:ext>
                </a:extLst>
              </p:cNvPr>
              <p:cNvPicPr>
                <a:picLocks noChangeAspect="1"/>
              </p:cNvPicPr>
              <p:nvPr/>
            </p:nvPicPr>
            <p:blipFill>
              <a:blip r:embed="rId4"/>
              <a:stretch>
                <a:fillRect/>
              </a:stretch>
            </p:blipFill>
            <p:spPr>
              <a:xfrm>
                <a:off x="1689182" y="1844824"/>
                <a:ext cx="1833756" cy="216024"/>
              </a:xfrm>
              <a:prstGeom prst="rect">
                <a:avLst/>
              </a:prstGeom>
              <a:noFill/>
              <a:ln>
                <a:noFill/>
              </a:ln>
            </p:spPr>
          </p:pic>
        </p:grpSp>
        <p:sp>
          <p:nvSpPr>
            <p:cNvPr id="11" name="Rettangolo 10">
              <a:extLst>
                <a:ext uri="{FF2B5EF4-FFF2-40B4-BE49-F238E27FC236}">
                  <a16:creationId xmlns:a16="http://schemas.microsoft.com/office/drawing/2014/main" id="{6BD3C276-5B9E-4BE9-AEA3-A5606B198E0A}"/>
                </a:ext>
              </a:extLst>
            </p:cNvPr>
            <p:cNvSpPr/>
            <p:nvPr/>
          </p:nvSpPr>
          <p:spPr>
            <a:xfrm>
              <a:off x="2207568" y="1937259"/>
              <a:ext cx="3776996" cy="323165"/>
            </a:xfrm>
            <a:prstGeom prst="rect">
              <a:avLst/>
            </a:prstGeom>
          </p:spPr>
          <p:txBody>
            <a:bodyPr wrap="none">
              <a:spAutoFit/>
            </a:bodyPr>
            <a:lstStyle/>
            <a:p>
              <a:r>
                <a:rPr lang="it-IT" sz="1500" b="1" dirty="0">
                  <a:solidFill>
                    <a:srgbClr val="0070C0"/>
                  </a:solidFill>
                </a:rPr>
                <a:t>https://acceleratingnews.eu/news/issue-49/</a:t>
              </a:r>
            </a:p>
          </p:txBody>
        </p:sp>
      </p:grpSp>
      <p:sp>
        <p:nvSpPr>
          <p:cNvPr id="12" name="Footer Placeholder 4">
            <a:extLst>
              <a:ext uri="{FF2B5EF4-FFF2-40B4-BE49-F238E27FC236}">
                <a16:creationId xmlns:a16="http://schemas.microsoft.com/office/drawing/2014/main" id="{16DD3745-3C23-4FEE-BAC4-460911D38116}"/>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pic>
        <p:nvPicPr>
          <p:cNvPr id="5" name="Immagine 4">
            <a:extLst>
              <a:ext uri="{FF2B5EF4-FFF2-40B4-BE49-F238E27FC236}">
                <a16:creationId xmlns:a16="http://schemas.microsoft.com/office/drawing/2014/main" id="{69C37251-910E-4BB5-9E6B-B16AFAC2141D}"/>
              </a:ext>
            </a:extLst>
          </p:cNvPr>
          <p:cNvPicPr>
            <a:picLocks noChangeAspect="1"/>
          </p:cNvPicPr>
          <p:nvPr/>
        </p:nvPicPr>
        <p:blipFill>
          <a:blip r:embed="rId5"/>
          <a:stretch>
            <a:fillRect/>
          </a:stretch>
        </p:blipFill>
        <p:spPr>
          <a:xfrm>
            <a:off x="7536160" y="4015850"/>
            <a:ext cx="3672408" cy="2061445"/>
          </a:xfrm>
          <a:prstGeom prst="rect">
            <a:avLst/>
          </a:prstGeom>
        </p:spPr>
      </p:pic>
      <p:sp>
        <p:nvSpPr>
          <p:cNvPr id="13" name="Rettangolo 12">
            <a:extLst>
              <a:ext uri="{FF2B5EF4-FFF2-40B4-BE49-F238E27FC236}">
                <a16:creationId xmlns:a16="http://schemas.microsoft.com/office/drawing/2014/main" id="{60004BCE-444C-4349-B8DC-148C128E0260}"/>
              </a:ext>
            </a:extLst>
          </p:cNvPr>
          <p:cNvSpPr/>
          <p:nvPr/>
        </p:nvSpPr>
        <p:spPr>
          <a:xfrm>
            <a:off x="191344" y="4216019"/>
            <a:ext cx="7056784" cy="1595950"/>
          </a:xfrm>
          <a:prstGeom prst="rect">
            <a:avLst/>
          </a:prstGeom>
        </p:spPr>
        <p:txBody>
          <a:bodyPr wrap="square">
            <a:spAutoFit/>
          </a:bodyPr>
          <a:lstStyle/>
          <a:p>
            <a:pPr algn="ctr">
              <a:lnSpc>
                <a:spcPts val="3000"/>
              </a:lnSpc>
            </a:pPr>
            <a:r>
              <a:rPr lang="en-US" i="1" dirty="0"/>
              <a:t>We are also considering PACRI's participation in </a:t>
            </a:r>
            <a:r>
              <a:rPr lang="en-US" b="1" i="1" dirty="0"/>
              <a:t>Trieste Next 2026,</a:t>
            </a:r>
          </a:p>
          <a:p>
            <a:pPr algn="ctr">
              <a:lnSpc>
                <a:spcPts val="3000"/>
              </a:lnSpc>
            </a:pPr>
            <a:r>
              <a:rPr lang="en-US" i="1" dirty="0"/>
              <a:t>the Festival of Scientific Research, whose 15th edition titled:</a:t>
            </a:r>
            <a:endParaRPr lang="en-US" b="1" i="1" dirty="0"/>
          </a:p>
          <a:p>
            <a:pPr algn="ctr">
              <a:lnSpc>
                <a:spcPts val="3000"/>
              </a:lnSpc>
            </a:pPr>
            <a:r>
              <a:rPr lang="en-US" b="1" i="1" dirty="0"/>
              <a:t>“The Shape of Thought. Interactions Between Brains and Intelligences” </a:t>
            </a:r>
            <a:r>
              <a:rPr lang="en-US" i="1" dirty="0"/>
              <a:t>will take place from Friday 25th to Sunday 27th September 2026.</a:t>
            </a:r>
          </a:p>
        </p:txBody>
      </p:sp>
    </p:spTree>
    <p:extLst>
      <p:ext uri="{BB962C8B-B14F-4D97-AF65-F5344CB8AC3E}">
        <p14:creationId xmlns:p14="http://schemas.microsoft.com/office/powerpoint/2010/main" val="7126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3700" dirty="0">
                <a:latin typeface="Calibri"/>
              </a:rPr>
              <a:t>PACRI </a:t>
            </a:r>
            <a:r>
              <a:rPr lang="en-GB" sz="3700" dirty="0" err="1">
                <a:latin typeface="Calibri"/>
              </a:rPr>
              <a:t>Elettra</a:t>
            </a:r>
            <a:r>
              <a:rPr lang="en-GB" sz="3700" dirty="0">
                <a:latin typeface="Calibri"/>
              </a:rPr>
              <a:t> team</a:t>
            </a:r>
            <a:endParaRPr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14</a:t>
            </a:fld>
            <a:endParaRPr lang="en-GB"/>
          </a:p>
        </p:txBody>
      </p:sp>
      <p:grpSp>
        <p:nvGrpSpPr>
          <p:cNvPr id="7" name="Gruppo 6">
            <a:extLst>
              <a:ext uri="{FF2B5EF4-FFF2-40B4-BE49-F238E27FC236}">
                <a16:creationId xmlns:a16="http://schemas.microsoft.com/office/drawing/2014/main" id="{F2990D7A-3331-4FB2-8902-A70AEC0685DC}"/>
              </a:ext>
            </a:extLst>
          </p:cNvPr>
          <p:cNvGrpSpPr/>
          <p:nvPr/>
        </p:nvGrpSpPr>
        <p:grpSpPr>
          <a:xfrm>
            <a:off x="986574" y="836712"/>
            <a:ext cx="9789946" cy="4726577"/>
            <a:chOff x="886684" y="1068228"/>
            <a:chExt cx="10319272" cy="4658202"/>
          </a:xfrm>
        </p:grpSpPr>
        <p:pic>
          <p:nvPicPr>
            <p:cNvPr id="2" name="Immagine 1"/>
            <p:cNvPicPr>
              <a:picLocks noChangeAspect="1"/>
            </p:cNvPicPr>
            <p:nvPr/>
          </p:nvPicPr>
          <p:blipFill>
            <a:blip r:embed="rId2"/>
            <a:srcRect l="940" t="860" r="-939" b="1191"/>
            <a:stretch/>
          </p:blipFill>
          <p:spPr bwMode="auto">
            <a:xfrm>
              <a:off x="7498869" y="1068228"/>
              <a:ext cx="1492008" cy="1777589"/>
            </a:xfrm>
            <a:prstGeom prst="rect">
              <a:avLst/>
            </a:prstGeom>
            <a:ln>
              <a:solidFill>
                <a:schemeClr val="bg2">
                  <a:lumMod val="50000"/>
                </a:schemeClr>
              </a:solidFill>
            </a:ln>
            <a:effectLst>
              <a:outerShdw blurRad="63500" sx="102000" sy="102000" algn="ctr" rotWithShape="0">
                <a:prstClr val="black">
                  <a:alpha val="40000"/>
                </a:prstClr>
              </a:outerShdw>
            </a:effectLst>
          </p:spPr>
        </p:pic>
        <p:pic>
          <p:nvPicPr>
            <p:cNvPr id="8" name="Immagine 7"/>
            <p:cNvPicPr>
              <a:picLocks noChangeAspect="1"/>
            </p:cNvPicPr>
            <p:nvPr/>
          </p:nvPicPr>
          <p:blipFill>
            <a:blip r:embed="rId3"/>
            <a:srcRect l="10000" r="10000"/>
            <a:stretch/>
          </p:blipFill>
          <p:spPr bwMode="auto">
            <a:xfrm>
              <a:off x="7501377" y="3546157"/>
              <a:ext cx="1489844" cy="1660754"/>
            </a:xfrm>
            <a:prstGeom prst="rect">
              <a:avLst/>
            </a:prstGeom>
            <a:ln>
              <a:solidFill>
                <a:schemeClr val="bg2">
                  <a:lumMod val="50000"/>
                </a:schemeClr>
              </a:solidFill>
            </a:ln>
            <a:effectLst>
              <a:outerShdw blurRad="63500" sx="102000" sy="102000" algn="ctr" rotWithShape="0">
                <a:prstClr val="black">
                  <a:alpha val="40000"/>
                </a:prstClr>
              </a:outerShdw>
            </a:effectLst>
          </p:spPr>
        </p:pic>
        <p:pic>
          <p:nvPicPr>
            <p:cNvPr id="9" name="Immagine 8"/>
            <p:cNvPicPr>
              <a:picLocks noChangeAspect="1"/>
            </p:cNvPicPr>
            <p:nvPr/>
          </p:nvPicPr>
          <p:blipFill>
            <a:blip r:embed="rId4"/>
            <a:srcRect t="3409" b="3409"/>
            <a:stretch/>
          </p:blipFill>
          <p:spPr bwMode="auto">
            <a:xfrm>
              <a:off x="2927836" y="1068228"/>
              <a:ext cx="1558760" cy="1777589"/>
            </a:xfrm>
            <a:prstGeom prst="rect">
              <a:avLst/>
            </a:prstGeom>
            <a:ln>
              <a:solidFill>
                <a:schemeClr val="bg2">
                  <a:lumMod val="50000"/>
                </a:schemeClr>
              </a:solidFill>
            </a:ln>
            <a:effectLst>
              <a:outerShdw blurRad="63500" sx="102000" sy="102000" algn="ctr" rotWithShape="0">
                <a:prstClr val="black">
                  <a:alpha val="40000"/>
                </a:prstClr>
              </a:outerShdw>
            </a:effectLst>
          </p:spPr>
        </p:pic>
        <p:pic>
          <p:nvPicPr>
            <p:cNvPr id="10" name="Immagine 9"/>
            <p:cNvPicPr>
              <a:picLocks noChangeAspect="1"/>
            </p:cNvPicPr>
            <p:nvPr/>
          </p:nvPicPr>
          <p:blipFill>
            <a:blip r:embed="rId5"/>
            <a:srcRect t="-219" b="7037"/>
            <a:stretch/>
          </p:blipFill>
          <p:spPr bwMode="auto">
            <a:xfrm>
              <a:off x="9645663" y="2472240"/>
              <a:ext cx="1492008" cy="1777589"/>
            </a:xfrm>
            <a:prstGeom prst="rect">
              <a:avLst/>
            </a:prstGeom>
            <a:ln>
              <a:solidFill>
                <a:schemeClr val="bg2">
                  <a:lumMod val="50000"/>
                </a:schemeClr>
              </a:solidFill>
            </a:ln>
            <a:effectLst>
              <a:outerShdw blurRad="63500" sx="102000" sy="102000" algn="ctr" rotWithShape="0">
                <a:prstClr val="black">
                  <a:alpha val="40000"/>
                </a:prstClr>
              </a:outerShdw>
            </a:effectLst>
          </p:spPr>
        </p:pic>
        <p:sp>
          <p:nvSpPr>
            <p:cNvPr id="19" name="CasellaDiTesto 18"/>
            <p:cNvSpPr txBox="1"/>
            <p:nvPr/>
          </p:nvSpPr>
          <p:spPr bwMode="auto">
            <a:xfrm>
              <a:off x="898082" y="4249829"/>
              <a:ext cx="1492009" cy="507831"/>
            </a:xfrm>
            <a:prstGeom prst="rect">
              <a:avLst/>
            </a:prstGeom>
            <a:noFill/>
          </p:spPr>
          <p:txBody>
            <a:bodyPr wrap="square" rtlCol="0">
              <a:spAutoFit/>
            </a:bodyPr>
            <a:lstStyle/>
            <a:p>
              <a:pPr algn="ctr">
                <a:defRPr/>
              </a:pPr>
              <a:r>
                <a:rPr lang="en-US" sz="1400" b="1" dirty="0">
                  <a:solidFill>
                    <a:srgbClr val="3E122D"/>
                  </a:solidFill>
                  <a:latin typeface="Segoe UI Light"/>
                  <a:cs typeface="Segoe UI Light"/>
                </a:rPr>
                <a:t>Cecilia </a:t>
              </a:r>
              <a:r>
                <a:rPr lang="en-US" sz="1400" b="1" dirty="0" err="1">
                  <a:solidFill>
                    <a:srgbClr val="3E122D"/>
                  </a:solidFill>
                  <a:latin typeface="Segoe UI Light"/>
                  <a:cs typeface="Segoe UI Light"/>
                </a:rPr>
                <a:t>Blasetti</a:t>
              </a:r>
              <a:endParaRPr lang="en-US" sz="1400" b="1" dirty="0">
                <a:solidFill>
                  <a:srgbClr val="3E122D"/>
                </a:solidFill>
                <a:latin typeface="Segoe UI Light"/>
                <a:cs typeface="Segoe UI Light"/>
              </a:endParaRPr>
            </a:p>
            <a:p>
              <a:pPr algn="ctr">
                <a:defRPr/>
              </a:pPr>
              <a:r>
                <a:rPr lang="en-US" sz="1300" dirty="0">
                  <a:latin typeface="Segoe UI Light"/>
                  <a:cs typeface="Segoe UI Light"/>
                </a:rPr>
                <a:t>Project Officer</a:t>
              </a:r>
              <a:endParaRPr dirty="0"/>
            </a:p>
          </p:txBody>
        </p:sp>
        <p:pic>
          <p:nvPicPr>
            <p:cNvPr id="28" name="Immagine 27"/>
            <p:cNvPicPr>
              <a:picLocks noChangeAspect="1"/>
            </p:cNvPicPr>
            <p:nvPr/>
          </p:nvPicPr>
          <p:blipFill>
            <a:blip r:embed="rId6"/>
            <a:srcRect l="31090" t="2616" r="1084" b="33798"/>
            <a:stretch/>
          </p:blipFill>
          <p:spPr bwMode="auto">
            <a:xfrm>
              <a:off x="886684" y="2472239"/>
              <a:ext cx="1503407" cy="1777590"/>
            </a:xfrm>
            <a:prstGeom prst="rect">
              <a:avLst/>
            </a:prstGeom>
            <a:ln>
              <a:solidFill>
                <a:schemeClr val="bg2">
                  <a:lumMod val="50000"/>
                </a:schemeClr>
              </a:solidFill>
            </a:ln>
            <a:effectLst>
              <a:outerShdw blurRad="63500" sx="102000" sy="102000" algn="ctr" rotWithShape="0">
                <a:prstClr val="black">
                  <a:alpha val="40000"/>
                </a:prstClr>
              </a:outerShdw>
            </a:effectLst>
          </p:spPr>
        </p:pic>
        <p:sp>
          <p:nvSpPr>
            <p:cNvPr id="29" name="CasellaDiTesto 28"/>
            <p:cNvSpPr txBox="1"/>
            <p:nvPr/>
          </p:nvSpPr>
          <p:spPr bwMode="auto">
            <a:xfrm>
              <a:off x="2949031" y="2864092"/>
              <a:ext cx="1625514" cy="500485"/>
            </a:xfrm>
            <a:prstGeom prst="rect">
              <a:avLst/>
            </a:prstGeom>
            <a:noFill/>
          </p:spPr>
          <p:txBody>
            <a:bodyPr wrap="square" rtlCol="0">
              <a:spAutoFit/>
            </a:bodyPr>
            <a:lstStyle/>
            <a:p>
              <a:pPr algn="ctr">
                <a:defRPr/>
              </a:pPr>
              <a:r>
                <a:rPr lang="en-US" sz="1400" b="1" dirty="0">
                  <a:solidFill>
                    <a:srgbClr val="3E122D"/>
                  </a:solidFill>
                  <a:latin typeface="Segoe UI Light"/>
                  <a:cs typeface="Segoe UI Light"/>
                </a:rPr>
                <a:t>Renato </a:t>
              </a:r>
              <a:r>
                <a:rPr lang="en-US" sz="1400" b="1" dirty="0" err="1">
                  <a:solidFill>
                    <a:srgbClr val="3E122D"/>
                  </a:solidFill>
                  <a:latin typeface="Segoe UI Light"/>
                  <a:cs typeface="Segoe UI Light"/>
                </a:rPr>
                <a:t>Gioppo</a:t>
              </a:r>
              <a:endParaRPr lang="en-US" sz="1400" b="1" dirty="0">
                <a:solidFill>
                  <a:srgbClr val="3E122D"/>
                </a:solidFill>
                <a:latin typeface="Segoe UI Light"/>
                <a:cs typeface="Segoe UI Light"/>
              </a:endParaRPr>
            </a:p>
            <a:p>
              <a:pPr algn="ctr">
                <a:defRPr/>
              </a:pPr>
              <a:r>
                <a:rPr lang="en-US" sz="1300" dirty="0">
                  <a:latin typeface="Segoe UI Light"/>
                  <a:cs typeface="Segoe UI Light"/>
                </a:rPr>
                <a:t>Project accounting</a:t>
              </a:r>
              <a:endParaRPr dirty="0"/>
            </a:p>
          </p:txBody>
        </p:sp>
        <p:sp>
          <p:nvSpPr>
            <p:cNvPr id="30" name="CasellaDiTesto 29"/>
            <p:cNvSpPr txBox="1"/>
            <p:nvPr/>
          </p:nvSpPr>
          <p:spPr bwMode="auto">
            <a:xfrm>
              <a:off x="7498869" y="2845817"/>
              <a:ext cx="1560358" cy="500485"/>
            </a:xfrm>
            <a:prstGeom prst="rect">
              <a:avLst/>
            </a:prstGeom>
            <a:noFill/>
          </p:spPr>
          <p:txBody>
            <a:bodyPr wrap="square" rtlCol="0">
              <a:spAutoFit/>
            </a:bodyPr>
            <a:lstStyle/>
            <a:p>
              <a:pPr algn="ctr">
                <a:defRPr/>
              </a:pPr>
              <a:r>
                <a:rPr lang="en-US" sz="1400" b="1" dirty="0">
                  <a:solidFill>
                    <a:srgbClr val="3E122D"/>
                  </a:solidFill>
                  <a:latin typeface="Segoe UI Light"/>
                  <a:cs typeface="Segoe UI Light"/>
                </a:rPr>
                <a:t>Caterina </a:t>
              </a:r>
              <a:r>
                <a:rPr lang="en-US" sz="1400" b="1" dirty="0" err="1">
                  <a:solidFill>
                    <a:srgbClr val="3E122D"/>
                  </a:solidFill>
                  <a:latin typeface="Segoe UI Light"/>
                  <a:cs typeface="Segoe UI Light"/>
                </a:rPr>
                <a:t>Tabacco</a:t>
              </a:r>
              <a:endParaRPr dirty="0"/>
            </a:p>
            <a:p>
              <a:pPr algn="ctr">
                <a:defRPr/>
              </a:pPr>
              <a:r>
                <a:rPr lang="en-US" sz="1300" dirty="0">
                  <a:latin typeface="Segoe UI Light"/>
                  <a:cs typeface="Segoe UI Light"/>
                </a:rPr>
                <a:t>Project assistant</a:t>
              </a:r>
              <a:endParaRPr dirty="0"/>
            </a:p>
          </p:txBody>
        </p:sp>
        <p:sp>
          <p:nvSpPr>
            <p:cNvPr id="31" name="CasellaDiTesto 30"/>
            <p:cNvSpPr txBox="1"/>
            <p:nvPr/>
          </p:nvSpPr>
          <p:spPr bwMode="auto">
            <a:xfrm>
              <a:off x="9645663" y="4278185"/>
              <a:ext cx="1560293" cy="500485"/>
            </a:xfrm>
            <a:prstGeom prst="rect">
              <a:avLst/>
            </a:prstGeom>
            <a:noFill/>
          </p:spPr>
          <p:txBody>
            <a:bodyPr wrap="square" rtlCol="0">
              <a:spAutoFit/>
            </a:bodyPr>
            <a:lstStyle/>
            <a:p>
              <a:pPr algn="ctr">
                <a:defRPr/>
              </a:pPr>
              <a:r>
                <a:rPr lang="en-US" sz="1400" b="1" dirty="0" err="1">
                  <a:solidFill>
                    <a:srgbClr val="3E122D"/>
                  </a:solidFill>
                  <a:latin typeface="Segoe UI Light"/>
                  <a:cs typeface="Segoe UI Light"/>
                </a:rPr>
                <a:t>Nuaman</a:t>
              </a:r>
              <a:r>
                <a:rPr lang="en-US" sz="1400" b="1" dirty="0">
                  <a:solidFill>
                    <a:srgbClr val="3E122D"/>
                  </a:solidFill>
                  <a:latin typeface="Segoe UI Light"/>
                  <a:cs typeface="Segoe UI Light"/>
                </a:rPr>
                <a:t> Shafqat</a:t>
              </a:r>
              <a:endParaRPr dirty="0"/>
            </a:p>
            <a:p>
              <a:pPr algn="ctr">
                <a:defRPr/>
              </a:pPr>
              <a:r>
                <a:rPr lang="en-US" sz="1300" dirty="0">
                  <a:latin typeface="Segoe UI Light"/>
                  <a:cs typeface="Segoe UI Light"/>
                </a:rPr>
                <a:t>RF Engineer</a:t>
              </a:r>
              <a:endParaRPr dirty="0"/>
            </a:p>
          </p:txBody>
        </p:sp>
        <p:sp>
          <p:nvSpPr>
            <p:cNvPr id="32" name="CasellaDiTesto 31"/>
            <p:cNvSpPr txBox="1"/>
            <p:nvPr/>
          </p:nvSpPr>
          <p:spPr bwMode="auto">
            <a:xfrm>
              <a:off x="7498868" y="5206911"/>
              <a:ext cx="1492009" cy="507831"/>
            </a:xfrm>
            <a:prstGeom prst="rect">
              <a:avLst/>
            </a:prstGeom>
            <a:noFill/>
          </p:spPr>
          <p:txBody>
            <a:bodyPr wrap="square" rtlCol="0">
              <a:spAutoFit/>
            </a:bodyPr>
            <a:lstStyle/>
            <a:p>
              <a:pPr algn="ctr">
                <a:defRPr/>
              </a:pPr>
              <a:r>
                <a:rPr lang="en-US" sz="1400" b="1">
                  <a:solidFill>
                    <a:srgbClr val="3E122D"/>
                  </a:solidFill>
                  <a:latin typeface="Segoe UI Light"/>
                  <a:cs typeface="Segoe UI Light"/>
                </a:rPr>
                <a:t>Stefano Deiuri</a:t>
              </a:r>
            </a:p>
            <a:p>
              <a:pPr algn="ctr">
                <a:defRPr/>
              </a:pPr>
              <a:r>
                <a:rPr lang="en-US" sz="1300">
                  <a:latin typeface="Segoe UI Light"/>
                  <a:cs typeface="Segoe UI Light"/>
                </a:rPr>
                <a:t>IT support</a:t>
              </a:r>
              <a:endParaRPr/>
            </a:p>
          </p:txBody>
        </p:sp>
        <p:sp>
          <p:nvSpPr>
            <p:cNvPr id="33" name="CasellaDiTesto 32"/>
            <p:cNvSpPr txBox="1"/>
            <p:nvPr/>
          </p:nvSpPr>
          <p:spPr bwMode="auto">
            <a:xfrm>
              <a:off x="5243195" y="4278185"/>
              <a:ext cx="1492009" cy="507831"/>
            </a:xfrm>
            <a:prstGeom prst="rect">
              <a:avLst/>
            </a:prstGeom>
            <a:noFill/>
          </p:spPr>
          <p:txBody>
            <a:bodyPr wrap="square" rtlCol="0">
              <a:spAutoFit/>
            </a:bodyPr>
            <a:lstStyle/>
            <a:p>
              <a:pPr algn="ctr">
                <a:defRPr/>
              </a:pPr>
              <a:r>
                <a:rPr lang="en-US" sz="1400" b="1" dirty="0">
                  <a:solidFill>
                    <a:srgbClr val="3E122D"/>
                  </a:solidFill>
                  <a:latin typeface="Segoe UI Light"/>
                  <a:cs typeface="Segoe UI Light"/>
                </a:rPr>
                <a:t>Gerardo </a:t>
              </a:r>
              <a:r>
                <a:rPr lang="en-US" sz="1400" b="1" dirty="0" err="1">
                  <a:solidFill>
                    <a:srgbClr val="3E122D"/>
                  </a:solidFill>
                  <a:latin typeface="Segoe UI Light"/>
                  <a:cs typeface="Segoe UI Light"/>
                </a:rPr>
                <a:t>D’Auria</a:t>
              </a:r>
              <a:endParaRPr lang="en-US" sz="1400" b="1" dirty="0">
                <a:solidFill>
                  <a:srgbClr val="3E122D"/>
                </a:solidFill>
                <a:latin typeface="Segoe UI Light"/>
                <a:cs typeface="Segoe UI Light"/>
              </a:endParaRPr>
            </a:p>
            <a:p>
              <a:pPr algn="ctr">
                <a:defRPr/>
              </a:pPr>
              <a:r>
                <a:rPr lang="en-US" sz="1300" dirty="0">
                  <a:latin typeface="Segoe UI Light"/>
                  <a:cs typeface="Segoe UI Light"/>
                </a:rPr>
                <a:t>Project Leader</a:t>
              </a:r>
              <a:endParaRPr dirty="0"/>
            </a:p>
          </p:txBody>
        </p:sp>
        <p:sp>
          <p:nvSpPr>
            <p:cNvPr id="34" name="CasellaDiTesto 33"/>
            <p:cNvSpPr txBox="1"/>
            <p:nvPr/>
          </p:nvSpPr>
          <p:spPr bwMode="auto">
            <a:xfrm>
              <a:off x="2994587" y="5218599"/>
              <a:ext cx="1492009" cy="507831"/>
            </a:xfrm>
            <a:prstGeom prst="rect">
              <a:avLst/>
            </a:prstGeom>
            <a:noFill/>
          </p:spPr>
          <p:txBody>
            <a:bodyPr wrap="square" rtlCol="0">
              <a:spAutoFit/>
            </a:bodyPr>
            <a:lstStyle/>
            <a:p>
              <a:pPr algn="ctr">
                <a:defRPr/>
              </a:pPr>
              <a:r>
                <a:rPr lang="en-US" sz="1400" b="1" dirty="0">
                  <a:solidFill>
                    <a:srgbClr val="3E122D"/>
                  </a:solidFill>
                  <a:latin typeface="Segoe UI Light"/>
                  <a:cs typeface="Segoe UI Light"/>
                </a:rPr>
                <a:t>Laura </a:t>
              </a:r>
              <a:r>
                <a:rPr lang="en-US" sz="1400" b="1" dirty="0" err="1">
                  <a:solidFill>
                    <a:srgbClr val="3E122D"/>
                  </a:solidFill>
                  <a:latin typeface="Segoe UI Light"/>
                  <a:cs typeface="Segoe UI Light"/>
                </a:rPr>
                <a:t>Squarcia</a:t>
              </a:r>
              <a:endParaRPr dirty="0"/>
            </a:p>
            <a:p>
              <a:pPr algn="ctr">
                <a:defRPr/>
              </a:pPr>
              <a:r>
                <a:rPr lang="en-US" sz="1300" dirty="0">
                  <a:latin typeface="Segoe UI Light"/>
                  <a:cs typeface="Segoe UI Light"/>
                </a:rPr>
                <a:t>Project Officer</a:t>
              </a:r>
              <a:endParaRPr dirty="0"/>
            </a:p>
          </p:txBody>
        </p:sp>
        <p:pic>
          <p:nvPicPr>
            <p:cNvPr id="1026" name="Picture 2" descr="Gerardo D'Auria nuovo Presidente - Associazione Italiana Arbitri | FIGC"/>
            <p:cNvPicPr>
              <a:picLocks noChangeAspect="1" noChangeArrowheads="1"/>
            </p:cNvPicPr>
            <p:nvPr/>
          </p:nvPicPr>
          <p:blipFill>
            <a:blip r:embed="rId7"/>
            <a:srcRect l="25833" t="3744" r="26906" b="38081"/>
            <a:stretch/>
          </p:blipFill>
          <p:spPr bwMode="auto">
            <a:xfrm>
              <a:off x="5212699" y="2472240"/>
              <a:ext cx="1503406" cy="1777590"/>
            </a:xfrm>
            <a:prstGeom prst="rect">
              <a:avLst/>
            </a:prstGeom>
            <a:ln>
              <a:solidFill>
                <a:schemeClr val="bg2">
                  <a:lumMod val="50000"/>
                </a:schemeClr>
              </a:solidFill>
            </a:ln>
            <a:effectLst>
              <a:outerShdw blurRad="63500" sx="102000" sy="102000" algn="ctr" rotWithShape="0">
                <a:prstClr val="black">
                  <a:alpha val="40000"/>
                </a:prstClr>
              </a:outerShdw>
            </a:effectLst>
          </p:spPr>
        </p:pic>
      </p:grpSp>
      <p:sp>
        <p:nvSpPr>
          <p:cNvPr id="20" name="Footer Placeholder 4">
            <a:extLst>
              <a:ext uri="{FF2B5EF4-FFF2-40B4-BE49-F238E27FC236}">
                <a16:creationId xmlns:a16="http://schemas.microsoft.com/office/drawing/2014/main" id="{C35C54D9-D6FD-4DE7-8C60-7C4FDADB910B}"/>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
        <p:nvSpPr>
          <p:cNvPr id="11" name="Rettangolo 10">
            <a:extLst>
              <a:ext uri="{FF2B5EF4-FFF2-40B4-BE49-F238E27FC236}">
                <a16:creationId xmlns:a16="http://schemas.microsoft.com/office/drawing/2014/main" id="{176B235C-A4BB-4258-A9EA-B8F985A3B0FD}"/>
              </a:ext>
            </a:extLst>
          </p:cNvPr>
          <p:cNvSpPr/>
          <p:nvPr/>
        </p:nvSpPr>
        <p:spPr>
          <a:xfrm>
            <a:off x="1445947" y="5596172"/>
            <a:ext cx="4536504" cy="646331"/>
          </a:xfrm>
          <a:prstGeom prst="rect">
            <a:avLst/>
          </a:prstGeom>
        </p:spPr>
        <p:txBody>
          <a:bodyPr wrap="square">
            <a:spAutoFit/>
          </a:bodyPr>
          <a:lstStyle/>
          <a:p>
            <a:r>
              <a:rPr lang="en-US" b="1" i="1" dirty="0">
                <a:solidFill>
                  <a:srgbClr val="C00000"/>
                </a:solidFill>
              </a:rPr>
              <a:t>The PACRI team at </a:t>
            </a:r>
            <a:r>
              <a:rPr lang="en-US" b="1" i="1" dirty="0" err="1">
                <a:solidFill>
                  <a:srgbClr val="C00000"/>
                </a:solidFill>
              </a:rPr>
              <a:t>Elettra</a:t>
            </a:r>
            <a:r>
              <a:rPr lang="en-US" b="1" i="1" dirty="0">
                <a:solidFill>
                  <a:srgbClr val="C00000"/>
                </a:solidFill>
              </a:rPr>
              <a:t> is now complete,</a:t>
            </a:r>
          </a:p>
          <a:p>
            <a:r>
              <a:rPr lang="en-US" b="1" i="1" dirty="0">
                <a:solidFill>
                  <a:srgbClr val="C00000"/>
                </a:solidFill>
              </a:rPr>
              <a:t>with Laura joining us full-time for the project. </a:t>
            </a:r>
            <a:endParaRPr lang="it-IT" b="1" i="1" dirty="0">
              <a:solidFill>
                <a:srgbClr val="C00000"/>
              </a:solidFill>
            </a:endParaRPr>
          </a:p>
        </p:txBody>
      </p:sp>
      <p:pic>
        <p:nvPicPr>
          <p:cNvPr id="6" name="Immagine 5" descr="Immagine che contiene persona, Viso umano, sorriso, muro&#10;&#10;Il contenuto generato dall'IA potrebbe non essere corretto.">
            <a:extLst>
              <a:ext uri="{FF2B5EF4-FFF2-40B4-BE49-F238E27FC236}">
                <a16:creationId xmlns:a16="http://schemas.microsoft.com/office/drawing/2014/main" id="{A2B87F65-7467-DAEA-EAEF-8D6CBE807A28}"/>
              </a:ext>
            </a:extLst>
          </p:cNvPr>
          <p:cNvPicPr>
            <a:picLocks noChangeAspect="1"/>
          </p:cNvPicPr>
          <p:nvPr/>
        </p:nvPicPr>
        <p:blipFill>
          <a:blip r:embed="rId8" cstate="print">
            <a:extLst>
              <a:ext uri="{28A0092B-C50C-407E-A947-70E740481C1C}">
                <a14:useLocalDpi xmlns:a14="http://schemas.microsoft.com/office/drawing/2010/main" val="0"/>
              </a:ext>
            </a:extLst>
          </a:blip>
          <a:srcRect b="20726"/>
          <a:stretch/>
        </p:blipFill>
        <p:spPr>
          <a:xfrm>
            <a:off x="2952678" y="3336655"/>
            <a:ext cx="1429203" cy="1699489"/>
          </a:xfrm>
          <a:prstGeom prst="rect">
            <a:avLst/>
          </a:prstGeom>
          <a:ln>
            <a:solidFill>
              <a:schemeClr val="bg2">
                <a:lumMod val="50000"/>
              </a:schemeClr>
            </a:solid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3700" dirty="0"/>
              <a:t>Conclusions</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15</a:t>
            </a:fld>
            <a:endParaRPr lang="en-GB"/>
          </a:p>
        </p:txBody>
      </p:sp>
      <p:sp>
        <p:nvSpPr>
          <p:cNvPr id="6" name="Rettangolo 5">
            <a:extLst>
              <a:ext uri="{FF2B5EF4-FFF2-40B4-BE49-F238E27FC236}">
                <a16:creationId xmlns:a16="http://schemas.microsoft.com/office/drawing/2014/main" id="{C7AFB8C9-6923-44A3-91B7-08D47FD06DA0}"/>
              </a:ext>
            </a:extLst>
          </p:cNvPr>
          <p:cNvSpPr/>
          <p:nvPr/>
        </p:nvSpPr>
        <p:spPr>
          <a:xfrm>
            <a:off x="1189131" y="1340768"/>
            <a:ext cx="9813737" cy="4555093"/>
          </a:xfrm>
          <a:prstGeom prst="rect">
            <a:avLst/>
          </a:prstGeom>
        </p:spPr>
        <p:txBody>
          <a:bodyPr wrap="square">
            <a:spAutoFit/>
          </a:bodyPr>
          <a:lstStyle/>
          <a:p>
            <a:pPr marL="342900" indent="-342900" algn="just">
              <a:spcBef>
                <a:spcPts val="1200"/>
              </a:spcBef>
              <a:buSzPct val="75000"/>
              <a:buFont typeface="Wingdings" panose="05000000000000000000" pitchFamily="2" charset="2"/>
              <a:buChar char="ü"/>
            </a:pPr>
            <a:r>
              <a:rPr lang="it-IT" sz="2400" dirty="0">
                <a:solidFill>
                  <a:srgbClr val="002060"/>
                </a:solidFill>
              </a:rPr>
              <a:t>Thanks to </a:t>
            </a:r>
            <a:r>
              <a:rPr lang="it-IT" sz="2400" dirty="0" err="1">
                <a:solidFill>
                  <a:srgbClr val="002060"/>
                </a:solidFill>
              </a:rPr>
              <a:t>all</a:t>
            </a:r>
            <a:r>
              <a:rPr lang="it-IT" sz="2400" dirty="0">
                <a:solidFill>
                  <a:srgbClr val="002060"/>
                </a:solidFill>
              </a:rPr>
              <a:t> the Partners, PACRI </a:t>
            </a:r>
            <a:r>
              <a:rPr lang="it-IT" sz="2400" dirty="0" err="1">
                <a:solidFill>
                  <a:srgbClr val="002060"/>
                </a:solidFill>
              </a:rPr>
              <a:t>is</a:t>
            </a:r>
            <a:r>
              <a:rPr lang="it-IT" sz="2400" dirty="0">
                <a:solidFill>
                  <a:srgbClr val="002060"/>
                </a:solidFill>
              </a:rPr>
              <a:t> running </a:t>
            </a:r>
            <a:r>
              <a:rPr lang="it-IT" sz="2400" dirty="0" err="1">
                <a:solidFill>
                  <a:srgbClr val="002060"/>
                </a:solidFill>
              </a:rPr>
              <a:t>well</a:t>
            </a:r>
            <a:r>
              <a:rPr lang="it-IT" sz="2400" dirty="0">
                <a:solidFill>
                  <a:srgbClr val="002060"/>
                </a:solidFill>
              </a:rPr>
              <a:t>.</a:t>
            </a:r>
          </a:p>
          <a:p>
            <a:pPr marL="342900" indent="-342900" algn="just">
              <a:spcBef>
                <a:spcPts val="1200"/>
              </a:spcBef>
              <a:buSzPct val="75000"/>
              <a:buFont typeface="Wingdings" panose="05000000000000000000" pitchFamily="2" charset="2"/>
              <a:buChar char="ü"/>
            </a:pPr>
            <a:r>
              <a:rPr lang="en-US" sz="2400" dirty="0">
                <a:solidFill>
                  <a:srgbClr val="002060"/>
                </a:solidFill>
              </a:rPr>
              <a:t>The Grant Agreement and the Consortium Agreement have been </a:t>
            </a:r>
            <a:r>
              <a:rPr lang="en-US" sz="2400" dirty="0" err="1">
                <a:solidFill>
                  <a:srgbClr val="002060"/>
                </a:solidFill>
              </a:rPr>
              <a:t>finalised</a:t>
            </a:r>
            <a:r>
              <a:rPr lang="en-US" sz="2400" dirty="0">
                <a:solidFill>
                  <a:srgbClr val="002060"/>
                </a:solidFill>
              </a:rPr>
              <a:t>. </a:t>
            </a:r>
          </a:p>
          <a:p>
            <a:pPr marL="342900" indent="-342900" algn="just">
              <a:spcBef>
                <a:spcPts val="1200"/>
              </a:spcBef>
              <a:buSzPct val="75000"/>
              <a:buFont typeface="Wingdings" panose="05000000000000000000" pitchFamily="2" charset="2"/>
              <a:buChar char="ü"/>
            </a:pPr>
            <a:r>
              <a:rPr lang="en-US" sz="2400" dirty="0">
                <a:solidFill>
                  <a:srgbClr val="002060"/>
                </a:solidFill>
              </a:rPr>
              <a:t>The 2nd pre-payment tranche will be distributed after approval by the General Assembly.</a:t>
            </a:r>
          </a:p>
          <a:p>
            <a:pPr marL="342900" indent="-342900" algn="just">
              <a:spcBef>
                <a:spcPts val="1200"/>
              </a:spcBef>
              <a:buSzPct val="75000"/>
              <a:buFont typeface="Wingdings" panose="05000000000000000000" pitchFamily="2" charset="2"/>
              <a:buChar char="ü"/>
            </a:pPr>
            <a:r>
              <a:rPr lang="en-US" sz="2400" dirty="0">
                <a:solidFill>
                  <a:srgbClr val="002060"/>
                </a:solidFill>
              </a:rPr>
              <a:t>The amendment submitted to the EC for the exit of Thales-MIS from the Consortium and the addition of UPSACLAY, as Affiliated Entity to CNRS, has been approved on 05/03/2026.</a:t>
            </a:r>
            <a:endParaRPr lang="it-IT" sz="2400" dirty="0">
              <a:solidFill>
                <a:srgbClr val="002060"/>
              </a:solidFill>
            </a:endParaRPr>
          </a:p>
          <a:p>
            <a:pPr marL="342900" indent="-342900" algn="just">
              <a:spcBef>
                <a:spcPts val="1200"/>
              </a:spcBef>
              <a:buSzPct val="75000"/>
              <a:buFont typeface="Wingdings" panose="05000000000000000000" pitchFamily="2" charset="2"/>
              <a:buChar char="ü"/>
            </a:pPr>
            <a:r>
              <a:rPr lang="en-US" sz="2400" dirty="0">
                <a:solidFill>
                  <a:srgbClr val="002060"/>
                </a:solidFill>
              </a:rPr>
              <a:t>The proposed solution for THALES-MIS's exit from the project ensures that the overall objectives and ambitions of PACRI remain essentially the same. </a:t>
            </a:r>
          </a:p>
          <a:p>
            <a:pPr marL="342900" indent="-342900" algn="just">
              <a:spcBef>
                <a:spcPts val="1200"/>
              </a:spcBef>
              <a:buSzPct val="75000"/>
              <a:buFont typeface="Wingdings" panose="05000000000000000000" pitchFamily="2" charset="2"/>
              <a:buChar char="ü"/>
            </a:pPr>
            <a:r>
              <a:rPr lang="en-US" sz="2400" dirty="0">
                <a:solidFill>
                  <a:srgbClr val="002060"/>
                </a:solidFill>
              </a:rPr>
              <a:t>We are facing a very intense and stimulating period with PACRI…….!</a:t>
            </a:r>
            <a:endParaRPr lang="it-IT" sz="2400" dirty="0">
              <a:solidFill>
                <a:srgbClr val="002060"/>
              </a:solidFill>
            </a:endParaRPr>
          </a:p>
        </p:txBody>
      </p:sp>
      <p:sp>
        <p:nvSpPr>
          <p:cNvPr id="10" name="Footer Placeholder 4">
            <a:extLst>
              <a:ext uri="{FF2B5EF4-FFF2-40B4-BE49-F238E27FC236}">
                <a16:creationId xmlns:a16="http://schemas.microsoft.com/office/drawing/2014/main" id="{EE34D1FF-08A0-489C-A795-57E92D1383F9}"/>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extLst>
      <p:ext uri="{BB962C8B-B14F-4D97-AF65-F5344CB8AC3E}">
        <p14:creationId xmlns:p14="http://schemas.microsoft.com/office/powerpoint/2010/main" val="11628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3700" dirty="0"/>
              <a:t>Acknowledgements</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16</a:t>
            </a:fld>
            <a:endParaRPr lang="en-GB"/>
          </a:p>
        </p:txBody>
      </p:sp>
      <p:grpSp>
        <p:nvGrpSpPr>
          <p:cNvPr id="2" name="Gruppo 1">
            <a:extLst>
              <a:ext uri="{FF2B5EF4-FFF2-40B4-BE49-F238E27FC236}">
                <a16:creationId xmlns:a16="http://schemas.microsoft.com/office/drawing/2014/main" id="{358FC77A-2D9D-4947-B0AE-05C52457BB7D}"/>
              </a:ext>
            </a:extLst>
          </p:cNvPr>
          <p:cNvGrpSpPr/>
          <p:nvPr/>
        </p:nvGrpSpPr>
        <p:grpSpPr>
          <a:xfrm>
            <a:off x="6814" y="2995167"/>
            <a:ext cx="12178372" cy="3304111"/>
            <a:chOff x="3246" y="2232745"/>
            <a:chExt cx="12178372" cy="3304111"/>
          </a:xfrm>
        </p:grpSpPr>
        <p:sp>
          <p:nvSpPr>
            <p:cNvPr id="6" name="CasellaDiTesto 39">
              <a:extLst>
                <a:ext uri="{FF2B5EF4-FFF2-40B4-BE49-F238E27FC236}">
                  <a16:creationId xmlns:a16="http://schemas.microsoft.com/office/drawing/2014/main" id="{7B209771-781D-4BA3-B8D9-7A53AB3AD766}"/>
                </a:ext>
              </a:extLst>
            </p:cNvPr>
            <p:cNvSpPr txBox="1"/>
            <p:nvPr/>
          </p:nvSpPr>
          <p:spPr bwMode="auto">
            <a:xfrm>
              <a:off x="4386232" y="2232745"/>
              <a:ext cx="3678613" cy="661720"/>
            </a:xfrm>
            <a:prstGeom prst="rect">
              <a:avLst/>
            </a:prstGeom>
            <a:noFill/>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it-IT" sz="3700" b="1" dirty="0">
                  <a:solidFill>
                    <a:srgbClr val="002060"/>
                  </a:solidFill>
                  <a:cs typeface="Arial"/>
                </a:rPr>
                <a:t>Thank </a:t>
              </a:r>
              <a:r>
                <a:rPr lang="it-IT" sz="3700" b="1" dirty="0" err="1">
                  <a:solidFill>
                    <a:srgbClr val="002060"/>
                  </a:solidFill>
                  <a:cs typeface="Arial"/>
                </a:rPr>
                <a:t>you</a:t>
              </a:r>
              <a:r>
                <a:rPr lang="it-IT" sz="3700" b="1" dirty="0">
                  <a:solidFill>
                    <a:srgbClr val="002060"/>
                  </a:solidFill>
                  <a:cs typeface="Arial"/>
                </a:rPr>
                <a:t>!</a:t>
              </a:r>
              <a:endParaRPr sz="3700" dirty="0">
                <a:solidFill>
                  <a:srgbClr val="002060"/>
                </a:solidFill>
              </a:endParaRPr>
            </a:p>
          </p:txBody>
        </p:sp>
        <p:sp>
          <p:nvSpPr>
            <p:cNvPr id="7" name="Rettangolo 6">
              <a:extLst>
                <a:ext uri="{FF2B5EF4-FFF2-40B4-BE49-F238E27FC236}">
                  <a16:creationId xmlns:a16="http://schemas.microsoft.com/office/drawing/2014/main" id="{D2C27A3C-1715-484A-BD80-75DD35B62FAB}"/>
                </a:ext>
              </a:extLst>
            </p:cNvPr>
            <p:cNvSpPr/>
            <p:nvPr/>
          </p:nvSpPr>
          <p:spPr>
            <a:xfrm>
              <a:off x="3246" y="2946717"/>
              <a:ext cx="12178372" cy="2590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014F1C1A-1D90-4EA8-A659-5226D7593A54}"/>
                </a:ext>
              </a:extLst>
            </p:cNvPr>
            <p:cNvGrpSpPr/>
            <p:nvPr/>
          </p:nvGrpSpPr>
          <p:grpSpPr bwMode="auto">
            <a:xfrm>
              <a:off x="94206" y="3068960"/>
              <a:ext cx="12003587" cy="2450651"/>
              <a:chOff x="42129" y="3600796"/>
              <a:chExt cx="12126972" cy="2411607"/>
            </a:xfrm>
          </p:grpSpPr>
          <p:pic>
            <p:nvPicPr>
              <p:cNvPr id="9" name="Immagine 8">
                <a:extLst>
                  <a:ext uri="{FF2B5EF4-FFF2-40B4-BE49-F238E27FC236}">
                    <a16:creationId xmlns:a16="http://schemas.microsoft.com/office/drawing/2014/main" id="{63992E9B-70F2-4168-A241-926DD0E60DBF}"/>
                  </a:ext>
                </a:extLst>
              </p:cNvPr>
              <p:cNvPicPr>
                <a:picLocks noChangeAspect="1"/>
              </p:cNvPicPr>
              <p:nvPr/>
            </p:nvPicPr>
            <p:blipFill>
              <a:blip r:embed="rId2"/>
              <a:stretch/>
            </p:blipFill>
            <p:spPr bwMode="auto">
              <a:xfrm>
                <a:off x="9527620" y="5259081"/>
                <a:ext cx="636690" cy="753322"/>
              </a:xfrm>
              <a:prstGeom prst="rect">
                <a:avLst/>
              </a:prstGeom>
              <a:ln>
                <a:noFill/>
              </a:ln>
            </p:spPr>
          </p:pic>
          <p:pic>
            <p:nvPicPr>
              <p:cNvPr id="10" name="Immagine 9">
                <a:extLst>
                  <a:ext uri="{FF2B5EF4-FFF2-40B4-BE49-F238E27FC236}">
                    <a16:creationId xmlns:a16="http://schemas.microsoft.com/office/drawing/2014/main" id="{17344AA5-475E-4F6B-A3B0-C85FFBDCB519}"/>
                  </a:ext>
                </a:extLst>
              </p:cNvPr>
              <p:cNvPicPr>
                <a:picLocks noChangeAspect="1"/>
              </p:cNvPicPr>
              <p:nvPr/>
            </p:nvPicPr>
            <p:blipFill>
              <a:blip r:embed="rId3"/>
              <a:stretch/>
            </p:blipFill>
            <p:spPr bwMode="auto">
              <a:xfrm>
                <a:off x="62653" y="4575396"/>
                <a:ext cx="1479448" cy="499314"/>
              </a:xfrm>
              <a:prstGeom prst="rect">
                <a:avLst/>
              </a:prstGeom>
              <a:ln>
                <a:noFill/>
              </a:ln>
            </p:spPr>
          </p:pic>
          <p:pic>
            <p:nvPicPr>
              <p:cNvPr id="11" name="Immagine 10">
                <a:extLst>
                  <a:ext uri="{FF2B5EF4-FFF2-40B4-BE49-F238E27FC236}">
                    <a16:creationId xmlns:a16="http://schemas.microsoft.com/office/drawing/2014/main" id="{22650AF4-4540-4477-B35B-DA7EFADB5A1A}"/>
                  </a:ext>
                </a:extLst>
              </p:cNvPr>
              <p:cNvPicPr>
                <a:picLocks noChangeAspect="1"/>
              </p:cNvPicPr>
              <p:nvPr/>
            </p:nvPicPr>
            <p:blipFill>
              <a:blip r:embed="rId4"/>
              <a:stretch/>
            </p:blipFill>
            <p:spPr bwMode="auto">
              <a:xfrm>
                <a:off x="6214661" y="3687120"/>
                <a:ext cx="1593432" cy="531144"/>
              </a:xfrm>
              <a:prstGeom prst="rect">
                <a:avLst/>
              </a:prstGeom>
              <a:ln>
                <a:noFill/>
              </a:ln>
            </p:spPr>
          </p:pic>
          <p:pic>
            <p:nvPicPr>
              <p:cNvPr id="12" name="Immagine 11">
                <a:extLst>
                  <a:ext uri="{FF2B5EF4-FFF2-40B4-BE49-F238E27FC236}">
                    <a16:creationId xmlns:a16="http://schemas.microsoft.com/office/drawing/2014/main" id="{8CE99822-E46A-466C-B304-E9235B882FF9}"/>
                  </a:ext>
                </a:extLst>
              </p:cNvPr>
              <p:cNvPicPr>
                <a:picLocks noChangeAspect="1"/>
              </p:cNvPicPr>
              <p:nvPr/>
            </p:nvPicPr>
            <p:blipFill>
              <a:blip r:embed="rId5"/>
              <a:stretch/>
            </p:blipFill>
            <p:spPr bwMode="auto">
              <a:xfrm>
                <a:off x="6621125" y="5313112"/>
                <a:ext cx="1023674" cy="498395"/>
              </a:xfrm>
              <a:prstGeom prst="rect">
                <a:avLst/>
              </a:prstGeom>
              <a:ln>
                <a:noFill/>
              </a:ln>
            </p:spPr>
          </p:pic>
          <p:pic>
            <p:nvPicPr>
              <p:cNvPr id="13" name="Immagine 12">
                <a:extLst>
                  <a:ext uri="{FF2B5EF4-FFF2-40B4-BE49-F238E27FC236}">
                    <a16:creationId xmlns:a16="http://schemas.microsoft.com/office/drawing/2014/main" id="{20E23477-6C49-4773-8980-4A6D9C012BE4}"/>
                  </a:ext>
                </a:extLst>
              </p:cNvPr>
              <p:cNvPicPr>
                <a:picLocks noChangeAspect="1"/>
              </p:cNvPicPr>
              <p:nvPr/>
            </p:nvPicPr>
            <p:blipFill>
              <a:blip r:embed="rId6"/>
              <a:stretch/>
            </p:blipFill>
            <p:spPr bwMode="auto">
              <a:xfrm>
                <a:off x="5438761" y="3633829"/>
                <a:ext cx="629902" cy="629902"/>
              </a:xfrm>
              <a:prstGeom prst="rect">
                <a:avLst/>
              </a:prstGeom>
              <a:ln>
                <a:noFill/>
              </a:ln>
            </p:spPr>
          </p:pic>
          <p:pic>
            <p:nvPicPr>
              <p:cNvPr id="14" name="Immagine 13">
                <a:extLst>
                  <a:ext uri="{FF2B5EF4-FFF2-40B4-BE49-F238E27FC236}">
                    <a16:creationId xmlns:a16="http://schemas.microsoft.com/office/drawing/2014/main" id="{EB6E985A-2936-45F3-9293-68DB40C0DE01}"/>
                  </a:ext>
                </a:extLst>
              </p:cNvPr>
              <p:cNvPicPr>
                <a:picLocks noChangeAspect="1"/>
              </p:cNvPicPr>
              <p:nvPr/>
            </p:nvPicPr>
            <p:blipFill>
              <a:blip r:embed="rId7"/>
              <a:stretch/>
            </p:blipFill>
            <p:spPr bwMode="auto">
              <a:xfrm>
                <a:off x="42129" y="3600796"/>
                <a:ext cx="1114426" cy="753658"/>
              </a:xfrm>
              <a:prstGeom prst="rect">
                <a:avLst/>
              </a:prstGeom>
              <a:ln>
                <a:noFill/>
              </a:ln>
            </p:spPr>
          </p:pic>
          <p:pic>
            <p:nvPicPr>
              <p:cNvPr id="15" name="Immagine 14">
                <a:extLst>
                  <a:ext uri="{FF2B5EF4-FFF2-40B4-BE49-F238E27FC236}">
                    <a16:creationId xmlns:a16="http://schemas.microsoft.com/office/drawing/2014/main" id="{2FDCB8A2-AAC8-4D81-94B2-05B379A59440}"/>
                  </a:ext>
                </a:extLst>
              </p:cNvPr>
              <p:cNvPicPr>
                <a:picLocks noChangeAspect="1"/>
              </p:cNvPicPr>
              <p:nvPr/>
            </p:nvPicPr>
            <p:blipFill>
              <a:blip r:embed="rId8"/>
              <a:stretch/>
            </p:blipFill>
            <p:spPr bwMode="auto">
              <a:xfrm>
                <a:off x="4345616" y="3735776"/>
                <a:ext cx="920935" cy="437444"/>
              </a:xfrm>
              <a:prstGeom prst="rect">
                <a:avLst/>
              </a:prstGeom>
              <a:ln>
                <a:noFill/>
              </a:ln>
            </p:spPr>
          </p:pic>
          <p:pic>
            <p:nvPicPr>
              <p:cNvPr id="16" name="Immagine 15">
                <a:extLst>
                  <a:ext uri="{FF2B5EF4-FFF2-40B4-BE49-F238E27FC236}">
                    <a16:creationId xmlns:a16="http://schemas.microsoft.com/office/drawing/2014/main" id="{9CE35BA0-2005-4ABF-9439-76940500B342}"/>
                  </a:ext>
                </a:extLst>
              </p:cNvPr>
              <p:cNvPicPr>
                <a:picLocks noChangeAspect="1"/>
              </p:cNvPicPr>
              <p:nvPr/>
            </p:nvPicPr>
            <p:blipFill>
              <a:blip r:embed="rId9"/>
              <a:stretch/>
            </p:blipFill>
            <p:spPr bwMode="auto">
              <a:xfrm>
                <a:off x="1640885" y="4501747"/>
                <a:ext cx="1017428" cy="597605"/>
              </a:xfrm>
              <a:prstGeom prst="rect">
                <a:avLst/>
              </a:prstGeom>
              <a:ln>
                <a:noFill/>
              </a:ln>
            </p:spPr>
          </p:pic>
          <p:pic>
            <p:nvPicPr>
              <p:cNvPr id="17" name="Immagine 16">
                <a:extLst>
                  <a:ext uri="{FF2B5EF4-FFF2-40B4-BE49-F238E27FC236}">
                    <a16:creationId xmlns:a16="http://schemas.microsoft.com/office/drawing/2014/main" id="{2978B0C8-9719-43D0-9697-5E49FDBAD338}"/>
                  </a:ext>
                </a:extLst>
              </p:cNvPr>
              <p:cNvPicPr>
                <a:picLocks noChangeAspect="1"/>
              </p:cNvPicPr>
              <p:nvPr/>
            </p:nvPicPr>
            <p:blipFill>
              <a:blip r:embed="rId10"/>
              <a:stretch/>
            </p:blipFill>
            <p:spPr bwMode="auto">
              <a:xfrm>
                <a:off x="7741840" y="3698786"/>
                <a:ext cx="1122345" cy="358499"/>
              </a:xfrm>
              <a:prstGeom prst="rect">
                <a:avLst/>
              </a:prstGeom>
              <a:ln>
                <a:noFill/>
              </a:ln>
            </p:spPr>
          </p:pic>
          <p:pic>
            <p:nvPicPr>
              <p:cNvPr id="18" name="Immagine 17">
                <a:extLst>
                  <a:ext uri="{FF2B5EF4-FFF2-40B4-BE49-F238E27FC236}">
                    <a16:creationId xmlns:a16="http://schemas.microsoft.com/office/drawing/2014/main" id="{FFD50FE3-C51B-40EB-9763-20F2F86B0AF0}"/>
                  </a:ext>
                </a:extLst>
              </p:cNvPr>
              <p:cNvPicPr>
                <a:picLocks noChangeAspect="1"/>
              </p:cNvPicPr>
              <p:nvPr/>
            </p:nvPicPr>
            <p:blipFill>
              <a:blip r:embed="rId11"/>
              <a:stretch/>
            </p:blipFill>
            <p:spPr bwMode="auto">
              <a:xfrm>
                <a:off x="8975589" y="3801018"/>
                <a:ext cx="1188721" cy="289286"/>
              </a:xfrm>
              <a:prstGeom prst="rect">
                <a:avLst/>
              </a:prstGeom>
              <a:ln>
                <a:noFill/>
              </a:ln>
            </p:spPr>
          </p:pic>
          <p:pic>
            <p:nvPicPr>
              <p:cNvPr id="19" name="Immagine 18">
                <a:extLst>
                  <a:ext uri="{FF2B5EF4-FFF2-40B4-BE49-F238E27FC236}">
                    <a16:creationId xmlns:a16="http://schemas.microsoft.com/office/drawing/2014/main" id="{7E663B44-FEE5-4A03-8B9B-84913C2672BC}"/>
                  </a:ext>
                </a:extLst>
              </p:cNvPr>
              <p:cNvPicPr>
                <a:picLocks noChangeAspect="1"/>
              </p:cNvPicPr>
              <p:nvPr/>
            </p:nvPicPr>
            <p:blipFill>
              <a:blip r:embed="rId12"/>
              <a:stretch/>
            </p:blipFill>
            <p:spPr bwMode="auto">
              <a:xfrm>
                <a:off x="1831254" y="3671344"/>
                <a:ext cx="636688" cy="677847"/>
              </a:xfrm>
              <a:prstGeom prst="rect">
                <a:avLst/>
              </a:prstGeom>
              <a:ln>
                <a:noFill/>
              </a:ln>
            </p:spPr>
          </p:pic>
          <p:pic>
            <p:nvPicPr>
              <p:cNvPr id="20" name="Immagine 19">
                <a:extLst>
                  <a:ext uri="{FF2B5EF4-FFF2-40B4-BE49-F238E27FC236}">
                    <a16:creationId xmlns:a16="http://schemas.microsoft.com/office/drawing/2014/main" id="{9B711319-C588-4378-8F60-3F3AB69F7A1F}"/>
                  </a:ext>
                </a:extLst>
              </p:cNvPr>
              <p:cNvPicPr>
                <a:picLocks noChangeAspect="1"/>
              </p:cNvPicPr>
              <p:nvPr/>
            </p:nvPicPr>
            <p:blipFill>
              <a:blip r:embed="rId13"/>
              <a:stretch/>
            </p:blipFill>
            <p:spPr bwMode="auto">
              <a:xfrm>
                <a:off x="2666302" y="4515814"/>
                <a:ext cx="1428111" cy="628369"/>
              </a:xfrm>
              <a:prstGeom prst="rect">
                <a:avLst/>
              </a:prstGeom>
              <a:ln>
                <a:noFill/>
              </a:ln>
            </p:spPr>
          </p:pic>
          <p:pic>
            <p:nvPicPr>
              <p:cNvPr id="21" name="Immagine 20">
                <a:extLst>
                  <a:ext uri="{FF2B5EF4-FFF2-40B4-BE49-F238E27FC236}">
                    <a16:creationId xmlns:a16="http://schemas.microsoft.com/office/drawing/2014/main" id="{8D3772C2-1473-4008-A985-F8B721BE0144}"/>
                  </a:ext>
                </a:extLst>
              </p:cNvPr>
              <p:cNvPicPr>
                <a:picLocks noChangeAspect="1"/>
              </p:cNvPicPr>
              <p:nvPr/>
            </p:nvPicPr>
            <p:blipFill>
              <a:blip r:embed="rId14"/>
              <a:stretch/>
            </p:blipFill>
            <p:spPr bwMode="auto">
              <a:xfrm>
                <a:off x="6131024" y="4549123"/>
                <a:ext cx="1705927" cy="531144"/>
              </a:xfrm>
              <a:prstGeom prst="rect">
                <a:avLst/>
              </a:prstGeom>
              <a:ln>
                <a:noFill/>
              </a:ln>
            </p:spPr>
          </p:pic>
          <p:pic>
            <p:nvPicPr>
              <p:cNvPr id="22" name="Immagine 21">
                <a:extLst>
                  <a:ext uri="{FF2B5EF4-FFF2-40B4-BE49-F238E27FC236}">
                    <a16:creationId xmlns:a16="http://schemas.microsoft.com/office/drawing/2014/main" id="{01BB17DD-DB53-42E1-99EF-85558CD8F761}"/>
                  </a:ext>
                </a:extLst>
              </p:cNvPr>
              <p:cNvPicPr>
                <a:picLocks noChangeAspect="1"/>
              </p:cNvPicPr>
              <p:nvPr/>
            </p:nvPicPr>
            <p:blipFill>
              <a:blip r:embed="rId15"/>
              <a:stretch/>
            </p:blipFill>
            <p:spPr bwMode="auto">
              <a:xfrm>
                <a:off x="11017317" y="4509044"/>
                <a:ext cx="1151784" cy="603171"/>
              </a:xfrm>
              <a:prstGeom prst="rect">
                <a:avLst/>
              </a:prstGeom>
              <a:ln>
                <a:noFill/>
              </a:ln>
            </p:spPr>
          </p:pic>
          <p:pic>
            <p:nvPicPr>
              <p:cNvPr id="23" name="Immagine 22">
                <a:extLst>
                  <a:ext uri="{FF2B5EF4-FFF2-40B4-BE49-F238E27FC236}">
                    <a16:creationId xmlns:a16="http://schemas.microsoft.com/office/drawing/2014/main" id="{67F76907-7FCC-4CBF-B8B9-941446057790}"/>
                  </a:ext>
                </a:extLst>
              </p:cNvPr>
              <p:cNvPicPr>
                <a:picLocks noChangeAspect="1"/>
              </p:cNvPicPr>
              <p:nvPr/>
            </p:nvPicPr>
            <p:blipFill>
              <a:blip r:embed="rId16"/>
              <a:stretch/>
            </p:blipFill>
            <p:spPr bwMode="auto">
              <a:xfrm>
                <a:off x="4776272" y="4537124"/>
                <a:ext cx="1162595" cy="478325"/>
              </a:xfrm>
              <a:prstGeom prst="rect">
                <a:avLst/>
              </a:prstGeom>
              <a:ln>
                <a:noFill/>
              </a:ln>
            </p:spPr>
          </p:pic>
          <p:pic>
            <p:nvPicPr>
              <p:cNvPr id="24" name="Immagine 23">
                <a:extLst>
                  <a:ext uri="{FF2B5EF4-FFF2-40B4-BE49-F238E27FC236}">
                    <a16:creationId xmlns:a16="http://schemas.microsoft.com/office/drawing/2014/main" id="{FD91A0BC-7C93-4476-9D17-EBB153E5A982}"/>
                  </a:ext>
                </a:extLst>
              </p:cNvPr>
              <p:cNvPicPr>
                <a:picLocks noChangeAspect="1"/>
              </p:cNvPicPr>
              <p:nvPr/>
            </p:nvPicPr>
            <p:blipFill>
              <a:blip r:embed="rId17"/>
              <a:stretch/>
            </p:blipFill>
            <p:spPr bwMode="auto">
              <a:xfrm>
                <a:off x="3351386" y="5421403"/>
                <a:ext cx="1684131" cy="268690"/>
              </a:xfrm>
              <a:prstGeom prst="rect">
                <a:avLst/>
              </a:prstGeom>
              <a:ln>
                <a:noFill/>
              </a:ln>
            </p:spPr>
          </p:pic>
          <p:pic>
            <p:nvPicPr>
              <p:cNvPr id="25" name="Immagine 24">
                <a:extLst>
                  <a:ext uri="{FF2B5EF4-FFF2-40B4-BE49-F238E27FC236}">
                    <a16:creationId xmlns:a16="http://schemas.microsoft.com/office/drawing/2014/main" id="{EE83A7AA-B9D8-4E99-A033-8BC660CD3223}"/>
                  </a:ext>
                </a:extLst>
              </p:cNvPr>
              <p:cNvPicPr>
                <a:picLocks noChangeAspect="1"/>
              </p:cNvPicPr>
              <p:nvPr/>
            </p:nvPicPr>
            <p:blipFill>
              <a:blip r:embed="rId18"/>
              <a:stretch/>
            </p:blipFill>
            <p:spPr bwMode="auto">
              <a:xfrm>
                <a:off x="5273092" y="5147360"/>
                <a:ext cx="1110458" cy="831759"/>
              </a:xfrm>
              <a:prstGeom prst="rect">
                <a:avLst/>
              </a:prstGeom>
              <a:ln>
                <a:noFill/>
              </a:ln>
            </p:spPr>
          </p:pic>
          <p:pic>
            <p:nvPicPr>
              <p:cNvPr id="26" name="Immagine 25">
                <a:extLst>
                  <a:ext uri="{FF2B5EF4-FFF2-40B4-BE49-F238E27FC236}">
                    <a16:creationId xmlns:a16="http://schemas.microsoft.com/office/drawing/2014/main" id="{4AC0F04C-350C-4C5A-96F8-9721D30600E0}"/>
                  </a:ext>
                </a:extLst>
              </p:cNvPr>
              <p:cNvPicPr>
                <a:picLocks noChangeAspect="1"/>
              </p:cNvPicPr>
              <p:nvPr/>
            </p:nvPicPr>
            <p:blipFill>
              <a:blip r:embed="rId19"/>
              <a:stretch/>
            </p:blipFill>
            <p:spPr bwMode="auto">
              <a:xfrm>
                <a:off x="8886505" y="4542901"/>
                <a:ext cx="2084017" cy="541844"/>
              </a:xfrm>
              <a:prstGeom prst="rect">
                <a:avLst/>
              </a:prstGeom>
              <a:ln>
                <a:noFill/>
              </a:ln>
            </p:spPr>
          </p:pic>
          <p:pic>
            <p:nvPicPr>
              <p:cNvPr id="27" name="Immagine 26">
                <a:extLst>
                  <a:ext uri="{FF2B5EF4-FFF2-40B4-BE49-F238E27FC236}">
                    <a16:creationId xmlns:a16="http://schemas.microsoft.com/office/drawing/2014/main" id="{EDFEE69F-D200-4564-AD64-C107C04CA52E}"/>
                  </a:ext>
                </a:extLst>
              </p:cNvPr>
              <p:cNvPicPr>
                <a:picLocks noChangeAspect="1"/>
              </p:cNvPicPr>
              <p:nvPr/>
            </p:nvPicPr>
            <p:blipFill>
              <a:blip r:embed="rId20"/>
              <a:stretch/>
            </p:blipFill>
            <p:spPr bwMode="auto">
              <a:xfrm>
                <a:off x="10249054" y="3706614"/>
                <a:ext cx="1827249" cy="539039"/>
              </a:xfrm>
              <a:prstGeom prst="rect">
                <a:avLst/>
              </a:prstGeom>
              <a:ln>
                <a:noFill/>
              </a:ln>
            </p:spPr>
          </p:pic>
          <p:pic>
            <p:nvPicPr>
              <p:cNvPr id="28" name="Immagine 27">
                <a:extLst>
                  <a:ext uri="{FF2B5EF4-FFF2-40B4-BE49-F238E27FC236}">
                    <a16:creationId xmlns:a16="http://schemas.microsoft.com/office/drawing/2014/main" id="{03CD5655-9BBD-4A7C-9BAB-33CD3B8EFDDC}"/>
                  </a:ext>
                </a:extLst>
              </p:cNvPr>
              <p:cNvPicPr>
                <a:picLocks noChangeAspect="1"/>
              </p:cNvPicPr>
              <p:nvPr/>
            </p:nvPicPr>
            <p:blipFill>
              <a:blip r:embed="rId21"/>
              <a:stretch/>
            </p:blipFill>
            <p:spPr bwMode="auto">
              <a:xfrm>
                <a:off x="2584207" y="3704424"/>
                <a:ext cx="1702315" cy="455117"/>
              </a:xfrm>
              <a:prstGeom prst="rect">
                <a:avLst/>
              </a:prstGeom>
              <a:ln>
                <a:noFill/>
              </a:ln>
            </p:spPr>
          </p:pic>
          <p:pic>
            <p:nvPicPr>
              <p:cNvPr id="29" name="Immagine 28">
                <a:extLst>
                  <a:ext uri="{FF2B5EF4-FFF2-40B4-BE49-F238E27FC236}">
                    <a16:creationId xmlns:a16="http://schemas.microsoft.com/office/drawing/2014/main" id="{DB50A32B-0E7A-4A88-AF73-7EC6BA831B1C}"/>
                  </a:ext>
                </a:extLst>
              </p:cNvPr>
              <p:cNvPicPr>
                <a:picLocks noChangeAspect="1"/>
              </p:cNvPicPr>
              <p:nvPr/>
            </p:nvPicPr>
            <p:blipFill>
              <a:blip r:embed="rId22"/>
              <a:stretch/>
            </p:blipFill>
            <p:spPr bwMode="auto">
              <a:xfrm>
                <a:off x="8065609" y="4481897"/>
                <a:ext cx="628739" cy="628739"/>
              </a:xfrm>
              <a:prstGeom prst="rect">
                <a:avLst/>
              </a:prstGeom>
              <a:ln>
                <a:noFill/>
              </a:ln>
            </p:spPr>
          </p:pic>
          <p:pic>
            <p:nvPicPr>
              <p:cNvPr id="30" name="Immagine 29">
                <a:extLst>
                  <a:ext uri="{FF2B5EF4-FFF2-40B4-BE49-F238E27FC236}">
                    <a16:creationId xmlns:a16="http://schemas.microsoft.com/office/drawing/2014/main" id="{C79ADFDF-3094-457E-A510-931AC53F958C}"/>
                  </a:ext>
                </a:extLst>
              </p:cNvPr>
              <p:cNvPicPr>
                <a:picLocks noChangeAspect="1"/>
              </p:cNvPicPr>
              <p:nvPr/>
            </p:nvPicPr>
            <p:blipFill>
              <a:blip r:embed="rId23"/>
              <a:stretch/>
            </p:blipFill>
            <p:spPr bwMode="auto">
              <a:xfrm>
                <a:off x="2203229" y="5345970"/>
                <a:ext cx="926146" cy="447580"/>
              </a:xfrm>
              <a:prstGeom prst="rect">
                <a:avLst/>
              </a:prstGeom>
              <a:ln>
                <a:noFill/>
              </a:ln>
            </p:spPr>
          </p:pic>
          <p:pic>
            <p:nvPicPr>
              <p:cNvPr id="31" name="Immagine 30">
                <a:extLst>
                  <a:ext uri="{FF2B5EF4-FFF2-40B4-BE49-F238E27FC236}">
                    <a16:creationId xmlns:a16="http://schemas.microsoft.com/office/drawing/2014/main" id="{C49A0301-E756-4D7A-87C7-E0CB3B35456F}"/>
                  </a:ext>
                </a:extLst>
              </p:cNvPr>
              <p:cNvPicPr>
                <a:picLocks noChangeAspect="1"/>
              </p:cNvPicPr>
              <p:nvPr/>
            </p:nvPicPr>
            <p:blipFill>
              <a:blip r:embed="rId24"/>
              <a:stretch/>
            </p:blipFill>
            <p:spPr bwMode="auto">
              <a:xfrm>
                <a:off x="1173556" y="3724656"/>
                <a:ext cx="518488" cy="518488"/>
              </a:xfrm>
              <a:prstGeom prst="rect">
                <a:avLst/>
              </a:prstGeom>
              <a:ln>
                <a:noFill/>
              </a:ln>
            </p:spPr>
          </p:pic>
          <p:pic>
            <p:nvPicPr>
              <p:cNvPr id="32" name="Immagine 31">
                <a:extLst>
                  <a:ext uri="{FF2B5EF4-FFF2-40B4-BE49-F238E27FC236}">
                    <a16:creationId xmlns:a16="http://schemas.microsoft.com/office/drawing/2014/main" id="{631E4618-B635-4380-A1D4-49741DD0DE6A}"/>
                  </a:ext>
                </a:extLst>
              </p:cNvPr>
              <p:cNvPicPr>
                <a:picLocks noChangeAspect="1"/>
              </p:cNvPicPr>
              <p:nvPr/>
            </p:nvPicPr>
            <p:blipFill>
              <a:blip r:embed="rId25"/>
              <a:stretch/>
            </p:blipFill>
            <p:spPr bwMode="auto">
              <a:xfrm>
                <a:off x="7802270" y="5187585"/>
                <a:ext cx="1608557" cy="777995"/>
              </a:xfrm>
              <a:prstGeom prst="rect">
                <a:avLst/>
              </a:prstGeom>
              <a:ln>
                <a:noFill/>
              </a:ln>
            </p:spPr>
          </p:pic>
          <p:pic>
            <p:nvPicPr>
              <p:cNvPr id="33" name="Immagine 32">
                <a:extLst>
                  <a:ext uri="{FF2B5EF4-FFF2-40B4-BE49-F238E27FC236}">
                    <a16:creationId xmlns:a16="http://schemas.microsoft.com/office/drawing/2014/main" id="{58ED1D14-27E3-4038-AECB-80D6A38E0FA4}"/>
                  </a:ext>
                </a:extLst>
              </p:cNvPr>
              <p:cNvPicPr>
                <a:picLocks noChangeAspect="1"/>
              </p:cNvPicPr>
              <p:nvPr/>
            </p:nvPicPr>
            <p:blipFill>
              <a:blip r:embed="rId26"/>
              <a:stretch/>
            </p:blipFill>
            <p:spPr bwMode="auto">
              <a:xfrm>
                <a:off x="4000452" y="4468226"/>
                <a:ext cx="679741" cy="679741"/>
              </a:xfrm>
              <a:prstGeom prst="rect">
                <a:avLst/>
              </a:prstGeom>
              <a:ln>
                <a:noFill/>
              </a:ln>
            </p:spPr>
          </p:pic>
        </p:grpSp>
      </p:grpSp>
      <p:sp>
        <p:nvSpPr>
          <p:cNvPr id="34" name="Footer Placeholder 4">
            <a:extLst>
              <a:ext uri="{FF2B5EF4-FFF2-40B4-BE49-F238E27FC236}">
                <a16:creationId xmlns:a16="http://schemas.microsoft.com/office/drawing/2014/main" id="{CF2812F0-AEFB-44A2-863F-059DE8A79428}"/>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
        <p:nvSpPr>
          <p:cNvPr id="35" name="Rettangolo 34">
            <a:extLst>
              <a:ext uri="{FF2B5EF4-FFF2-40B4-BE49-F238E27FC236}">
                <a16:creationId xmlns:a16="http://schemas.microsoft.com/office/drawing/2014/main" id="{D049B1BE-EB91-4996-84F8-09CF7DDB8D41}"/>
              </a:ext>
            </a:extLst>
          </p:cNvPr>
          <p:cNvSpPr/>
          <p:nvPr/>
        </p:nvSpPr>
        <p:spPr bwMode="auto">
          <a:xfrm>
            <a:off x="118089" y="1127161"/>
            <a:ext cx="11983272" cy="1369606"/>
          </a:xfrm>
          <a:prstGeom prst="rect">
            <a:avLst/>
          </a:prstGeom>
        </p:spPr>
        <p:txBody>
          <a:bodyPr wrap="square">
            <a:spAutoFit/>
          </a:bodyPr>
          <a:lstStyle/>
          <a:p>
            <a:pPr marL="342900" indent="-342900">
              <a:spcAft>
                <a:spcPts val="1200"/>
              </a:spcAft>
              <a:buFont typeface="Wingdings" panose="05000000000000000000" pitchFamily="2" charset="2"/>
              <a:buChar char="ü"/>
            </a:pPr>
            <a:r>
              <a:rPr lang="en-US" sz="2100" dirty="0"/>
              <a:t>Thanks all PACRI members for the work they have done and for the huge amount of work that lies ahead.</a:t>
            </a:r>
          </a:p>
          <a:p>
            <a:pPr marL="342900" indent="-342900">
              <a:spcAft>
                <a:spcPts val="1200"/>
              </a:spcAft>
              <a:buFont typeface="Wingdings" panose="05000000000000000000" pitchFamily="2" charset="2"/>
              <a:buChar char="ü"/>
            </a:pPr>
            <a:r>
              <a:rPr lang="en-US" sz="2100" dirty="0"/>
              <a:t>A special thank to </a:t>
            </a:r>
            <a:r>
              <a:rPr lang="en-US" sz="2100" dirty="0" err="1"/>
              <a:t>Elettra’s</a:t>
            </a:r>
            <a:r>
              <a:rPr lang="en-US" sz="2100" dirty="0"/>
              <a:t> working group, which supports all the project activities on a daily basis.</a:t>
            </a:r>
          </a:p>
          <a:p>
            <a:pPr marL="342900" indent="-342900">
              <a:spcAft>
                <a:spcPts val="1200"/>
              </a:spcAft>
              <a:buFont typeface="Wingdings" panose="05000000000000000000" pitchFamily="2" charset="2"/>
              <a:buChar char="ü"/>
            </a:pPr>
            <a:r>
              <a:rPr lang="en-US" sz="2100" dirty="0"/>
              <a:t>Special thanks also to all colleagues at IST-ID Lisbon for their assistance in </a:t>
            </a:r>
            <a:r>
              <a:rPr lang="en-US" sz="2100" dirty="0" err="1"/>
              <a:t>organising</a:t>
            </a:r>
            <a:r>
              <a:rPr lang="en-US" sz="2100" dirty="0"/>
              <a:t> this event.</a:t>
            </a:r>
            <a:endParaRPr lang="it-IT" sz="2100" dirty="0"/>
          </a:p>
        </p:txBody>
      </p:sp>
    </p:spTree>
    <p:extLst>
      <p:ext uri="{BB962C8B-B14F-4D97-AF65-F5344CB8AC3E}">
        <p14:creationId xmlns:p14="http://schemas.microsoft.com/office/powerpoint/2010/main" val="3320786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2664971" y="-12963"/>
            <a:ext cx="6862058" cy="792677"/>
          </a:xfrm>
        </p:spPr>
        <p:txBody>
          <a:bodyPr>
            <a:normAutofit/>
          </a:bodyPr>
          <a:lstStyle/>
          <a:p>
            <a:pPr>
              <a:defRPr/>
            </a:pPr>
            <a:r>
              <a:rPr lang="en-GB" sz="3700" dirty="0"/>
              <a:t>Spare slide</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17</a:t>
            </a:fld>
            <a:endParaRPr lang="en-GB"/>
          </a:p>
        </p:txBody>
      </p:sp>
      <p:sp>
        <p:nvSpPr>
          <p:cNvPr id="10" name="Footer Placeholder 4">
            <a:extLst>
              <a:ext uri="{FF2B5EF4-FFF2-40B4-BE49-F238E27FC236}">
                <a16:creationId xmlns:a16="http://schemas.microsoft.com/office/drawing/2014/main" id="{EE34D1FF-08A0-489C-A795-57E92D1383F9}"/>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extLst>
      <p:ext uri="{BB962C8B-B14F-4D97-AF65-F5344CB8AC3E}">
        <p14:creationId xmlns:p14="http://schemas.microsoft.com/office/powerpoint/2010/main" val="201535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a:defRPr/>
            </a:pPr>
            <a:fld id="{3A3A6714-3D1F-4857-9904-D935B84167FA}" type="slidenum">
              <a:rPr lang="en-GB"/>
              <a:t>18</a:t>
            </a:fld>
            <a:endParaRPr lang="en-GB"/>
          </a:p>
        </p:txBody>
      </p:sp>
      <p:sp>
        <p:nvSpPr>
          <p:cNvPr id="34" name="Footer Placeholder 4">
            <a:extLst>
              <a:ext uri="{FF2B5EF4-FFF2-40B4-BE49-F238E27FC236}">
                <a16:creationId xmlns:a16="http://schemas.microsoft.com/office/drawing/2014/main" id="{CF2812F0-AEFB-44A2-863F-059DE8A79428}"/>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
        <p:nvSpPr>
          <p:cNvPr id="37" name="Rettangolo 36">
            <a:extLst>
              <a:ext uri="{FF2B5EF4-FFF2-40B4-BE49-F238E27FC236}">
                <a16:creationId xmlns:a16="http://schemas.microsoft.com/office/drawing/2014/main" id="{5CEE4A6C-0663-4C5A-BD5D-602DF1E492C4}"/>
              </a:ext>
            </a:extLst>
          </p:cNvPr>
          <p:cNvSpPr/>
          <p:nvPr/>
        </p:nvSpPr>
        <p:spPr>
          <a:xfrm>
            <a:off x="3935760" y="2780928"/>
            <a:ext cx="3515706" cy="954107"/>
          </a:xfrm>
          <a:prstGeom prst="rect">
            <a:avLst/>
          </a:prstGeom>
        </p:spPr>
        <p:txBody>
          <a:bodyPr wrap="none">
            <a:spAutoFit/>
          </a:bodyPr>
          <a:lstStyle/>
          <a:p>
            <a:pPr algn="ctr">
              <a:defRPr/>
            </a:pPr>
            <a:r>
              <a:rPr lang="it-IT" sz="5600" b="1" dirty="0">
                <a:solidFill>
                  <a:srgbClr val="002060"/>
                </a:solidFill>
              </a:rPr>
              <a:t>Thank </a:t>
            </a:r>
            <a:r>
              <a:rPr lang="it-IT" sz="5600" b="1" dirty="0" err="1">
                <a:solidFill>
                  <a:srgbClr val="002060"/>
                </a:solidFill>
              </a:rPr>
              <a:t>you</a:t>
            </a:r>
            <a:r>
              <a:rPr lang="it-IT" sz="5600" b="1" dirty="0">
                <a:solidFill>
                  <a:srgbClr val="002060"/>
                </a:solidFill>
              </a:rPr>
              <a:t>!</a:t>
            </a:r>
            <a:endParaRPr lang="it-IT" sz="5600" dirty="0">
              <a:solidFill>
                <a:srgbClr val="002060"/>
              </a:solidFill>
            </a:endParaRPr>
          </a:p>
        </p:txBody>
      </p:sp>
    </p:spTree>
    <p:extLst>
      <p:ext uri="{BB962C8B-B14F-4D97-AF65-F5344CB8AC3E}">
        <p14:creationId xmlns:p14="http://schemas.microsoft.com/office/powerpoint/2010/main" val="304876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2279576" y="-14978"/>
            <a:ext cx="7724425" cy="792677"/>
          </a:xfrm>
        </p:spPr>
        <p:txBody>
          <a:bodyPr>
            <a:normAutofit/>
          </a:bodyPr>
          <a:lstStyle/>
          <a:p>
            <a:pPr>
              <a:defRPr/>
            </a:pPr>
            <a:r>
              <a:rPr lang="en-GB" sz="3700" dirty="0"/>
              <a:t> Gantt chart</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2</a:t>
            </a:fld>
            <a:endParaRPr lang="en-GB"/>
          </a:p>
        </p:txBody>
      </p:sp>
      <p:sp>
        <p:nvSpPr>
          <p:cNvPr id="5" name="Footer Placeholder 4"/>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grpSp>
        <p:nvGrpSpPr>
          <p:cNvPr id="9" name="Group 1">
            <a:extLst>
              <a:ext uri="{FF2B5EF4-FFF2-40B4-BE49-F238E27FC236}">
                <a16:creationId xmlns:a16="http://schemas.microsoft.com/office/drawing/2014/main" id="{DC9455D8-B1E9-473F-A289-139705CA67CF}"/>
              </a:ext>
            </a:extLst>
          </p:cNvPr>
          <p:cNvGrpSpPr/>
          <p:nvPr/>
        </p:nvGrpSpPr>
        <p:grpSpPr bwMode="auto">
          <a:xfrm>
            <a:off x="227095" y="3052281"/>
            <a:ext cx="2104045" cy="795273"/>
            <a:chOff x="195691" y="3465885"/>
            <a:chExt cx="2104045" cy="795273"/>
          </a:xfrm>
        </p:grpSpPr>
        <p:grpSp>
          <p:nvGrpSpPr>
            <p:cNvPr id="10" name="Gruppo 9">
              <a:extLst>
                <a:ext uri="{FF2B5EF4-FFF2-40B4-BE49-F238E27FC236}">
                  <a16:creationId xmlns:a16="http://schemas.microsoft.com/office/drawing/2014/main" id="{2BAB7993-EFDD-4DCB-9999-C8D0B1574C5C}"/>
                </a:ext>
              </a:extLst>
            </p:cNvPr>
            <p:cNvGrpSpPr/>
            <p:nvPr/>
          </p:nvGrpSpPr>
          <p:grpSpPr bwMode="auto">
            <a:xfrm>
              <a:off x="195691" y="3927275"/>
              <a:ext cx="341760" cy="307777"/>
              <a:chOff x="592216" y="3868813"/>
              <a:chExt cx="341760" cy="307777"/>
            </a:xfrm>
          </p:grpSpPr>
          <p:sp>
            <p:nvSpPr>
              <p:cNvPr id="15" name="Rettangolo 14">
                <a:extLst>
                  <a:ext uri="{FF2B5EF4-FFF2-40B4-BE49-F238E27FC236}">
                    <a16:creationId xmlns:a16="http://schemas.microsoft.com/office/drawing/2014/main" id="{5B72B5B7-BB24-4977-9BFD-DF58F1D4060A}"/>
                  </a:ext>
                </a:extLst>
              </p:cNvPr>
              <p:cNvSpPr/>
              <p:nvPr/>
            </p:nvSpPr>
            <p:spPr bwMode="auto">
              <a:xfrm>
                <a:off x="651263" y="3907580"/>
                <a:ext cx="223666" cy="230244"/>
              </a:xfrm>
              <a:prstGeom prst="rect">
                <a:avLst/>
              </a:prstGeom>
              <a:solidFill>
                <a:srgbClr val="FFC000"/>
              </a:solidFill>
              <a:ln w="12700" cap="flat" cmpd="sng" algn="ctr">
                <a:solidFill>
                  <a:srgbClr val="4472C4">
                    <a:shade val="50000"/>
                  </a:srgbClr>
                </a:solidFill>
                <a:prstDash val="solid"/>
                <a:miter lim="800000"/>
              </a:ln>
              <a:effectLst/>
            </p:spPr>
            <p:txBody>
              <a:bodyPr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cs typeface="Arial"/>
                </a:endParaRPr>
              </a:p>
            </p:txBody>
          </p:sp>
          <p:sp>
            <p:nvSpPr>
              <p:cNvPr id="16" name="CasellaDiTesto 9">
                <a:extLst>
                  <a:ext uri="{FF2B5EF4-FFF2-40B4-BE49-F238E27FC236}">
                    <a16:creationId xmlns:a16="http://schemas.microsoft.com/office/drawing/2014/main" id="{10050247-0A26-4806-AE2E-A31DE3CB21DD}"/>
                  </a:ext>
                </a:extLst>
              </p:cNvPr>
              <p:cNvSpPr txBox="1"/>
              <p:nvPr/>
            </p:nvSpPr>
            <p:spPr bwMode="auto">
              <a:xfrm>
                <a:off x="592216" y="3868813"/>
                <a:ext cx="341760" cy="307777"/>
              </a:xfrm>
              <a:prstGeom prst="rect">
                <a:avLst/>
              </a:prstGeom>
              <a:noFill/>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Calibri"/>
                    <a:cs typeface="Arial"/>
                  </a:rPr>
                  <a:t>M</a:t>
                </a:r>
                <a:endParaRPr kumimoji="0" sz="1800" b="0" i="0" u="none" strike="noStrike" kern="0" cap="none" spc="0" normalizeH="0" baseline="0" noProof="0" dirty="0">
                  <a:ln>
                    <a:noFill/>
                  </a:ln>
                  <a:solidFill>
                    <a:sysClr val="windowText" lastClr="000000"/>
                  </a:solidFill>
                  <a:effectLst/>
                  <a:uLnTx/>
                  <a:uFillTx/>
                  <a:latin typeface="Calibri"/>
                  <a:cs typeface="Arial"/>
                </a:endParaRPr>
              </a:p>
            </p:txBody>
          </p:sp>
        </p:grpSp>
        <p:sp>
          <p:nvSpPr>
            <p:cNvPr id="11" name="CasellaDiTesto 11">
              <a:extLst>
                <a:ext uri="{FF2B5EF4-FFF2-40B4-BE49-F238E27FC236}">
                  <a16:creationId xmlns:a16="http://schemas.microsoft.com/office/drawing/2014/main" id="{59050740-71A8-47F2-A947-1CC192763C9F}"/>
                </a:ext>
              </a:extLst>
            </p:cNvPr>
            <p:cNvSpPr txBox="1"/>
            <p:nvPr/>
          </p:nvSpPr>
          <p:spPr bwMode="auto">
            <a:xfrm>
              <a:off x="479376" y="3861048"/>
              <a:ext cx="1674882" cy="400110"/>
            </a:xfrm>
            <a:prstGeom prst="rect">
              <a:avLst/>
            </a:prstGeom>
            <a:noFill/>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a:cs typeface="Arial"/>
                </a:rPr>
                <a:t>40 </a:t>
              </a:r>
              <a:r>
                <a:rPr kumimoji="0" lang="it-IT" sz="2000" b="1" i="0" u="none" strike="noStrike" kern="0" cap="none" spc="0" normalizeH="0" baseline="0" noProof="0" dirty="0" err="1">
                  <a:ln>
                    <a:noFill/>
                  </a:ln>
                  <a:solidFill>
                    <a:sysClr val="windowText" lastClr="000000"/>
                  </a:solidFill>
                  <a:effectLst/>
                  <a:uLnTx/>
                  <a:uFillTx/>
                  <a:latin typeface="Calibri"/>
                  <a:cs typeface="Arial"/>
                </a:rPr>
                <a:t>Milestones</a:t>
              </a:r>
              <a:endParaRPr kumimoji="0" sz="1800" b="0" i="0" u="none" strike="noStrike" kern="0" cap="none" spc="0" normalizeH="0" baseline="0" noProof="0" dirty="0">
                <a:ln>
                  <a:noFill/>
                </a:ln>
                <a:solidFill>
                  <a:sysClr val="windowText" lastClr="000000"/>
                </a:solidFill>
                <a:effectLst/>
                <a:uLnTx/>
                <a:uFillTx/>
                <a:latin typeface="Calibri"/>
                <a:cs typeface="Arial"/>
              </a:endParaRPr>
            </a:p>
          </p:txBody>
        </p:sp>
        <p:sp>
          <p:nvSpPr>
            <p:cNvPr id="12" name="Rettangolo 11">
              <a:extLst>
                <a:ext uri="{FF2B5EF4-FFF2-40B4-BE49-F238E27FC236}">
                  <a16:creationId xmlns:a16="http://schemas.microsoft.com/office/drawing/2014/main" id="{4D44AE19-05B7-483F-965A-CA41C995E049}"/>
                </a:ext>
              </a:extLst>
            </p:cNvPr>
            <p:cNvSpPr/>
            <p:nvPr/>
          </p:nvSpPr>
          <p:spPr bwMode="auto">
            <a:xfrm>
              <a:off x="254738" y="3554483"/>
              <a:ext cx="223666" cy="230244"/>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cs typeface="Arial"/>
              </a:endParaRPr>
            </a:p>
          </p:txBody>
        </p:sp>
        <p:sp>
          <p:nvSpPr>
            <p:cNvPr id="13" name="CasellaDiTesto 14">
              <a:extLst>
                <a:ext uri="{FF2B5EF4-FFF2-40B4-BE49-F238E27FC236}">
                  <a16:creationId xmlns:a16="http://schemas.microsoft.com/office/drawing/2014/main" id="{C95ADEAE-B82C-47D4-A3AE-FA496F1767D9}"/>
                </a:ext>
              </a:extLst>
            </p:cNvPr>
            <p:cNvSpPr txBox="1"/>
            <p:nvPr/>
          </p:nvSpPr>
          <p:spPr bwMode="auto">
            <a:xfrm>
              <a:off x="222323" y="3512052"/>
              <a:ext cx="298480" cy="307777"/>
            </a:xfrm>
            <a:prstGeom prst="rect">
              <a:avLst/>
            </a:prstGeom>
            <a:noFill/>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Calibri"/>
                  <a:cs typeface="Arial"/>
                </a:rPr>
                <a:t>D</a:t>
              </a:r>
              <a:endParaRPr kumimoji="0" sz="1800" b="0" i="0" u="none" strike="noStrike" kern="0" cap="none" spc="0" normalizeH="0" baseline="0" noProof="0" dirty="0">
                <a:ln>
                  <a:noFill/>
                </a:ln>
                <a:solidFill>
                  <a:sysClr val="windowText" lastClr="000000"/>
                </a:solidFill>
                <a:effectLst/>
                <a:uLnTx/>
                <a:uFillTx/>
                <a:latin typeface="Calibri"/>
                <a:cs typeface="Arial"/>
              </a:endParaRPr>
            </a:p>
          </p:txBody>
        </p:sp>
        <p:sp>
          <p:nvSpPr>
            <p:cNvPr id="14" name="CasellaDiTesto 15">
              <a:extLst>
                <a:ext uri="{FF2B5EF4-FFF2-40B4-BE49-F238E27FC236}">
                  <a16:creationId xmlns:a16="http://schemas.microsoft.com/office/drawing/2014/main" id="{FD357C1F-59C0-4670-B6F7-C2C93CCB690C}"/>
                </a:ext>
              </a:extLst>
            </p:cNvPr>
            <p:cNvSpPr txBox="1"/>
            <p:nvPr/>
          </p:nvSpPr>
          <p:spPr bwMode="auto">
            <a:xfrm>
              <a:off x="478404" y="3465885"/>
              <a:ext cx="1821332" cy="400110"/>
            </a:xfrm>
            <a:prstGeom prst="rect">
              <a:avLst/>
            </a:prstGeom>
            <a:noFill/>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2000" b="1" dirty="0">
                  <a:solidFill>
                    <a:sysClr val="windowText" lastClr="000000"/>
                  </a:solidFill>
                  <a:latin typeface="Calibri"/>
                  <a:cs typeface="Arial"/>
                </a:rPr>
                <a:t>6</a:t>
              </a:r>
              <a:r>
                <a:rPr kumimoji="0" lang="it-IT" sz="2000" b="1" i="0" u="none" strike="noStrike" kern="0" cap="none" spc="0" normalizeH="0" baseline="0" noProof="0" dirty="0">
                  <a:ln>
                    <a:noFill/>
                  </a:ln>
                  <a:solidFill>
                    <a:sysClr val="windowText" lastClr="000000"/>
                  </a:solidFill>
                  <a:effectLst/>
                  <a:uLnTx/>
                  <a:uFillTx/>
                  <a:latin typeface="Calibri"/>
                  <a:cs typeface="Arial"/>
                </a:rPr>
                <a:t>4 Deliverables</a:t>
              </a:r>
              <a:endParaRPr kumimoji="0" sz="1800" b="0" i="0" u="none" strike="noStrike" kern="0" cap="none" spc="0" normalizeH="0" baseline="0" noProof="0" dirty="0">
                <a:ln>
                  <a:noFill/>
                </a:ln>
                <a:solidFill>
                  <a:sysClr val="windowText" lastClr="000000"/>
                </a:solidFill>
                <a:effectLst/>
                <a:uLnTx/>
                <a:uFillTx/>
                <a:latin typeface="Calibri"/>
                <a:cs typeface="Arial"/>
              </a:endParaRPr>
            </a:p>
          </p:txBody>
        </p:sp>
      </p:grpSp>
      <p:grpSp>
        <p:nvGrpSpPr>
          <p:cNvPr id="6" name="Gruppo 5">
            <a:extLst>
              <a:ext uri="{FF2B5EF4-FFF2-40B4-BE49-F238E27FC236}">
                <a16:creationId xmlns:a16="http://schemas.microsoft.com/office/drawing/2014/main" id="{8D2B696A-87D8-431F-8B53-7FAF9BC2B78A}"/>
              </a:ext>
            </a:extLst>
          </p:cNvPr>
          <p:cNvGrpSpPr/>
          <p:nvPr/>
        </p:nvGrpSpPr>
        <p:grpSpPr>
          <a:xfrm>
            <a:off x="2547910" y="745595"/>
            <a:ext cx="7914526" cy="5779749"/>
            <a:chOff x="2378367" y="42998"/>
            <a:chExt cx="8478602" cy="6770158"/>
          </a:xfrm>
        </p:grpSpPr>
        <p:pic>
          <p:nvPicPr>
            <p:cNvPr id="7" name="table">
              <a:extLst>
                <a:ext uri="{FF2B5EF4-FFF2-40B4-BE49-F238E27FC236}">
                  <a16:creationId xmlns:a16="http://schemas.microsoft.com/office/drawing/2014/main" id="{FD0250FB-1A79-47BA-9EE1-F9A4E612A910}"/>
                </a:ext>
              </a:extLst>
            </p:cNvPr>
            <p:cNvPicPr>
              <a:picLocks noChangeAspect="1"/>
            </p:cNvPicPr>
            <p:nvPr/>
          </p:nvPicPr>
          <p:blipFill>
            <a:blip r:embed="rId3"/>
            <a:stretch>
              <a:fillRect/>
            </a:stretch>
          </p:blipFill>
          <p:spPr>
            <a:xfrm>
              <a:off x="2378367" y="42998"/>
              <a:ext cx="8478602" cy="3639889"/>
            </a:xfrm>
            <a:prstGeom prst="rect">
              <a:avLst/>
            </a:prstGeom>
          </p:spPr>
        </p:pic>
        <p:pic>
          <p:nvPicPr>
            <p:cNvPr id="8" name="table">
              <a:extLst>
                <a:ext uri="{FF2B5EF4-FFF2-40B4-BE49-F238E27FC236}">
                  <a16:creationId xmlns:a16="http://schemas.microsoft.com/office/drawing/2014/main" id="{11A88F05-3EC0-4D3F-99E4-63E231B9B564}"/>
                </a:ext>
              </a:extLst>
            </p:cNvPr>
            <p:cNvPicPr>
              <a:picLocks noChangeAspect="1"/>
            </p:cNvPicPr>
            <p:nvPr/>
          </p:nvPicPr>
          <p:blipFill>
            <a:blip r:embed="rId4"/>
            <a:stretch>
              <a:fillRect/>
            </a:stretch>
          </p:blipFill>
          <p:spPr>
            <a:xfrm>
              <a:off x="2378376" y="3603707"/>
              <a:ext cx="8478593" cy="3209449"/>
            </a:xfrm>
            <a:prstGeom prst="rect">
              <a:avLst/>
            </a:prstGeom>
          </p:spPr>
        </p:pic>
      </p:grpSp>
      <p:cxnSp>
        <p:nvCxnSpPr>
          <p:cNvPr id="17" name="Connettore diritto 16">
            <a:extLst>
              <a:ext uri="{FF2B5EF4-FFF2-40B4-BE49-F238E27FC236}">
                <a16:creationId xmlns:a16="http://schemas.microsoft.com/office/drawing/2014/main" id="{F6256D23-3680-4689-8D99-80CB7E6B1F04}"/>
              </a:ext>
            </a:extLst>
          </p:cNvPr>
          <p:cNvCxnSpPr>
            <a:cxnSpLocks/>
            <a:endCxn id="8" idx="2"/>
          </p:cNvCxnSpPr>
          <p:nvPr/>
        </p:nvCxnSpPr>
        <p:spPr>
          <a:xfrm flipH="1">
            <a:off x="6505177" y="774366"/>
            <a:ext cx="6052" cy="57509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Immagine 20">
            <a:extLst>
              <a:ext uri="{FF2B5EF4-FFF2-40B4-BE49-F238E27FC236}">
                <a16:creationId xmlns:a16="http://schemas.microsoft.com/office/drawing/2014/main" id="{EAEF2ED9-854E-4E3F-9644-5FD5F44862E1}"/>
              </a:ext>
            </a:extLst>
          </p:cNvPr>
          <p:cNvPicPr>
            <a:picLocks noChangeAspect="1"/>
          </p:cNvPicPr>
          <p:nvPr/>
        </p:nvPicPr>
        <p:blipFill>
          <a:blip r:embed="rId5"/>
          <a:stretch>
            <a:fillRect/>
          </a:stretch>
        </p:blipFill>
        <p:spPr>
          <a:xfrm>
            <a:off x="6371929" y="863886"/>
            <a:ext cx="303908" cy="239141"/>
          </a:xfrm>
          <a:prstGeom prst="rect">
            <a:avLst/>
          </a:prstGeom>
        </p:spPr>
      </p:pic>
    </p:spTree>
    <p:extLst>
      <p:ext uri="{BB962C8B-B14F-4D97-AF65-F5344CB8AC3E}">
        <p14:creationId xmlns:p14="http://schemas.microsoft.com/office/powerpoint/2010/main" val="2302551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3700" dirty="0"/>
              <a:t>WPs list</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3</a:t>
            </a:fld>
            <a:endParaRPr lang="en-GB"/>
          </a:p>
        </p:txBody>
      </p:sp>
      <p:graphicFrame>
        <p:nvGraphicFramePr>
          <p:cNvPr id="18" name="Oggetto 17">
            <a:extLst>
              <a:ext uri="{FF2B5EF4-FFF2-40B4-BE49-F238E27FC236}">
                <a16:creationId xmlns:a16="http://schemas.microsoft.com/office/drawing/2014/main" id="{C7DA2256-0D47-4824-B67E-D3C8C9D5DA93}"/>
              </a:ext>
            </a:extLst>
          </p:cNvPr>
          <p:cNvGraphicFramePr>
            <a:graphicFrameLocks noChangeAspect="1"/>
          </p:cNvGraphicFramePr>
          <p:nvPr>
            <p:extLst>
              <p:ext uri="{D42A27DB-BD31-4B8C-83A1-F6EECF244321}">
                <p14:modId xmlns:p14="http://schemas.microsoft.com/office/powerpoint/2010/main" val="1103390284"/>
              </p:ext>
            </p:extLst>
          </p:nvPr>
        </p:nvGraphicFramePr>
        <p:xfrm>
          <a:off x="779579" y="820939"/>
          <a:ext cx="10284973" cy="5227206"/>
        </p:xfrm>
        <a:graphic>
          <a:graphicData uri="http://schemas.openxmlformats.org/presentationml/2006/ole">
            <mc:AlternateContent xmlns:mc="http://schemas.openxmlformats.org/markup-compatibility/2006">
              <mc:Choice xmlns:v="urn:schemas-microsoft-com:vml" Requires="v">
                <p:oleObj name="Worksheet" r:id="rId2" imgW="11563407" imgH="5877061" progId="Excel.Sheet.12">
                  <p:embed/>
                </p:oleObj>
              </mc:Choice>
              <mc:Fallback>
                <p:oleObj name="Worksheet" r:id="rId2" imgW="11563407" imgH="5877061" progId="Excel.Sheet.12">
                  <p:embed/>
                  <p:pic>
                    <p:nvPicPr>
                      <p:cNvPr id="2" name="Oggetto 1">
                        <a:extLst>
                          <a:ext uri="{FF2B5EF4-FFF2-40B4-BE49-F238E27FC236}">
                            <a16:creationId xmlns:a16="http://schemas.microsoft.com/office/drawing/2014/main" id="{D61EC7BE-8902-40E0-AB24-BE0639CD2669}"/>
                          </a:ext>
                        </a:extLst>
                      </p:cNvPr>
                      <p:cNvPicPr/>
                      <p:nvPr/>
                    </p:nvPicPr>
                    <p:blipFill>
                      <a:blip r:embed="rId3"/>
                      <a:stretch>
                        <a:fillRect/>
                      </a:stretch>
                    </p:blipFill>
                    <p:spPr>
                      <a:xfrm>
                        <a:off x="779579" y="820939"/>
                        <a:ext cx="10284973" cy="5227206"/>
                      </a:xfrm>
                      <a:prstGeom prst="rect">
                        <a:avLst/>
                      </a:prstGeom>
                    </p:spPr>
                  </p:pic>
                </p:oleObj>
              </mc:Fallback>
            </mc:AlternateContent>
          </a:graphicData>
        </a:graphic>
      </p:graphicFrame>
      <p:sp>
        <p:nvSpPr>
          <p:cNvPr id="6" name="CasellaDiTesto 8">
            <a:extLst>
              <a:ext uri="{FF2B5EF4-FFF2-40B4-BE49-F238E27FC236}">
                <a16:creationId xmlns:a16="http://schemas.microsoft.com/office/drawing/2014/main" id="{ED718012-7DB5-44D0-8B6E-8DBB7A1B6DD9}"/>
              </a:ext>
            </a:extLst>
          </p:cNvPr>
          <p:cNvSpPr txBox="1"/>
          <p:nvPr/>
        </p:nvSpPr>
        <p:spPr bwMode="auto">
          <a:xfrm>
            <a:off x="7607807" y="6025886"/>
            <a:ext cx="3438145" cy="400110"/>
          </a:xfrm>
          <a:prstGeom prst="rect">
            <a:avLst/>
          </a:prstGeom>
          <a:solidFill>
            <a:srgbClr val="FFFFCC"/>
          </a:solidFill>
          <a:ln w="19050">
            <a:solidFill>
              <a:srgbClr val="C00000"/>
            </a:solid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it-IT" sz="2000" b="1" dirty="0">
                <a:solidFill>
                  <a:srgbClr val="C00000"/>
                </a:solidFill>
              </a:rPr>
              <a:t>Total  1.000  </a:t>
            </a:r>
            <a:r>
              <a:rPr lang="it-IT" sz="2000" b="1" dirty="0" err="1">
                <a:solidFill>
                  <a:srgbClr val="C00000"/>
                </a:solidFill>
              </a:rPr>
              <a:t>person</a:t>
            </a:r>
            <a:r>
              <a:rPr lang="it-IT" sz="2000" b="1" dirty="0">
                <a:solidFill>
                  <a:srgbClr val="C00000"/>
                </a:solidFill>
              </a:rPr>
              <a:t> months</a:t>
            </a:r>
            <a:endParaRPr dirty="0"/>
          </a:p>
        </p:txBody>
      </p:sp>
      <p:sp>
        <p:nvSpPr>
          <p:cNvPr id="7" name="TextBox 9">
            <a:extLst>
              <a:ext uri="{FF2B5EF4-FFF2-40B4-BE49-F238E27FC236}">
                <a16:creationId xmlns:a16="http://schemas.microsoft.com/office/drawing/2014/main" id="{EC1CC1D1-3579-434E-AC30-B5842BEDFFA0}"/>
              </a:ext>
            </a:extLst>
          </p:cNvPr>
          <p:cNvSpPr txBox="1"/>
          <p:nvPr/>
        </p:nvSpPr>
        <p:spPr bwMode="auto">
          <a:xfrm rot="19812992">
            <a:off x="6669250" y="1482716"/>
            <a:ext cx="801823" cy="400110"/>
          </a:xfrm>
          <a:prstGeom prst="rect">
            <a:avLst/>
          </a:prstGeom>
          <a:noFill/>
          <a:ln>
            <a:noFill/>
          </a:ln>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it-IT" sz="2000" b="1" dirty="0" err="1">
                <a:solidFill>
                  <a:srgbClr val="C00000"/>
                </a:solidFill>
              </a:rPr>
              <a:t>Instit</a:t>
            </a:r>
            <a:r>
              <a:rPr lang="it-IT" sz="2000" b="1" dirty="0">
                <a:solidFill>
                  <a:srgbClr val="C00000"/>
                </a:solidFill>
              </a:rPr>
              <a:t>.</a:t>
            </a:r>
            <a:endParaRPr sz="2000" dirty="0"/>
          </a:p>
        </p:txBody>
      </p:sp>
      <p:sp>
        <p:nvSpPr>
          <p:cNvPr id="8" name="TextBox 9">
            <a:extLst>
              <a:ext uri="{FF2B5EF4-FFF2-40B4-BE49-F238E27FC236}">
                <a16:creationId xmlns:a16="http://schemas.microsoft.com/office/drawing/2014/main" id="{CE20B09A-DE56-4EFF-BEDB-03B33B03C5FB}"/>
              </a:ext>
            </a:extLst>
          </p:cNvPr>
          <p:cNvSpPr txBox="1"/>
          <p:nvPr/>
        </p:nvSpPr>
        <p:spPr bwMode="auto">
          <a:xfrm rot="19812992">
            <a:off x="6574367" y="2301062"/>
            <a:ext cx="947695" cy="400110"/>
          </a:xfrm>
          <a:prstGeom prst="rect">
            <a:avLst/>
          </a:prstGeom>
          <a:noFill/>
          <a:ln>
            <a:noFill/>
          </a:ln>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it-IT" sz="2000" b="1" dirty="0">
                <a:solidFill>
                  <a:srgbClr val="C00000"/>
                </a:solidFill>
              </a:rPr>
              <a:t>Plasma</a:t>
            </a:r>
            <a:endParaRPr sz="2000" dirty="0"/>
          </a:p>
        </p:txBody>
      </p:sp>
      <p:sp>
        <p:nvSpPr>
          <p:cNvPr id="9" name="TextBox 7">
            <a:extLst>
              <a:ext uri="{FF2B5EF4-FFF2-40B4-BE49-F238E27FC236}">
                <a16:creationId xmlns:a16="http://schemas.microsoft.com/office/drawing/2014/main" id="{5E87DE1D-2B2A-4B43-B321-366EDC142ADE}"/>
              </a:ext>
            </a:extLst>
          </p:cNvPr>
          <p:cNvSpPr txBox="1"/>
          <p:nvPr/>
        </p:nvSpPr>
        <p:spPr bwMode="auto">
          <a:xfrm rot="20091323">
            <a:off x="6667721" y="4976886"/>
            <a:ext cx="846707" cy="400110"/>
          </a:xfrm>
          <a:prstGeom prst="rect">
            <a:avLst/>
          </a:prstGeom>
          <a:noFill/>
          <a:ln>
            <a:noFill/>
          </a:ln>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it-IT" sz="2000" b="1" dirty="0" err="1">
                <a:solidFill>
                  <a:srgbClr val="C00000"/>
                </a:solidFill>
              </a:rPr>
              <a:t>Lasers</a:t>
            </a:r>
            <a:endParaRPr sz="2000" dirty="0"/>
          </a:p>
        </p:txBody>
      </p:sp>
      <p:sp>
        <p:nvSpPr>
          <p:cNvPr id="10" name="TextBox 2">
            <a:extLst>
              <a:ext uri="{FF2B5EF4-FFF2-40B4-BE49-F238E27FC236}">
                <a16:creationId xmlns:a16="http://schemas.microsoft.com/office/drawing/2014/main" id="{7379B031-9090-465A-9A46-8E6D32FF77D4}"/>
              </a:ext>
            </a:extLst>
          </p:cNvPr>
          <p:cNvSpPr txBox="1"/>
          <p:nvPr/>
        </p:nvSpPr>
        <p:spPr bwMode="auto">
          <a:xfrm rot="19860559">
            <a:off x="6372942" y="3516631"/>
            <a:ext cx="1334020" cy="400110"/>
          </a:xfrm>
          <a:prstGeom prst="rect">
            <a:avLst/>
          </a:prstGeom>
          <a:noFill/>
          <a:ln>
            <a:noFill/>
          </a:ln>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it-IT" sz="2000" b="1" dirty="0">
                <a:solidFill>
                  <a:srgbClr val="C00000"/>
                </a:solidFill>
              </a:rPr>
              <a:t>RF_X-band</a:t>
            </a:r>
            <a:endParaRPr sz="2000" dirty="0"/>
          </a:p>
        </p:txBody>
      </p:sp>
      <p:sp>
        <p:nvSpPr>
          <p:cNvPr id="11" name="Footer Placeholder 4">
            <a:extLst>
              <a:ext uri="{FF2B5EF4-FFF2-40B4-BE49-F238E27FC236}">
                <a16:creationId xmlns:a16="http://schemas.microsoft.com/office/drawing/2014/main" id="{43A3D06B-E03B-45A9-81BA-43A72B635D79}"/>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extLst>
      <p:ext uri="{BB962C8B-B14F-4D97-AF65-F5344CB8AC3E}">
        <p14:creationId xmlns:p14="http://schemas.microsoft.com/office/powerpoint/2010/main" val="106826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2115126" y="-8059"/>
            <a:ext cx="7961747" cy="792677"/>
          </a:xfrm>
        </p:spPr>
        <p:txBody>
          <a:bodyPr>
            <a:normAutofit/>
          </a:bodyPr>
          <a:lstStyle/>
          <a:p>
            <a:pPr>
              <a:defRPr/>
            </a:pPr>
            <a:r>
              <a:rPr lang="en-GB" sz="3700" dirty="0"/>
              <a:t>Deliverables status</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4</a:t>
            </a:fld>
            <a:endParaRPr lang="en-GB"/>
          </a:p>
        </p:txBody>
      </p:sp>
      <p:graphicFrame>
        <p:nvGraphicFramePr>
          <p:cNvPr id="2" name="Tabella 1">
            <a:extLst>
              <a:ext uri="{FF2B5EF4-FFF2-40B4-BE49-F238E27FC236}">
                <a16:creationId xmlns:a16="http://schemas.microsoft.com/office/drawing/2014/main" id="{F8CC100E-8025-4D53-B2DE-32C35C3F843E}"/>
              </a:ext>
            </a:extLst>
          </p:cNvPr>
          <p:cNvGraphicFramePr>
            <a:graphicFrameLocks noGrp="1"/>
          </p:cNvGraphicFramePr>
          <p:nvPr>
            <p:extLst>
              <p:ext uri="{D42A27DB-BD31-4B8C-83A1-F6EECF244321}">
                <p14:modId xmlns:p14="http://schemas.microsoft.com/office/powerpoint/2010/main" val="3751493980"/>
              </p:ext>
            </p:extLst>
          </p:nvPr>
        </p:nvGraphicFramePr>
        <p:xfrm>
          <a:off x="874395" y="1340768"/>
          <a:ext cx="9614093" cy="4351336"/>
        </p:xfrm>
        <a:graphic>
          <a:graphicData uri="http://schemas.openxmlformats.org/drawingml/2006/table">
            <a:tbl>
              <a:tblPr/>
              <a:tblGrid>
                <a:gridCol w="406485">
                  <a:extLst>
                    <a:ext uri="{9D8B030D-6E8A-4147-A177-3AD203B41FA5}">
                      <a16:colId xmlns:a16="http://schemas.microsoft.com/office/drawing/2014/main" val="4275391579"/>
                    </a:ext>
                  </a:extLst>
                </a:gridCol>
                <a:gridCol w="5031144">
                  <a:extLst>
                    <a:ext uri="{9D8B030D-6E8A-4147-A177-3AD203B41FA5}">
                      <a16:colId xmlns:a16="http://schemas.microsoft.com/office/drawing/2014/main" val="3464085149"/>
                    </a:ext>
                  </a:extLst>
                </a:gridCol>
                <a:gridCol w="504056">
                  <a:extLst>
                    <a:ext uri="{9D8B030D-6E8A-4147-A177-3AD203B41FA5}">
                      <a16:colId xmlns:a16="http://schemas.microsoft.com/office/drawing/2014/main" val="2103041943"/>
                    </a:ext>
                  </a:extLst>
                </a:gridCol>
                <a:gridCol w="504056">
                  <a:extLst>
                    <a:ext uri="{9D8B030D-6E8A-4147-A177-3AD203B41FA5}">
                      <a16:colId xmlns:a16="http://schemas.microsoft.com/office/drawing/2014/main" val="3116126198"/>
                    </a:ext>
                  </a:extLst>
                </a:gridCol>
                <a:gridCol w="576064">
                  <a:extLst>
                    <a:ext uri="{9D8B030D-6E8A-4147-A177-3AD203B41FA5}">
                      <a16:colId xmlns:a16="http://schemas.microsoft.com/office/drawing/2014/main" val="740472988"/>
                    </a:ext>
                  </a:extLst>
                </a:gridCol>
                <a:gridCol w="1008112">
                  <a:extLst>
                    <a:ext uri="{9D8B030D-6E8A-4147-A177-3AD203B41FA5}">
                      <a16:colId xmlns:a16="http://schemas.microsoft.com/office/drawing/2014/main" val="4250712119"/>
                    </a:ext>
                  </a:extLst>
                </a:gridCol>
                <a:gridCol w="1584176">
                  <a:extLst>
                    <a:ext uri="{9D8B030D-6E8A-4147-A177-3AD203B41FA5}">
                      <a16:colId xmlns:a16="http://schemas.microsoft.com/office/drawing/2014/main" val="2910282799"/>
                    </a:ext>
                  </a:extLst>
                </a:gridCol>
              </a:tblGrid>
              <a:tr h="395576">
                <a:tc>
                  <a:txBody>
                    <a:bodyPr/>
                    <a:lstStyle/>
                    <a:p>
                      <a:pPr algn="ctr" fontAlgn="ctr"/>
                      <a:r>
                        <a:rPr lang="it-IT" sz="1200" b="1" i="0" u="none" strike="noStrike" dirty="0">
                          <a:solidFill>
                            <a:srgbClr val="000000"/>
                          </a:solidFill>
                          <a:effectLst/>
                          <a:latin typeface="Arial" panose="020B0604020202020204" pitchFamily="34" charset="0"/>
                        </a:rPr>
                        <a:t>No</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Arial" panose="020B0604020202020204" pitchFamily="34" charset="0"/>
                        </a:rPr>
                        <a:t>List of Deliverables due in the first year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it-IT" sz="1200" b="1" i="0" u="none" strike="noStrike">
                          <a:solidFill>
                            <a:srgbClr val="000000"/>
                          </a:solidFill>
                          <a:effectLst/>
                          <a:latin typeface="Arial" panose="020B0604020202020204" pitchFamily="34" charset="0"/>
                        </a:rPr>
                        <a:t>WP</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it-IT" sz="1200" b="1" i="0" u="none" strike="noStrike">
                          <a:solidFill>
                            <a:srgbClr val="000000"/>
                          </a:solidFill>
                          <a:effectLst/>
                          <a:latin typeface="Arial" panose="020B0604020202020204" pitchFamily="34" charset="0"/>
                        </a:rPr>
                        <a:t>Type</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it-IT" sz="1200" b="1" i="0" u="none" strike="noStrike" dirty="0" err="1">
                          <a:solidFill>
                            <a:srgbClr val="000000"/>
                          </a:solidFill>
                          <a:effectLst/>
                          <a:latin typeface="Arial" panose="020B0604020202020204" pitchFamily="34" charset="0"/>
                        </a:rPr>
                        <a:t>Diss</a:t>
                      </a:r>
                      <a:r>
                        <a:rPr lang="it-IT" sz="1200" b="1" i="0" u="none" strike="noStrike" dirty="0">
                          <a:solidFill>
                            <a:srgbClr val="000000"/>
                          </a:solidFill>
                          <a:effectLst/>
                          <a:latin typeface="Arial" panose="020B0604020202020204" pitchFamily="34" charset="0"/>
                        </a:rPr>
                        <a:t>.</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it-IT" sz="1200" b="1" i="0" u="none" strike="noStrike">
                          <a:solidFill>
                            <a:srgbClr val="000000"/>
                          </a:solidFill>
                          <a:effectLst/>
                          <a:latin typeface="Arial" panose="020B0604020202020204" pitchFamily="34" charset="0"/>
                        </a:rPr>
                        <a:t>Due date</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it-IT" sz="1200" b="1" i="0" u="none" strike="noStrike">
                          <a:solidFill>
                            <a:srgbClr val="000000"/>
                          </a:solidFill>
                          <a:effectLst/>
                          <a:latin typeface="Arial" panose="020B0604020202020204" pitchFamily="34" charset="0"/>
                        </a:rPr>
                        <a:t>Status</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76883050"/>
                  </a:ext>
                </a:extLst>
              </a:tr>
              <a:tr h="395576">
                <a:tc>
                  <a:txBody>
                    <a:bodyPr/>
                    <a:lstStyle/>
                    <a:p>
                      <a:pPr algn="ctr" fontAlgn="ctr"/>
                      <a:r>
                        <a:rPr lang="it-IT" sz="1200" b="0" i="0" u="none" strike="noStrike">
                          <a:solidFill>
                            <a:srgbClr val="000000"/>
                          </a:solidFill>
                          <a:effectLst/>
                          <a:latin typeface="Arial" panose="020B0604020202020204" pitchFamily="34" charset="0"/>
                        </a:rPr>
                        <a:t>D1</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PACRI first progress report: R&amp;D and components under development.</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1</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PU</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28-feb-26</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dirty="0">
                          <a:solidFill>
                            <a:srgbClr val="000000"/>
                          </a:solidFill>
                          <a:effectLst/>
                          <a:latin typeface="Arial" panose="020B0604020202020204" pitchFamily="34" charset="0"/>
                        </a:rPr>
                        <a:t>In progress</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54136307"/>
                  </a:ext>
                </a:extLst>
              </a:tr>
              <a:tr h="395576">
                <a:tc>
                  <a:txBody>
                    <a:bodyPr/>
                    <a:lstStyle/>
                    <a:p>
                      <a:pPr algn="ctr" fontAlgn="ctr"/>
                      <a:r>
                        <a:rPr lang="it-IT" sz="1200" b="0" i="0" u="none" strike="noStrike">
                          <a:solidFill>
                            <a:srgbClr val="000000"/>
                          </a:solidFill>
                          <a:effectLst/>
                          <a:latin typeface="Arial" panose="020B0604020202020204" pitchFamily="34" charset="0"/>
                        </a:rPr>
                        <a:t>D5</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Data Management Plan as a "living document“.</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1</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PU</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31-mag-25</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Submitted</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2613140026"/>
                  </a:ext>
                </a:extLst>
              </a:tr>
              <a:tr h="395576">
                <a:tc>
                  <a:txBody>
                    <a:bodyPr/>
                    <a:lstStyle/>
                    <a:p>
                      <a:pPr algn="ctr" fontAlgn="ctr"/>
                      <a:r>
                        <a:rPr lang="it-IT" sz="1200" b="0" i="0" u="none" strike="noStrike">
                          <a:solidFill>
                            <a:srgbClr val="000000"/>
                          </a:solidFill>
                          <a:effectLst/>
                          <a:latin typeface="Arial" panose="020B0604020202020204" pitchFamily="34" charset="0"/>
                        </a:rPr>
                        <a:t>D6</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Project Website with project information for different stakeholder groups.</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1</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DEC</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PU</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31-mar-25</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Submitted</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3948302333"/>
                  </a:ext>
                </a:extLst>
              </a:tr>
              <a:tr h="395576">
                <a:tc>
                  <a:txBody>
                    <a:bodyPr/>
                    <a:lstStyle/>
                    <a:p>
                      <a:pPr algn="ctr" fontAlgn="ctr"/>
                      <a:r>
                        <a:rPr lang="it-IT" sz="1200" b="0" i="0" u="none" strike="noStrike">
                          <a:solidFill>
                            <a:srgbClr val="000000"/>
                          </a:solidFill>
                          <a:effectLst/>
                          <a:latin typeface="Arial" panose="020B0604020202020204" pitchFamily="34" charset="0"/>
                        </a:rPr>
                        <a:t>D8</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it-IT" sz="1200" b="0" i="0" u="none" strike="noStrike" dirty="0">
                          <a:solidFill>
                            <a:srgbClr val="000000"/>
                          </a:solidFill>
                          <a:effectLst/>
                          <a:latin typeface="Arial" panose="020B0604020202020204" pitchFamily="34" charset="0"/>
                        </a:rPr>
                        <a:t>Report on cumulative </a:t>
                      </a:r>
                      <a:r>
                        <a:rPr lang="it-IT" sz="1200" b="0" i="0" u="none" strike="noStrike" dirty="0" err="1">
                          <a:solidFill>
                            <a:srgbClr val="000000"/>
                          </a:solidFill>
                          <a:effectLst/>
                          <a:latin typeface="Arial" panose="020B0604020202020204" pitchFamily="34" charset="0"/>
                        </a:rPr>
                        <a:t>expenditure</a:t>
                      </a:r>
                      <a:r>
                        <a:rPr lang="it-IT" sz="1200" b="0" i="0" u="none" strike="noStrike" dirty="0">
                          <a:solidFill>
                            <a:srgbClr val="000000"/>
                          </a:solidFill>
                          <a:effectLst/>
                          <a:latin typeface="Arial" panose="020B0604020202020204" pitchFamily="34" charset="0"/>
                        </a:rPr>
                        <a:t>.</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1</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SEN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30-nov-25</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Submitted</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4008917809"/>
                  </a:ext>
                </a:extLst>
              </a:tr>
              <a:tr h="395576">
                <a:tc>
                  <a:txBody>
                    <a:bodyPr/>
                    <a:lstStyle/>
                    <a:p>
                      <a:pPr algn="ctr" fontAlgn="ctr"/>
                      <a:r>
                        <a:rPr lang="it-IT" sz="1200" b="0" i="0" u="none" strike="noStrike">
                          <a:solidFill>
                            <a:srgbClr val="000000"/>
                          </a:solidFill>
                          <a:effectLst/>
                          <a:latin typeface="Arial" panose="020B0604020202020204" pitchFamily="34" charset="0"/>
                        </a:rPr>
                        <a:t>D16</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it-IT" sz="1200" b="0" i="0" u="none" strike="noStrike" dirty="0">
                          <a:solidFill>
                            <a:srgbClr val="000000"/>
                          </a:solidFill>
                          <a:effectLst/>
                          <a:latin typeface="Arial" panose="020B0604020202020204" pitchFamily="34" charset="0"/>
                        </a:rPr>
                        <a:t>PACRI </a:t>
                      </a:r>
                      <a:r>
                        <a:rPr lang="it-IT" sz="1200" b="0" i="0" u="none" strike="noStrike" dirty="0" err="1">
                          <a:solidFill>
                            <a:srgbClr val="000000"/>
                          </a:solidFill>
                          <a:effectLst/>
                          <a:latin typeface="Arial" panose="020B0604020202020204" pitchFamily="34" charset="0"/>
                        </a:rPr>
                        <a:t>Dissemination</a:t>
                      </a:r>
                      <a:r>
                        <a:rPr lang="it-IT" sz="1200" b="0" i="0" u="none" strike="noStrike" dirty="0">
                          <a:solidFill>
                            <a:srgbClr val="000000"/>
                          </a:solidFill>
                          <a:effectLst/>
                          <a:latin typeface="Arial" panose="020B0604020202020204" pitchFamily="34" charset="0"/>
                        </a:rPr>
                        <a:t> and Exploitation Plan.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PU</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31-ago-25</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Submitted</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1958622971"/>
                  </a:ext>
                </a:extLst>
              </a:tr>
              <a:tr h="395576">
                <a:tc>
                  <a:txBody>
                    <a:bodyPr/>
                    <a:lstStyle/>
                    <a:p>
                      <a:pPr algn="ctr" fontAlgn="ctr"/>
                      <a:r>
                        <a:rPr lang="it-IT" sz="1200" b="0" i="0" u="none" strike="noStrike">
                          <a:solidFill>
                            <a:srgbClr val="000000"/>
                          </a:solidFill>
                          <a:effectLst/>
                          <a:latin typeface="Arial" panose="020B0604020202020204" pitchFamily="34" charset="0"/>
                        </a:rPr>
                        <a:t>D17</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it-IT" sz="1200" b="0" i="0" u="none" strike="noStrike" dirty="0">
                          <a:solidFill>
                            <a:srgbClr val="000000"/>
                          </a:solidFill>
                          <a:effectLst/>
                          <a:latin typeface="Arial" panose="020B0604020202020204" pitchFamily="34" charset="0"/>
                        </a:rPr>
                        <a:t>PACRI Industrial </a:t>
                      </a:r>
                      <a:r>
                        <a:rPr lang="it-IT" sz="1200" b="0" i="0" u="none" strike="noStrike" dirty="0" err="1">
                          <a:solidFill>
                            <a:srgbClr val="000000"/>
                          </a:solidFill>
                          <a:effectLst/>
                          <a:latin typeface="Arial" panose="020B0604020202020204" pitchFamily="34" charset="0"/>
                        </a:rPr>
                        <a:t>Outreach</a:t>
                      </a:r>
                      <a:r>
                        <a:rPr lang="it-IT" sz="1200" b="0" i="0" u="none" strike="noStrike" dirty="0">
                          <a:solidFill>
                            <a:srgbClr val="000000"/>
                          </a:solidFill>
                          <a:effectLst/>
                          <a:latin typeface="Arial" panose="020B0604020202020204" pitchFamily="34" charset="0"/>
                        </a:rPr>
                        <a:t> &amp; Exploitation Plan.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PU</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28-feb-26</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Submitted</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2088600860"/>
                  </a:ext>
                </a:extLst>
              </a:tr>
              <a:tr h="395576">
                <a:tc>
                  <a:txBody>
                    <a:bodyPr/>
                    <a:lstStyle/>
                    <a:p>
                      <a:pPr algn="ctr" fontAlgn="ctr"/>
                      <a:r>
                        <a:rPr lang="it-IT" sz="1200" b="0" i="0" u="none" strike="noStrike">
                          <a:solidFill>
                            <a:srgbClr val="000000"/>
                          </a:solidFill>
                          <a:effectLst/>
                          <a:latin typeface="Arial" panose="020B0604020202020204" pitchFamily="34" charset="0"/>
                        </a:rPr>
                        <a:t>D36</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Revised high efficiency klystron parameters.</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1</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SEN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28-feb-26</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Posponed (AMD)</a:t>
                      </a:r>
                      <a:br>
                        <a:rPr lang="it-IT" sz="1200" b="0" i="0" u="none" strike="noStrike">
                          <a:solidFill>
                            <a:srgbClr val="000000"/>
                          </a:solidFill>
                          <a:effectLst/>
                          <a:latin typeface="Arial" panose="020B0604020202020204" pitchFamily="34" charset="0"/>
                        </a:rPr>
                      </a:br>
                      <a:r>
                        <a:rPr lang="it-IT" sz="1200" b="0" i="0" u="none" strike="noStrike">
                          <a:solidFill>
                            <a:srgbClr val="000000"/>
                          </a:solidFill>
                          <a:effectLst/>
                          <a:latin typeface="Arial" panose="020B0604020202020204" pitchFamily="34" charset="0"/>
                        </a:rPr>
                        <a:t>31-may-26</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65667812"/>
                  </a:ext>
                </a:extLst>
              </a:tr>
              <a:tr h="395576">
                <a:tc>
                  <a:txBody>
                    <a:bodyPr/>
                    <a:lstStyle/>
                    <a:p>
                      <a:pPr algn="ctr" fontAlgn="ctr"/>
                      <a:r>
                        <a:rPr lang="it-IT" sz="1200" b="0" i="0" u="none" strike="noStrike">
                          <a:solidFill>
                            <a:srgbClr val="000000"/>
                          </a:solidFill>
                          <a:effectLst/>
                          <a:latin typeface="Arial" panose="020B0604020202020204" pitchFamily="34" charset="0"/>
                        </a:rPr>
                        <a:t>D39</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it-IT" sz="1200" b="0" i="0" u="none" strike="noStrike" dirty="0">
                          <a:solidFill>
                            <a:srgbClr val="000000"/>
                          </a:solidFill>
                          <a:effectLst/>
                          <a:latin typeface="Arial" panose="020B0604020202020204" pitchFamily="34" charset="0"/>
                        </a:rPr>
                        <a:t>High Voltage modulator design.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7</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SEN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28-feb-26</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Delayed (No AMD)</a:t>
                      </a:r>
                      <a:br>
                        <a:rPr lang="it-IT" sz="1200" b="0" i="0" u="none" strike="noStrike">
                          <a:solidFill>
                            <a:srgbClr val="000000"/>
                          </a:solidFill>
                          <a:effectLst/>
                          <a:latin typeface="Arial" panose="020B0604020202020204" pitchFamily="34" charset="0"/>
                        </a:rPr>
                      </a:br>
                      <a:r>
                        <a:rPr lang="it-IT" sz="1200" b="0" i="0" u="none" strike="noStrike">
                          <a:solidFill>
                            <a:srgbClr val="000000"/>
                          </a:solidFill>
                          <a:effectLst/>
                          <a:latin typeface="Arial" panose="020B0604020202020204" pitchFamily="34" charset="0"/>
                        </a:rPr>
                        <a:t>31-may-26</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46232428"/>
                  </a:ext>
                </a:extLst>
              </a:tr>
              <a:tr h="395576">
                <a:tc>
                  <a:txBody>
                    <a:bodyPr/>
                    <a:lstStyle/>
                    <a:p>
                      <a:pPr algn="ctr" fontAlgn="ctr"/>
                      <a:r>
                        <a:rPr lang="it-IT" sz="1200" b="0" i="0" u="none" strike="noStrike">
                          <a:solidFill>
                            <a:srgbClr val="000000"/>
                          </a:solidFill>
                          <a:effectLst/>
                          <a:latin typeface="Arial" panose="020B0604020202020204" pitchFamily="34" charset="0"/>
                        </a:rPr>
                        <a:t>D42</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it-IT" sz="1200" b="0" i="0" u="none" strike="noStrike" dirty="0">
                          <a:solidFill>
                            <a:srgbClr val="000000"/>
                          </a:solidFill>
                          <a:effectLst/>
                          <a:latin typeface="Arial" panose="020B0604020202020204" pitchFamily="34" charset="0"/>
                        </a:rPr>
                        <a:t>X-band RF </a:t>
                      </a:r>
                      <a:r>
                        <a:rPr lang="it-IT" sz="1200" b="0" i="0" u="none" strike="noStrike" dirty="0" err="1">
                          <a:solidFill>
                            <a:srgbClr val="000000"/>
                          </a:solidFill>
                          <a:effectLst/>
                          <a:latin typeface="Arial" panose="020B0604020202020204" pitchFamily="34" charset="0"/>
                        </a:rPr>
                        <a:t>pulse</a:t>
                      </a:r>
                      <a:r>
                        <a:rPr lang="it-IT" sz="1200" b="0" i="0" u="none" strike="noStrike" dirty="0">
                          <a:solidFill>
                            <a:srgbClr val="000000"/>
                          </a:solidFill>
                          <a:effectLst/>
                          <a:latin typeface="Arial" panose="020B0604020202020204" pitchFamily="34" charset="0"/>
                        </a:rPr>
                        <a:t> </a:t>
                      </a:r>
                      <a:r>
                        <a:rPr lang="it-IT" sz="1200" b="0" i="0" u="none" strike="noStrike" dirty="0" err="1">
                          <a:solidFill>
                            <a:srgbClr val="000000"/>
                          </a:solidFill>
                          <a:effectLst/>
                          <a:latin typeface="Arial" panose="020B0604020202020204" pitchFamily="34" charset="0"/>
                        </a:rPr>
                        <a:t>compressor</a:t>
                      </a:r>
                      <a:r>
                        <a:rPr lang="it-IT" sz="1200" b="0" i="0" u="none" strike="noStrike" dirty="0">
                          <a:solidFill>
                            <a:srgbClr val="000000"/>
                          </a:solidFill>
                          <a:effectLst/>
                          <a:latin typeface="Arial" panose="020B0604020202020204" pitchFamily="34" charset="0"/>
                        </a:rPr>
                        <a:t> design.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8</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SEN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28-feb-26</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Submitted</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3022810200"/>
                  </a:ext>
                </a:extLst>
              </a:tr>
              <a:tr h="395576">
                <a:tc>
                  <a:txBody>
                    <a:bodyPr/>
                    <a:lstStyle/>
                    <a:p>
                      <a:pPr algn="ctr" fontAlgn="ctr"/>
                      <a:r>
                        <a:rPr lang="it-IT" sz="1200" b="0" i="0" u="none" strike="noStrike">
                          <a:solidFill>
                            <a:srgbClr val="000000"/>
                          </a:solidFill>
                          <a:effectLst/>
                          <a:latin typeface="Arial" panose="020B0604020202020204" pitchFamily="34" charset="0"/>
                        </a:rPr>
                        <a:t>D45</a:t>
                      </a:r>
                    </a:p>
                  </a:txBody>
                  <a:tcPr marL="6593" marR="6593" marT="6593"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Design of the new RF test area at CERN.</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9</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R</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PU</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200" b="0" i="0" u="none" strike="noStrike">
                          <a:solidFill>
                            <a:srgbClr val="000000"/>
                          </a:solidFill>
                          <a:effectLst/>
                          <a:latin typeface="Arial" panose="020B0604020202020204" pitchFamily="34" charset="0"/>
                        </a:rPr>
                        <a:t>28-feb-26</a:t>
                      </a:r>
                    </a:p>
                  </a:txBody>
                  <a:tcPr marL="6593" marR="6593" marT="659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200" b="0" i="0" u="none" strike="noStrike" dirty="0" err="1">
                          <a:solidFill>
                            <a:srgbClr val="000000"/>
                          </a:solidFill>
                          <a:effectLst/>
                          <a:latin typeface="Arial" panose="020B0604020202020204" pitchFamily="34" charset="0"/>
                        </a:rPr>
                        <a:t>Delayed</a:t>
                      </a:r>
                      <a:r>
                        <a:rPr lang="it-IT" sz="1200" b="0" i="0" u="none" strike="noStrike" dirty="0">
                          <a:solidFill>
                            <a:srgbClr val="000000"/>
                          </a:solidFill>
                          <a:effectLst/>
                          <a:latin typeface="Arial" panose="020B0604020202020204" pitchFamily="34" charset="0"/>
                        </a:rPr>
                        <a:t> (No AMD)</a:t>
                      </a:r>
                      <a:br>
                        <a:rPr lang="it-IT" sz="1200" b="0" i="0" u="none" strike="noStrike" dirty="0">
                          <a:solidFill>
                            <a:srgbClr val="000000"/>
                          </a:solidFill>
                          <a:effectLst/>
                          <a:latin typeface="Arial" panose="020B0604020202020204" pitchFamily="34" charset="0"/>
                        </a:rPr>
                      </a:br>
                      <a:r>
                        <a:rPr lang="it-IT" sz="1200" b="0" i="0" u="none" strike="noStrike" dirty="0">
                          <a:solidFill>
                            <a:srgbClr val="000000"/>
                          </a:solidFill>
                          <a:effectLst/>
                          <a:latin typeface="Arial" panose="020B0604020202020204" pitchFamily="34" charset="0"/>
                        </a:rPr>
                        <a:t>31-may-26</a:t>
                      </a:r>
                    </a:p>
                  </a:txBody>
                  <a:tcPr marL="6593" marR="6593" marT="659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784619"/>
                  </a:ext>
                </a:extLst>
              </a:tr>
            </a:tbl>
          </a:graphicData>
        </a:graphic>
      </p:graphicFrame>
      <p:sp>
        <p:nvSpPr>
          <p:cNvPr id="6" name="Footer Placeholder 4">
            <a:extLst>
              <a:ext uri="{FF2B5EF4-FFF2-40B4-BE49-F238E27FC236}">
                <a16:creationId xmlns:a16="http://schemas.microsoft.com/office/drawing/2014/main" id="{D4E680AB-4A01-4AFB-BAB7-EEEB911C7464}"/>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extLst>
      <p:ext uri="{BB962C8B-B14F-4D97-AF65-F5344CB8AC3E}">
        <p14:creationId xmlns:p14="http://schemas.microsoft.com/office/powerpoint/2010/main" val="1425183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3700" dirty="0"/>
              <a:t>Milestones status</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5</a:t>
            </a:fld>
            <a:endParaRPr lang="en-GB"/>
          </a:p>
        </p:txBody>
      </p:sp>
      <p:graphicFrame>
        <p:nvGraphicFramePr>
          <p:cNvPr id="2" name="Oggetto 1">
            <a:extLst>
              <a:ext uri="{FF2B5EF4-FFF2-40B4-BE49-F238E27FC236}">
                <a16:creationId xmlns:a16="http://schemas.microsoft.com/office/drawing/2014/main" id="{5094807A-1FB0-4F62-9737-47989751E03D}"/>
              </a:ext>
            </a:extLst>
          </p:cNvPr>
          <p:cNvGraphicFramePr>
            <a:graphicFrameLocks noChangeAspect="1"/>
          </p:cNvGraphicFramePr>
          <p:nvPr>
            <p:extLst>
              <p:ext uri="{D42A27DB-BD31-4B8C-83A1-F6EECF244321}">
                <p14:modId xmlns:p14="http://schemas.microsoft.com/office/powerpoint/2010/main" val="2715634583"/>
              </p:ext>
            </p:extLst>
          </p:nvPr>
        </p:nvGraphicFramePr>
        <p:xfrm>
          <a:off x="1559496" y="1048800"/>
          <a:ext cx="8253412" cy="5154613"/>
        </p:xfrm>
        <a:graphic>
          <a:graphicData uri="http://schemas.openxmlformats.org/presentationml/2006/ole">
            <mc:AlternateContent xmlns:mc="http://schemas.openxmlformats.org/markup-compatibility/2006">
              <mc:Choice xmlns:v="urn:schemas-microsoft-com:vml" Requires="v">
                <p:oleObj name="Worksheet" r:id="rId2" imgW="13963524" imgH="8581917" progId="Excel.Sheet.12">
                  <p:embed/>
                </p:oleObj>
              </mc:Choice>
              <mc:Fallback>
                <p:oleObj name="Worksheet" r:id="rId2" imgW="13963524" imgH="8581917" progId="Excel.Sheet.12">
                  <p:embed/>
                  <p:pic>
                    <p:nvPicPr>
                      <p:cNvPr id="0" name=""/>
                      <p:cNvPicPr/>
                      <p:nvPr/>
                    </p:nvPicPr>
                    <p:blipFill>
                      <a:blip r:embed="rId3"/>
                      <a:stretch>
                        <a:fillRect/>
                      </a:stretch>
                    </p:blipFill>
                    <p:spPr>
                      <a:xfrm>
                        <a:off x="1559496" y="1048800"/>
                        <a:ext cx="8253412" cy="5154613"/>
                      </a:xfrm>
                      <a:prstGeom prst="rect">
                        <a:avLst/>
                      </a:prstGeom>
                    </p:spPr>
                  </p:pic>
                </p:oleObj>
              </mc:Fallback>
            </mc:AlternateContent>
          </a:graphicData>
        </a:graphic>
      </p:graphicFrame>
      <p:sp>
        <p:nvSpPr>
          <p:cNvPr id="6" name="Footer Placeholder 4">
            <a:extLst>
              <a:ext uri="{FF2B5EF4-FFF2-40B4-BE49-F238E27FC236}">
                <a16:creationId xmlns:a16="http://schemas.microsoft.com/office/drawing/2014/main" id="{ADB58ADF-C383-402B-8433-4E00B5AA92FF}"/>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extLst>
      <p:ext uri="{BB962C8B-B14F-4D97-AF65-F5344CB8AC3E}">
        <p14:creationId xmlns:p14="http://schemas.microsoft.com/office/powerpoint/2010/main" val="930517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2115126" y="0"/>
            <a:ext cx="7961747" cy="792677"/>
          </a:xfrm>
        </p:spPr>
        <p:txBody>
          <a:bodyPr>
            <a:normAutofit/>
          </a:bodyPr>
          <a:lstStyle/>
          <a:p>
            <a:pPr>
              <a:defRPr/>
            </a:pPr>
            <a:r>
              <a:rPr lang="en-US" sz="3700" dirty="0"/>
              <a:t>THALES -MIS leaving the project</a:t>
            </a:r>
            <a:endParaRPr sz="37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6</a:t>
            </a:fld>
            <a:endParaRPr lang="en-GB"/>
          </a:p>
        </p:txBody>
      </p:sp>
      <p:sp>
        <p:nvSpPr>
          <p:cNvPr id="8" name="Rettangolo 7">
            <a:extLst>
              <a:ext uri="{FF2B5EF4-FFF2-40B4-BE49-F238E27FC236}">
                <a16:creationId xmlns:a16="http://schemas.microsoft.com/office/drawing/2014/main" id="{48D7BBFC-DEAD-4E37-B3A5-0648EA1D2CF9}"/>
              </a:ext>
            </a:extLst>
          </p:cNvPr>
          <p:cNvSpPr/>
          <p:nvPr/>
        </p:nvSpPr>
        <p:spPr bwMode="auto">
          <a:xfrm>
            <a:off x="288752" y="1124744"/>
            <a:ext cx="7560840" cy="4534383"/>
          </a:xfrm>
          <a:prstGeom prst="rect">
            <a:avLst/>
          </a:prstGeom>
        </p:spPr>
        <p:txBody>
          <a:bodyPr wrap="square">
            <a:spAutoFit/>
          </a:bodyPr>
          <a:lstStyle/>
          <a:p>
            <a:pPr marL="269875" indent="-269875" algn="just">
              <a:lnSpc>
                <a:spcPct val="107000"/>
              </a:lnSpc>
              <a:spcAft>
                <a:spcPts val="800"/>
              </a:spcAft>
              <a:buSzPct val="73000"/>
              <a:buFont typeface="Wingdings"/>
              <a:buChar char="Ø"/>
              <a:defRPr/>
            </a:pPr>
            <a:r>
              <a:rPr lang="en-US" sz="2100" dirty="0">
                <a:solidFill>
                  <a:srgbClr val="000000"/>
                </a:solidFill>
                <a:ea typeface="DengXian"/>
                <a:cs typeface="Times New Roman"/>
              </a:rPr>
              <a:t>Mid of April 2025 we have been informed that THALES-MIS France (former BE5) intended to leave the PACRI project. </a:t>
            </a:r>
            <a:endParaRPr lang="it-IT" sz="2100" dirty="0">
              <a:ea typeface="Calibri"/>
              <a:cs typeface="Times New Roman"/>
            </a:endParaRPr>
          </a:p>
          <a:p>
            <a:pPr marL="269875" indent="-269875" algn="just">
              <a:lnSpc>
                <a:spcPct val="107000"/>
              </a:lnSpc>
              <a:spcAft>
                <a:spcPts val="800"/>
              </a:spcAft>
              <a:buSzPct val="73000"/>
              <a:buFont typeface="Wingdings"/>
              <a:buChar char="Ø"/>
              <a:defRPr/>
            </a:pPr>
            <a:r>
              <a:rPr lang="en-US" sz="2100" dirty="0">
                <a:solidFill>
                  <a:srgbClr val="000000"/>
                </a:solidFill>
                <a:ea typeface="DengXian"/>
                <a:cs typeface="Times New Roman"/>
              </a:rPr>
              <a:t>This decision was driven by a thorough review of THALES-MIS future business plan, which originally relied on the X-band Klystron for use in the scientific and medical markets. The planned changes led THALES-MIS to reconsider their participation in the PACRI project.</a:t>
            </a:r>
            <a:endParaRPr lang="it-IT" sz="2100" dirty="0">
              <a:ea typeface="Calibri"/>
              <a:cs typeface="Times New Roman"/>
            </a:endParaRPr>
          </a:p>
          <a:p>
            <a:pPr marL="269875" indent="-269875" algn="just">
              <a:lnSpc>
                <a:spcPct val="107000"/>
              </a:lnSpc>
              <a:spcAft>
                <a:spcPts val="800"/>
              </a:spcAft>
              <a:buSzPct val="73000"/>
              <a:buFont typeface="Wingdings"/>
              <a:buChar char="Ø"/>
              <a:defRPr/>
            </a:pPr>
            <a:r>
              <a:rPr lang="en-US" sz="2100" dirty="0">
                <a:solidFill>
                  <a:srgbClr val="000000"/>
                </a:solidFill>
                <a:ea typeface="DengXian"/>
                <a:cs typeface="Times New Roman"/>
              </a:rPr>
              <a:t>As their decision appeared to be not-negotiable, we asked THALES-MIS to send an official communication confirming that they were returning the full amount of the project pre-financing.</a:t>
            </a:r>
          </a:p>
          <a:p>
            <a:pPr marL="269875" indent="-269875" algn="just">
              <a:lnSpc>
                <a:spcPct val="107000"/>
              </a:lnSpc>
              <a:spcAft>
                <a:spcPts val="800"/>
              </a:spcAft>
              <a:buSzPct val="73000"/>
              <a:buFont typeface="Wingdings"/>
              <a:buChar char="Ø"/>
              <a:defRPr/>
            </a:pPr>
            <a:r>
              <a:rPr lang="en-US" sz="2100" dirty="0">
                <a:ea typeface="Calibri"/>
                <a:cs typeface="Times New Roman"/>
              </a:rPr>
              <a:t>We immediately informed our EU Project Officer and began preparing a “recovery plan”.</a:t>
            </a:r>
          </a:p>
        </p:txBody>
      </p:sp>
      <p:pic>
        <p:nvPicPr>
          <p:cNvPr id="9" name="Immagine 8">
            <a:extLst>
              <a:ext uri="{FF2B5EF4-FFF2-40B4-BE49-F238E27FC236}">
                <a16:creationId xmlns:a16="http://schemas.microsoft.com/office/drawing/2014/main" id="{B19F49C4-592E-4AB3-9959-70637D0ABF37}"/>
              </a:ext>
            </a:extLst>
          </p:cNvPr>
          <p:cNvPicPr>
            <a:picLocks noChangeAspect="1"/>
          </p:cNvPicPr>
          <p:nvPr/>
        </p:nvPicPr>
        <p:blipFill>
          <a:blip r:embed="rId2"/>
          <a:stretch>
            <a:fillRect/>
          </a:stretch>
        </p:blipFill>
        <p:spPr>
          <a:xfrm>
            <a:off x="8016583" y="798326"/>
            <a:ext cx="3886665" cy="5281577"/>
          </a:xfrm>
          <a:prstGeom prst="rect">
            <a:avLst/>
          </a:prstGeom>
          <a:ln>
            <a:solidFill>
              <a:srgbClr val="C00000"/>
            </a:solidFill>
          </a:ln>
        </p:spPr>
      </p:pic>
      <p:sp>
        <p:nvSpPr>
          <p:cNvPr id="10" name="Rettangolo 9">
            <a:extLst>
              <a:ext uri="{FF2B5EF4-FFF2-40B4-BE49-F238E27FC236}">
                <a16:creationId xmlns:a16="http://schemas.microsoft.com/office/drawing/2014/main" id="{B8185D3E-DE44-4EFA-B761-2B3A355AD29D}"/>
              </a:ext>
            </a:extLst>
          </p:cNvPr>
          <p:cNvSpPr/>
          <p:nvPr/>
        </p:nvSpPr>
        <p:spPr bwMode="auto">
          <a:xfrm>
            <a:off x="8178916" y="6059674"/>
            <a:ext cx="3754661" cy="307777"/>
          </a:xfrm>
          <a:prstGeom prst="rect">
            <a:avLst/>
          </a:prstGeom>
        </p:spPr>
        <p:txBody>
          <a:bodyPr wrap="square">
            <a:spAutoFit/>
          </a:bodyPr>
          <a:lstStyle/>
          <a:p>
            <a:pPr algn="just">
              <a:buSzPct val="73000"/>
              <a:defRPr/>
            </a:pPr>
            <a:r>
              <a:rPr lang="en-US" sz="1400" b="1" dirty="0">
                <a:solidFill>
                  <a:srgbClr val="C00000"/>
                </a:solidFill>
              </a:rPr>
              <a:t>THALES declaration received</a:t>
            </a:r>
            <a:r>
              <a:rPr lang="en-US" sz="1400" dirty="0"/>
              <a:t> </a:t>
            </a:r>
            <a:r>
              <a:rPr lang="en-US" sz="1400" b="1" dirty="0">
                <a:solidFill>
                  <a:srgbClr val="C00000"/>
                </a:solidFill>
              </a:rPr>
              <a:t>on June 04</a:t>
            </a:r>
            <a:r>
              <a:rPr lang="en-US" sz="1400" b="1" baseline="30000" dirty="0">
                <a:solidFill>
                  <a:srgbClr val="C00000"/>
                </a:solidFill>
              </a:rPr>
              <a:t>th</a:t>
            </a:r>
            <a:r>
              <a:rPr lang="en-US" sz="1400" b="1" dirty="0">
                <a:solidFill>
                  <a:srgbClr val="C00000"/>
                </a:solidFill>
              </a:rPr>
              <a:t>, 2025</a:t>
            </a:r>
            <a:endParaRPr lang="it-IT" sz="1400" b="1" dirty="0">
              <a:solidFill>
                <a:srgbClr val="C00000"/>
              </a:solidFill>
            </a:endParaRPr>
          </a:p>
        </p:txBody>
      </p:sp>
      <p:sp>
        <p:nvSpPr>
          <p:cNvPr id="11" name="Footer Placeholder 4">
            <a:extLst>
              <a:ext uri="{FF2B5EF4-FFF2-40B4-BE49-F238E27FC236}">
                <a16:creationId xmlns:a16="http://schemas.microsoft.com/office/drawing/2014/main" id="{863B6B7C-8298-4736-AD43-B694F5175B5B}"/>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2279576" y="12086"/>
            <a:ext cx="7961747" cy="792677"/>
          </a:xfrm>
        </p:spPr>
        <p:txBody>
          <a:bodyPr>
            <a:noAutofit/>
          </a:bodyPr>
          <a:lstStyle/>
          <a:p>
            <a:pPr>
              <a:defRPr/>
            </a:pPr>
            <a:r>
              <a:rPr lang="en-GB" sz="2800" dirty="0"/>
              <a:t>Alternative klystron suppliers and possible solution </a:t>
            </a:r>
            <a:endParaRPr sz="2800" dirty="0"/>
          </a:p>
        </p:txBody>
      </p:sp>
      <p:sp>
        <p:nvSpPr>
          <p:cNvPr id="4" name="Slide Number Placeholder 3"/>
          <p:cNvSpPr>
            <a:spLocks noGrp="1"/>
          </p:cNvSpPr>
          <p:nvPr>
            <p:ph type="sldNum" sz="quarter" idx="12"/>
          </p:nvPr>
        </p:nvSpPr>
        <p:spPr bwMode="auto"/>
        <p:txBody>
          <a:bodyPr/>
          <a:lstStyle/>
          <a:p>
            <a:pPr>
              <a:defRPr/>
            </a:pPr>
            <a:fld id="{3A3A6714-3D1F-4857-9904-D935B84167FA}" type="slidenum">
              <a:rPr lang="en-GB"/>
              <a:t>7</a:t>
            </a:fld>
            <a:endParaRPr lang="en-GB"/>
          </a:p>
        </p:txBody>
      </p:sp>
      <p:sp>
        <p:nvSpPr>
          <p:cNvPr id="2" name="Rettangolo 1">
            <a:extLst>
              <a:ext uri="{FF2B5EF4-FFF2-40B4-BE49-F238E27FC236}">
                <a16:creationId xmlns:a16="http://schemas.microsoft.com/office/drawing/2014/main" id="{F476509F-2D9F-4839-B400-CD8719E4CB30}"/>
              </a:ext>
            </a:extLst>
          </p:cNvPr>
          <p:cNvSpPr/>
          <p:nvPr/>
        </p:nvSpPr>
        <p:spPr>
          <a:xfrm>
            <a:off x="749406" y="1196752"/>
            <a:ext cx="10693188" cy="4778039"/>
          </a:xfrm>
          <a:prstGeom prst="rect">
            <a:avLst/>
          </a:prstGeom>
        </p:spPr>
        <p:txBody>
          <a:bodyPr wrap="square">
            <a:spAutoFit/>
          </a:bodyPr>
          <a:lstStyle/>
          <a:p>
            <a:pPr marL="265113" indent="-265113" algn="just">
              <a:lnSpc>
                <a:spcPct val="107000"/>
              </a:lnSpc>
              <a:spcAft>
                <a:spcPts val="300"/>
              </a:spcAft>
              <a:buSzPct val="73000"/>
              <a:buFont typeface="Wingdings" panose="05000000000000000000" pitchFamily="2" charset="2"/>
              <a:buChar char="Ø"/>
              <a:defRPr/>
            </a:pPr>
            <a:r>
              <a:rPr lang="en-US" sz="2100" dirty="0">
                <a:ea typeface="Calibri"/>
                <a:cs typeface="Times New Roman"/>
              </a:rPr>
              <a:t>In order to solve the issue we considered:</a:t>
            </a:r>
          </a:p>
          <a:p>
            <a:pPr marL="538163" lvl="1" indent="-273050" algn="just">
              <a:lnSpc>
                <a:spcPct val="107000"/>
              </a:lnSpc>
              <a:spcAft>
                <a:spcPts val="300"/>
              </a:spcAft>
              <a:buSzPct val="73000"/>
              <a:buFont typeface="Wingdings" panose="05000000000000000000" pitchFamily="2" charset="2"/>
              <a:buChar char="Ø"/>
              <a:defRPr/>
            </a:pPr>
            <a:r>
              <a:rPr lang="en-US" sz="2100" dirty="0">
                <a:solidFill>
                  <a:srgbClr val="000000"/>
                </a:solidFill>
                <a:ea typeface="DengXian"/>
                <a:cs typeface="Times New Roman"/>
              </a:rPr>
              <a:t>Manufacturers of X-band power klystrons in Europe and worldwide</a:t>
            </a:r>
          </a:p>
          <a:p>
            <a:pPr marL="538163" lvl="1" indent="-273050" algn="just">
              <a:lnSpc>
                <a:spcPct val="107000"/>
              </a:lnSpc>
              <a:spcAft>
                <a:spcPts val="300"/>
              </a:spcAft>
              <a:buSzPct val="73000"/>
              <a:buFont typeface="Wingdings" panose="05000000000000000000" pitchFamily="2" charset="2"/>
              <a:buChar char="Ø"/>
              <a:defRPr/>
            </a:pPr>
            <a:r>
              <a:rPr lang="en-US" sz="2100" dirty="0">
                <a:solidFill>
                  <a:srgbClr val="000000"/>
                </a:solidFill>
                <a:ea typeface="DengXian"/>
                <a:cs typeface="Times New Roman"/>
              </a:rPr>
              <a:t>Tasks assigned to THALES</a:t>
            </a:r>
          </a:p>
          <a:p>
            <a:pPr marL="538163" lvl="1" indent="-273050" algn="just">
              <a:lnSpc>
                <a:spcPct val="107000"/>
              </a:lnSpc>
              <a:spcAft>
                <a:spcPts val="1000"/>
              </a:spcAft>
              <a:buSzPct val="73000"/>
              <a:buFont typeface="Wingdings" panose="05000000000000000000" pitchFamily="2" charset="2"/>
              <a:buChar char="Ø"/>
              <a:defRPr/>
            </a:pPr>
            <a:r>
              <a:rPr lang="en-US" sz="2100" dirty="0">
                <a:solidFill>
                  <a:srgbClr val="000000"/>
                </a:solidFill>
                <a:ea typeface="DengXian"/>
                <a:cs typeface="Times New Roman"/>
              </a:rPr>
              <a:t>the entities to which these tasks could be transferred</a:t>
            </a:r>
            <a:endParaRPr lang="en-US" sz="2100" dirty="0">
              <a:ea typeface="Calibri"/>
              <a:cs typeface="Times New Roman"/>
            </a:endParaRPr>
          </a:p>
          <a:p>
            <a:pPr marL="269875" indent="-269875" algn="just">
              <a:lnSpc>
                <a:spcPct val="107000"/>
              </a:lnSpc>
              <a:spcAft>
                <a:spcPts val="300"/>
              </a:spcAft>
              <a:buSzPct val="73000"/>
              <a:buFont typeface="Wingdings"/>
              <a:buChar char="Ø"/>
              <a:defRPr/>
            </a:pPr>
            <a:r>
              <a:rPr lang="en-US" sz="2100" dirty="0">
                <a:ea typeface="Calibri"/>
                <a:cs typeface="Times New Roman"/>
              </a:rPr>
              <a:t>Currently, worldwide, there are only two possible suppliers of X-band hi-power klystrons, with the characteristics required by PACRI:</a:t>
            </a:r>
          </a:p>
          <a:p>
            <a:pPr marL="538163" lvl="1" indent="-273050" algn="just">
              <a:lnSpc>
                <a:spcPct val="107000"/>
              </a:lnSpc>
              <a:spcAft>
                <a:spcPts val="300"/>
              </a:spcAft>
              <a:buSzPct val="100000"/>
              <a:buFont typeface="+mj-lt"/>
              <a:buAutoNum type="alphaLcPeriod"/>
              <a:defRPr/>
            </a:pPr>
            <a:r>
              <a:rPr lang="en-US" sz="2100" dirty="0">
                <a:ea typeface="Calibri"/>
                <a:cs typeface="Times New Roman"/>
              </a:rPr>
              <a:t>Canon Electron Tubes and Devices, in Japan, </a:t>
            </a:r>
            <a:r>
              <a:rPr lang="en-US" sz="2100" dirty="0">
                <a:ea typeface="Calibri"/>
                <a:cs typeface="Times New Roman"/>
                <a:hlinkClick r:id="rId2"/>
              </a:rPr>
              <a:t>https://etd.canon/en/</a:t>
            </a:r>
            <a:r>
              <a:rPr lang="en-US" sz="2100" dirty="0">
                <a:ea typeface="Calibri"/>
                <a:cs typeface="Times New Roman"/>
              </a:rPr>
              <a:t> (use of E37119 klystron)</a:t>
            </a:r>
          </a:p>
          <a:p>
            <a:pPr marL="538163" lvl="1" indent="-273050" algn="just">
              <a:lnSpc>
                <a:spcPct val="107000"/>
              </a:lnSpc>
              <a:spcAft>
                <a:spcPts val="1000"/>
              </a:spcAft>
              <a:buSzPct val="100000"/>
              <a:buFont typeface="+mj-lt"/>
              <a:buAutoNum type="alphaLcPeriod"/>
              <a:defRPr/>
            </a:pPr>
            <a:r>
              <a:rPr lang="en-US" sz="2100" dirty="0">
                <a:ea typeface="Calibri"/>
                <a:cs typeface="Times New Roman"/>
              </a:rPr>
              <a:t>Communications &amp; Power Industries (CPI), in USA, </a:t>
            </a:r>
            <a:r>
              <a:rPr lang="it-IT" sz="2100" dirty="0">
                <a:ea typeface="Calibri"/>
                <a:cs typeface="Times New Roman"/>
                <a:hlinkClick r:id="rId3"/>
              </a:rPr>
              <a:t>https://www.cpii.com</a:t>
            </a:r>
            <a:endParaRPr lang="en-US" sz="2100" dirty="0">
              <a:ea typeface="Calibri"/>
              <a:cs typeface="Times New Roman"/>
            </a:endParaRPr>
          </a:p>
          <a:p>
            <a:pPr marL="269875" indent="-269875" algn="just">
              <a:lnSpc>
                <a:spcPct val="107000"/>
              </a:lnSpc>
              <a:spcAft>
                <a:spcPts val="800"/>
              </a:spcAft>
              <a:buSzPct val="73000"/>
              <a:buFont typeface="Wingdings"/>
              <a:buChar char="Ø"/>
              <a:defRPr/>
            </a:pPr>
            <a:r>
              <a:rPr lang="en-US" sz="2100" dirty="0">
                <a:ea typeface="Calibri"/>
                <a:cs typeface="Times New Roman"/>
              </a:rPr>
              <a:t>After a thorough analysis of the possible solutions, </a:t>
            </a:r>
            <a:r>
              <a:rPr lang="en-US" sz="2100" dirty="0" err="1">
                <a:ea typeface="Calibri"/>
                <a:cs typeface="Times New Roman"/>
              </a:rPr>
              <a:t>Elettra</a:t>
            </a:r>
            <a:r>
              <a:rPr lang="en-US" sz="2100" dirty="0">
                <a:ea typeface="Calibri"/>
                <a:cs typeface="Times New Roman"/>
              </a:rPr>
              <a:t> took over the coordination of WP6, </a:t>
            </a:r>
            <a:r>
              <a:rPr lang="en-US" sz="2100" dirty="0"/>
              <a:t>supported by SCANDINOVA and other members of the PACRI RF pillar.</a:t>
            </a:r>
          </a:p>
          <a:p>
            <a:pPr marL="269875" indent="-269875" algn="just">
              <a:lnSpc>
                <a:spcPct val="107000"/>
              </a:lnSpc>
              <a:spcAft>
                <a:spcPts val="800"/>
              </a:spcAft>
              <a:buSzPct val="73000"/>
              <a:buFont typeface="Wingdings"/>
              <a:buChar char="Ø"/>
              <a:defRPr/>
            </a:pPr>
            <a:r>
              <a:rPr lang="en-US" sz="2100" dirty="0">
                <a:ea typeface="Calibri"/>
                <a:cs typeface="Times New Roman"/>
              </a:rPr>
              <a:t>A contingency plan was submitted to the European Commission as part of a General Amendment.</a:t>
            </a:r>
          </a:p>
        </p:txBody>
      </p:sp>
      <p:sp>
        <p:nvSpPr>
          <p:cNvPr id="6" name="Footer Placeholder 4">
            <a:extLst>
              <a:ext uri="{FF2B5EF4-FFF2-40B4-BE49-F238E27FC236}">
                <a16:creationId xmlns:a16="http://schemas.microsoft.com/office/drawing/2014/main" id="{6DDBD830-6658-411A-A01D-9846E55E9BDB}"/>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extLst>
      <p:ext uri="{BB962C8B-B14F-4D97-AF65-F5344CB8AC3E}">
        <p14:creationId xmlns:p14="http://schemas.microsoft.com/office/powerpoint/2010/main" val="126164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 calcmode="lin" valueType="num">
                                      <p:cBhvr additive="base">
                                        <p:cTn id="2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2"/>
          </p:nvPr>
        </p:nvSpPr>
        <p:spPr bwMode="auto"/>
        <p:txBody>
          <a:bodyPr/>
          <a:lstStyle/>
          <a:p>
            <a:pPr>
              <a:defRPr/>
            </a:pPr>
            <a:fld id="{3A3A6714-3D1F-4857-9904-D935B84167FA}" type="slidenum">
              <a:rPr lang="en-GB"/>
              <a:t>8</a:t>
            </a:fld>
            <a:endParaRPr lang="en-GB"/>
          </a:p>
        </p:txBody>
      </p:sp>
      <p:sp>
        <p:nvSpPr>
          <p:cNvPr id="4" name="Title 3"/>
          <p:cNvSpPr>
            <a:spLocks noGrp="1"/>
          </p:cNvSpPr>
          <p:nvPr>
            <p:ph type="title"/>
          </p:nvPr>
        </p:nvSpPr>
        <p:spPr bwMode="auto"/>
        <p:txBody>
          <a:bodyPr/>
          <a:lstStyle/>
          <a:p>
            <a:pPr>
              <a:defRPr/>
            </a:pPr>
            <a:r>
              <a:rPr lang="en-GB"/>
              <a:t>Amendment status - 1</a:t>
            </a:r>
            <a:endParaRPr/>
          </a:p>
        </p:txBody>
      </p:sp>
      <p:sp>
        <p:nvSpPr>
          <p:cNvPr id="6" name="Content Placeholder 5"/>
          <p:cNvSpPr>
            <a:spLocks noGrp="1"/>
          </p:cNvSpPr>
          <p:nvPr>
            <p:ph idx="1"/>
          </p:nvPr>
        </p:nvSpPr>
        <p:spPr bwMode="auto">
          <a:xfrm>
            <a:off x="264042" y="1053377"/>
            <a:ext cx="10515600" cy="1711088"/>
          </a:xfrm>
        </p:spPr>
        <p:txBody>
          <a:bodyPr/>
          <a:lstStyle/>
          <a:p>
            <a:pPr marL="0" indent="0">
              <a:buNone/>
              <a:defRPr/>
            </a:pPr>
            <a:r>
              <a:rPr dirty="0"/>
              <a:t>Amendment </a:t>
            </a:r>
            <a:r>
              <a:rPr b="1" dirty="0"/>
              <a:t>approved</a:t>
            </a:r>
            <a:r>
              <a:rPr dirty="0"/>
              <a:t> by the EC on </a:t>
            </a:r>
            <a:r>
              <a:rPr b="1" dirty="0">
                <a:solidFill>
                  <a:srgbClr val="FCAF17"/>
                </a:solidFill>
              </a:rPr>
              <a:t>05/03/2026:</a:t>
            </a:r>
            <a:endParaRPr b="1" dirty="0"/>
          </a:p>
          <a:p>
            <a:pPr>
              <a:buFontTx/>
              <a:buChar char="-"/>
              <a:defRPr/>
            </a:pPr>
            <a:r>
              <a:rPr dirty="0"/>
              <a:t>Exit of THALES-MIS from the Consortium</a:t>
            </a:r>
          </a:p>
          <a:p>
            <a:pPr>
              <a:buFontTx/>
              <a:buChar char="-"/>
              <a:defRPr/>
            </a:pPr>
            <a:r>
              <a:rPr lang="en-GB" dirty="0"/>
              <a:t>A</a:t>
            </a:r>
            <a:r>
              <a:rPr dirty="0" err="1"/>
              <a:t>ddition</a:t>
            </a:r>
            <a:r>
              <a:rPr dirty="0"/>
              <a:t> of UPSACLAY as Affiliated Entity to CNRS</a:t>
            </a:r>
          </a:p>
        </p:txBody>
      </p:sp>
      <p:sp>
        <p:nvSpPr>
          <p:cNvPr id="7" name="Content Placeholder 5"/>
          <p:cNvSpPr txBox="1"/>
          <p:nvPr/>
        </p:nvSpPr>
        <p:spPr bwMode="auto">
          <a:xfrm>
            <a:off x="264042" y="3040396"/>
            <a:ext cx="4114800" cy="171108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dirty="0"/>
              <a:t>All information available </a:t>
            </a:r>
          </a:p>
          <a:p>
            <a:pPr marL="0" indent="0">
              <a:buFont typeface="Arial"/>
              <a:buNone/>
              <a:defRPr/>
            </a:pPr>
            <a:r>
              <a:rPr dirty="0"/>
              <a:t>- on </a:t>
            </a:r>
            <a:r>
              <a:rPr u="sng" dirty="0" err="1">
                <a:hlinkClick r:id="rId2" tooltip="https://theuniversityofliverpool.sharepoint.com/sites/PACRI/Shared%20Documents/Forms/AllItems.aspx?id=%2Fsites%2FPACRI%2FShared%20Documents%2FEU%20Documents&amp;viewid=f3a92a14%2De726%2D4fc6%2Da41b%2Df24d2d64e2ae"/>
              </a:rPr>
              <a:t>Sharepoint</a:t>
            </a:r>
            <a:r>
              <a:rPr dirty="0"/>
              <a:t> </a:t>
            </a:r>
            <a:endParaRPr dirty="0">
              <a:solidFill>
                <a:srgbClr val="FCAF17"/>
              </a:solidFill>
            </a:endParaRPr>
          </a:p>
          <a:p>
            <a:pPr>
              <a:buFontTx/>
              <a:buChar char="-"/>
              <a:defRPr/>
            </a:pPr>
            <a:r>
              <a:rPr lang="en-US" dirty="0"/>
              <a:t>on </a:t>
            </a:r>
            <a:r>
              <a:rPr lang="en-US" u="sng" dirty="0">
                <a:hlinkClick r:id="rId3" tooltip="https://ec.europa.eu/research/participants/grants/101188004?ticket=ST-21447845-6wcEBTzQ34F9SbnPzW1pakzldaNAW06NX5fZBJ8CPqIHsYpiiebTxP0xxru4sasMYXN6Cv5beIF86YQGDDgs4wG-POMaLlcnzRyJS2S9WFUGOq-4aZqF2l8lmmLyRQyxY3BWSzHzYulCIWlAzQF6u4F8sJJ3NBfPtFdGgyJApwlQ2sXKtB14e6Fx0jHWx9kZNdlTzu#!/documents"/>
              </a:rPr>
              <a:t>EC Participant Portal</a:t>
            </a:r>
            <a:endParaRPr dirty="0"/>
          </a:p>
        </p:txBody>
      </p:sp>
      <p:pic>
        <p:nvPicPr>
          <p:cNvPr id="11" name="Picture 10"/>
          <p:cNvPicPr>
            <a:picLocks noChangeAspect="1"/>
          </p:cNvPicPr>
          <p:nvPr/>
        </p:nvPicPr>
        <p:blipFill>
          <a:blip r:embed="rId4"/>
          <a:stretch/>
        </p:blipFill>
        <p:spPr bwMode="auto">
          <a:xfrm>
            <a:off x="4378842" y="2561090"/>
            <a:ext cx="7023995" cy="3693304"/>
          </a:xfrm>
          <a:prstGeom prst="rect">
            <a:avLst/>
          </a:prstGeom>
        </p:spPr>
      </p:pic>
      <p:pic>
        <p:nvPicPr>
          <p:cNvPr id="13" name="Picture 12"/>
          <p:cNvPicPr>
            <a:picLocks noChangeAspect="1"/>
          </p:cNvPicPr>
          <p:nvPr/>
        </p:nvPicPr>
        <p:blipFill>
          <a:blip r:embed="rId5"/>
          <a:stretch/>
        </p:blipFill>
        <p:spPr bwMode="auto">
          <a:xfrm>
            <a:off x="5582093" y="2020155"/>
            <a:ext cx="6063388" cy="4234239"/>
          </a:xfrm>
          <a:prstGeom prst="rect">
            <a:avLst/>
          </a:prstGeom>
        </p:spPr>
      </p:pic>
      <p:sp>
        <p:nvSpPr>
          <p:cNvPr id="9" name="Footer Placeholder 4">
            <a:extLst>
              <a:ext uri="{FF2B5EF4-FFF2-40B4-BE49-F238E27FC236}">
                <a16:creationId xmlns:a16="http://schemas.microsoft.com/office/drawing/2014/main" id="{51868D0F-7450-4E30-988F-741640FED474}"/>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2"/>
          </p:nvPr>
        </p:nvSpPr>
        <p:spPr bwMode="auto"/>
        <p:txBody>
          <a:bodyPr/>
          <a:lstStyle/>
          <a:p>
            <a:pPr>
              <a:defRPr/>
            </a:pPr>
            <a:fld id="{3A3A6714-3D1F-4857-9904-D935B84167FA}" type="slidenum">
              <a:rPr lang="en-GB"/>
              <a:t>9</a:t>
            </a:fld>
            <a:endParaRPr lang="en-GB"/>
          </a:p>
        </p:txBody>
      </p:sp>
      <p:sp>
        <p:nvSpPr>
          <p:cNvPr id="4" name="Title 3"/>
          <p:cNvSpPr>
            <a:spLocks noGrp="1"/>
          </p:cNvSpPr>
          <p:nvPr>
            <p:ph type="title"/>
          </p:nvPr>
        </p:nvSpPr>
        <p:spPr bwMode="auto"/>
        <p:txBody>
          <a:bodyPr/>
          <a:lstStyle/>
          <a:p>
            <a:pPr>
              <a:defRPr/>
            </a:pPr>
            <a:r>
              <a:rPr lang="en-GB" dirty="0"/>
              <a:t>Amendment status - 2</a:t>
            </a:r>
            <a:endParaRPr dirty="0"/>
          </a:p>
        </p:txBody>
      </p:sp>
      <p:sp>
        <p:nvSpPr>
          <p:cNvPr id="7" name="Content Placeholder 5"/>
          <p:cNvSpPr txBox="1"/>
          <p:nvPr/>
        </p:nvSpPr>
        <p:spPr bwMode="auto">
          <a:xfrm>
            <a:off x="7104112" y="4404576"/>
            <a:ext cx="4261302" cy="851120"/>
          </a:xfrm>
          <a:prstGeom prst="rect">
            <a:avLst/>
          </a:prstGeom>
        </p:spPr>
        <p:txBody>
          <a:bodyPr vert="horz" lIns="91440" tIns="45720" rIns="91440" bIns="45720" rtlCol="0">
            <a:normAutofit lnSpcReduction="1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i="1" dirty="0"/>
              <a:t>…we hope to close it in the upcoming days</a:t>
            </a:r>
            <a:endParaRPr dirty="0"/>
          </a:p>
        </p:txBody>
      </p:sp>
      <p:pic>
        <p:nvPicPr>
          <p:cNvPr id="8" name="Picture 7"/>
          <p:cNvPicPr>
            <a:picLocks noChangeAspect="1"/>
          </p:cNvPicPr>
          <p:nvPr/>
        </p:nvPicPr>
        <p:blipFill>
          <a:blip r:embed="rId2"/>
          <a:stretch/>
        </p:blipFill>
        <p:spPr bwMode="auto">
          <a:xfrm>
            <a:off x="6353136" y="997321"/>
            <a:ext cx="5705415" cy="2879400"/>
          </a:xfrm>
          <a:prstGeom prst="rect">
            <a:avLst/>
          </a:prstGeom>
        </p:spPr>
      </p:pic>
      <p:pic>
        <p:nvPicPr>
          <p:cNvPr id="10" name="Picture 9"/>
          <p:cNvPicPr>
            <a:picLocks noChangeAspect="1"/>
          </p:cNvPicPr>
          <p:nvPr/>
        </p:nvPicPr>
        <p:blipFill>
          <a:blip r:embed="rId3"/>
          <a:stretch/>
        </p:blipFill>
        <p:spPr bwMode="auto">
          <a:xfrm>
            <a:off x="133448" y="2653836"/>
            <a:ext cx="6538615" cy="3299898"/>
          </a:xfrm>
          <a:prstGeom prst="rect">
            <a:avLst/>
          </a:prstGeom>
        </p:spPr>
      </p:pic>
      <p:sp>
        <p:nvSpPr>
          <p:cNvPr id="9" name="Footer Placeholder 4">
            <a:extLst>
              <a:ext uri="{FF2B5EF4-FFF2-40B4-BE49-F238E27FC236}">
                <a16:creationId xmlns:a16="http://schemas.microsoft.com/office/drawing/2014/main" id="{3C2B44F4-4122-4F1C-9363-C706A9A28296}"/>
              </a:ext>
            </a:extLst>
          </p:cNvPr>
          <p:cNvSpPr>
            <a:spLocks noGrp="1"/>
          </p:cNvSpPr>
          <p:nvPr>
            <p:ph type="ftr" sz="quarter" idx="13"/>
          </p:nvPr>
        </p:nvSpPr>
        <p:spPr bwMode="auto">
          <a:xfrm>
            <a:off x="0" y="6477651"/>
            <a:ext cx="4377208" cy="365125"/>
          </a:xfrm>
        </p:spPr>
        <p:txBody>
          <a:bodyPr/>
          <a:lstStyle/>
          <a:p>
            <a:pPr algn="l">
              <a:defRPr/>
            </a:pPr>
            <a:r>
              <a:rPr lang="en-GB" dirty="0" err="1"/>
              <a:t>GdA</a:t>
            </a:r>
            <a:r>
              <a:rPr lang="en-GB" dirty="0"/>
              <a:t>, LS, RG, CB – PACRI Annual Meeting 2026 - Lisbon</a:t>
            </a:r>
            <a:endParaRPr dirty="0"/>
          </a:p>
        </p:txBody>
      </p:sp>
      <p:sp>
        <p:nvSpPr>
          <p:cNvPr id="6" name="Content Placeholder 5"/>
          <p:cNvSpPr>
            <a:spLocks noGrp="1"/>
          </p:cNvSpPr>
          <p:nvPr>
            <p:ph idx="1"/>
          </p:nvPr>
        </p:nvSpPr>
        <p:spPr bwMode="auto">
          <a:xfrm>
            <a:off x="264042" y="1053377"/>
            <a:ext cx="10515600" cy="1711088"/>
          </a:xfrm>
        </p:spPr>
        <p:txBody>
          <a:bodyPr/>
          <a:lstStyle/>
          <a:p>
            <a:pPr marL="0" indent="0">
              <a:buNone/>
              <a:defRPr/>
            </a:pPr>
            <a:r>
              <a:rPr dirty="0"/>
              <a:t>Formally still missing: </a:t>
            </a:r>
            <a:r>
              <a:rPr b="1" dirty="0">
                <a:solidFill>
                  <a:srgbClr val="FCAF17"/>
                </a:solidFill>
              </a:rPr>
              <a:t>Termination report</a:t>
            </a:r>
            <a:r>
              <a:rPr dirty="0">
                <a:solidFill>
                  <a:srgbClr val="FCAF17"/>
                </a:solidFill>
              </a:rPr>
              <a:t> </a:t>
            </a:r>
            <a:endParaRPr dirty="0"/>
          </a:p>
          <a:p>
            <a:pPr>
              <a:buFontTx/>
              <a:buChar char="-"/>
              <a:defRPr/>
            </a:pPr>
            <a:r>
              <a:rPr lang="en-GB" dirty="0"/>
              <a:t>T</a:t>
            </a:r>
            <a:r>
              <a:rPr dirty="0" err="1"/>
              <a:t>ech</a:t>
            </a:r>
            <a:r>
              <a:rPr lang="it-IT" dirty="0"/>
              <a:t>ni</a:t>
            </a:r>
            <a:r>
              <a:rPr dirty="0" err="1"/>
              <a:t>cal</a:t>
            </a:r>
            <a:r>
              <a:rPr dirty="0"/>
              <a:t> part done</a:t>
            </a:r>
          </a:p>
          <a:p>
            <a:pPr>
              <a:buFontTx/>
              <a:buChar char="-"/>
              <a:defRPr/>
            </a:pPr>
            <a:r>
              <a:rPr dirty="0"/>
              <a:t>Financial form THALES-MIS </a:t>
            </a:r>
            <a:r>
              <a:rPr b="1" dirty="0">
                <a:solidFill>
                  <a:srgbClr val="FCAF17"/>
                </a:solidFill>
              </a:rPr>
              <a:t>to be signed</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3130</TotalTime>
  <Words>1402</Words>
  <Application>Microsoft Office PowerPoint</Application>
  <DocSecurity>0</DocSecurity>
  <PresentationFormat>Widescreen</PresentationFormat>
  <Paragraphs>220</Paragraphs>
  <Slides>18</Slides>
  <Notes>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18</vt:i4>
      </vt:variant>
    </vt:vector>
  </HeadingPairs>
  <TitlesOfParts>
    <vt:vector size="27" baseType="lpstr">
      <vt:lpstr>DengXian</vt:lpstr>
      <vt:lpstr>Arial</vt:lpstr>
      <vt:lpstr>Arial Narrow</vt:lpstr>
      <vt:lpstr>Calibri</vt:lpstr>
      <vt:lpstr>Calibri Light</vt:lpstr>
      <vt:lpstr>Segoe UI Light</vt:lpstr>
      <vt:lpstr>Wingdings</vt:lpstr>
      <vt:lpstr>Office Theme</vt:lpstr>
      <vt:lpstr>Worksheet</vt:lpstr>
      <vt:lpstr>WP1: Coordination and project management</vt:lpstr>
      <vt:lpstr> Gantt chart</vt:lpstr>
      <vt:lpstr>WPs list</vt:lpstr>
      <vt:lpstr>Deliverables status</vt:lpstr>
      <vt:lpstr>Milestones status</vt:lpstr>
      <vt:lpstr>THALES -MIS leaving the project</vt:lpstr>
      <vt:lpstr>Alternative klystron suppliers and possible solution </vt:lpstr>
      <vt:lpstr>Amendment status - 1</vt:lpstr>
      <vt:lpstr>Amendment status - 2</vt:lpstr>
      <vt:lpstr>Collaboration platforms and Institutional Constraints</vt:lpstr>
      <vt:lpstr>PACRI mailing lists update</vt:lpstr>
      <vt:lpstr>PACRI mailing lists update</vt:lpstr>
      <vt:lpstr>Articles and Events</vt:lpstr>
      <vt:lpstr>PACRI Elettra team</vt:lpstr>
      <vt:lpstr>Conclusions</vt:lpstr>
      <vt:lpstr>Acknowledgements</vt:lpstr>
      <vt:lpstr>Spare slide</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Welsch, Alexandra (Cockcroft Inst,DL,-)</dc:creator>
  <cp:keywords/>
  <dc:description/>
  <cp:lastModifiedBy>Laura Squarcia</cp:lastModifiedBy>
  <cp:revision>261</cp:revision>
  <cp:lastPrinted>2026-03-18T09:02:22Z</cp:lastPrinted>
  <dcterms:created xsi:type="dcterms:W3CDTF">2018-02-09T13:41:45Z</dcterms:created>
  <dcterms:modified xsi:type="dcterms:W3CDTF">2026-03-31T08:49:52Z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0x01010090987A0915868F4B9A7934BC3DFBA6E4</vt:lpwstr>
  </property>
  <property fmtid="{D5CDD505-2E9C-101B-9397-08002B2CF9AE}" pid="3" name="MediaServiceImageTags">
    <vt:lpwstr/>
  </property>
</Properties>
</file>