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307" r:id="rId7"/>
    <p:sldId id="297" r:id="rId8"/>
    <p:sldId id="289" r:id="rId9"/>
    <p:sldId id="308" r:id="rId10"/>
    <p:sldId id="306" r:id="rId11"/>
    <p:sldId id="301" r:id="rId12"/>
    <p:sldId id="296" r:id="rId13"/>
    <p:sldId id="293" r:id="rId14"/>
    <p:sldId id="309" r:id="rId15"/>
    <p:sldId id="310" r:id="rId16"/>
    <p:sldId id="305" r:id="rId17"/>
    <p:sldId id="294" r:id="rId18"/>
    <p:sldId id="279" r:id="rId19"/>
    <p:sldId id="272" r:id="rId20"/>
    <p:sldId id="273" r:id="rId21"/>
    <p:sldId id="281" r:id="rId22"/>
    <p:sldId id="298" r:id="rId23"/>
    <p:sldId id="292"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330"/>
    <a:srgbClr val="FCAF17"/>
    <a:srgbClr val="2C3982"/>
    <a:srgbClr val="EF3723"/>
    <a:srgbClr val="DDE9F7"/>
    <a:srgbClr val="0055A5"/>
    <a:srgbClr val="A6A6A6"/>
    <a:srgbClr val="437AAB"/>
    <a:srgbClr val="385273"/>
    <a:srgbClr val="334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FAA1C-C093-409F-B43A-1EF2E1E85A64}" v="7" dt="2025-06-13T08:52:17.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76" autoAdjust="0"/>
    <p:restoredTop sz="94660"/>
  </p:normalViewPr>
  <p:slideViewPr>
    <p:cSldViewPr snapToGrid="0">
      <p:cViewPr>
        <p:scale>
          <a:sx n="150" d="100"/>
          <a:sy n="150" d="100"/>
        </p:scale>
        <p:origin x="5004" y="798"/>
      </p:cViewPr>
      <p:guideLst/>
    </p:cSldViewPr>
  </p:slideViewPr>
  <p:notesTextViewPr>
    <p:cViewPr>
      <p:scale>
        <a:sx n="1" d="1"/>
        <a:sy n="1" d="1"/>
      </p:scale>
      <p:origin x="0" y="0"/>
    </p:cViewPr>
  </p:notesTextViewPr>
  <p:sorterViewPr>
    <p:cViewPr>
      <p:scale>
        <a:sx n="100" d="100"/>
        <a:sy n="100" d="100"/>
      </p:scale>
      <p:origin x="0" y="-11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res, Ricardo" userId="0d3f5198-5cd5-459f-83f1-bbe0dc9ea2ca" providerId="ADAL" clId="{72CD1D3F-7210-4EEA-98FD-04DFF89F1097}"/>
    <pc:docChg chg="custSel addSld modSld">
      <pc:chgData name="Torres, Ricardo" userId="0d3f5198-5cd5-459f-83f1-bbe0dc9ea2ca" providerId="ADAL" clId="{72CD1D3F-7210-4EEA-98FD-04DFF89F1097}" dt="2025-05-19T16:07:55.625" v="56" actId="6549"/>
      <pc:docMkLst>
        <pc:docMk/>
      </pc:docMkLst>
      <pc:sldChg chg="addSp delSp modSp new mod">
        <pc:chgData name="Torres, Ricardo" userId="0d3f5198-5cd5-459f-83f1-bbe0dc9ea2ca" providerId="ADAL" clId="{72CD1D3F-7210-4EEA-98FD-04DFF89F1097}" dt="2025-05-19T16:07:55.625" v="56" actId="6549"/>
        <pc:sldMkLst>
          <pc:docMk/>
          <pc:sldMk cId="487906079" sldId="272"/>
        </pc:sldMkLst>
      </pc:sldChg>
    </pc:docChg>
  </pc:docChgLst>
  <pc:docChgLst>
    <pc:chgData name="Torres, Ricardo" userId="0d3f5198-5cd5-459f-83f1-bbe0dc9ea2ca" providerId="ADAL" clId="{BA2FAA1C-C093-409F-B43A-1EF2E1E85A64}"/>
    <pc:docChg chg="custSel addSld modSld modMainMaster">
      <pc:chgData name="Torres, Ricardo" userId="0d3f5198-5cd5-459f-83f1-bbe0dc9ea2ca" providerId="ADAL" clId="{BA2FAA1C-C093-409F-B43A-1EF2E1E85A64}" dt="2025-06-13T08:53:21.233" v="19" actId="700"/>
      <pc:docMkLst>
        <pc:docMk/>
      </pc:docMkLst>
      <pc:sldChg chg="addSp delSp modSp new mod modClrScheme chgLayout">
        <pc:chgData name="Torres, Ricardo" userId="0d3f5198-5cd5-459f-83f1-bbe0dc9ea2ca" providerId="ADAL" clId="{BA2FAA1C-C093-409F-B43A-1EF2E1E85A64}" dt="2025-06-13T08:51:22.204" v="11" actId="700"/>
        <pc:sldMkLst>
          <pc:docMk/>
          <pc:sldMk cId="380879158" sldId="269"/>
        </pc:sldMkLst>
        <pc:spChg chg="del mod ord">
          <ac:chgData name="Torres, Ricardo" userId="0d3f5198-5cd5-459f-83f1-bbe0dc9ea2ca" providerId="ADAL" clId="{BA2FAA1C-C093-409F-B43A-1EF2E1E85A64}" dt="2025-06-13T08:51:22.204" v="11" actId="700"/>
          <ac:spMkLst>
            <pc:docMk/>
            <pc:sldMk cId="380879158" sldId="269"/>
            <ac:spMk id="2" creationId="{88257741-B2A4-C632-6CB5-53C5F322B38B}"/>
          </ac:spMkLst>
        </pc:spChg>
        <pc:spChg chg="mod ord">
          <ac:chgData name="Torres, Ricardo" userId="0d3f5198-5cd5-459f-83f1-bbe0dc9ea2ca" providerId="ADAL" clId="{BA2FAA1C-C093-409F-B43A-1EF2E1E85A64}" dt="2025-06-13T08:51:22.204" v="11" actId="700"/>
          <ac:spMkLst>
            <pc:docMk/>
            <pc:sldMk cId="380879158" sldId="269"/>
            <ac:spMk id="3" creationId="{54078A0B-1001-5BF5-60B4-C6E43F6AE328}"/>
          </ac:spMkLst>
        </pc:spChg>
        <pc:spChg chg="del mod ord">
          <ac:chgData name="Torres, Ricardo" userId="0d3f5198-5cd5-459f-83f1-bbe0dc9ea2ca" providerId="ADAL" clId="{BA2FAA1C-C093-409F-B43A-1EF2E1E85A64}" dt="2025-06-13T08:51:22.204" v="11" actId="700"/>
          <ac:spMkLst>
            <pc:docMk/>
            <pc:sldMk cId="380879158" sldId="269"/>
            <ac:spMk id="4" creationId="{C23E6365-3091-317C-1486-BA07BAFE5578}"/>
          </ac:spMkLst>
        </pc:spChg>
        <pc:spChg chg="mod ord">
          <ac:chgData name="Torres, Ricardo" userId="0d3f5198-5cd5-459f-83f1-bbe0dc9ea2ca" providerId="ADAL" clId="{BA2FAA1C-C093-409F-B43A-1EF2E1E85A64}" dt="2025-06-13T08:51:22.204" v="11" actId="700"/>
          <ac:spMkLst>
            <pc:docMk/>
            <pc:sldMk cId="380879158" sldId="269"/>
            <ac:spMk id="5" creationId="{1C0E5804-AF24-8155-1B0C-5E95F092F5FB}"/>
          </ac:spMkLst>
        </pc:spChg>
        <pc:spChg chg="add mod ord">
          <ac:chgData name="Torres, Ricardo" userId="0d3f5198-5cd5-459f-83f1-bbe0dc9ea2ca" providerId="ADAL" clId="{BA2FAA1C-C093-409F-B43A-1EF2E1E85A64}" dt="2025-06-13T08:51:22.204" v="11" actId="700"/>
          <ac:spMkLst>
            <pc:docMk/>
            <pc:sldMk cId="380879158" sldId="269"/>
            <ac:spMk id="6" creationId="{C49E75D0-399F-327A-1A90-CB6AF578DD7D}"/>
          </ac:spMkLst>
        </pc:spChg>
        <pc:spChg chg="add mod ord">
          <ac:chgData name="Torres, Ricardo" userId="0d3f5198-5cd5-459f-83f1-bbe0dc9ea2ca" providerId="ADAL" clId="{BA2FAA1C-C093-409F-B43A-1EF2E1E85A64}" dt="2025-06-13T08:51:22.204" v="11" actId="700"/>
          <ac:spMkLst>
            <pc:docMk/>
            <pc:sldMk cId="380879158" sldId="269"/>
            <ac:spMk id="7" creationId="{1BB2D9CE-F283-9580-86A1-6F1D54125E3B}"/>
          </ac:spMkLst>
        </pc:spChg>
      </pc:sldChg>
      <pc:sldChg chg="addSp delSp modSp new mod modClrScheme chgLayout">
        <pc:chgData name="Torres, Ricardo" userId="0d3f5198-5cd5-459f-83f1-bbe0dc9ea2ca" providerId="ADAL" clId="{BA2FAA1C-C093-409F-B43A-1EF2E1E85A64}" dt="2025-06-13T08:53:21.233" v="19" actId="700"/>
        <pc:sldMkLst>
          <pc:docMk/>
          <pc:sldMk cId="860913326" sldId="270"/>
        </pc:sldMkLst>
        <pc:spChg chg="del mod ord">
          <ac:chgData name="Torres, Ricardo" userId="0d3f5198-5cd5-459f-83f1-bbe0dc9ea2ca" providerId="ADAL" clId="{BA2FAA1C-C093-409F-B43A-1EF2E1E85A64}" dt="2025-06-13T08:53:21.233" v="19" actId="700"/>
          <ac:spMkLst>
            <pc:docMk/>
            <pc:sldMk cId="860913326" sldId="270"/>
            <ac:spMk id="2" creationId="{CB0FE5B0-5473-CF0A-1849-8B7BB7740008}"/>
          </ac:spMkLst>
        </pc:spChg>
        <pc:spChg chg="del mod ord">
          <ac:chgData name="Torres, Ricardo" userId="0d3f5198-5cd5-459f-83f1-bbe0dc9ea2ca" providerId="ADAL" clId="{BA2FAA1C-C093-409F-B43A-1EF2E1E85A64}" dt="2025-06-13T08:53:21.233" v="19" actId="700"/>
          <ac:spMkLst>
            <pc:docMk/>
            <pc:sldMk cId="860913326" sldId="270"/>
            <ac:spMk id="3" creationId="{E97AABA0-0241-2133-C2D6-831CAE22FCDD}"/>
          </ac:spMkLst>
        </pc:spChg>
        <pc:spChg chg="mod ord">
          <ac:chgData name="Torres, Ricardo" userId="0d3f5198-5cd5-459f-83f1-bbe0dc9ea2ca" providerId="ADAL" clId="{BA2FAA1C-C093-409F-B43A-1EF2E1E85A64}" dt="2025-06-13T08:53:21.233" v="19" actId="700"/>
          <ac:spMkLst>
            <pc:docMk/>
            <pc:sldMk cId="860913326" sldId="270"/>
            <ac:spMk id="4" creationId="{7D514072-A7F4-A30D-C5C7-8D01C47B0179}"/>
          </ac:spMkLst>
        </pc:spChg>
        <pc:spChg chg="mod ord">
          <ac:chgData name="Torres, Ricardo" userId="0d3f5198-5cd5-459f-83f1-bbe0dc9ea2ca" providerId="ADAL" clId="{BA2FAA1C-C093-409F-B43A-1EF2E1E85A64}" dt="2025-06-13T08:53:21.233" v="19" actId="700"/>
          <ac:spMkLst>
            <pc:docMk/>
            <pc:sldMk cId="860913326" sldId="270"/>
            <ac:spMk id="5" creationId="{D25D141D-DCBF-F1AB-17F7-7AD0B5960FF8}"/>
          </ac:spMkLst>
        </pc:spChg>
        <pc:spChg chg="add mod ord">
          <ac:chgData name="Torres, Ricardo" userId="0d3f5198-5cd5-459f-83f1-bbe0dc9ea2ca" providerId="ADAL" clId="{BA2FAA1C-C093-409F-B43A-1EF2E1E85A64}" dt="2025-06-13T08:53:21.233" v="19" actId="700"/>
          <ac:spMkLst>
            <pc:docMk/>
            <pc:sldMk cId="860913326" sldId="270"/>
            <ac:spMk id="6" creationId="{A08AF5DB-4B9B-B29B-A13C-7466866F3B9D}"/>
          </ac:spMkLst>
        </pc:spChg>
        <pc:spChg chg="add mod ord">
          <ac:chgData name="Torres, Ricardo" userId="0d3f5198-5cd5-459f-83f1-bbe0dc9ea2ca" providerId="ADAL" clId="{BA2FAA1C-C093-409F-B43A-1EF2E1E85A64}" dt="2025-06-13T08:53:21.233" v="19" actId="700"/>
          <ac:spMkLst>
            <pc:docMk/>
            <pc:sldMk cId="860913326" sldId="270"/>
            <ac:spMk id="7" creationId="{4492434B-518E-D493-F6DD-C0140F3F5787}"/>
          </ac:spMkLst>
        </pc:spChg>
      </pc:sldChg>
      <pc:sldMasterChg chg="modSldLayout">
        <pc:chgData name="Torres, Ricardo" userId="0d3f5198-5cd5-459f-83f1-bbe0dc9ea2ca" providerId="ADAL" clId="{BA2FAA1C-C093-409F-B43A-1EF2E1E85A64}" dt="2025-06-13T08:52:25.755" v="17" actId="478"/>
        <pc:sldMasterMkLst>
          <pc:docMk/>
          <pc:sldMasterMk cId="3599177774" sldId="2147483648"/>
        </pc:sldMasterMkLst>
        <pc:sldLayoutChg chg="modSp mod">
          <pc:chgData name="Torres, Ricardo" userId="0d3f5198-5cd5-459f-83f1-bbe0dc9ea2ca" providerId="ADAL" clId="{BA2FAA1C-C093-409F-B43A-1EF2E1E85A64}" dt="2025-06-12T16:59:02.151" v="5" actId="1076"/>
          <pc:sldLayoutMkLst>
            <pc:docMk/>
            <pc:sldMasterMk cId="3599177774" sldId="2147483648"/>
            <pc:sldLayoutMk cId="3032893950" sldId="2147483649"/>
          </pc:sldLayoutMkLst>
          <pc:spChg chg="mod">
            <ac:chgData name="Torres, Ricardo" userId="0d3f5198-5cd5-459f-83f1-bbe0dc9ea2ca" providerId="ADAL" clId="{BA2FAA1C-C093-409F-B43A-1EF2E1E85A64}" dt="2025-06-12T16:59:02.151" v="5" actId="1076"/>
            <ac:spMkLst>
              <pc:docMk/>
              <pc:sldMasterMk cId="3599177774" sldId="2147483648"/>
              <pc:sldLayoutMk cId="3032893950" sldId="2147483649"/>
              <ac:spMk id="9" creationId="{5042F8F7-39BD-C0D1-630E-61B6D2FE72A4}"/>
            </ac:spMkLst>
          </pc:spChg>
        </pc:sldLayoutChg>
        <pc:sldLayoutChg chg="addSp delSp modSp mod">
          <pc:chgData name="Torres, Ricardo" userId="0d3f5198-5cd5-459f-83f1-bbe0dc9ea2ca" providerId="ADAL" clId="{BA2FAA1C-C093-409F-B43A-1EF2E1E85A64}" dt="2025-06-13T08:50:50.878" v="9"/>
          <pc:sldLayoutMkLst>
            <pc:docMk/>
            <pc:sldMasterMk cId="3599177774" sldId="2147483648"/>
            <pc:sldLayoutMk cId="726992193" sldId="2147483661"/>
          </pc:sldLayoutMkLst>
          <pc:spChg chg="del">
            <ac:chgData name="Torres, Ricardo" userId="0d3f5198-5cd5-459f-83f1-bbe0dc9ea2ca" providerId="ADAL" clId="{BA2FAA1C-C093-409F-B43A-1EF2E1E85A64}" dt="2025-06-13T08:50:36.616" v="6" actId="478"/>
            <ac:spMkLst>
              <pc:docMk/>
              <pc:sldMasterMk cId="3599177774" sldId="2147483648"/>
              <pc:sldLayoutMk cId="726992193" sldId="2147483661"/>
              <ac:spMk id="2" creationId="{2707062F-D1E3-4938-A350-3A6A49BD0E2A}"/>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4" creationId="{225D7176-50AA-1032-0403-2771CA87766B}"/>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5" creationId="{5CA8E6A3-D10E-BEBC-CDF4-2DC37BE2810D}"/>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6" creationId="{BF60A59D-C33F-4A72-AE63-A30B8327BE56}"/>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7" creationId="{E1086AE1-9BF9-39DF-FE9A-9831EC0BBAE1}"/>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9" creationId="{554F9641-8E9D-A753-63DC-B8C4F307F565}"/>
            </ac:spMkLst>
          </pc:spChg>
          <pc:spChg chg="del">
            <ac:chgData name="Torres, Ricardo" userId="0d3f5198-5cd5-459f-83f1-bbe0dc9ea2ca" providerId="ADAL" clId="{BA2FAA1C-C093-409F-B43A-1EF2E1E85A64}" dt="2025-06-13T08:50:36.616" v="6" actId="478"/>
            <ac:spMkLst>
              <pc:docMk/>
              <pc:sldMasterMk cId="3599177774" sldId="2147483648"/>
              <pc:sldLayoutMk cId="726992193" sldId="2147483661"/>
              <ac:spMk id="14" creationId="{D9017754-B362-4B90-AFAB-3C5BE07D2499}"/>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5" creationId="{6BFD995E-AE38-E3E0-B832-22DDC8DBB218}"/>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6" creationId="{08672876-D58D-7447-1A01-DAEEE756FC7B}"/>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8" creationId="{8CAA750A-BDE0-22E5-8DA5-5AF5FC3E2129}"/>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9" creationId="{55935F73-0F0F-2984-1BDD-8B24055100A2}"/>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20" creationId="{91A38598-CD5E-4EEA-8C9C-B6A45CED45F6}"/>
            </ac:spMkLst>
          </pc:spChg>
          <pc:picChg chg="add mod">
            <ac:chgData name="Torres, Ricardo" userId="0d3f5198-5cd5-459f-83f1-bbe0dc9ea2ca" providerId="ADAL" clId="{BA2FAA1C-C093-409F-B43A-1EF2E1E85A64}" dt="2025-06-13T08:50:37.475" v="7"/>
            <ac:picMkLst>
              <pc:docMk/>
              <pc:sldMasterMk cId="3599177774" sldId="2147483648"/>
              <pc:sldLayoutMk cId="726992193" sldId="2147483661"/>
              <ac:picMk id="8" creationId="{39D361C8-FA7D-7A04-AB1A-CACC17C2E3B8}"/>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0" creationId="{6AFD22A2-AF86-C404-AFEB-72E58401CF0C}"/>
            </ac:picMkLst>
          </pc:picChg>
          <pc:picChg chg="add mod">
            <ac:chgData name="Torres, Ricardo" userId="0d3f5198-5cd5-459f-83f1-bbe0dc9ea2ca" providerId="ADAL" clId="{BA2FAA1C-C093-409F-B43A-1EF2E1E85A64}" dt="2025-06-13T08:50:37.475" v="7"/>
            <ac:picMkLst>
              <pc:docMk/>
              <pc:sldMasterMk cId="3599177774" sldId="2147483648"/>
              <pc:sldLayoutMk cId="726992193" sldId="2147483661"/>
              <ac:picMk id="11" creationId="{A13C1F09-AB94-3A74-9F90-3FC44C451B44}"/>
            </ac:picMkLst>
          </pc:picChg>
          <pc:picChg chg="del">
            <ac:chgData name="Torres, Ricardo" userId="0d3f5198-5cd5-459f-83f1-bbe0dc9ea2ca" providerId="ADAL" clId="{BA2FAA1C-C093-409F-B43A-1EF2E1E85A64}" dt="2025-06-13T08:50:49.990" v="8" actId="478"/>
            <ac:picMkLst>
              <pc:docMk/>
              <pc:sldMasterMk cId="3599177774" sldId="2147483648"/>
              <pc:sldLayoutMk cId="726992193" sldId="2147483661"/>
              <ac:picMk id="12" creationId="{7607D75D-709A-2A97-20CE-117739EB5E3C}"/>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3" creationId="{973C7385-2199-42AF-B848-1AA17D566D1C}"/>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7" creationId="{9DC55617-3585-B799-47E8-F8BCCF529A8B}"/>
            </ac:picMkLst>
          </pc:picChg>
        </pc:sldLayoutChg>
        <pc:sldLayoutChg chg="addSp delSp modSp mod">
          <pc:chgData name="Torres, Ricardo" userId="0d3f5198-5cd5-459f-83f1-bbe0dc9ea2ca" providerId="ADAL" clId="{BA2FAA1C-C093-409F-B43A-1EF2E1E85A64}" dt="2025-06-13T08:52:25.755" v="17" actId="478"/>
          <pc:sldLayoutMkLst>
            <pc:docMk/>
            <pc:sldMasterMk cId="3599177774" sldId="2147483648"/>
            <pc:sldLayoutMk cId="3708158448" sldId="2147483662"/>
          </pc:sldLayoutMkLst>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2" creationId="{2707062F-D1E3-4938-A350-3A6A49BD0E2A}"/>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4" creationId="{E3F56F66-AA74-C0C7-C412-B189A98C9334}"/>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6" creationId="{BF60A59D-C33F-4A72-AE63-A30B8327BE56}"/>
            </ac:spMkLst>
          </pc:spChg>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7" creationId="{1AE585B8-9B74-42AB-BF12-E38CF20412A3}"/>
            </ac:spMkLst>
          </pc:spChg>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9" creationId="{780B6175-8B0F-7EA0-650E-A8FF7BE6EF2F}"/>
            </ac:spMkLst>
          </pc:spChg>
          <pc:spChg chg="add mod">
            <ac:chgData name="Torres, Ricardo" userId="0d3f5198-5cd5-459f-83f1-bbe0dc9ea2ca" providerId="ADAL" clId="{BA2FAA1C-C093-409F-B43A-1EF2E1E85A64}" dt="2025-06-13T08:52:05.196" v="13"/>
            <ac:spMkLst>
              <pc:docMk/>
              <pc:sldMasterMk cId="3599177774" sldId="2147483648"/>
              <pc:sldLayoutMk cId="3708158448" sldId="2147483662"/>
              <ac:spMk id="10" creationId="{6B79FB14-21E5-3B92-BD50-816234FF16FA}"/>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11" creationId="{7C411757-6C00-4818-AAC7-B952F80424A0}"/>
            </ac:spMkLst>
          </pc:spChg>
          <pc:spChg chg="add mod">
            <ac:chgData name="Torres, Ricardo" userId="0d3f5198-5cd5-459f-83f1-bbe0dc9ea2ca" providerId="ADAL" clId="{BA2FAA1C-C093-409F-B43A-1EF2E1E85A64}" dt="2025-06-13T08:52:05.196" v="13"/>
            <ac:spMkLst>
              <pc:docMk/>
              <pc:sldMasterMk cId="3599177774" sldId="2147483648"/>
              <pc:sldLayoutMk cId="3708158448" sldId="2147483662"/>
              <ac:spMk id="14" creationId="{168F7C40-2BAB-536E-3398-2D1E2C3A57B9}"/>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7" creationId="{86DEB6EE-C3EF-DDF8-B271-D54EA0FBE8F0}"/>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8" creationId="{BC772F4F-1E13-DF61-E9D7-23214DD0DFC2}"/>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9" creationId="{0A7DC1C0-CEC4-64E4-B84C-D8ADF092723F}"/>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20" creationId="{91A38598-CD5E-4EEA-8C9C-B6A45CED45F6}"/>
            </ac:spMkLst>
          </pc:spChg>
          <pc:picChg chg="del">
            <ac:chgData name="Torres, Ricardo" userId="0d3f5198-5cd5-459f-83f1-bbe0dc9ea2ca" providerId="ADAL" clId="{BA2FAA1C-C093-409F-B43A-1EF2E1E85A64}" dt="2025-06-13T08:52:04.187" v="12" actId="478"/>
            <ac:picMkLst>
              <pc:docMk/>
              <pc:sldMasterMk cId="3599177774" sldId="2147483648"/>
              <pc:sldLayoutMk cId="3708158448" sldId="2147483662"/>
              <ac:picMk id="5" creationId="{2ED2B0C9-057F-DB9B-9E3B-4EFA1317E6B7}"/>
            </ac:picMkLst>
          </pc:picChg>
          <pc:picChg chg="add del mod">
            <ac:chgData name="Torres, Ricardo" userId="0d3f5198-5cd5-459f-83f1-bbe0dc9ea2ca" providerId="ADAL" clId="{BA2FAA1C-C093-409F-B43A-1EF2E1E85A64}" dt="2025-06-13T08:52:25.755" v="17" actId="478"/>
            <ac:picMkLst>
              <pc:docMk/>
              <pc:sldMasterMk cId="3599177774" sldId="2147483648"/>
              <pc:sldLayoutMk cId="3708158448" sldId="2147483662"/>
              <ac:picMk id="8" creationId="{2729F4D8-72F5-75D9-8505-7123C880D15B}"/>
            </ac:picMkLst>
          </pc:picChg>
          <pc:picChg chg="del">
            <ac:chgData name="Torres, Ricardo" userId="0d3f5198-5cd5-459f-83f1-bbe0dc9ea2ca" providerId="ADAL" clId="{BA2FAA1C-C093-409F-B43A-1EF2E1E85A64}" dt="2025-06-13T08:52:04.187" v="12" actId="478"/>
            <ac:picMkLst>
              <pc:docMk/>
              <pc:sldMasterMk cId="3599177774" sldId="2147483648"/>
              <pc:sldLayoutMk cId="3708158448" sldId="2147483662"/>
              <ac:picMk id="12" creationId="{C6B8B96E-575F-088B-AB82-85FF2C6B7D16}"/>
            </ac:picMkLst>
          </pc:picChg>
          <pc:picChg chg="add mod">
            <ac:chgData name="Torres, Ricardo" userId="0d3f5198-5cd5-459f-83f1-bbe0dc9ea2ca" providerId="ADAL" clId="{BA2FAA1C-C093-409F-B43A-1EF2E1E85A64}" dt="2025-06-13T08:52:05.196" v="13"/>
            <ac:picMkLst>
              <pc:docMk/>
              <pc:sldMasterMk cId="3599177774" sldId="2147483648"/>
              <pc:sldLayoutMk cId="3708158448" sldId="2147483662"/>
              <ac:picMk id="13" creationId="{284BE330-3789-B1C7-92DC-9A2E3CF8D8C7}"/>
            </ac:picMkLst>
          </pc:picChg>
          <pc:picChg chg="add mod">
            <ac:chgData name="Torres, Ricardo" userId="0d3f5198-5cd5-459f-83f1-bbe0dc9ea2ca" providerId="ADAL" clId="{BA2FAA1C-C093-409F-B43A-1EF2E1E85A64}" dt="2025-06-13T08:52:05.196" v="13"/>
            <ac:picMkLst>
              <pc:docMk/>
              <pc:sldMasterMk cId="3599177774" sldId="2147483648"/>
              <pc:sldLayoutMk cId="3708158448" sldId="2147483662"/>
              <ac:picMk id="15" creationId="{8DC4FF37-DE49-C57B-A39E-E85F02BC0371}"/>
            </ac:picMkLst>
          </pc:picChg>
          <pc:picChg chg="add del mod">
            <ac:chgData name="Torres, Ricardo" userId="0d3f5198-5cd5-459f-83f1-bbe0dc9ea2ca" providerId="ADAL" clId="{BA2FAA1C-C093-409F-B43A-1EF2E1E85A64}" dt="2025-06-13T08:52:22.792" v="16" actId="478"/>
            <ac:picMkLst>
              <pc:docMk/>
              <pc:sldMasterMk cId="3599177774" sldId="2147483648"/>
              <pc:sldLayoutMk cId="3708158448" sldId="2147483662"/>
              <ac:picMk id="16" creationId="{6DD31C60-3CE3-A0BC-61E8-1D19E2A0843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bright light in the dark&#10;&#10;AI-generated content may be incorrect.">
            <a:extLst>
              <a:ext uri="{FF2B5EF4-FFF2-40B4-BE49-F238E27FC236}">
                <a16:creationId xmlns:a16="http://schemas.microsoft.com/office/drawing/2014/main" id="{836323D4-EDE5-40F7-37CA-91BB8A60B1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94639"/>
            <a:ext cx="12192000" cy="7152639"/>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147345" y="6173098"/>
            <a:ext cx="6170755" cy="461665"/>
          </a:xfrm>
          <a:prstGeom prst="rect">
            <a:avLst/>
          </a:prstGeom>
          <a:noFill/>
        </p:spPr>
        <p:txBody>
          <a:bodyPr wrap="square" rtlCol="0">
            <a:spAutoFit/>
          </a:bodyPr>
          <a:lstStyle/>
          <a:p>
            <a:r>
              <a:rPr lang="en-US" sz="800" b="1" dirty="0">
                <a:solidFill>
                  <a:schemeClr val="bg1"/>
                </a:solidFill>
              </a:rPr>
              <a:t>This project has received funding from the European Union. The participation of PSI is funded by the Swiss State Secretariat for Education, Research and Innovation (SERI). The information herein reflects the views of its author(s) only, and neither European Union nor the SERI is responsible for any use that may be made of the information contained.</a:t>
            </a:r>
            <a:endParaRPr lang="en-GB" sz="800" b="1" dirty="0">
              <a:solidFill>
                <a:schemeClr val="bg1"/>
              </a:solidFill>
            </a:endParaRPr>
          </a:p>
        </p:txBody>
      </p:sp>
      <p:pic>
        <p:nvPicPr>
          <p:cNvPr id="6" name="Picture 5" descr="A blue background with yellow stars&#10;&#10;Description automatically generated with low confidence">
            <a:extLst>
              <a:ext uri="{FF2B5EF4-FFF2-40B4-BE49-F238E27FC236}">
                <a16:creationId xmlns:a16="http://schemas.microsoft.com/office/drawing/2014/main" id="{524E910F-F508-5C5A-DE5E-32E54244B17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3614" y="5484266"/>
            <a:ext cx="842973" cy="558039"/>
          </a:xfrm>
          <a:prstGeom prst="rect">
            <a:avLst/>
          </a:prstGeom>
        </p:spPr>
      </p:pic>
      <p:sp>
        <p:nvSpPr>
          <p:cNvPr id="9" name="TextBox 8">
            <a:extLst>
              <a:ext uri="{FF2B5EF4-FFF2-40B4-BE49-F238E27FC236}">
                <a16:creationId xmlns:a16="http://schemas.microsoft.com/office/drawing/2014/main" id="{5042F8F7-39BD-C0D1-630E-61B6D2FE72A4}"/>
              </a:ext>
            </a:extLst>
          </p:cNvPr>
          <p:cNvSpPr txBox="1"/>
          <p:nvPr userDrawn="1"/>
        </p:nvSpPr>
        <p:spPr>
          <a:xfrm>
            <a:off x="1086587" y="5552843"/>
            <a:ext cx="1524509" cy="430887"/>
          </a:xfrm>
          <a:prstGeom prst="rect">
            <a:avLst/>
          </a:prstGeom>
          <a:noFill/>
        </p:spPr>
        <p:txBody>
          <a:bodyPr wrap="square" rtlCol="0">
            <a:spAutoFit/>
          </a:bodyPr>
          <a:lstStyle/>
          <a:p>
            <a:r>
              <a:rPr lang="en-GB" sz="1100" b="1" dirty="0">
                <a:solidFill>
                  <a:schemeClr val="bg1"/>
                </a:solidFill>
                <a:latin typeface="Arial" panose="020B0604020202020204" pitchFamily="34" charset="0"/>
                <a:cs typeface="Arial" panose="020B0604020202020204" pitchFamily="34" charset="0"/>
              </a:rPr>
              <a:t>Funded by </a:t>
            </a:r>
          </a:p>
          <a:p>
            <a:r>
              <a:rPr lang="en-GB" sz="1100" b="1" dirty="0">
                <a:solidFill>
                  <a:schemeClr val="bg1"/>
                </a:solidFill>
                <a:latin typeface="Arial" panose="020B0604020202020204" pitchFamily="34" charset="0"/>
                <a:cs typeface="Arial" panose="020B0604020202020204" pitchFamily="34" charset="0"/>
              </a:rPr>
              <a:t>the European Union</a:t>
            </a:r>
          </a:p>
        </p:txBody>
      </p:sp>
      <p:pic>
        <p:nvPicPr>
          <p:cNvPr id="17" name="Picture 16" descr="A yellow and white text with stars&#10;&#10;AI-generated content may be incorrect.">
            <a:extLst>
              <a:ext uri="{FF2B5EF4-FFF2-40B4-BE49-F238E27FC236}">
                <a16:creationId xmlns:a16="http://schemas.microsoft.com/office/drawing/2014/main" id="{6A1931B3-AFE8-7F97-5868-1133F6B2FC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90277" y="-45632"/>
            <a:ext cx="3707784" cy="1736258"/>
          </a:xfrm>
          <a:prstGeom prst="rect">
            <a:avLst/>
          </a:prstGeom>
        </p:spPr>
      </p:pic>
      <p:sp>
        <p:nvSpPr>
          <p:cNvPr id="19" name="Rectangle 3">
            <a:extLst>
              <a:ext uri="{FF2B5EF4-FFF2-40B4-BE49-F238E27FC236}">
                <a16:creationId xmlns:a16="http://schemas.microsoft.com/office/drawing/2014/main" id="{471F195A-8642-94BE-DBAE-5C61CFF7A42D}"/>
              </a:ext>
            </a:extLst>
          </p:cNvPr>
          <p:cNvSpPr>
            <a:spLocks noChangeArrowheads="1"/>
          </p:cNvSpPr>
          <p:nvPr userDrawn="1"/>
        </p:nvSpPr>
        <p:spPr bwMode="auto">
          <a:xfrm>
            <a:off x="293939" y="74253"/>
            <a:ext cx="39732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dirty="0">
                <a:solidFill>
                  <a:srgbClr val="FCAF17"/>
                </a:solidFill>
                <a:latin typeface="Arial Narrow" pitchFamily="34" charset="0"/>
              </a:rPr>
              <a:t>PLASMA</a:t>
            </a:r>
          </a:p>
          <a:p>
            <a:r>
              <a:rPr lang="en-GB" altLang="en-US" sz="2400" dirty="0">
                <a:solidFill>
                  <a:srgbClr val="FCAF17"/>
                </a:solidFill>
                <a:latin typeface="Arial Narrow" pitchFamily="34" charset="0"/>
              </a:rPr>
              <a:t>ACCELERATOR SYSTEMS FOR </a:t>
            </a:r>
          </a:p>
          <a:p>
            <a:r>
              <a:rPr lang="en-GB" altLang="en-US" sz="2400" dirty="0">
                <a:solidFill>
                  <a:schemeClr val="bg1"/>
                </a:solidFill>
                <a:latin typeface="Arial Narrow" pitchFamily="34" charset="0"/>
              </a:rPr>
              <a:t>COMPACT</a:t>
            </a:r>
          </a:p>
          <a:p>
            <a:r>
              <a:rPr lang="en-GB" altLang="en-US" sz="2400" dirty="0">
                <a:solidFill>
                  <a:schemeClr val="bg1"/>
                </a:solidFill>
                <a:latin typeface="Arial Narrow" pitchFamily="34" charset="0"/>
              </a:rPr>
              <a:t>RESEARCH INFRASTRUCTURES</a:t>
            </a:r>
          </a:p>
        </p:txBody>
      </p:sp>
      <p:pic>
        <p:nvPicPr>
          <p:cNvPr id="4" name="Picture 3">
            <a:extLst>
              <a:ext uri="{FF2B5EF4-FFF2-40B4-BE49-F238E27FC236}">
                <a16:creationId xmlns:a16="http://schemas.microsoft.com/office/drawing/2014/main" id="{10258103-DE5A-0D02-BA82-72B75A5BC3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flipV="1">
            <a:off x="2655206" y="5663768"/>
            <a:ext cx="382490" cy="367737"/>
          </a:xfrm>
          <a:prstGeom prst="rect">
            <a:avLst/>
          </a:prstGeom>
        </p:spPr>
      </p:pic>
      <p:sp>
        <p:nvSpPr>
          <p:cNvPr id="7" name="TextBox 6">
            <a:extLst>
              <a:ext uri="{FF2B5EF4-FFF2-40B4-BE49-F238E27FC236}">
                <a16:creationId xmlns:a16="http://schemas.microsoft.com/office/drawing/2014/main" id="{D14F2CB3-A803-A073-A200-909BF59B2EC7}"/>
              </a:ext>
            </a:extLst>
          </p:cNvPr>
          <p:cNvSpPr txBox="1"/>
          <p:nvPr userDrawn="1"/>
        </p:nvSpPr>
        <p:spPr>
          <a:xfrm>
            <a:off x="2557795" y="5417548"/>
            <a:ext cx="2569377" cy="246221"/>
          </a:xfrm>
          <a:prstGeom prst="rect">
            <a:avLst/>
          </a:prstGeom>
          <a:noFill/>
        </p:spPr>
        <p:txBody>
          <a:bodyPr wrap="square">
            <a:spAutoFit/>
          </a:bodyPr>
          <a:lstStyle/>
          <a:p>
            <a:pPr algn="l">
              <a:lnSpc>
                <a:spcPts val="1248"/>
              </a:lnSpc>
              <a:buNone/>
            </a:pPr>
            <a:r>
              <a:rPr lang="en-GB" sz="1000" b="1" i="0" dirty="0">
                <a:solidFill>
                  <a:srgbClr val="FFFFFF"/>
                </a:solidFill>
                <a:effectLst/>
                <a:latin typeface="Arial" panose="020B0604020202020204" pitchFamily="34" charset="0"/>
                <a:cs typeface="Arial" panose="020B0604020202020204" pitchFamily="34" charset="0"/>
              </a:rPr>
              <a:t>PSI supported by</a:t>
            </a:r>
            <a:endParaRPr lang="en-GB" sz="1000" dirty="0"/>
          </a:p>
        </p:txBody>
      </p:sp>
      <p:sp>
        <p:nvSpPr>
          <p:cNvPr id="11" name="TextBox 10">
            <a:extLst>
              <a:ext uri="{FF2B5EF4-FFF2-40B4-BE49-F238E27FC236}">
                <a16:creationId xmlns:a16="http://schemas.microsoft.com/office/drawing/2014/main" id="{A301EE6E-89CE-5065-8758-3C83F831CCA1}"/>
              </a:ext>
            </a:extLst>
          </p:cNvPr>
          <p:cNvSpPr txBox="1"/>
          <p:nvPr userDrawn="1"/>
        </p:nvSpPr>
        <p:spPr>
          <a:xfrm>
            <a:off x="4536030" y="5586026"/>
            <a:ext cx="1938494" cy="523220"/>
          </a:xfrm>
          <a:prstGeom prst="rect">
            <a:avLst/>
          </a:prstGeom>
          <a:noFill/>
        </p:spPr>
        <p:txBody>
          <a:bodyPr wrap="square">
            <a:spAutoFit/>
          </a:bodyPr>
          <a:lstStyle/>
          <a:p>
            <a:r>
              <a:rPr lang="en-GB" sz="700" dirty="0">
                <a:solidFill>
                  <a:schemeClr val="bg1"/>
                </a:solidFill>
                <a:latin typeface="Arial" panose="020B0604020202020204" pitchFamily="34" charset="0"/>
                <a:cs typeface="Arial" panose="020B0604020202020204" pitchFamily="34" charset="0"/>
              </a:rPr>
              <a:t>Federal Department of Economic Affairs, </a:t>
            </a:r>
          </a:p>
          <a:p>
            <a:r>
              <a:rPr lang="en-GB" sz="700" dirty="0">
                <a:solidFill>
                  <a:schemeClr val="bg1"/>
                </a:solidFill>
                <a:latin typeface="Arial" panose="020B0604020202020204" pitchFamily="34" charset="0"/>
                <a:cs typeface="Arial" panose="020B0604020202020204" pitchFamily="34" charset="0"/>
              </a:rPr>
              <a:t>Education and Research EAER, </a:t>
            </a:r>
          </a:p>
          <a:p>
            <a:r>
              <a:rPr lang="en-GB" sz="700" b="1" dirty="0">
                <a:solidFill>
                  <a:schemeClr val="bg1"/>
                </a:solidFill>
                <a:latin typeface="Arial" panose="020B0604020202020204" pitchFamily="34" charset="0"/>
                <a:cs typeface="Arial" panose="020B0604020202020204" pitchFamily="34" charset="0"/>
              </a:rPr>
              <a:t>State Secretariat for Education, Research and Innovation SERI</a:t>
            </a:r>
          </a:p>
        </p:txBody>
      </p:sp>
      <p:sp>
        <p:nvSpPr>
          <p:cNvPr id="13" name="TextBox 12">
            <a:extLst>
              <a:ext uri="{FF2B5EF4-FFF2-40B4-BE49-F238E27FC236}">
                <a16:creationId xmlns:a16="http://schemas.microsoft.com/office/drawing/2014/main" id="{3D20617F-405A-B71C-56FF-67835C5E3DE2}"/>
              </a:ext>
            </a:extLst>
          </p:cNvPr>
          <p:cNvSpPr txBox="1"/>
          <p:nvPr userDrawn="1"/>
        </p:nvSpPr>
        <p:spPr>
          <a:xfrm>
            <a:off x="3033311" y="5602963"/>
            <a:ext cx="1598567" cy="630942"/>
          </a:xfrm>
          <a:prstGeom prst="rect">
            <a:avLst/>
          </a:prstGeom>
          <a:noFill/>
        </p:spPr>
        <p:txBody>
          <a:bodyPr wrap="square">
            <a:spAutoFit/>
          </a:bodyPr>
          <a:lstStyle/>
          <a:p>
            <a:pPr>
              <a:buNone/>
            </a:pPr>
            <a:r>
              <a:rPr lang="en-GB" sz="700" b="0" i="0" dirty="0">
                <a:solidFill>
                  <a:srgbClr val="FFFFFF"/>
                </a:solidFill>
                <a:effectLst/>
                <a:latin typeface="Arial" panose="020B0604020202020204" pitchFamily="34" charset="0"/>
                <a:cs typeface="Arial" panose="020B0604020202020204" pitchFamily="34" charset="0"/>
              </a:rPr>
              <a:t>Schweizerische </a:t>
            </a:r>
            <a:r>
              <a:rPr lang="en-GB" sz="700" b="0" i="0" dirty="0" err="1">
                <a:solidFill>
                  <a:srgbClr val="FFFFFF"/>
                </a:solidFill>
                <a:effectLst/>
                <a:latin typeface="Arial" panose="020B0604020202020204" pitchFamily="34" charset="0"/>
                <a:cs typeface="Arial" panose="020B0604020202020204" pitchFamily="34" charset="0"/>
              </a:rPr>
              <a:t>Eidgenossenschaft</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a:solidFill>
                  <a:srgbClr val="FFFFFF"/>
                </a:solidFill>
                <a:effectLst/>
                <a:latin typeface="Arial" panose="020B0604020202020204" pitchFamily="34" charset="0"/>
                <a:cs typeface="Arial" panose="020B0604020202020204" pitchFamily="34" charset="0"/>
              </a:rPr>
              <a:t>Confédération </a:t>
            </a:r>
            <a:r>
              <a:rPr lang="en-GB" sz="700" b="0" i="0" dirty="0" err="1">
                <a:solidFill>
                  <a:srgbClr val="FFFFFF"/>
                </a:solidFill>
                <a:effectLst/>
                <a:latin typeface="Arial" panose="020B0604020202020204" pitchFamily="34" charset="0"/>
                <a:cs typeface="Arial" panose="020B0604020202020204" pitchFamily="34" charset="0"/>
              </a:rPr>
              <a:t>suisse</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err="1">
                <a:solidFill>
                  <a:srgbClr val="FFFFFF"/>
                </a:solidFill>
                <a:effectLst/>
                <a:latin typeface="Arial" panose="020B0604020202020204" pitchFamily="34" charset="0"/>
                <a:cs typeface="Arial" panose="020B0604020202020204" pitchFamily="34" charset="0"/>
              </a:rPr>
              <a:t>Confederazione</a:t>
            </a:r>
            <a:r>
              <a:rPr lang="en-GB" sz="700" b="0" i="0" dirty="0">
                <a:solidFill>
                  <a:srgbClr val="FFFFFF"/>
                </a:solidFill>
                <a:effectLst/>
                <a:latin typeface="Arial" panose="020B0604020202020204" pitchFamily="34" charset="0"/>
                <a:cs typeface="Arial" panose="020B0604020202020204" pitchFamily="34" charset="0"/>
              </a:rPr>
              <a:t> Svizzera </a:t>
            </a:r>
          </a:p>
          <a:p>
            <a:pPr>
              <a:buNone/>
            </a:pPr>
            <a:r>
              <a:rPr lang="en-GB" sz="700" b="0" i="0" dirty="0" err="1">
                <a:solidFill>
                  <a:srgbClr val="FFFFFF"/>
                </a:solidFill>
                <a:effectLst/>
                <a:latin typeface="Arial" panose="020B0604020202020204" pitchFamily="34" charset="0"/>
                <a:cs typeface="Arial" panose="020B0604020202020204" pitchFamily="34" charset="0"/>
              </a:rPr>
              <a:t>Confederaziun</a:t>
            </a:r>
            <a:r>
              <a:rPr lang="en-GB" sz="700" b="0" i="0" dirty="0">
                <a:solidFill>
                  <a:srgbClr val="FFFFFF"/>
                </a:solidFill>
                <a:effectLst/>
                <a:latin typeface="Arial" panose="020B0604020202020204" pitchFamily="34" charset="0"/>
                <a:cs typeface="Arial" panose="020B0604020202020204" pitchFamily="34" charset="0"/>
              </a:rPr>
              <a:t> </a:t>
            </a:r>
            <a:r>
              <a:rPr lang="en-GB" sz="700" b="0" i="0" dirty="0" err="1">
                <a:solidFill>
                  <a:srgbClr val="FFFFFF"/>
                </a:solidFill>
                <a:effectLst/>
                <a:latin typeface="Arial" panose="020B0604020202020204" pitchFamily="34" charset="0"/>
                <a:cs typeface="Arial" panose="020B0604020202020204" pitchFamily="34" charset="0"/>
              </a:rPr>
              <a:t>svizra</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a:solidFill>
                  <a:srgbClr val="FFFFFF"/>
                </a:solidFill>
                <a:effectLst/>
                <a:latin typeface="Arial" panose="020B0604020202020204" pitchFamily="34" charset="0"/>
                <a:cs typeface="Arial" panose="020B0604020202020204" pitchFamily="34" charset="0"/>
              </a:rPr>
              <a:t>Swiss Confederation</a:t>
            </a:r>
            <a:endParaRPr lang="en-GB" sz="700" dirty="0"/>
          </a:p>
        </p:txBody>
      </p:sp>
    </p:spTree>
    <p:extLst>
      <p:ext uri="{BB962C8B-B14F-4D97-AF65-F5344CB8AC3E}">
        <p14:creationId xmlns:p14="http://schemas.microsoft.com/office/powerpoint/2010/main" val="303289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A bright light in the dark&#10;&#10;AI-generated content may be incorrect.">
            <a:extLst>
              <a:ext uri="{FF2B5EF4-FFF2-40B4-BE49-F238E27FC236}">
                <a16:creationId xmlns:a16="http://schemas.microsoft.com/office/drawing/2014/main" id="{7607D75D-709A-2A97-20CE-117739EB5E3C}"/>
              </a:ext>
            </a:extLst>
          </p:cNvPr>
          <p:cNvPicPr>
            <a:picLocks noChangeAspect="1"/>
          </p:cNvPicPr>
          <p:nvPr userDrawn="1"/>
        </p:nvPicPr>
        <p:blipFill>
          <a:blip r:embed="rId2">
            <a:extLst>
              <a:ext uri="{28A0092B-C50C-407E-A947-70E740481C1C}">
                <a14:useLocalDpi xmlns:a14="http://schemas.microsoft.com/office/drawing/2010/main" val="0"/>
              </a:ext>
            </a:extLst>
          </a:blip>
          <a:srcRect t="47084"/>
          <a:stretch/>
        </p:blipFill>
        <p:spPr>
          <a:xfrm>
            <a:off x="-1" y="6457516"/>
            <a:ext cx="12192000" cy="422305"/>
          </a:xfrm>
          <a:prstGeom prst="rect">
            <a:avLst/>
          </a:prstGeom>
        </p:spPr>
      </p:pic>
      <p:pic>
        <p:nvPicPr>
          <p:cNvPr id="10" name="Picture 9" descr="A bright light in the dark&#10;&#10;AI-generated content may be incorrect.">
            <a:extLst>
              <a:ext uri="{FF2B5EF4-FFF2-40B4-BE49-F238E27FC236}">
                <a16:creationId xmlns:a16="http://schemas.microsoft.com/office/drawing/2014/main" id="{6AFD22A2-AF86-C404-AFEB-72E58401CF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367"/>
            <a:ext cx="12192000" cy="798066"/>
          </a:xfrm>
          <a:prstGeom prst="rect">
            <a:avLst/>
          </a:prstGeom>
        </p:spPr>
      </p:pic>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838199" y="1105018"/>
            <a:ext cx="10515600" cy="51283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a:prstGeom prst="rect">
            <a:avLst/>
          </a:prstGeom>
        </p:spPr>
        <p:txBody>
          <a:bodyPr/>
          <a:lstStyle>
            <a:lvl1pPr>
              <a:defRPr sz="1400">
                <a:solidFill>
                  <a:srgbClr val="FCAF17"/>
                </a:solidFill>
              </a:defRPr>
            </a:lvl1pPr>
          </a:lstStyle>
          <a:p>
            <a:fld id="{3A3A6714-3D1F-4857-9904-D935B84167FA}" type="slidenum">
              <a:rPr lang="en-GB" smtClean="0"/>
              <a:pPr/>
              <a:t>‹#›</a:t>
            </a:fld>
            <a:endParaRPr lang="en-GB" dirty="0"/>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dirty="0"/>
              <a:t>Click to edit Master title style</a:t>
            </a:r>
            <a:endParaRPr lang="en-GB" dirty="0"/>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FCAF17"/>
                </a:solidFill>
              </a:rPr>
              <a:t>www.pacri.eu</a:t>
            </a:r>
          </a:p>
        </p:txBody>
      </p:sp>
      <p:pic>
        <p:nvPicPr>
          <p:cNvPr id="17" name="Picture 16" descr="A yellow and white text with stars&#10;&#10;AI-generated content may be incorrect.">
            <a:extLst>
              <a:ext uri="{FF2B5EF4-FFF2-40B4-BE49-F238E27FC236}">
                <a16:creationId xmlns:a16="http://schemas.microsoft.com/office/drawing/2014/main" id="{9DC55617-3585-B799-47E8-F8BCCF529A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pic>
        <p:nvPicPr>
          <p:cNvPr id="4" name="Picture 3">
            <a:extLst>
              <a:ext uri="{FF2B5EF4-FFF2-40B4-BE49-F238E27FC236}">
                <a16:creationId xmlns:a16="http://schemas.microsoft.com/office/drawing/2014/main" id="{1BB85E79-1A8B-9FF3-6170-E15990823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flipV="1">
            <a:off x="11663628" y="185819"/>
            <a:ext cx="382490" cy="367737"/>
          </a:xfrm>
          <a:prstGeom prst="rect">
            <a:avLst/>
          </a:prstGeom>
        </p:spPr>
      </p:pic>
      <p:sp>
        <p:nvSpPr>
          <p:cNvPr id="7" name="TextBox 6">
            <a:extLst>
              <a:ext uri="{FF2B5EF4-FFF2-40B4-BE49-F238E27FC236}">
                <a16:creationId xmlns:a16="http://schemas.microsoft.com/office/drawing/2014/main" id="{4EE8BD46-24EE-38B8-2704-C656756C8E45}"/>
              </a:ext>
            </a:extLst>
          </p:cNvPr>
          <p:cNvSpPr txBox="1"/>
          <p:nvPr userDrawn="1"/>
        </p:nvSpPr>
        <p:spPr>
          <a:xfrm>
            <a:off x="250586" y="6509158"/>
            <a:ext cx="2802755" cy="307777"/>
          </a:xfrm>
          <a:prstGeom prst="rect">
            <a:avLst/>
          </a:prstGeom>
          <a:noFill/>
        </p:spPr>
        <p:txBody>
          <a:bodyPr wrap="none" rtlCol="0">
            <a:spAutoFit/>
          </a:bodyPr>
          <a:lstStyle/>
          <a:p>
            <a:r>
              <a:rPr lang="en-GB" sz="1400" i="1" dirty="0">
                <a:solidFill>
                  <a:srgbClr val="FCAF17"/>
                </a:solidFill>
              </a:rPr>
              <a:t>Annual Meeting, Lisbon, C.P. Welsch</a:t>
            </a:r>
            <a:endParaRPr lang="en-US" sz="1400" i="1" dirty="0">
              <a:solidFill>
                <a:srgbClr val="FCAF17"/>
              </a:solidFill>
            </a:endParaRPr>
          </a:p>
        </p:txBody>
      </p:sp>
    </p:spTree>
    <p:extLst>
      <p:ext uri="{BB962C8B-B14F-4D97-AF65-F5344CB8AC3E}">
        <p14:creationId xmlns:p14="http://schemas.microsoft.com/office/powerpoint/2010/main" val="46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838199" y="1071593"/>
            <a:ext cx="10515600" cy="5161781"/>
          </a:xfrm>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a:prstGeom prst="rect">
            <a:avLst/>
          </a:prstGeom>
        </p:spPr>
        <p:txBody>
          <a:bodyPr/>
          <a:lstStyle>
            <a:lvl1pPr>
              <a:defRPr sz="1400">
                <a:solidFill>
                  <a:srgbClr val="334186"/>
                </a:solidFill>
              </a:defRPr>
            </a:lvl1pPr>
          </a:lstStyle>
          <a:p>
            <a:fld id="{3A3A6714-3D1F-4857-9904-D935B84167FA}" type="slidenum">
              <a:rPr lang="en-GB" smtClean="0"/>
              <a:pPr/>
              <a:t>‹#›</a:t>
            </a:fld>
            <a:endParaRPr lang="en-GB" dirty="0"/>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www.pacri.eu</a:t>
            </a:r>
          </a:p>
        </p:txBody>
      </p:sp>
      <p:pic>
        <p:nvPicPr>
          <p:cNvPr id="12" name="Picture 11" descr="A yellow and blue text with stars&#10;&#10;AI-generated content may be incorrect.">
            <a:extLst>
              <a:ext uri="{FF2B5EF4-FFF2-40B4-BE49-F238E27FC236}">
                <a16:creationId xmlns:a16="http://schemas.microsoft.com/office/drawing/2014/main" id="{C6B8B96E-575F-088B-AB82-85FF2C6B7D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1" y="32299"/>
            <a:ext cx="1537563" cy="720000"/>
          </a:xfrm>
          <a:prstGeom prst="rect">
            <a:avLst/>
          </a:prstGeom>
        </p:spPr>
      </p:pic>
      <p:pic>
        <p:nvPicPr>
          <p:cNvPr id="8" name="Picture 7" descr="A blue background with yellow stars&#10;&#10;Description automatically generated with low confidence">
            <a:extLst>
              <a:ext uri="{FF2B5EF4-FFF2-40B4-BE49-F238E27FC236}">
                <a16:creationId xmlns:a16="http://schemas.microsoft.com/office/drawing/2014/main" id="{5D799BE3-D88B-742E-317B-0E335DC91C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pic>
        <p:nvPicPr>
          <p:cNvPr id="10" name="Picture 9">
            <a:extLst>
              <a:ext uri="{FF2B5EF4-FFF2-40B4-BE49-F238E27FC236}">
                <a16:creationId xmlns:a16="http://schemas.microsoft.com/office/drawing/2014/main" id="{3C5B03CF-BEA0-20C6-116E-90F0576937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11623610" y="195345"/>
            <a:ext cx="382490" cy="367737"/>
          </a:xfrm>
          <a:prstGeom prst="rect">
            <a:avLst/>
          </a:prstGeom>
        </p:spPr>
      </p:pic>
      <p:sp>
        <p:nvSpPr>
          <p:cNvPr id="9" name="TextBox 8">
            <a:extLst>
              <a:ext uri="{FF2B5EF4-FFF2-40B4-BE49-F238E27FC236}">
                <a16:creationId xmlns:a16="http://schemas.microsoft.com/office/drawing/2014/main" id="{82086FD3-79F4-D745-707B-23B90E2BCF30}"/>
              </a:ext>
            </a:extLst>
          </p:cNvPr>
          <p:cNvSpPr txBox="1"/>
          <p:nvPr userDrawn="1"/>
        </p:nvSpPr>
        <p:spPr>
          <a:xfrm>
            <a:off x="250586" y="6509158"/>
            <a:ext cx="2802755" cy="307777"/>
          </a:xfrm>
          <a:prstGeom prst="rect">
            <a:avLst/>
          </a:prstGeom>
          <a:noFill/>
        </p:spPr>
        <p:txBody>
          <a:bodyPr wrap="none" rtlCol="0">
            <a:spAutoFit/>
          </a:bodyPr>
          <a:lstStyle/>
          <a:p>
            <a:r>
              <a:rPr lang="en-GB" sz="1400" i="1" dirty="0">
                <a:solidFill>
                  <a:srgbClr val="2C3982"/>
                </a:solidFill>
              </a:rPr>
              <a:t>Annual Meeting, Lisbon, C.P. Welsch</a:t>
            </a:r>
            <a:endParaRPr lang="en-US" sz="1400" i="1" dirty="0">
              <a:solidFill>
                <a:srgbClr val="2C3982"/>
              </a:solidFill>
            </a:endParaRPr>
          </a:p>
        </p:txBody>
      </p:sp>
    </p:spTree>
    <p:extLst>
      <p:ext uri="{BB962C8B-B14F-4D97-AF65-F5344CB8AC3E}">
        <p14:creationId xmlns:p14="http://schemas.microsoft.com/office/powerpoint/2010/main" val="29738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838199" y="1253331"/>
            <a:ext cx="10515600" cy="5205034"/>
          </a:xfrm>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6B79FB14-21E5-3B92-BD50-816234FF16F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dirty="0"/>
              <a:t>Click to edit Master title style</a:t>
            </a:r>
            <a:endParaRPr lang="en-GB" dirty="0"/>
          </a:p>
        </p:txBody>
      </p:sp>
      <p:pic>
        <p:nvPicPr>
          <p:cNvPr id="15" name="Picture 14" descr="A yellow and white text with stars&#10;&#10;AI-generated content may be incorrect.">
            <a:extLst>
              <a:ext uri="{FF2B5EF4-FFF2-40B4-BE49-F238E27FC236}">
                <a16:creationId xmlns:a16="http://schemas.microsoft.com/office/drawing/2014/main" id="{8DC4FF37-DE49-C57B-A39E-E85F02BC03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sp>
        <p:nvSpPr>
          <p:cNvPr id="19" name="TextBox 18">
            <a:extLst>
              <a:ext uri="{FF2B5EF4-FFF2-40B4-BE49-F238E27FC236}">
                <a16:creationId xmlns:a16="http://schemas.microsoft.com/office/drawing/2014/main" id="{0A7DC1C0-CEC4-64E4-B84C-D8ADF092723F}"/>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FCAF17"/>
                </a:solidFill>
              </a:rPr>
              <a:t>www.pacri.eu</a:t>
            </a:r>
          </a:p>
        </p:txBody>
      </p:sp>
      <p:pic>
        <p:nvPicPr>
          <p:cNvPr id="2" name="Picture 1" descr="A blue background with yellow stars&#10;&#10;Description automatically generated with low confidence">
            <a:extLst>
              <a:ext uri="{FF2B5EF4-FFF2-40B4-BE49-F238E27FC236}">
                <a16:creationId xmlns:a16="http://schemas.microsoft.com/office/drawing/2014/main" id="{F90486F0-D46D-C4A7-32F8-00DA1FB7A8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pic>
        <p:nvPicPr>
          <p:cNvPr id="4" name="Picture 3">
            <a:extLst>
              <a:ext uri="{FF2B5EF4-FFF2-40B4-BE49-F238E27FC236}">
                <a16:creationId xmlns:a16="http://schemas.microsoft.com/office/drawing/2014/main" id="{BA4A87E5-DED1-0562-3442-F334AF9ADE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11623609" y="185819"/>
            <a:ext cx="382491" cy="367738"/>
          </a:xfrm>
          <a:prstGeom prst="rect">
            <a:avLst/>
          </a:prstGeom>
        </p:spPr>
      </p:pic>
    </p:spTree>
    <p:extLst>
      <p:ext uri="{BB962C8B-B14F-4D97-AF65-F5344CB8AC3E}">
        <p14:creationId xmlns:p14="http://schemas.microsoft.com/office/powerpoint/2010/main" val="3708158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openxmlformats.org/officeDocument/2006/relationships/image" Target="../media/image9.jpg"/><Relationship Id="rId2" Type="http://schemas.openxmlformats.org/officeDocument/2006/relationships/hyperlink" Target="mailto:c.p.welsch@liverpool.ac.uk" TargetMode="External"/><Relationship Id="rId1" Type="http://schemas.openxmlformats.org/officeDocument/2006/relationships/slideLayout" Target="../slideLayouts/slideLayout2.xml"/><Relationship Id="rId6" Type="http://schemas.openxmlformats.org/officeDocument/2006/relationships/hyperlink" Target="mailto:joewolf@liverpool.ac.uk" TargetMode="External"/><Relationship Id="rId5" Type="http://schemas.openxmlformats.org/officeDocument/2006/relationships/image" Target="../media/image8.png"/><Relationship Id="rId4" Type="http://schemas.openxmlformats.org/officeDocument/2006/relationships/hyperlink" Target="mailto:dghosal@liverpool.ac.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heuniversityofliverpool.sharepoint.com/sites/PACRI/"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2794000" y="2185172"/>
            <a:ext cx="9398000" cy="1043854"/>
          </a:xfrm>
        </p:spPr>
        <p:txBody>
          <a:bodyPr>
            <a:normAutofit fontScale="90000"/>
          </a:bodyPr>
          <a:lstStyle/>
          <a:p>
            <a:r>
              <a:rPr lang="en-US" dirty="0"/>
              <a:t>WP2: </a:t>
            </a:r>
            <a:r>
              <a:rPr lang="en-GB" dirty="0"/>
              <a:t>Scientific + Industrial Exploitation</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2827868" y="3187797"/>
            <a:ext cx="7813967" cy="812944"/>
          </a:xfrm>
        </p:spPr>
        <p:txBody>
          <a:bodyPr/>
          <a:lstStyle/>
          <a:p>
            <a:r>
              <a:rPr lang="en-US" dirty="0" err="1"/>
              <a:t>Debdeep</a:t>
            </a:r>
            <a:r>
              <a:rPr lang="en-US" dirty="0"/>
              <a:t> Ghosal, Joseph Wolfenden and Carsten P Welsch</a:t>
            </a:r>
            <a:endParaRPr lang="en-GB" dirty="0"/>
          </a:p>
        </p:txBody>
      </p:sp>
      <p:sp>
        <p:nvSpPr>
          <p:cNvPr id="5" name="TextBox 4">
            <a:extLst>
              <a:ext uri="{FF2B5EF4-FFF2-40B4-BE49-F238E27FC236}">
                <a16:creationId xmlns:a16="http://schemas.microsoft.com/office/drawing/2014/main" id="{CBF1F024-80EC-5ED9-BE54-AF859DA5ACFC}"/>
              </a:ext>
            </a:extLst>
          </p:cNvPr>
          <p:cNvSpPr txBox="1"/>
          <p:nvPr/>
        </p:nvSpPr>
        <p:spPr>
          <a:xfrm>
            <a:off x="2827868" y="3816075"/>
            <a:ext cx="6096000" cy="369332"/>
          </a:xfrm>
          <a:prstGeom prst="rect">
            <a:avLst/>
          </a:prstGeom>
          <a:noFill/>
        </p:spPr>
        <p:txBody>
          <a:bodyPr wrap="square">
            <a:spAutoFit/>
          </a:bodyPr>
          <a:lstStyle/>
          <a:p>
            <a:r>
              <a:rPr lang="en-US" dirty="0">
                <a:highlight>
                  <a:srgbClr val="DDE9F7"/>
                </a:highlight>
              </a:rPr>
              <a:t>Annual Meeting, Lisbon, 24 March 2026</a:t>
            </a:r>
            <a:endParaRPr lang="en-GB" dirty="0">
              <a:highlight>
                <a:srgbClr val="DDE9F7"/>
              </a:highlight>
            </a:endParaRPr>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a:t>Highlighting PACRI ECRs</a:t>
            </a:r>
          </a:p>
        </p:txBody>
      </p:sp>
      <p:sp>
        <p:nvSpPr>
          <p:cNvPr id="3" name="SlideNum"/>
          <p:cNvSpPr>
            <a:spLocks noGrp="1"/>
          </p:cNvSpPr>
          <p:nvPr>
            <p:ph type="sldNum" sz="quarter" idx="12"/>
          </p:nvPr>
        </p:nvSpPr>
        <p:spPr/>
        <p:txBody>
          <a:bodyPr/>
          <a:lstStyle/>
          <a:p>
            <a:pPr algn="r"/>
            <a:fld id="{3A3A6714-3D1F-4857-9904-D935B84167FA}" type="slidenum">
              <a:rPr lang="en-GB" smtClean="0"/>
              <a:pPr algn="r"/>
              <a:t>10</a:t>
            </a:fld>
            <a:endParaRPr lang="en-GB" dirty="0"/>
          </a:p>
        </p:txBody>
      </p:sp>
      <p:sp>
        <p:nvSpPr>
          <p:cNvPr id="11" name="BannerOverlay"/>
          <p:cNvSpPr/>
          <p:nvPr/>
        </p:nvSpPr>
        <p:spPr>
          <a:xfrm>
            <a:off x="410544" y="1201620"/>
            <a:ext cx="11351998" cy="2846000"/>
          </a:xfrm>
          <a:prstGeom prst="rect">
            <a:avLst/>
          </a:prstGeom>
          <a:solidFill>
            <a:srgbClr val="FCAF17"/>
          </a:solidFill>
          <a:ln>
            <a:noFill/>
          </a:ln>
        </p:spPr>
        <p:txBody>
          <a:bodyPr wrap="square" lIns="91440" tIns="45720" rIns="91440" bIns="45720" anchor="t"/>
          <a:lstStyle/>
          <a:p>
            <a:pPr algn="l">
              <a:spcBef>
                <a:spcPts val="0"/>
              </a:spcBef>
            </a:pPr>
            <a:endParaRPr/>
          </a:p>
        </p:txBody>
      </p:sp>
      <p:sp>
        <p:nvSpPr>
          <p:cNvPr id="12" name="Badge"/>
          <p:cNvSpPr/>
          <p:nvPr/>
        </p:nvSpPr>
        <p:spPr>
          <a:xfrm>
            <a:off x="420000" y="1267865"/>
            <a:ext cx="1459600" cy="392135"/>
          </a:xfrm>
          <a:prstGeom prst="roundRect">
            <a:avLst>
              <a:gd name="adj" fmla="val 15000"/>
            </a:avLst>
          </a:prstGeom>
          <a:solidFill>
            <a:schemeClr val="accent4">
              <a:lumMod val="50000"/>
            </a:schemeClr>
          </a:solidFill>
          <a:ln>
            <a:noFill/>
          </a:ln>
        </p:spPr>
        <p:txBody>
          <a:bodyPr wrap="square" lIns="91440" tIns="60960" rIns="91440" bIns="60960" anchor="ctr"/>
          <a:lstStyle/>
          <a:p>
            <a:pPr algn="ctr">
              <a:spcBef>
                <a:spcPts val="0"/>
              </a:spcBef>
            </a:pPr>
            <a:r>
              <a:rPr lang="en-US" sz="1100" b="1" dirty="0">
                <a:solidFill>
                  <a:srgbClr val="FFFFFF"/>
                </a:solidFill>
              </a:rPr>
              <a:t>PACRI  |  Early Career Feature</a:t>
            </a:r>
          </a:p>
        </p:txBody>
      </p:sp>
      <p:sp>
        <p:nvSpPr>
          <p:cNvPr id="13" name="Headline"/>
          <p:cNvSpPr/>
          <p:nvPr/>
        </p:nvSpPr>
        <p:spPr>
          <a:xfrm>
            <a:off x="420000" y="1740000"/>
            <a:ext cx="4980000" cy="900000"/>
          </a:xfrm>
          <a:prstGeom prst="rect">
            <a:avLst/>
          </a:prstGeom>
          <a:noFill/>
          <a:ln>
            <a:noFill/>
          </a:ln>
        </p:spPr>
        <p:txBody>
          <a:bodyPr wrap="square" lIns="91440" tIns="45720" rIns="91440" bIns="45720" anchor="t"/>
          <a:lstStyle/>
          <a:p>
            <a:pPr algn="l">
              <a:spcBef>
                <a:spcPts val="0"/>
              </a:spcBef>
            </a:pPr>
            <a:r>
              <a:rPr lang="en-US" sz="3200" b="1" dirty="0"/>
              <a:t>Meet the PACRI</a:t>
            </a:r>
          </a:p>
          <a:p>
            <a:pPr algn="l">
              <a:spcBef>
                <a:spcPts val="0"/>
              </a:spcBef>
            </a:pPr>
            <a:r>
              <a:rPr lang="en-US" sz="3200" b="1" dirty="0"/>
              <a:t>Early Career Researchers</a:t>
            </a:r>
          </a:p>
        </p:txBody>
      </p:sp>
      <p:sp>
        <p:nvSpPr>
          <p:cNvPr id="14" name="GroupPhoto"/>
          <p:cNvSpPr/>
          <p:nvPr/>
        </p:nvSpPr>
        <p:spPr>
          <a:xfrm>
            <a:off x="9111673" y="1683600"/>
            <a:ext cx="2304480" cy="1304249"/>
          </a:xfrm>
          <a:prstGeom prst="rect">
            <a:avLst/>
          </a:prstGeom>
          <a:solidFill>
            <a:srgbClr val="2E0330">
              <a:alpha val="89804"/>
            </a:srgbClr>
          </a:solidFill>
          <a:ln w="19050" cmpd="sng">
            <a:solidFill>
              <a:srgbClr val="4A7BAF">
                <a:alpha val="99000"/>
              </a:srgbClr>
            </a:solidFill>
            <a:prstDash val="dash"/>
          </a:ln>
        </p:spPr>
        <p:txBody>
          <a:bodyPr wrap="square" lIns="91440" tIns="45720" rIns="91440" bIns="45720" anchor="ctr"/>
          <a:lstStyle/>
          <a:p>
            <a:pPr algn="ctr">
              <a:spcBef>
                <a:spcPts val="0"/>
              </a:spcBef>
            </a:pPr>
            <a:endParaRPr lang="en-US" sz="1200" dirty="0">
              <a:solidFill>
                <a:srgbClr val="B5D4F4"/>
              </a:solidFill>
            </a:endParaRPr>
          </a:p>
          <a:p>
            <a:pPr algn="ctr">
              <a:spcBef>
                <a:spcPts val="0"/>
              </a:spcBef>
            </a:pPr>
            <a:endParaRPr lang="en-US" sz="1200" dirty="0">
              <a:solidFill>
                <a:srgbClr val="B5D4F4"/>
              </a:solidFill>
            </a:endParaRPr>
          </a:p>
          <a:p>
            <a:pPr algn="ctr">
              <a:spcBef>
                <a:spcPts val="0"/>
              </a:spcBef>
            </a:pPr>
            <a:r>
              <a:rPr lang="en-US" sz="1200" dirty="0">
                <a:solidFill>
                  <a:srgbClr val="B5D4F4"/>
                </a:solidFill>
              </a:rPr>
              <a:t>Group photo</a:t>
            </a:r>
          </a:p>
          <a:p>
            <a:pPr algn="ctr">
              <a:spcBef>
                <a:spcPts val="0"/>
              </a:spcBef>
            </a:pPr>
            <a:r>
              <a:rPr lang="en-US" sz="1000" dirty="0">
                <a:solidFill>
                  <a:schemeClr val="bg2"/>
                </a:solidFill>
              </a:rPr>
              <a:t>venue  ·  date</a:t>
            </a:r>
          </a:p>
        </p:txBody>
      </p:sp>
      <p:sp>
        <p:nvSpPr>
          <p:cNvPr id="15" name="Div"/>
          <p:cNvSpPr/>
          <p:nvPr/>
        </p:nvSpPr>
        <p:spPr>
          <a:xfrm>
            <a:off x="584666" y="4652000"/>
            <a:ext cx="7952000" cy="28000"/>
          </a:xfrm>
          <a:prstGeom prst="rect">
            <a:avLst/>
          </a:prstGeom>
          <a:solidFill>
            <a:srgbClr val="2E75B6"/>
          </a:solidFill>
          <a:ln>
            <a:noFill/>
          </a:ln>
        </p:spPr>
        <p:txBody>
          <a:bodyPr wrap="square" lIns="91440" tIns="45720" rIns="91440" bIns="45720" anchor="t"/>
          <a:lstStyle/>
          <a:p>
            <a:pPr algn="l">
              <a:spcBef>
                <a:spcPts val="0"/>
              </a:spcBef>
            </a:pPr>
            <a:endParaRPr/>
          </a:p>
        </p:txBody>
      </p:sp>
      <p:sp>
        <p:nvSpPr>
          <p:cNvPr id="16" name="Quote"/>
          <p:cNvSpPr/>
          <p:nvPr/>
        </p:nvSpPr>
        <p:spPr>
          <a:xfrm>
            <a:off x="570000" y="3289772"/>
            <a:ext cx="7952000" cy="900000"/>
          </a:xfrm>
          <a:prstGeom prst="rect">
            <a:avLst/>
          </a:prstGeom>
          <a:noFill/>
          <a:ln>
            <a:noFill/>
          </a:ln>
        </p:spPr>
        <p:txBody>
          <a:bodyPr wrap="square" lIns="0" tIns="45720" rIns="91440" bIns="45720" anchor="ctr"/>
          <a:lstStyle/>
          <a:p>
            <a:pPr algn="l">
              <a:spcBef>
                <a:spcPts val="0"/>
              </a:spcBef>
            </a:pPr>
            <a:r>
              <a:rPr lang="en-US" sz="1350" i="1" dirty="0">
                <a:solidFill>
                  <a:srgbClr val="FFFFFF"/>
                </a:solidFill>
              </a:rPr>
              <a:t>“quote from a PACRI ECR”</a:t>
            </a:r>
          </a:p>
          <a:p>
            <a:pPr algn="l">
              <a:spcBef>
                <a:spcPts val="120"/>
              </a:spcBef>
            </a:pPr>
            <a:r>
              <a:rPr lang="en-US" sz="1100" dirty="0"/>
              <a:t>ECR name  ·  Institution  ·  Research focus</a:t>
            </a:r>
          </a:p>
        </p:txBody>
      </p:sp>
      <p:sp>
        <p:nvSpPr>
          <p:cNvPr id="17" name="StripBg"/>
          <p:cNvSpPr/>
          <p:nvPr/>
        </p:nvSpPr>
        <p:spPr>
          <a:xfrm>
            <a:off x="409490" y="4045828"/>
            <a:ext cx="11352000" cy="1544307"/>
          </a:xfrm>
          <a:prstGeom prst="rect">
            <a:avLst/>
          </a:prstGeom>
          <a:solidFill>
            <a:srgbClr val="FFFFFF"/>
          </a:solidFill>
          <a:ln w="9525">
            <a:solidFill>
              <a:srgbClr val="E0E8F0"/>
            </a:solidFill>
          </a:ln>
        </p:spPr>
        <p:txBody>
          <a:bodyPr wrap="square" lIns="91440" tIns="45720" rIns="91440" bIns="45720" anchor="t"/>
          <a:lstStyle/>
          <a:p>
            <a:pPr algn="l">
              <a:spcBef>
                <a:spcPts val="0"/>
              </a:spcBef>
            </a:pPr>
            <a:endParaRPr/>
          </a:p>
        </p:txBody>
      </p:sp>
      <p:sp>
        <p:nvSpPr>
          <p:cNvPr id="18" name="IcoProfiles"/>
          <p:cNvSpPr/>
          <p:nvPr/>
        </p:nvSpPr>
        <p:spPr>
          <a:xfrm>
            <a:off x="470589" y="4220901"/>
            <a:ext cx="520000" cy="520000"/>
          </a:xfrm>
          <a:prstGeom prst="ellipse">
            <a:avLst/>
          </a:prstGeom>
          <a:solidFill>
            <a:schemeClr val="bg1">
              <a:lumMod val="85000"/>
            </a:schemeClr>
          </a:solidFill>
          <a:ln>
            <a:noFill/>
          </a:ln>
        </p:spPr>
        <p:txBody>
          <a:bodyPr wrap="square" lIns="91440" tIns="45720" rIns="91440" bIns="45720" anchor="t"/>
          <a:lstStyle/>
          <a:p>
            <a:pPr algn="l">
              <a:spcBef>
                <a:spcPts val="0"/>
              </a:spcBef>
            </a:pPr>
            <a:endParaRPr/>
          </a:p>
        </p:txBody>
      </p:sp>
      <p:sp>
        <p:nvSpPr>
          <p:cNvPr id="19" name="IcoHead"/>
          <p:cNvSpPr/>
          <p:nvPr/>
        </p:nvSpPr>
        <p:spPr>
          <a:xfrm>
            <a:off x="631021" y="4284942"/>
            <a:ext cx="188785" cy="194097"/>
          </a:xfrm>
          <a:prstGeom prst="ellipse">
            <a:avLst/>
          </a:prstGeom>
          <a:solidFill>
            <a:srgbClr val="2E0330"/>
          </a:solidFill>
          <a:ln>
            <a:noFill/>
          </a:ln>
        </p:spPr>
        <p:txBody>
          <a:bodyPr wrap="square" lIns="91440" tIns="45720" rIns="91440" bIns="45720" anchor="t"/>
          <a:lstStyle/>
          <a:p>
            <a:pPr algn="l">
              <a:spcBef>
                <a:spcPts val="0"/>
              </a:spcBef>
            </a:pPr>
            <a:endParaRPr/>
          </a:p>
        </p:txBody>
      </p:sp>
      <p:sp>
        <p:nvSpPr>
          <p:cNvPr id="20" name="IcoBody"/>
          <p:cNvSpPr/>
          <p:nvPr/>
        </p:nvSpPr>
        <p:spPr>
          <a:xfrm>
            <a:off x="603061" y="4506437"/>
            <a:ext cx="258785" cy="161580"/>
          </a:xfrm>
          <a:prstGeom prst="rect">
            <a:avLst/>
          </a:prstGeom>
          <a:solidFill>
            <a:srgbClr val="2E0330"/>
          </a:solidFill>
          <a:ln>
            <a:noFill/>
          </a:ln>
        </p:spPr>
        <p:txBody>
          <a:bodyPr wrap="square" lIns="91440" tIns="45720" rIns="91440" bIns="45720" anchor="t"/>
          <a:lstStyle/>
          <a:p>
            <a:pPr algn="l">
              <a:spcBef>
                <a:spcPts val="0"/>
              </a:spcBef>
            </a:pPr>
            <a:endParaRPr/>
          </a:p>
        </p:txBody>
      </p:sp>
      <p:sp>
        <p:nvSpPr>
          <p:cNvPr id="21" name="Col1Title"/>
          <p:cNvSpPr/>
          <p:nvPr/>
        </p:nvSpPr>
        <p:spPr>
          <a:xfrm>
            <a:off x="167374" y="4294839"/>
            <a:ext cx="2557959" cy="350000"/>
          </a:xfrm>
          <a:prstGeom prst="rect">
            <a:avLst/>
          </a:prstGeom>
          <a:noFill/>
          <a:ln>
            <a:noFill/>
          </a:ln>
        </p:spPr>
        <p:txBody>
          <a:bodyPr wrap="square" lIns="91440" tIns="45720" rIns="91440" bIns="45720" anchor="ctr"/>
          <a:lstStyle/>
          <a:p>
            <a:pPr algn="ctr">
              <a:spcBef>
                <a:spcPts val="0"/>
              </a:spcBef>
            </a:pPr>
            <a:r>
              <a:rPr lang="en-US" sz="1400" b="1" dirty="0">
                <a:solidFill>
                  <a:srgbClr val="1F4E79"/>
                </a:solidFill>
              </a:rPr>
              <a:t>Profiles</a:t>
            </a:r>
          </a:p>
        </p:txBody>
      </p:sp>
      <p:sp>
        <p:nvSpPr>
          <p:cNvPr id="22" name="Col1Desc"/>
          <p:cNvSpPr/>
          <p:nvPr/>
        </p:nvSpPr>
        <p:spPr>
          <a:xfrm>
            <a:off x="480747" y="4983000"/>
            <a:ext cx="3730666" cy="520000"/>
          </a:xfrm>
          <a:prstGeom prst="rect">
            <a:avLst/>
          </a:prstGeom>
          <a:noFill/>
          <a:ln>
            <a:noFill/>
          </a:ln>
        </p:spPr>
        <p:txBody>
          <a:bodyPr wrap="square" lIns="91440" tIns="45720" rIns="91440" bIns="45720" anchor="t"/>
          <a:lstStyle/>
          <a:p>
            <a:pPr algn="ctr">
              <a:spcBef>
                <a:spcPts val="0"/>
              </a:spcBef>
            </a:pPr>
            <a:r>
              <a:rPr lang="en-US" sz="1200" dirty="0">
                <a:solidFill>
                  <a:srgbClr val="595959"/>
                </a:solidFill>
              </a:rPr>
              <a:t>Short bio/research highlights, published on the PACRI website</a:t>
            </a:r>
          </a:p>
        </p:txBody>
      </p:sp>
      <p:sp>
        <p:nvSpPr>
          <p:cNvPr id="23" name="Sep1"/>
          <p:cNvSpPr/>
          <p:nvPr/>
        </p:nvSpPr>
        <p:spPr>
          <a:xfrm>
            <a:off x="4150666" y="4195600"/>
            <a:ext cx="28000" cy="1098000"/>
          </a:xfrm>
          <a:prstGeom prst="rect">
            <a:avLst/>
          </a:prstGeom>
          <a:solidFill>
            <a:srgbClr val="D0DCE8"/>
          </a:solidFill>
          <a:ln>
            <a:noFill/>
          </a:ln>
        </p:spPr>
        <p:txBody>
          <a:bodyPr wrap="square" lIns="91440" tIns="45720" rIns="91440" bIns="45720" anchor="t"/>
          <a:lstStyle/>
          <a:p>
            <a:pPr algn="l">
              <a:spcBef>
                <a:spcPts val="0"/>
              </a:spcBef>
            </a:pPr>
            <a:endParaRPr/>
          </a:p>
        </p:txBody>
      </p:sp>
      <p:sp>
        <p:nvSpPr>
          <p:cNvPr id="24" name="IcoArticle"/>
          <p:cNvSpPr/>
          <p:nvPr/>
        </p:nvSpPr>
        <p:spPr>
          <a:xfrm>
            <a:off x="4230666" y="4211027"/>
            <a:ext cx="520000" cy="520000"/>
          </a:xfrm>
          <a:prstGeom prst="ellipse">
            <a:avLst/>
          </a:prstGeom>
          <a:solidFill>
            <a:schemeClr val="bg1">
              <a:lumMod val="85000"/>
            </a:schemeClr>
          </a:solidFill>
          <a:ln>
            <a:noFill/>
          </a:ln>
        </p:spPr>
        <p:txBody>
          <a:bodyPr wrap="square" lIns="91440" tIns="45720" rIns="91440" bIns="45720" anchor="t"/>
          <a:lstStyle/>
          <a:p>
            <a:pPr algn="l">
              <a:spcBef>
                <a:spcPts val="0"/>
              </a:spcBef>
            </a:pPr>
            <a:endParaRPr/>
          </a:p>
        </p:txBody>
      </p:sp>
      <p:sp>
        <p:nvSpPr>
          <p:cNvPr id="25" name="DocRect"/>
          <p:cNvSpPr/>
          <p:nvPr/>
        </p:nvSpPr>
        <p:spPr>
          <a:xfrm>
            <a:off x="4370666" y="4322047"/>
            <a:ext cx="240000" cy="300000"/>
          </a:xfrm>
          <a:prstGeom prst="roundRect">
            <a:avLst>
              <a:gd name="adj" fmla="val 15000"/>
            </a:avLst>
          </a:prstGeom>
          <a:solidFill>
            <a:srgbClr val="2E0330"/>
          </a:solidFill>
          <a:ln>
            <a:noFill/>
          </a:ln>
        </p:spPr>
        <p:txBody>
          <a:bodyPr wrap="square" lIns="91440" tIns="45720" rIns="91440" bIns="45720" anchor="t"/>
          <a:lstStyle/>
          <a:p>
            <a:pPr algn="l">
              <a:spcBef>
                <a:spcPts val="0"/>
              </a:spcBef>
            </a:pPr>
            <a:endParaRPr/>
          </a:p>
        </p:txBody>
      </p:sp>
      <p:sp>
        <p:nvSpPr>
          <p:cNvPr id="26" name="DocLine1"/>
          <p:cNvSpPr/>
          <p:nvPr/>
        </p:nvSpPr>
        <p:spPr>
          <a:xfrm>
            <a:off x="4420666" y="5369000"/>
            <a:ext cx="140000" cy="28000"/>
          </a:xfrm>
          <a:prstGeom prst="rect">
            <a:avLst/>
          </a:prstGeom>
          <a:solidFill>
            <a:srgbClr val="FFFFFF"/>
          </a:solidFill>
          <a:ln>
            <a:noFill/>
          </a:ln>
        </p:spPr>
        <p:txBody>
          <a:bodyPr wrap="square" lIns="91440" tIns="45720" rIns="91440" bIns="45720" anchor="t"/>
          <a:lstStyle/>
          <a:p>
            <a:pPr algn="l">
              <a:spcBef>
                <a:spcPts val="0"/>
              </a:spcBef>
            </a:pPr>
            <a:endParaRPr/>
          </a:p>
        </p:txBody>
      </p:sp>
      <p:sp>
        <p:nvSpPr>
          <p:cNvPr id="27" name="DocLine2"/>
          <p:cNvSpPr/>
          <p:nvPr/>
        </p:nvSpPr>
        <p:spPr>
          <a:xfrm>
            <a:off x="4420666" y="5429000"/>
            <a:ext cx="140000" cy="28000"/>
          </a:xfrm>
          <a:prstGeom prst="rect">
            <a:avLst/>
          </a:prstGeom>
          <a:solidFill>
            <a:srgbClr val="FFFFFF"/>
          </a:solidFill>
          <a:ln>
            <a:noFill/>
          </a:ln>
        </p:spPr>
        <p:txBody>
          <a:bodyPr wrap="square" lIns="91440" tIns="45720" rIns="91440" bIns="45720" anchor="t"/>
          <a:lstStyle/>
          <a:p>
            <a:pPr algn="l">
              <a:spcBef>
                <a:spcPts val="0"/>
              </a:spcBef>
            </a:pPr>
            <a:endParaRPr/>
          </a:p>
        </p:txBody>
      </p:sp>
      <p:sp>
        <p:nvSpPr>
          <p:cNvPr id="28" name="DocLine3"/>
          <p:cNvSpPr/>
          <p:nvPr/>
        </p:nvSpPr>
        <p:spPr>
          <a:xfrm>
            <a:off x="4420666" y="5489000"/>
            <a:ext cx="100000" cy="28000"/>
          </a:xfrm>
          <a:prstGeom prst="rect">
            <a:avLst/>
          </a:prstGeom>
          <a:solidFill>
            <a:srgbClr val="FFFFFF"/>
          </a:solidFill>
          <a:ln>
            <a:noFill/>
          </a:ln>
        </p:spPr>
        <p:txBody>
          <a:bodyPr wrap="square" lIns="91440" tIns="45720" rIns="91440" bIns="45720" anchor="t"/>
          <a:lstStyle/>
          <a:p>
            <a:pPr algn="l">
              <a:spcBef>
                <a:spcPts val="0"/>
              </a:spcBef>
            </a:pPr>
            <a:endParaRPr/>
          </a:p>
        </p:txBody>
      </p:sp>
      <p:sp>
        <p:nvSpPr>
          <p:cNvPr id="29" name="Col2Title"/>
          <p:cNvSpPr/>
          <p:nvPr/>
        </p:nvSpPr>
        <p:spPr>
          <a:xfrm>
            <a:off x="4314562" y="4283246"/>
            <a:ext cx="2313293" cy="350000"/>
          </a:xfrm>
          <a:prstGeom prst="rect">
            <a:avLst/>
          </a:prstGeom>
          <a:noFill/>
          <a:ln>
            <a:noFill/>
          </a:ln>
        </p:spPr>
        <p:txBody>
          <a:bodyPr wrap="square" lIns="91440" tIns="45720" rIns="91440" bIns="45720" anchor="ctr"/>
          <a:lstStyle/>
          <a:p>
            <a:pPr algn="ctr">
              <a:spcBef>
                <a:spcPts val="0"/>
              </a:spcBef>
            </a:pPr>
            <a:r>
              <a:rPr lang="en-US" sz="1400" b="1" dirty="0">
                <a:solidFill>
                  <a:srgbClr val="1F4E79"/>
                </a:solidFill>
              </a:rPr>
              <a:t>Feature article</a:t>
            </a:r>
          </a:p>
        </p:txBody>
      </p:sp>
      <p:sp>
        <p:nvSpPr>
          <p:cNvPr id="30" name="Col2Desc"/>
          <p:cNvSpPr/>
          <p:nvPr/>
        </p:nvSpPr>
        <p:spPr>
          <a:xfrm>
            <a:off x="4249923" y="4989934"/>
            <a:ext cx="3730666" cy="520000"/>
          </a:xfrm>
          <a:prstGeom prst="rect">
            <a:avLst/>
          </a:prstGeom>
          <a:noFill/>
          <a:ln>
            <a:noFill/>
          </a:ln>
        </p:spPr>
        <p:txBody>
          <a:bodyPr wrap="square" lIns="91440" tIns="45720" rIns="91440" bIns="45720" anchor="t"/>
          <a:lstStyle/>
          <a:p>
            <a:pPr algn="ctr">
              <a:spcBef>
                <a:spcPts val="0"/>
              </a:spcBef>
            </a:pPr>
            <a:r>
              <a:rPr lang="en-US" sz="1200" dirty="0">
                <a:solidFill>
                  <a:srgbClr val="595959"/>
                </a:solidFill>
              </a:rPr>
              <a:t>Published on pacri.eu, showcasing research journeys and training impact</a:t>
            </a:r>
          </a:p>
        </p:txBody>
      </p:sp>
      <p:sp>
        <p:nvSpPr>
          <p:cNvPr id="31" name="Sep2"/>
          <p:cNvSpPr/>
          <p:nvPr/>
        </p:nvSpPr>
        <p:spPr>
          <a:xfrm>
            <a:off x="7935737" y="4237638"/>
            <a:ext cx="28000" cy="1098000"/>
          </a:xfrm>
          <a:prstGeom prst="rect">
            <a:avLst/>
          </a:prstGeom>
          <a:solidFill>
            <a:srgbClr val="D0DCE8"/>
          </a:solidFill>
          <a:ln>
            <a:noFill/>
          </a:ln>
        </p:spPr>
        <p:txBody>
          <a:bodyPr wrap="square" lIns="91440" tIns="45720" rIns="91440" bIns="45720" anchor="t"/>
          <a:lstStyle/>
          <a:p>
            <a:pPr algn="l">
              <a:spcBef>
                <a:spcPts val="0"/>
              </a:spcBef>
            </a:pPr>
            <a:endParaRPr/>
          </a:p>
        </p:txBody>
      </p:sp>
      <p:sp>
        <p:nvSpPr>
          <p:cNvPr id="32" name="IcoGoals"/>
          <p:cNvSpPr/>
          <p:nvPr/>
        </p:nvSpPr>
        <p:spPr>
          <a:xfrm>
            <a:off x="8041332" y="4190010"/>
            <a:ext cx="520000" cy="520000"/>
          </a:xfrm>
          <a:prstGeom prst="ellipse">
            <a:avLst/>
          </a:prstGeom>
          <a:solidFill>
            <a:schemeClr val="bg1">
              <a:lumMod val="85000"/>
            </a:schemeClr>
          </a:solidFill>
          <a:ln>
            <a:noFill/>
          </a:ln>
        </p:spPr>
        <p:txBody>
          <a:bodyPr wrap="square" lIns="91440" tIns="45720" rIns="91440" bIns="45720" anchor="t"/>
          <a:lstStyle/>
          <a:p>
            <a:pPr algn="l">
              <a:spcBef>
                <a:spcPts val="0"/>
              </a:spcBef>
            </a:pPr>
            <a:endParaRPr/>
          </a:p>
        </p:txBody>
      </p:sp>
      <p:sp>
        <p:nvSpPr>
          <p:cNvPr id="33" name="GoalRing"/>
          <p:cNvSpPr/>
          <p:nvPr/>
        </p:nvSpPr>
        <p:spPr>
          <a:xfrm>
            <a:off x="8151332" y="4300007"/>
            <a:ext cx="300000" cy="300000"/>
          </a:xfrm>
          <a:prstGeom prst="ellipse">
            <a:avLst/>
          </a:prstGeom>
          <a:solidFill>
            <a:srgbClr val="2E0330"/>
          </a:solidFill>
          <a:ln>
            <a:noFill/>
          </a:ln>
        </p:spPr>
        <p:txBody>
          <a:bodyPr wrap="square" lIns="91440" tIns="45720" rIns="91440" bIns="45720" anchor="t"/>
          <a:lstStyle/>
          <a:p>
            <a:pPr algn="l">
              <a:spcBef>
                <a:spcPts val="0"/>
              </a:spcBef>
            </a:pPr>
            <a:endParaRPr/>
          </a:p>
        </p:txBody>
      </p:sp>
      <p:sp>
        <p:nvSpPr>
          <p:cNvPr id="34" name="GoalInner"/>
          <p:cNvSpPr/>
          <p:nvPr/>
        </p:nvSpPr>
        <p:spPr>
          <a:xfrm>
            <a:off x="8211332" y="4349499"/>
            <a:ext cx="180000" cy="180000"/>
          </a:xfrm>
          <a:prstGeom prst="ellipse">
            <a:avLst/>
          </a:prstGeom>
          <a:solidFill>
            <a:srgbClr val="FFFFFF"/>
          </a:solidFill>
          <a:ln>
            <a:noFill/>
          </a:ln>
        </p:spPr>
        <p:txBody>
          <a:bodyPr wrap="square" lIns="91440" tIns="45720" rIns="91440" bIns="45720" anchor="t"/>
          <a:lstStyle/>
          <a:p>
            <a:pPr algn="l">
              <a:spcBef>
                <a:spcPts val="0"/>
              </a:spcBef>
            </a:pPr>
            <a:endParaRPr/>
          </a:p>
        </p:txBody>
      </p:sp>
      <p:sp>
        <p:nvSpPr>
          <p:cNvPr id="35" name="GoalDot"/>
          <p:cNvSpPr/>
          <p:nvPr/>
        </p:nvSpPr>
        <p:spPr>
          <a:xfrm>
            <a:off x="8261332" y="4399496"/>
            <a:ext cx="80000" cy="80000"/>
          </a:xfrm>
          <a:prstGeom prst="ellipse">
            <a:avLst/>
          </a:prstGeom>
          <a:solidFill>
            <a:srgbClr val="2E0330"/>
          </a:solidFill>
          <a:ln>
            <a:noFill/>
          </a:ln>
        </p:spPr>
        <p:txBody>
          <a:bodyPr wrap="square" lIns="91440" tIns="45720" rIns="91440" bIns="45720" anchor="t"/>
          <a:lstStyle/>
          <a:p>
            <a:pPr algn="l">
              <a:spcBef>
                <a:spcPts val="0"/>
              </a:spcBef>
            </a:pPr>
            <a:endParaRPr/>
          </a:p>
        </p:txBody>
      </p:sp>
      <p:sp>
        <p:nvSpPr>
          <p:cNvPr id="36" name="Col3Title"/>
          <p:cNvSpPr/>
          <p:nvPr/>
        </p:nvSpPr>
        <p:spPr>
          <a:xfrm>
            <a:off x="8041332" y="4264492"/>
            <a:ext cx="1827882" cy="350000"/>
          </a:xfrm>
          <a:prstGeom prst="rect">
            <a:avLst/>
          </a:prstGeom>
          <a:noFill/>
          <a:ln>
            <a:noFill/>
          </a:ln>
        </p:spPr>
        <p:txBody>
          <a:bodyPr wrap="square" lIns="91440" tIns="45720" rIns="91440" bIns="45720" anchor="ctr"/>
          <a:lstStyle/>
          <a:p>
            <a:pPr algn="ctr">
              <a:spcBef>
                <a:spcPts val="0"/>
              </a:spcBef>
            </a:pPr>
            <a:r>
              <a:rPr lang="en-US" sz="1400" b="1" dirty="0">
                <a:solidFill>
                  <a:srgbClr val="1F4E79"/>
                </a:solidFill>
              </a:rPr>
              <a:t>Goals</a:t>
            </a:r>
          </a:p>
        </p:txBody>
      </p:sp>
      <p:sp>
        <p:nvSpPr>
          <p:cNvPr id="37" name="Col3Desc"/>
          <p:cNvSpPr/>
          <p:nvPr/>
        </p:nvSpPr>
        <p:spPr>
          <a:xfrm>
            <a:off x="8041332" y="4961635"/>
            <a:ext cx="3730666" cy="520000"/>
          </a:xfrm>
          <a:prstGeom prst="rect">
            <a:avLst/>
          </a:prstGeom>
          <a:noFill/>
          <a:ln>
            <a:noFill/>
          </a:ln>
        </p:spPr>
        <p:txBody>
          <a:bodyPr wrap="square" lIns="91440" tIns="45720" rIns="91440" bIns="45720" anchor="t"/>
          <a:lstStyle/>
          <a:p>
            <a:pPr algn="ctr">
              <a:spcBef>
                <a:spcPts val="0"/>
              </a:spcBef>
            </a:pPr>
            <a:r>
              <a:rPr lang="en-US" sz="1200" dirty="0">
                <a:solidFill>
                  <a:srgbClr val="595959"/>
                </a:solidFill>
              </a:rPr>
              <a:t>Showcase the next generation of accelerator scientists</a:t>
            </a:r>
          </a:p>
          <a:p>
            <a:pPr algn="ctr">
              <a:spcBef>
                <a:spcPts val="60"/>
              </a:spcBef>
            </a:pPr>
            <a:r>
              <a:rPr lang="en-US" sz="1200" dirty="0">
                <a:solidFill>
                  <a:srgbClr val="595959"/>
                </a:solidFill>
              </a:rPr>
              <a:t>Promote PACRI training impact externally</a:t>
            </a:r>
          </a:p>
        </p:txBody>
      </p:sp>
      <p:pic>
        <p:nvPicPr>
          <p:cNvPr id="6" name="Graphic 5" descr="Camera with solid fill">
            <a:extLst>
              <a:ext uri="{FF2B5EF4-FFF2-40B4-BE49-F238E27FC236}">
                <a16:creationId xmlns:a16="http://schemas.microsoft.com/office/drawing/2014/main" id="{9FB83103-FF56-95E0-7A17-28C6329C41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2695" y="1887315"/>
            <a:ext cx="613664" cy="499478"/>
          </a:xfrm>
          <a:prstGeom prst="rect">
            <a:avLst/>
          </a:prstGeom>
        </p:spPr>
      </p:pic>
      <p:cxnSp>
        <p:nvCxnSpPr>
          <p:cNvPr id="38" name="Straight Connector 37">
            <a:extLst>
              <a:ext uri="{FF2B5EF4-FFF2-40B4-BE49-F238E27FC236}">
                <a16:creationId xmlns:a16="http://schemas.microsoft.com/office/drawing/2014/main" id="{53B2F97C-EB73-B1D2-EC08-0ABD0F97E96C}"/>
              </a:ext>
            </a:extLst>
          </p:cNvPr>
          <p:cNvCxnSpPr>
            <a:cxnSpLocks/>
          </p:cNvCxnSpPr>
          <p:nvPr/>
        </p:nvCxnSpPr>
        <p:spPr>
          <a:xfrm flipV="1">
            <a:off x="680000" y="3385947"/>
            <a:ext cx="10650152" cy="935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4F4D9-7397-2804-A11C-0F9712B06F58}"/>
              </a:ext>
            </a:extLst>
          </p:cNvPr>
          <p:cNvSpPr>
            <a:spLocks noGrp="1"/>
          </p:cNvSpPr>
          <p:nvPr>
            <p:ph idx="1"/>
          </p:nvPr>
        </p:nvSpPr>
        <p:spPr>
          <a:xfrm>
            <a:off x="838200" y="1233063"/>
            <a:ext cx="10515600" cy="4823673"/>
          </a:xfrm>
        </p:spPr>
        <p:txBody>
          <a:bodyPr/>
          <a:lstStyle/>
          <a:p>
            <a:pPr>
              <a:lnSpc>
                <a:spcPct val="100000"/>
              </a:lnSpc>
              <a:spcAft>
                <a:spcPts val="1000"/>
              </a:spcAft>
            </a:pPr>
            <a:r>
              <a:rPr lang="en-GB" b="1" dirty="0"/>
              <a:t>Annual Meeting </a:t>
            </a:r>
            <a:r>
              <a:rPr lang="en-GB" dirty="0"/>
              <a:t>organization and delivery with host and coordinator.</a:t>
            </a:r>
          </a:p>
          <a:p>
            <a:pPr>
              <a:lnSpc>
                <a:spcPct val="100000"/>
              </a:lnSpc>
              <a:spcAft>
                <a:spcPts val="1000"/>
              </a:spcAft>
            </a:pPr>
            <a:r>
              <a:rPr lang="en-GB" b="1" dirty="0"/>
              <a:t>Conference presence: </a:t>
            </a:r>
            <a:r>
              <a:rPr lang="en-GB" dirty="0"/>
              <a:t>IBIC 2025, IPAC’26, Elba conference, etc.</a:t>
            </a:r>
          </a:p>
          <a:p>
            <a:pPr>
              <a:lnSpc>
                <a:spcPct val="100000"/>
              </a:lnSpc>
              <a:spcAft>
                <a:spcPts val="1000"/>
              </a:spcAft>
            </a:pPr>
            <a:r>
              <a:rPr lang="en-US" b="1" dirty="0"/>
              <a:t>Industry-facing dissemination: </a:t>
            </a:r>
            <a:r>
              <a:rPr lang="en-US" dirty="0"/>
              <a:t>target for 2026.</a:t>
            </a:r>
          </a:p>
        </p:txBody>
      </p:sp>
      <p:sp>
        <p:nvSpPr>
          <p:cNvPr id="4" name="Title 3">
            <a:extLst>
              <a:ext uri="{FF2B5EF4-FFF2-40B4-BE49-F238E27FC236}">
                <a16:creationId xmlns:a16="http://schemas.microsoft.com/office/drawing/2014/main" id="{94155498-D924-AF6B-CD2B-D636616DD19A}"/>
              </a:ext>
            </a:extLst>
          </p:cNvPr>
          <p:cNvSpPr>
            <a:spLocks noGrp="1"/>
          </p:cNvSpPr>
          <p:nvPr>
            <p:ph type="title"/>
          </p:nvPr>
        </p:nvSpPr>
        <p:spPr/>
        <p:txBody>
          <a:bodyPr/>
          <a:lstStyle/>
          <a:p>
            <a:r>
              <a:rPr lang="en-GB" dirty="0"/>
              <a:t>PACRI Events</a:t>
            </a:r>
            <a:endParaRPr lang="en-US" dirty="0"/>
          </a:p>
        </p:txBody>
      </p:sp>
      <p:pic>
        <p:nvPicPr>
          <p:cNvPr id="1026" name="Picture 2">
            <a:extLst>
              <a:ext uri="{FF2B5EF4-FFF2-40B4-BE49-F238E27FC236}">
                <a16:creationId xmlns:a16="http://schemas.microsoft.com/office/drawing/2014/main" id="{7829313A-D503-28F7-BF02-DB4A7A75E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764" y="3505200"/>
            <a:ext cx="3751668" cy="2393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16061CF-2B26-D5B7-46DF-2FFACF089F2F}"/>
              </a:ext>
            </a:extLst>
          </p:cNvPr>
          <p:cNvPicPr>
            <a:picLocks noChangeAspect="1"/>
          </p:cNvPicPr>
          <p:nvPr/>
        </p:nvPicPr>
        <p:blipFill>
          <a:blip r:embed="rId3"/>
          <a:stretch>
            <a:fillRect/>
          </a:stretch>
        </p:blipFill>
        <p:spPr>
          <a:xfrm>
            <a:off x="8270397" y="5067300"/>
            <a:ext cx="841276" cy="831437"/>
          </a:xfrm>
          <a:prstGeom prst="rect">
            <a:avLst/>
          </a:prstGeom>
        </p:spPr>
      </p:pic>
      <p:sp>
        <p:nvSpPr>
          <p:cNvPr id="28" name="SlideNum">
            <a:extLst>
              <a:ext uri="{FF2B5EF4-FFF2-40B4-BE49-F238E27FC236}">
                <a16:creationId xmlns:a16="http://schemas.microsoft.com/office/drawing/2014/main" id="{9AF5BCA8-5F8A-4ED0-E48B-945E16922E83}"/>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11</a:t>
            </a:fld>
            <a:endParaRPr lang="en-GB" dirty="0"/>
          </a:p>
        </p:txBody>
      </p:sp>
    </p:spTree>
    <p:extLst>
      <p:ext uri="{BB962C8B-B14F-4D97-AF65-F5344CB8AC3E}">
        <p14:creationId xmlns:p14="http://schemas.microsoft.com/office/powerpoint/2010/main" val="261469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Outreach and Public Engagement</a:t>
            </a:r>
          </a:p>
        </p:txBody>
      </p:sp>
      <p:pic>
        <p:nvPicPr>
          <p:cNvPr id="6" name="Picture 5" descr="A person standing next to a person holding a microphone&#10;&#10;Description automatically generated">
            <a:extLst>
              <a:ext uri="{FF2B5EF4-FFF2-40B4-BE49-F238E27FC236}">
                <a16:creationId xmlns:a16="http://schemas.microsoft.com/office/drawing/2014/main" id="{9777F0DE-F8DF-F14D-0AFF-052B6EE4E7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17762" y="4570534"/>
            <a:ext cx="2071279" cy="1440000"/>
          </a:xfrm>
          <a:prstGeom prst="rect">
            <a:avLst/>
          </a:prstGeom>
          <a:ln>
            <a:noFill/>
          </a:ln>
          <a:effectLst>
            <a:outerShdw blurRad="292100" dist="139700" dir="2700000" algn="tl" rotWithShape="0">
              <a:srgbClr val="333333">
                <a:alpha val="65000"/>
              </a:srgbClr>
            </a:outerShdw>
          </a:effectLst>
        </p:spPr>
      </p:pic>
      <p:pic>
        <p:nvPicPr>
          <p:cNvPr id="7" name="Picture 6" descr="A stage with a screen and pink curtains&#10;&#10;Description automatically generated">
            <a:extLst>
              <a:ext uri="{FF2B5EF4-FFF2-40B4-BE49-F238E27FC236}">
                <a16:creationId xmlns:a16="http://schemas.microsoft.com/office/drawing/2014/main" id="{28C0C21A-032D-D7D2-06D9-9FEED66C9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7762" y="2922355"/>
            <a:ext cx="2071280" cy="1440000"/>
          </a:xfrm>
          <a:prstGeom prst="rect">
            <a:avLst/>
          </a:prstGeom>
          <a:ln>
            <a:noFill/>
          </a:ln>
          <a:effectLst>
            <a:outerShdw blurRad="292100" dist="139700" dir="2700000" algn="tl" rotWithShape="0">
              <a:srgbClr val="333333">
                <a:alpha val="65000"/>
              </a:srgbClr>
            </a:outerShdw>
          </a:effectLst>
        </p:spPr>
      </p:pic>
      <p:pic>
        <p:nvPicPr>
          <p:cNvPr id="8" name="Picture 7" descr="A group of people standing around a string of bones&#10;&#10;Description automatically generated">
            <a:extLst>
              <a:ext uri="{FF2B5EF4-FFF2-40B4-BE49-F238E27FC236}">
                <a16:creationId xmlns:a16="http://schemas.microsoft.com/office/drawing/2014/main" id="{571B38C0-04D6-70A5-AD03-50A1522A4A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0827" y="2922355"/>
            <a:ext cx="2060497" cy="1440000"/>
          </a:xfrm>
          <a:prstGeom prst="rect">
            <a:avLst/>
          </a:prstGeom>
          <a:ln>
            <a:noFill/>
          </a:ln>
          <a:effectLst>
            <a:outerShdw blurRad="292100" dist="139700" dir="2700000" algn="tl" rotWithShape="0">
              <a:srgbClr val="333333">
                <a:alpha val="65000"/>
              </a:srgbClr>
            </a:outerShdw>
          </a:effectLst>
        </p:spPr>
      </p:pic>
      <p:pic>
        <p:nvPicPr>
          <p:cNvPr id="9" name="Picture 8" descr="A person standing at a podium&#10;&#10;Description automatically generated">
            <a:extLst>
              <a:ext uri="{FF2B5EF4-FFF2-40B4-BE49-F238E27FC236}">
                <a16:creationId xmlns:a16="http://schemas.microsoft.com/office/drawing/2014/main" id="{CA798B9D-917E-9C3A-2E2C-22431A9D30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6007" y="1272848"/>
            <a:ext cx="2159520" cy="1440000"/>
          </a:xfrm>
          <a:prstGeom prst="rect">
            <a:avLst/>
          </a:prstGeom>
          <a:ln>
            <a:noFill/>
          </a:ln>
          <a:effectLst>
            <a:outerShdw blurRad="292100" dist="139700" dir="2700000" algn="tl" rotWithShape="0">
              <a:srgbClr val="333333">
                <a:alpha val="65000"/>
              </a:srgbClr>
            </a:outerShdw>
          </a:effectLst>
        </p:spPr>
      </p:pic>
      <p:pic>
        <p:nvPicPr>
          <p:cNvPr id="10" name="Picture 9" descr="A person standing next to a machine&#10;&#10;Description automatically generated">
            <a:extLst>
              <a:ext uri="{FF2B5EF4-FFF2-40B4-BE49-F238E27FC236}">
                <a16:creationId xmlns:a16="http://schemas.microsoft.com/office/drawing/2014/main" id="{82D7D8A5-7EC2-1880-1986-FC96819A98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76007" y="4571862"/>
            <a:ext cx="2160000" cy="1440000"/>
          </a:xfrm>
          <a:prstGeom prst="rect">
            <a:avLst/>
          </a:prstGeom>
          <a:ln>
            <a:noFill/>
          </a:ln>
          <a:effectLst>
            <a:outerShdw blurRad="292100" dist="139700" dir="2700000" algn="tl" rotWithShape="0">
              <a:srgbClr val="333333">
                <a:alpha val="65000"/>
              </a:srgbClr>
            </a:outerShdw>
          </a:effectLst>
        </p:spPr>
      </p:pic>
      <p:pic>
        <p:nvPicPr>
          <p:cNvPr id="12" name="Picture 11" descr="A group of people around a table&#10;&#10;Description automatically generated">
            <a:extLst>
              <a:ext uri="{FF2B5EF4-FFF2-40B4-BE49-F238E27FC236}">
                <a16:creationId xmlns:a16="http://schemas.microsoft.com/office/drawing/2014/main" id="{AF4A0473-FCC0-D5B9-7D27-1F0CBE03FF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76061" y="4570534"/>
            <a:ext cx="2055262" cy="1440000"/>
          </a:xfrm>
          <a:prstGeom prst="rect">
            <a:avLst/>
          </a:prstGeom>
          <a:ln>
            <a:noFill/>
          </a:ln>
          <a:effectLst>
            <a:outerShdw blurRad="292100" dist="139700" dir="2700000" algn="tl" rotWithShape="0">
              <a:srgbClr val="333333">
                <a:alpha val="65000"/>
              </a:srgbClr>
            </a:outerShdw>
          </a:effectLst>
        </p:spPr>
      </p:pic>
      <p:pic>
        <p:nvPicPr>
          <p:cNvPr id="13" name="Picture 12" descr="A group of people in garment&#10;&#10;Description automatically generated with low confidence">
            <a:extLst>
              <a:ext uri="{FF2B5EF4-FFF2-40B4-BE49-F238E27FC236}">
                <a16:creationId xmlns:a16="http://schemas.microsoft.com/office/drawing/2014/main" id="{E3517A68-FE14-58B7-E000-86CCDDFE22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07302" y="1272848"/>
            <a:ext cx="2081739" cy="1440000"/>
          </a:xfrm>
          <a:prstGeom prst="rect">
            <a:avLst/>
          </a:prstGeom>
          <a:ln>
            <a:noFill/>
          </a:ln>
          <a:effectLst>
            <a:outerShdw blurRad="292100" dist="139700" dir="2700000" algn="tl" rotWithShape="0">
              <a:srgbClr val="333333">
                <a:alpha val="65000"/>
              </a:srgbClr>
            </a:outerShdw>
          </a:effectLst>
        </p:spPr>
      </p:pic>
      <p:pic>
        <p:nvPicPr>
          <p:cNvPr id="15" name="Picture 2">
            <a:extLst>
              <a:ext uri="{FF2B5EF4-FFF2-40B4-BE49-F238E27FC236}">
                <a16:creationId xmlns:a16="http://schemas.microsoft.com/office/drawing/2014/main" id="{D4DF1BBD-78A5-9560-D692-DBE7AF42B4D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76581" y="2922355"/>
            <a:ext cx="215894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liverpool.ac.uk/media/livacuk/ava/images/news/Carsten-lightsaber-600x376.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470827" y="1272848"/>
            <a:ext cx="2060496" cy="144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89857" y="1272848"/>
            <a:ext cx="4582648" cy="4862870"/>
          </a:xfrm>
          <a:prstGeom prst="rect">
            <a:avLst/>
          </a:prstGeom>
        </p:spPr>
        <p:txBody>
          <a:bodyPr wrap="square">
            <a:spAutoFit/>
          </a:bodyPr>
          <a:lstStyle/>
          <a:p>
            <a:pPr>
              <a:spcAft>
                <a:spcPts val="1200"/>
              </a:spcAft>
            </a:pPr>
            <a:r>
              <a:rPr lang="en-GB" sz="2400" dirty="0"/>
              <a:t>ULIV is a recognized leader in the communication of accelerator science R&amp;D to public audiences through innovative activities, events, and media coverage:</a:t>
            </a:r>
          </a:p>
          <a:p>
            <a:pPr marL="800100" lvl="1" indent="-342900">
              <a:buFont typeface="Arial" panose="020B0604020202020204" pitchFamily="34" charset="0"/>
              <a:buChar char="•"/>
            </a:pPr>
            <a:r>
              <a:rPr lang="en-GB" sz="2000" dirty="0"/>
              <a:t>Physics of Star Wars</a:t>
            </a:r>
          </a:p>
          <a:p>
            <a:pPr marL="800100" lvl="1" indent="-342900">
              <a:buFont typeface="Arial" panose="020B0604020202020204" pitchFamily="34" charset="0"/>
              <a:buChar char="•"/>
            </a:pPr>
            <a:r>
              <a:rPr lang="en-GB" sz="2000" dirty="0"/>
              <a:t>EuPRAXIA Symposium</a:t>
            </a:r>
          </a:p>
          <a:p>
            <a:pPr marL="800100" lvl="1" indent="-342900">
              <a:buFont typeface="Arial" panose="020B0604020202020204" pitchFamily="34" charset="0"/>
              <a:buChar char="•"/>
            </a:pPr>
            <a:r>
              <a:rPr lang="en-GB" sz="2000" dirty="0"/>
              <a:t>Shining a light on particle accelerators</a:t>
            </a:r>
          </a:p>
          <a:p>
            <a:pPr marL="800100" lvl="1" indent="-342900">
              <a:buFont typeface="Arial" panose="020B0604020202020204" pitchFamily="34" charset="0"/>
              <a:buChar char="•"/>
            </a:pPr>
            <a:r>
              <a:rPr lang="en-GB" sz="2000" dirty="0"/>
              <a:t>Pint of Science</a:t>
            </a:r>
          </a:p>
          <a:p>
            <a:pPr marL="800100" lvl="1" indent="-342900">
              <a:buFont typeface="Arial" panose="020B0604020202020204" pitchFamily="34" charset="0"/>
              <a:buChar char="•"/>
            </a:pPr>
            <a:r>
              <a:rPr lang="en-GB" sz="2000" dirty="0"/>
              <a:t>Daresbury Open Week</a:t>
            </a:r>
          </a:p>
          <a:p>
            <a:pPr marL="800100" lvl="1" indent="-342900">
              <a:buFont typeface="Arial" panose="020B0604020202020204" pitchFamily="34" charset="0"/>
              <a:buChar char="•"/>
            </a:pPr>
            <a:r>
              <a:rPr lang="en-GB" sz="2000" i="1" dirty="0" err="1"/>
              <a:t>Surfatron</a:t>
            </a:r>
            <a:endParaRPr lang="en-GB" sz="2000" i="1" dirty="0"/>
          </a:p>
          <a:p>
            <a:pPr marL="800100" lvl="1" indent="-342900">
              <a:buFont typeface="Arial" panose="020B0604020202020204" pitchFamily="34" charset="0"/>
              <a:buChar char="•"/>
            </a:pPr>
            <a:r>
              <a:rPr lang="en-GB" sz="2000" dirty="0"/>
              <a:t>Online games</a:t>
            </a:r>
          </a:p>
          <a:p>
            <a:pPr marL="800100" lvl="1" indent="-342900">
              <a:buFont typeface="Arial" panose="020B0604020202020204" pitchFamily="34" charset="0"/>
              <a:buChar char="•"/>
            </a:pPr>
            <a:r>
              <a:rPr lang="en-GB" sz="2000" dirty="0"/>
              <a:t>etc. </a:t>
            </a:r>
          </a:p>
        </p:txBody>
      </p:sp>
      <p:sp>
        <p:nvSpPr>
          <p:cNvPr id="2" name="SlideNum">
            <a:extLst>
              <a:ext uri="{FF2B5EF4-FFF2-40B4-BE49-F238E27FC236}">
                <a16:creationId xmlns:a16="http://schemas.microsoft.com/office/drawing/2014/main" id="{BE5D1A07-D53C-2C75-60F4-F8A336F6DC30}"/>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12</a:t>
            </a:fld>
            <a:endParaRPr lang="en-GB" dirty="0"/>
          </a:p>
        </p:txBody>
      </p:sp>
    </p:spTree>
    <p:extLst>
      <p:ext uri="{BB962C8B-B14F-4D97-AF65-F5344CB8AC3E}">
        <p14:creationId xmlns:p14="http://schemas.microsoft.com/office/powerpoint/2010/main" val="2185434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13B5C-AA58-9D9C-9587-560BB029762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4CD921A-6AE0-DD94-F2A4-91B12691A05A}"/>
              </a:ext>
            </a:extLst>
          </p:cNvPr>
          <p:cNvSpPr>
            <a:spLocks noGrp="1"/>
          </p:cNvSpPr>
          <p:nvPr>
            <p:ph idx="1"/>
          </p:nvPr>
        </p:nvSpPr>
        <p:spPr>
          <a:xfrm>
            <a:off x="431801" y="1105018"/>
            <a:ext cx="7404100" cy="5128355"/>
          </a:xfrm>
        </p:spPr>
        <p:txBody>
          <a:bodyPr>
            <a:normAutofit/>
          </a:bodyPr>
          <a:lstStyle/>
          <a:p>
            <a:pPr>
              <a:spcAft>
                <a:spcPts val="1000"/>
              </a:spcAft>
            </a:pPr>
            <a:r>
              <a:rPr lang="en-US" dirty="0"/>
              <a:t>Microsoft SharePoint &amp; Teams were our agreed standard for document management, online meetings and collaboration.</a:t>
            </a:r>
          </a:p>
          <a:p>
            <a:pPr>
              <a:spcAft>
                <a:spcPts val="1000"/>
              </a:spcAft>
            </a:pPr>
            <a:r>
              <a:rPr lang="en-US" dirty="0"/>
              <a:t>ULIV IT confirmed that data is stored in EU-based data centers, compliant with GDPR​</a:t>
            </a:r>
          </a:p>
          <a:p>
            <a:pPr>
              <a:spcAft>
                <a:spcPts val="1000"/>
              </a:spcAft>
            </a:pPr>
            <a:r>
              <a:rPr lang="en-US" dirty="0"/>
              <a:t>However, French partners report significant institutional restrictions: Use of US-owned software platforms no longer permitted due to US CLOUD Act</a:t>
            </a:r>
          </a:p>
          <a:p>
            <a:pPr>
              <a:spcAft>
                <a:spcPts val="1000"/>
              </a:spcAft>
            </a:pPr>
            <a:r>
              <a:rPr lang="en-US" dirty="0"/>
              <a:t>Poll was distributed to WP leaders to identify constraints and acceptable options</a:t>
            </a:r>
            <a:endParaRPr lang="en-GB" dirty="0"/>
          </a:p>
        </p:txBody>
      </p:sp>
      <p:sp>
        <p:nvSpPr>
          <p:cNvPr id="3" name="Title 2">
            <a:extLst>
              <a:ext uri="{FF2B5EF4-FFF2-40B4-BE49-F238E27FC236}">
                <a16:creationId xmlns:a16="http://schemas.microsoft.com/office/drawing/2014/main" id="{EDC511F4-6EF1-7974-49DA-35EA4EA361CA}"/>
              </a:ext>
            </a:extLst>
          </p:cNvPr>
          <p:cNvSpPr>
            <a:spLocks noGrp="1"/>
          </p:cNvSpPr>
          <p:nvPr>
            <p:ph type="title"/>
          </p:nvPr>
        </p:nvSpPr>
        <p:spPr/>
        <p:txBody>
          <a:bodyPr/>
          <a:lstStyle/>
          <a:p>
            <a:r>
              <a:rPr lang="en-GB" dirty="0"/>
              <a:t>PACRI Collaborative Platform</a:t>
            </a:r>
          </a:p>
        </p:txBody>
      </p:sp>
      <p:pic>
        <p:nvPicPr>
          <p:cNvPr id="10" name="Picture 9">
            <a:extLst>
              <a:ext uri="{FF2B5EF4-FFF2-40B4-BE49-F238E27FC236}">
                <a16:creationId xmlns:a16="http://schemas.microsoft.com/office/drawing/2014/main" id="{E1C3D775-8A32-389E-D151-90D12B795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236" y="1288940"/>
            <a:ext cx="3170668" cy="191066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8129D08-FF3E-B945-6887-4204ECD63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201" y="3379196"/>
            <a:ext cx="3170668" cy="285417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6B97C3F-4147-3141-0107-CE01822B7A04}"/>
              </a:ext>
            </a:extLst>
          </p:cNvPr>
          <p:cNvSpPr txBox="1"/>
          <p:nvPr/>
        </p:nvSpPr>
        <p:spPr>
          <a:xfrm>
            <a:off x="9284120" y="835373"/>
            <a:ext cx="3988218" cy="369332"/>
          </a:xfrm>
          <a:prstGeom prst="rect">
            <a:avLst/>
          </a:prstGeom>
          <a:noFill/>
        </p:spPr>
        <p:txBody>
          <a:bodyPr wrap="square">
            <a:spAutoFit/>
          </a:bodyPr>
          <a:lstStyle/>
          <a:p>
            <a:r>
              <a:rPr lang="en-US" sz="1800" b="1" dirty="0"/>
              <a:t>Poll results</a:t>
            </a:r>
            <a:endParaRPr lang="en-GB" b="1" dirty="0"/>
          </a:p>
        </p:txBody>
      </p:sp>
      <p:sp>
        <p:nvSpPr>
          <p:cNvPr id="7" name="SlideNum">
            <a:extLst>
              <a:ext uri="{FF2B5EF4-FFF2-40B4-BE49-F238E27FC236}">
                <a16:creationId xmlns:a16="http://schemas.microsoft.com/office/drawing/2014/main" id="{91586DE1-AC98-8019-2105-94E6A4D8940F}"/>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13</a:t>
            </a:fld>
            <a:endParaRPr lang="en-GB" dirty="0"/>
          </a:p>
        </p:txBody>
      </p:sp>
    </p:spTree>
    <p:extLst>
      <p:ext uri="{BB962C8B-B14F-4D97-AF65-F5344CB8AC3E}">
        <p14:creationId xmlns:p14="http://schemas.microsoft.com/office/powerpoint/2010/main" val="1071661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5196D39-7C2F-2F89-6E27-36B2DA6783B7}"/>
              </a:ext>
            </a:extLst>
          </p:cNvPr>
          <p:cNvSpPr>
            <a:spLocks noGrp="1"/>
          </p:cNvSpPr>
          <p:nvPr>
            <p:ph idx="1"/>
          </p:nvPr>
        </p:nvSpPr>
        <p:spPr>
          <a:xfrm>
            <a:off x="838199" y="1105018"/>
            <a:ext cx="7569201" cy="5128355"/>
          </a:xfrm>
        </p:spPr>
        <p:txBody>
          <a:bodyPr/>
          <a:lstStyle/>
          <a:p>
            <a:pPr>
              <a:spcAft>
                <a:spcPts val="1000"/>
              </a:spcAft>
            </a:pPr>
            <a:r>
              <a:rPr lang="en-GB" dirty="0"/>
              <a:t>PACRI is a </a:t>
            </a:r>
            <a:r>
              <a:rPr lang="en-GB" b="1" dirty="0"/>
              <a:t>large and diverse consortium</a:t>
            </a:r>
            <a:r>
              <a:rPr lang="en-GB" dirty="0"/>
              <a:t>, with universities, labs, and industrial partners contributing in different ways.</a:t>
            </a:r>
          </a:p>
          <a:p>
            <a:pPr>
              <a:spcAft>
                <a:spcPts val="1000"/>
              </a:spcAft>
            </a:pPr>
            <a:r>
              <a:rPr lang="en-GB" b="1" dirty="0"/>
              <a:t>Exploitation cannot follow a narrow central route</a:t>
            </a:r>
            <a:r>
              <a:rPr lang="en-GB" dirty="0"/>
              <a:t>. </a:t>
            </a:r>
          </a:p>
          <a:p>
            <a:pPr>
              <a:spcAft>
                <a:spcPts val="1000"/>
              </a:spcAft>
            </a:pPr>
            <a:r>
              <a:rPr lang="en-GB" dirty="0"/>
              <a:t>Rather than a central hub, we need </a:t>
            </a:r>
            <a:r>
              <a:rPr lang="en-GB" b="1" dirty="0"/>
              <a:t>shared tools and processes.</a:t>
            </a:r>
            <a:endParaRPr lang="en-GB" dirty="0"/>
          </a:p>
          <a:p>
            <a:pPr>
              <a:spcAft>
                <a:spcPts val="1000"/>
              </a:spcAft>
            </a:pPr>
            <a:r>
              <a:rPr lang="en-GB" dirty="0"/>
              <a:t>We need to </a:t>
            </a:r>
            <a:r>
              <a:rPr lang="en-GB" b="1" dirty="0"/>
              <a:t>promote and facilitate existing channels</a:t>
            </a:r>
            <a:r>
              <a:rPr lang="en-GB" dirty="0"/>
              <a:t> as early as possible.</a:t>
            </a:r>
          </a:p>
          <a:p>
            <a:pPr>
              <a:spcAft>
                <a:spcPts val="1000"/>
              </a:spcAft>
            </a:pPr>
            <a:r>
              <a:rPr lang="en-GB" dirty="0"/>
              <a:t>Detailed exploitation plan developed, D2.4.</a:t>
            </a:r>
            <a:endParaRPr lang="en-US" dirty="0"/>
          </a:p>
        </p:txBody>
      </p:sp>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p:txBody>
          <a:bodyPr/>
          <a:lstStyle/>
          <a:p>
            <a:r>
              <a:rPr lang="en-GB" dirty="0"/>
              <a:t>Why a Flexible KT framework is Needed</a:t>
            </a:r>
          </a:p>
        </p:txBody>
      </p:sp>
      <p:sp>
        <p:nvSpPr>
          <p:cNvPr id="7" name="SlideNum">
            <a:extLst>
              <a:ext uri="{FF2B5EF4-FFF2-40B4-BE49-F238E27FC236}">
                <a16:creationId xmlns:a16="http://schemas.microsoft.com/office/drawing/2014/main" id="{530F28E2-3AED-2242-FFAC-E2118BCF57EA}"/>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14</a:t>
            </a:fld>
            <a:endParaRPr lang="en-GB" dirty="0"/>
          </a:p>
        </p:txBody>
      </p:sp>
      <p:pic>
        <p:nvPicPr>
          <p:cNvPr id="9" name="Picture 8">
            <a:extLst>
              <a:ext uri="{FF2B5EF4-FFF2-40B4-BE49-F238E27FC236}">
                <a16:creationId xmlns:a16="http://schemas.microsoft.com/office/drawing/2014/main" id="{7B517F9F-0023-BEA1-524A-85B908AEDA4D}"/>
              </a:ext>
            </a:extLst>
          </p:cNvPr>
          <p:cNvPicPr>
            <a:picLocks noChangeAspect="1"/>
          </p:cNvPicPr>
          <p:nvPr/>
        </p:nvPicPr>
        <p:blipFill>
          <a:blip r:embed="rId2"/>
          <a:stretch>
            <a:fillRect/>
          </a:stretch>
        </p:blipFill>
        <p:spPr>
          <a:xfrm>
            <a:off x="8738777" y="1599095"/>
            <a:ext cx="3006391" cy="414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216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9AC34-CA11-B452-BFD4-CA8017642D2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0E2DE-D6FA-9E12-8411-64923A7D0837}"/>
              </a:ext>
            </a:extLst>
          </p:cNvPr>
          <p:cNvSpPr>
            <a:spLocks noGrp="1"/>
          </p:cNvSpPr>
          <p:nvPr>
            <p:ph idx="1"/>
          </p:nvPr>
        </p:nvSpPr>
        <p:spPr>
          <a:xfrm>
            <a:off x="431800" y="1164390"/>
            <a:ext cx="11423073" cy="4696914"/>
          </a:xfrm>
        </p:spPr>
        <p:txBody>
          <a:bodyPr>
            <a:noAutofit/>
          </a:bodyPr>
          <a:lstStyle/>
          <a:p>
            <a:pPr>
              <a:lnSpc>
                <a:spcPct val="100000"/>
              </a:lnSpc>
              <a:spcAft>
                <a:spcPts val="1000"/>
              </a:spcAft>
            </a:pPr>
            <a:r>
              <a:rPr lang="en-GB" b="1" dirty="0"/>
              <a:t>Exploitation leads in each WP </a:t>
            </a:r>
            <a:r>
              <a:rPr lang="en-GB" dirty="0"/>
              <a:t>to monitor outputs and flag emerging opportunities</a:t>
            </a:r>
          </a:p>
          <a:p>
            <a:pPr>
              <a:lnSpc>
                <a:spcPct val="100000"/>
              </a:lnSpc>
              <a:spcAft>
                <a:spcPts val="1000"/>
              </a:spcAft>
            </a:pPr>
            <a:r>
              <a:rPr lang="en-GB" b="1" dirty="0"/>
              <a:t>IP self-assessment tool </a:t>
            </a:r>
            <a:r>
              <a:rPr lang="en-GB" dirty="0"/>
              <a:t>to support early identification of exploitable results</a:t>
            </a:r>
          </a:p>
          <a:p>
            <a:pPr>
              <a:lnSpc>
                <a:spcPct val="100000"/>
              </a:lnSpc>
              <a:spcAft>
                <a:spcPts val="1000"/>
              </a:spcAft>
            </a:pPr>
            <a:r>
              <a:rPr lang="en-GB" b="1" dirty="0"/>
              <a:t>Internal PACRI IP register </a:t>
            </a:r>
            <a:r>
              <a:rPr lang="en-GB" dirty="0"/>
              <a:t>to catalogue inventions, designs, and TRL levels</a:t>
            </a:r>
            <a:endParaRPr lang="en-GB" b="1" dirty="0"/>
          </a:p>
          <a:p>
            <a:pPr>
              <a:lnSpc>
                <a:spcPct val="100000"/>
              </a:lnSpc>
              <a:spcAft>
                <a:spcPts val="1000"/>
              </a:spcAft>
            </a:pPr>
            <a:r>
              <a:rPr lang="en-GB" b="1" dirty="0"/>
              <a:t>Annual exploitation review </a:t>
            </a:r>
            <a:r>
              <a:rPr lang="en-GB" dirty="0"/>
              <a:t>to track progress, priorities, and next actions</a:t>
            </a:r>
          </a:p>
          <a:p>
            <a:pPr>
              <a:lnSpc>
                <a:spcPct val="100000"/>
              </a:lnSpc>
              <a:spcAft>
                <a:spcPts val="1000"/>
              </a:spcAft>
            </a:pPr>
            <a:r>
              <a:rPr lang="en-GB" b="1" dirty="0"/>
              <a:t>Engagement with partner TTOs </a:t>
            </a:r>
            <a:r>
              <a:rPr lang="en-GB" dirty="0"/>
              <a:t>to support early IP evaluation</a:t>
            </a:r>
          </a:p>
          <a:p>
            <a:pPr>
              <a:lnSpc>
                <a:spcPct val="100000"/>
              </a:lnSpc>
              <a:spcAft>
                <a:spcPts val="1000"/>
              </a:spcAft>
            </a:pPr>
            <a:r>
              <a:rPr lang="en-GB" b="1" dirty="0"/>
              <a:t>Follow-on tools </a:t>
            </a:r>
            <a:r>
              <a:rPr lang="en-GB" dirty="0"/>
              <a:t>for use-case and market mapping to clarify routes               toward uptake</a:t>
            </a:r>
          </a:p>
        </p:txBody>
      </p:sp>
      <p:sp>
        <p:nvSpPr>
          <p:cNvPr id="3" name="Title 2">
            <a:extLst>
              <a:ext uri="{FF2B5EF4-FFF2-40B4-BE49-F238E27FC236}">
                <a16:creationId xmlns:a16="http://schemas.microsoft.com/office/drawing/2014/main" id="{D1D06493-FB1E-0998-1428-0C7F1EFCD186}"/>
              </a:ext>
            </a:extLst>
          </p:cNvPr>
          <p:cNvSpPr>
            <a:spLocks noGrp="1"/>
          </p:cNvSpPr>
          <p:nvPr>
            <p:ph type="title"/>
          </p:nvPr>
        </p:nvSpPr>
        <p:spPr>
          <a:xfrm>
            <a:off x="1778001" y="-272186"/>
            <a:ext cx="9169400" cy="1325563"/>
          </a:xfrm>
        </p:spPr>
        <p:txBody>
          <a:bodyPr/>
          <a:lstStyle/>
          <a:p>
            <a:r>
              <a:rPr lang="en-US" dirty="0"/>
              <a:t>Knowledge Transfer Framework</a:t>
            </a:r>
            <a:endParaRPr lang="en-GB" dirty="0"/>
          </a:p>
        </p:txBody>
      </p:sp>
      <p:sp>
        <p:nvSpPr>
          <p:cNvPr id="4" name="Slide Number Placeholder 3">
            <a:extLst>
              <a:ext uri="{FF2B5EF4-FFF2-40B4-BE49-F238E27FC236}">
                <a16:creationId xmlns:a16="http://schemas.microsoft.com/office/drawing/2014/main" id="{CF630972-9E9A-3F8C-9178-36A9F0B3BC8D}"/>
              </a:ext>
            </a:extLst>
          </p:cNvPr>
          <p:cNvSpPr>
            <a:spLocks noGrp="1"/>
          </p:cNvSpPr>
          <p:nvPr>
            <p:ph type="sldNum" sz="quarter" idx="12"/>
          </p:nvPr>
        </p:nvSpPr>
        <p:spPr/>
        <p:txBody>
          <a:bodyPr/>
          <a:lstStyle/>
          <a:p>
            <a:pPr algn="r"/>
            <a:fld id="{3A3A6714-3D1F-4857-9904-D935B84167FA}" type="slidenum">
              <a:rPr lang="en-GB" smtClean="0"/>
              <a:pPr algn="r"/>
              <a:t>15</a:t>
            </a:fld>
            <a:endParaRPr lang="en-GB" dirty="0"/>
          </a:p>
        </p:txBody>
      </p:sp>
      <p:pic>
        <p:nvPicPr>
          <p:cNvPr id="8" name="Graphic 7" descr="Tools with solid fill">
            <a:extLst>
              <a:ext uri="{FF2B5EF4-FFF2-40B4-BE49-F238E27FC236}">
                <a16:creationId xmlns:a16="http://schemas.microsoft.com/office/drawing/2014/main" id="{1328B2CA-445F-DFC6-1A68-CE369BD4A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15796" y="5092700"/>
            <a:ext cx="1205776" cy="1205776"/>
          </a:xfrm>
          <a:prstGeom prst="rect">
            <a:avLst/>
          </a:prstGeom>
        </p:spPr>
      </p:pic>
    </p:spTree>
    <p:extLst>
      <p:ext uri="{BB962C8B-B14F-4D97-AF65-F5344CB8AC3E}">
        <p14:creationId xmlns:p14="http://schemas.microsoft.com/office/powerpoint/2010/main" val="422642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3F0F3-A167-21DC-76F4-5BA5BA2CDF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BBB71C-6182-2E28-2330-06EE93316D48}"/>
              </a:ext>
            </a:extLst>
          </p:cNvPr>
          <p:cNvSpPr>
            <a:spLocks noGrp="1"/>
          </p:cNvSpPr>
          <p:nvPr>
            <p:ph type="title"/>
          </p:nvPr>
        </p:nvSpPr>
        <p:spPr/>
        <p:txBody>
          <a:bodyPr/>
          <a:lstStyle/>
          <a:p>
            <a:r>
              <a:rPr lang="en-GB" dirty="0"/>
              <a:t>IP Self-assessment Tool</a:t>
            </a:r>
          </a:p>
        </p:txBody>
      </p:sp>
      <p:sp>
        <p:nvSpPr>
          <p:cNvPr id="4" name="Slide Number Placeholder 3">
            <a:extLst>
              <a:ext uri="{FF2B5EF4-FFF2-40B4-BE49-F238E27FC236}">
                <a16:creationId xmlns:a16="http://schemas.microsoft.com/office/drawing/2014/main" id="{01C0ED56-F399-7965-FD28-F29740FA504C}"/>
              </a:ext>
            </a:extLst>
          </p:cNvPr>
          <p:cNvSpPr>
            <a:spLocks noGrp="1"/>
          </p:cNvSpPr>
          <p:nvPr>
            <p:ph type="sldNum" sz="quarter" idx="12"/>
          </p:nvPr>
        </p:nvSpPr>
        <p:spPr/>
        <p:txBody>
          <a:bodyPr/>
          <a:lstStyle/>
          <a:p>
            <a:pPr algn="r"/>
            <a:fld id="{3A3A6714-3D1F-4857-9904-D935B84167FA}" type="slidenum">
              <a:rPr lang="en-GB" smtClean="0"/>
              <a:pPr algn="r"/>
              <a:t>16</a:t>
            </a:fld>
            <a:endParaRPr lang="en-GB" dirty="0"/>
          </a:p>
        </p:txBody>
      </p:sp>
      <p:grpSp>
        <p:nvGrpSpPr>
          <p:cNvPr id="19" name="Group 18">
            <a:extLst>
              <a:ext uri="{FF2B5EF4-FFF2-40B4-BE49-F238E27FC236}">
                <a16:creationId xmlns:a16="http://schemas.microsoft.com/office/drawing/2014/main" id="{1058A294-79DC-559F-960B-D92078A99EFA}"/>
              </a:ext>
            </a:extLst>
          </p:cNvPr>
          <p:cNvGrpSpPr/>
          <p:nvPr/>
        </p:nvGrpSpPr>
        <p:grpSpPr>
          <a:xfrm>
            <a:off x="282575" y="1354103"/>
            <a:ext cx="5500055" cy="4086861"/>
            <a:chOff x="234950" y="1142365"/>
            <a:chExt cx="4144793" cy="3127248"/>
          </a:xfrm>
          <a:noFill/>
        </p:grpSpPr>
        <p:pic>
          <p:nvPicPr>
            <p:cNvPr id="11" name="Picture 10">
              <a:extLst>
                <a:ext uri="{FF2B5EF4-FFF2-40B4-BE49-F238E27FC236}">
                  <a16:creationId xmlns:a16="http://schemas.microsoft.com/office/drawing/2014/main" id="{11A7B1EC-C5FF-2BD5-EDA7-287E9417C0E7}"/>
                </a:ext>
              </a:extLst>
            </p:cNvPr>
            <p:cNvPicPr>
              <a:picLocks noChangeAspect="1"/>
            </p:cNvPicPr>
            <p:nvPr/>
          </p:nvPicPr>
          <p:blipFill>
            <a:blip r:embed="rId2"/>
            <a:stretch>
              <a:fillRect/>
            </a:stretch>
          </p:blipFill>
          <p:spPr>
            <a:xfrm>
              <a:off x="410544" y="1142365"/>
              <a:ext cx="3969199" cy="312724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81E29A-C0A7-15BA-C4F6-8472E4621D17}"/>
                </a:ext>
              </a:extLst>
            </p:cNvPr>
            <p:cNvSpPr/>
            <p:nvPr/>
          </p:nvSpPr>
          <p:spPr>
            <a:xfrm>
              <a:off x="442913" y="1762125"/>
              <a:ext cx="590550" cy="138113"/>
            </a:xfrm>
            <a:prstGeom prst="rect">
              <a:avLst/>
            </a:prstGeom>
            <a:grp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0890E1B5-45A1-14CC-62C3-5D0ED2DB7DDA}"/>
                </a:ext>
              </a:extLst>
            </p:cNvPr>
            <p:cNvCxnSpPr>
              <a:endCxn id="12" idx="2"/>
            </p:cNvCxnSpPr>
            <p:nvPr/>
          </p:nvCxnSpPr>
          <p:spPr>
            <a:xfrm flipV="1">
              <a:off x="234950" y="1900238"/>
              <a:ext cx="503238" cy="588962"/>
            </a:xfrm>
            <a:prstGeom prst="straightConnector1">
              <a:avLst/>
            </a:prstGeom>
            <a:grpFill/>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6374F211-E590-26D9-BFC1-E446A7FCB429}"/>
              </a:ext>
            </a:extLst>
          </p:cNvPr>
          <p:cNvPicPr>
            <a:picLocks noChangeAspect="1"/>
          </p:cNvPicPr>
          <p:nvPr/>
        </p:nvPicPr>
        <p:blipFill>
          <a:blip r:embed="rId3"/>
          <a:stretch>
            <a:fillRect/>
          </a:stretch>
        </p:blipFill>
        <p:spPr>
          <a:xfrm>
            <a:off x="6822287" y="1354103"/>
            <a:ext cx="4826787" cy="4149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433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7622-8036-907C-D4A5-DED9CF7FEA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6EAEA6-87C9-4E2E-1407-D26E42975B67}"/>
              </a:ext>
            </a:extLst>
          </p:cNvPr>
          <p:cNvSpPr>
            <a:spLocks noGrp="1"/>
          </p:cNvSpPr>
          <p:nvPr>
            <p:ph type="title"/>
          </p:nvPr>
        </p:nvSpPr>
        <p:spPr/>
        <p:txBody>
          <a:bodyPr/>
          <a:lstStyle/>
          <a:p>
            <a:r>
              <a:rPr lang="en-GB" dirty="0"/>
              <a:t>How the Framework Supports Translation</a:t>
            </a:r>
          </a:p>
        </p:txBody>
      </p:sp>
      <p:sp>
        <p:nvSpPr>
          <p:cNvPr id="4" name="Slide Number Placeholder 3">
            <a:extLst>
              <a:ext uri="{FF2B5EF4-FFF2-40B4-BE49-F238E27FC236}">
                <a16:creationId xmlns:a16="http://schemas.microsoft.com/office/drawing/2014/main" id="{97466411-FBC9-AF38-621B-2295227EA5CD}"/>
              </a:ext>
            </a:extLst>
          </p:cNvPr>
          <p:cNvSpPr>
            <a:spLocks noGrp="1"/>
          </p:cNvSpPr>
          <p:nvPr>
            <p:ph type="sldNum" sz="quarter" idx="12"/>
          </p:nvPr>
        </p:nvSpPr>
        <p:spPr/>
        <p:txBody>
          <a:bodyPr/>
          <a:lstStyle/>
          <a:p>
            <a:pPr algn="r"/>
            <a:fld id="{3A3A6714-3D1F-4857-9904-D935B84167FA}" type="slidenum">
              <a:rPr lang="en-GB" smtClean="0"/>
              <a:pPr algn="r"/>
              <a:t>17</a:t>
            </a:fld>
            <a:endParaRPr lang="en-GB" dirty="0"/>
          </a:p>
        </p:txBody>
      </p:sp>
      <p:sp>
        <p:nvSpPr>
          <p:cNvPr id="20" name="Rectangle: Rounded Corners 19">
            <a:extLst>
              <a:ext uri="{FF2B5EF4-FFF2-40B4-BE49-F238E27FC236}">
                <a16:creationId xmlns:a16="http://schemas.microsoft.com/office/drawing/2014/main" id="{DAA7AEA5-F8BB-0C4C-154C-1AE3013EE983}"/>
              </a:ext>
            </a:extLst>
          </p:cNvPr>
          <p:cNvSpPr/>
          <p:nvPr/>
        </p:nvSpPr>
        <p:spPr>
          <a:xfrm rot="5400000">
            <a:off x="4417726" y="1848893"/>
            <a:ext cx="548640" cy="543069"/>
          </a:xfrm>
          <a:prstGeom prst="roundRect">
            <a:avLst>
              <a:gd name="adj" fmla="val 50000"/>
            </a:avLst>
          </a:prstGeom>
          <a:solidFill>
            <a:srgbClr val="B97C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811CB4B-E2B5-4CF9-BFAA-9818EC8053AC}"/>
              </a:ext>
            </a:extLst>
          </p:cNvPr>
          <p:cNvSpPr/>
          <p:nvPr/>
        </p:nvSpPr>
        <p:spPr>
          <a:xfrm rot="5400000">
            <a:off x="1229835" y="1873577"/>
            <a:ext cx="548640" cy="493700"/>
          </a:xfrm>
          <a:prstGeom prst="roundRect">
            <a:avLst>
              <a:gd name="adj" fmla="val 50000"/>
            </a:avLst>
          </a:prstGeom>
          <a:solidFill>
            <a:srgbClr val="B97C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7F8FBF4-6710-AFCD-A939-2FFA7965D440}"/>
              </a:ext>
            </a:extLst>
          </p:cNvPr>
          <p:cNvGrpSpPr/>
          <p:nvPr/>
        </p:nvGrpSpPr>
        <p:grpSpPr>
          <a:xfrm>
            <a:off x="246931" y="1846107"/>
            <a:ext cx="5722894" cy="3373593"/>
            <a:chOff x="686250" y="1200073"/>
            <a:chExt cx="3348658" cy="3373593"/>
          </a:xfrm>
        </p:grpSpPr>
        <p:sp>
          <p:nvSpPr>
            <p:cNvPr id="24" name="Rectangle: Rounded Corners 23">
              <a:extLst>
                <a:ext uri="{FF2B5EF4-FFF2-40B4-BE49-F238E27FC236}">
                  <a16:creationId xmlns:a16="http://schemas.microsoft.com/office/drawing/2014/main" id="{71A3A256-2FFD-A391-8194-4D98E06A9052}"/>
                </a:ext>
              </a:extLst>
            </p:cNvPr>
            <p:cNvSpPr/>
            <p:nvPr/>
          </p:nvSpPr>
          <p:spPr>
            <a:xfrm>
              <a:off x="686250" y="1449860"/>
              <a:ext cx="3348658" cy="3123806"/>
            </a:xfrm>
            <a:prstGeom prst="roundRect">
              <a:avLst>
                <a:gd name="adj" fmla="val 8728"/>
              </a:avLst>
            </a:prstGeom>
            <a:solidFill>
              <a:schemeClr val="bg1"/>
            </a:solidFill>
            <a:ln>
              <a:noFill/>
            </a:ln>
            <a:effectLst>
              <a:outerShdw blurRad="2413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just"/>
              <a:endParaRPr lang="en-US" sz="1400" noProof="1">
                <a:solidFill>
                  <a:schemeClr val="tx1">
                    <a:lumMod val="65000"/>
                    <a:lumOff val="35000"/>
                  </a:schemeClr>
                </a:solidFill>
              </a:endParaRPr>
            </a:p>
          </p:txBody>
        </p:sp>
        <p:grpSp>
          <p:nvGrpSpPr>
            <p:cNvPr id="25" name="Group 24">
              <a:extLst>
                <a:ext uri="{FF2B5EF4-FFF2-40B4-BE49-F238E27FC236}">
                  <a16:creationId xmlns:a16="http://schemas.microsoft.com/office/drawing/2014/main" id="{05626DEE-93A8-A6ED-E7FE-4B9D3959E772}"/>
                </a:ext>
              </a:extLst>
            </p:cNvPr>
            <p:cNvGrpSpPr/>
            <p:nvPr/>
          </p:nvGrpSpPr>
          <p:grpSpPr>
            <a:xfrm rot="5400000">
              <a:off x="1943635" y="665106"/>
              <a:ext cx="833885" cy="1903819"/>
              <a:chOff x="795230" y="2071641"/>
              <a:chExt cx="833885" cy="2721899"/>
            </a:xfrm>
          </p:grpSpPr>
          <p:sp>
            <p:nvSpPr>
              <p:cNvPr id="26" name="Freeform: Shape 25">
                <a:extLst>
                  <a:ext uri="{FF2B5EF4-FFF2-40B4-BE49-F238E27FC236}">
                    <a16:creationId xmlns:a16="http://schemas.microsoft.com/office/drawing/2014/main" id="{4400DB3B-D04F-C7B6-A746-C91EC7AE9C50}"/>
                  </a:ext>
                </a:extLst>
              </p:cNvPr>
              <p:cNvSpPr/>
              <p:nvPr/>
            </p:nvSpPr>
            <p:spPr>
              <a:xfrm>
                <a:off x="795230" y="2071641"/>
                <a:ext cx="833885" cy="2721899"/>
              </a:xfrm>
              <a:custGeom>
                <a:avLst/>
                <a:gdLst>
                  <a:gd name="csX0" fmla="*/ 1 w 509544"/>
                  <a:gd name="csY0" fmla="*/ 0 h 2330092"/>
                  <a:gd name="csX1" fmla="*/ 140344 w 509544"/>
                  <a:gd name="csY1" fmla="*/ 182133 h 2330092"/>
                  <a:gd name="csX2" fmla="*/ 509544 w 509544"/>
                  <a:gd name="csY2" fmla="*/ 518984 h 2330092"/>
                  <a:gd name="csX3" fmla="*/ 509544 w 509544"/>
                  <a:gd name="csY3" fmla="*/ 692897 h 2330092"/>
                  <a:gd name="csX4" fmla="*/ 509544 w 509544"/>
                  <a:gd name="csY4" fmla="*/ 1070149 h 2330092"/>
                  <a:gd name="csX5" fmla="*/ 509544 w 509544"/>
                  <a:gd name="csY5" fmla="*/ 1260244 h 2330092"/>
                  <a:gd name="csX6" fmla="*/ 509544 w 509544"/>
                  <a:gd name="csY6" fmla="*/ 1763046 h 2330092"/>
                  <a:gd name="csX7" fmla="*/ 509544 w 509544"/>
                  <a:gd name="csY7" fmla="*/ 1811254 h 2330092"/>
                  <a:gd name="csX8" fmla="*/ 140344 w 509544"/>
                  <a:gd name="csY8" fmla="*/ 2148010 h 2330092"/>
                  <a:gd name="csX9" fmla="*/ 1 w 509544"/>
                  <a:gd name="csY9" fmla="*/ 2330092 h 2330092"/>
                  <a:gd name="csX10" fmla="*/ 1 w 509544"/>
                  <a:gd name="csY10" fmla="*/ 2188974 h 2330092"/>
                  <a:gd name="csX11" fmla="*/ 0 w 509544"/>
                  <a:gd name="csY11" fmla="*/ 2188974 h 2330092"/>
                  <a:gd name="csX12" fmla="*/ 0 w 509544"/>
                  <a:gd name="csY12" fmla="*/ 1763046 h 2330092"/>
                  <a:gd name="csX13" fmla="*/ 0 w 509544"/>
                  <a:gd name="csY13" fmla="*/ 1260244 h 2330092"/>
                  <a:gd name="csX14" fmla="*/ 0 w 509544"/>
                  <a:gd name="csY14" fmla="*/ 1070149 h 2330092"/>
                  <a:gd name="csX15" fmla="*/ 0 w 509544"/>
                  <a:gd name="csY15" fmla="*/ 692897 h 2330092"/>
                  <a:gd name="csX16" fmla="*/ 0 w 509544"/>
                  <a:gd name="csY16" fmla="*/ 141158 h 2330092"/>
                  <a:gd name="csX17" fmla="*/ 1 w 509544"/>
                  <a:gd name="csY17" fmla="*/ 141158 h 2330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509544" h="2330092">
                    <a:moveTo>
                      <a:pt x="1" y="0"/>
                    </a:moveTo>
                    <a:cubicBezTo>
                      <a:pt x="23032" y="11143"/>
                      <a:pt x="-35158" y="95635"/>
                      <a:pt x="140344" y="182133"/>
                    </a:cubicBezTo>
                    <a:cubicBezTo>
                      <a:pt x="301567" y="229578"/>
                      <a:pt x="509544" y="310316"/>
                      <a:pt x="509544" y="518984"/>
                    </a:cubicBezTo>
                    <a:lnTo>
                      <a:pt x="509544" y="692897"/>
                    </a:lnTo>
                    <a:lnTo>
                      <a:pt x="509544" y="1070149"/>
                    </a:lnTo>
                    <a:lnTo>
                      <a:pt x="509544" y="1260244"/>
                    </a:lnTo>
                    <a:lnTo>
                      <a:pt x="509544" y="1763046"/>
                    </a:lnTo>
                    <a:lnTo>
                      <a:pt x="509544" y="1811254"/>
                    </a:lnTo>
                    <a:cubicBezTo>
                      <a:pt x="509544" y="2019863"/>
                      <a:pt x="301567" y="2100579"/>
                      <a:pt x="140344" y="2148010"/>
                    </a:cubicBezTo>
                    <a:cubicBezTo>
                      <a:pt x="-35158" y="2234484"/>
                      <a:pt x="23032" y="2318952"/>
                      <a:pt x="1" y="2330092"/>
                    </a:cubicBezTo>
                    <a:lnTo>
                      <a:pt x="1" y="2188974"/>
                    </a:lnTo>
                    <a:lnTo>
                      <a:pt x="0" y="2188974"/>
                    </a:lnTo>
                    <a:lnTo>
                      <a:pt x="0" y="1763046"/>
                    </a:lnTo>
                    <a:lnTo>
                      <a:pt x="0" y="1260244"/>
                    </a:lnTo>
                    <a:lnTo>
                      <a:pt x="0" y="1070149"/>
                    </a:lnTo>
                    <a:lnTo>
                      <a:pt x="0" y="692897"/>
                    </a:lnTo>
                    <a:lnTo>
                      <a:pt x="0" y="141158"/>
                    </a:lnTo>
                    <a:lnTo>
                      <a:pt x="1" y="141158"/>
                    </a:lnTo>
                    <a:close/>
                  </a:path>
                </a:pathLst>
              </a:custGeom>
              <a:solidFill>
                <a:srgbClr val="FBAE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TextBox 26">
                <a:extLst>
                  <a:ext uri="{FF2B5EF4-FFF2-40B4-BE49-F238E27FC236}">
                    <a16:creationId xmlns:a16="http://schemas.microsoft.com/office/drawing/2014/main" id="{DEA064C8-D152-C1B6-7461-BF65C4566FC5}"/>
                  </a:ext>
                </a:extLst>
              </p:cNvPr>
              <p:cNvSpPr txBox="1"/>
              <p:nvPr/>
            </p:nvSpPr>
            <p:spPr>
              <a:xfrm rot="16200000">
                <a:off x="600534" y="3201751"/>
                <a:ext cx="1223280" cy="461665"/>
              </a:xfrm>
              <a:prstGeom prst="rect">
                <a:avLst/>
              </a:prstGeom>
              <a:noFill/>
            </p:spPr>
            <p:txBody>
              <a:bodyPr wrap="none" rtlCol="0" anchor="ctr">
                <a:spAutoFit/>
              </a:bodyPr>
              <a:lstStyle/>
              <a:p>
                <a:pPr algn="ctr"/>
                <a:r>
                  <a:rPr lang="en-US" sz="2400" b="1" cap="all" dirty="0"/>
                  <a:t>Internal</a:t>
                </a:r>
              </a:p>
            </p:txBody>
          </p:sp>
        </p:grpSp>
      </p:grpSp>
      <p:pic>
        <p:nvPicPr>
          <p:cNvPr id="37" name="Graphic 36" descr="Gears with solid fill">
            <a:extLst>
              <a:ext uri="{FF2B5EF4-FFF2-40B4-BE49-F238E27FC236}">
                <a16:creationId xmlns:a16="http://schemas.microsoft.com/office/drawing/2014/main" id="{AF95C347-CFF6-366D-4790-7DAD84D9EB1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846711" y="3125281"/>
            <a:ext cx="1130578" cy="1130578"/>
          </a:xfrm>
          <a:prstGeom prst="rect">
            <a:avLst/>
          </a:prstGeom>
        </p:spPr>
      </p:pic>
      <p:sp>
        <p:nvSpPr>
          <p:cNvPr id="40" name="Rectangle: Rounded Corners 39">
            <a:extLst>
              <a:ext uri="{FF2B5EF4-FFF2-40B4-BE49-F238E27FC236}">
                <a16:creationId xmlns:a16="http://schemas.microsoft.com/office/drawing/2014/main" id="{E7631F68-E874-B4FF-A608-97161D8C9AC7}"/>
              </a:ext>
            </a:extLst>
          </p:cNvPr>
          <p:cNvSpPr/>
          <p:nvPr/>
        </p:nvSpPr>
        <p:spPr>
          <a:xfrm rot="5400000">
            <a:off x="10392974" y="1848893"/>
            <a:ext cx="548640" cy="543069"/>
          </a:xfrm>
          <a:prstGeom prst="roundRect">
            <a:avLst>
              <a:gd name="adj" fmla="val 50000"/>
            </a:avLst>
          </a:prstGeom>
          <a:solidFill>
            <a:srgbClr val="4F3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F70DDB7E-A889-2A41-AE25-365AC17F3C5A}"/>
              </a:ext>
            </a:extLst>
          </p:cNvPr>
          <p:cNvSpPr/>
          <p:nvPr/>
        </p:nvSpPr>
        <p:spPr>
          <a:xfrm rot="5400000">
            <a:off x="7205083" y="1873577"/>
            <a:ext cx="548640" cy="493700"/>
          </a:xfrm>
          <a:prstGeom prst="roundRect">
            <a:avLst>
              <a:gd name="adj" fmla="val 50000"/>
            </a:avLst>
          </a:prstGeom>
          <a:solidFill>
            <a:srgbClr val="4F3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A5B0A4B-7EAD-A9B6-F36D-4BEE22637014}"/>
              </a:ext>
            </a:extLst>
          </p:cNvPr>
          <p:cNvGrpSpPr/>
          <p:nvPr/>
        </p:nvGrpSpPr>
        <p:grpSpPr>
          <a:xfrm>
            <a:off x="6222179" y="1846107"/>
            <a:ext cx="5722894" cy="3373593"/>
            <a:chOff x="686250" y="1200073"/>
            <a:chExt cx="3348658" cy="3373593"/>
          </a:xfrm>
        </p:grpSpPr>
        <p:sp>
          <p:nvSpPr>
            <p:cNvPr id="43" name="Rectangle: Rounded Corners 42">
              <a:extLst>
                <a:ext uri="{FF2B5EF4-FFF2-40B4-BE49-F238E27FC236}">
                  <a16:creationId xmlns:a16="http://schemas.microsoft.com/office/drawing/2014/main" id="{8008621E-6C9B-6B25-7CEE-03749084F1F1}"/>
                </a:ext>
              </a:extLst>
            </p:cNvPr>
            <p:cNvSpPr/>
            <p:nvPr/>
          </p:nvSpPr>
          <p:spPr>
            <a:xfrm>
              <a:off x="686250" y="1449860"/>
              <a:ext cx="3348658" cy="3123806"/>
            </a:xfrm>
            <a:prstGeom prst="roundRect">
              <a:avLst>
                <a:gd name="adj" fmla="val 8728"/>
              </a:avLst>
            </a:prstGeom>
            <a:solidFill>
              <a:schemeClr val="bg1"/>
            </a:solidFill>
            <a:ln>
              <a:noFill/>
            </a:ln>
            <a:effectLst>
              <a:outerShdw blurRad="2413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just"/>
              <a:endParaRPr lang="en-US" sz="1400" noProof="1">
                <a:solidFill>
                  <a:schemeClr val="tx1">
                    <a:lumMod val="65000"/>
                    <a:lumOff val="35000"/>
                  </a:schemeClr>
                </a:solidFill>
              </a:endParaRPr>
            </a:p>
          </p:txBody>
        </p:sp>
        <p:grpSp>
          <p:nvGrpSpPr>
            <p:cNvPr id="44" name="Group 43">
              <a:extLst>
                <a:ext uri="{FF2B5EF4-FFF2-40B4-BE49-F238E27FC236}">
                  <a16:creationId xmlns:a16="http://schemas.microsoft.com/office/drawing/2014/main" id="{4C6873DE-23DF-F527-EEA7-30A1CC9430A6}"/>
                </a:ext>
              </a:extLst>
            </p:cNvPr>
            <p:cNvGrpSpPr/>
            <p:nvPr/>
          </p:nvGrpSpPr>
          <p:grpSpPr>
            <a:xfrm rot="5400000">
              <a:off x="1943635" y="665106"/>
              <a:ext cx="833885" cy="1903819"/>
              <a:chOff x="795230" y="2071641"/>
              <a:chExt cx="833885" cy="2721899"/>
            </a:xfrm>
          </p:grpSpPr>
          <p:sp>
            <p:nvSpPr>
              <p:cNvPr id="45" name="Freeform: Shape 44">
                <a:extLst>
                  <a:ext uri="{FF2B5EF4-FFF2-40B4-BE49-F238E27FC236}">
                    <a16:creationId xmlns:a16="http://schemas.microsoft.com/office/drawing/2014/main" id="{32B75EA1-F774-10F0-DC1C-AECC9B006A82}"/>
                  </a:ext>
                </a:extLst>
              </p:cNvPr>
              <p:cNvSpPr/>
              <p:nvPr/>
            </p:nvSpPr>
            <p:spPr>
              <a:xfrm>
                <a:off x="795230" y="2071641"/>
                <a:ext cx="833885" cy="2721899"/>
              </a:xfrm>
              <a:custGeom>
                <a:avLst/>
                <a:gdLst>
                  <a:gd name="csX0" fmla="*/ 1 w 509544"/>
                  <a:gd name="csY0" fmla="*/ 0 h 2330092"/>
                  <a:gd name="csX1" fmla="*/ 140344 w 509544"/>
                  <a:gd name="csY1" fmla="*/ 182133 h 2330092"/>
                  <a:gd name="csX2" fmla="*/ 509544 w 509544"/>
                  <a:gd name="csY2" fmla="*/ 518984 h 2330092"/>
                  <a:gd name="csX3" fmla="*/ 509544 w 509544"/>
                  <a:gd name="csY3" fmla="*/ 692897 h 2330092"/>
                  <a:gd name="csX4" fmla="*/ 509544 w 509544"/>
                  <a:gd name="csY4" fmla="*/ 1070149 h 2330092"/>
                  <a:gd name="csX5" fmla="*/ 509544 w 509544"/>
                  <a:gd name="csY5" fmla="*/ 1260244 h 2330092"/>
                  <a:gd name="csX6" fmla="*/ 509544 w 509544"/>
                  <a:gd name="csY6" fmla="*/ 1763046 h 2330092"/>
                  <a:gd name="csX7" fmla="*/ 509544 w 509544"/>
                  <a:gd name="csY7" fmla="*/ 1811254 h 2330092"/>
                  <a:gd name="csX8" fmla="*/ 140344 w 509544"/>
                  <a:gd name="csY8" fmla="*/ 2148010 h 2330092"/>
                  <a:gd name="csX9" fmla="*/ 1 w 509544"/>
                  <a:gd name="csY9" fmla="*/ 2330092 h 2330092"/>
                  <a:gd name="csX10" fmla="*/ 1 w 509544"/>
                  <a:gd name="csY10" fmla="*/ 2188974 h 2330092"/>
                  <a:gd name="csX11" fmla="*/ 0 w 509544"/>
                  <a:gd name="csY11" fmla="*/ 2188974 h 2330092"/>
                  <a:gd name="csX12" fmla="*/ 0 w 509544"/>
                  <a:gd name="csY12" fmla="*/ 1763046 h 2330092"/>
                  <a:gd name="csX13" fmla="*/ 0 w 509544"/>
                  <a:gd name="csY13" fmla="*/ 1260244 h 2330092"/>
                  <a:gd name="csX14" fmla="*/ 0 w 509544"/>
                  <a:gd name="csY14" fmla="*/ 1070149 h 2330092"/>
                  <a:gd name="csX15" fmla="*/ 0 w 509544"/>
                  <a:gd name="csY15" fmla="*/ 692897 h 2330092"/>
                  <a:gd name="csX16" fmla="*/ 0 w 509544"/>
                  <a:gd name="csY16" fmla="*/ 141158 h 2330092"/>
                  <a:gd name="csX17" fmla="*/ 1 w 509544"/>
                  <a:gd name="csY17" fmla="*/ 141158 h 2330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509544" h="2330092">
                    <a:moveTo>
                      <a:pt x="1" y="0"/>
                    </a:moveTo>
                    <a:cubicBezTo>
                      <a:pt x="23032" y="11143"/>
                      <a:pt x="-35158" y="95635"/>
                      <a:pt x="140344" y="182133"/>
                    </a:cubicBezTo>
                    <a:cubicBezTo>
                      <a:pt x="301567" y="229578"/>
                      <a:pt x="509544" y="310316"/>
                      <a:pt x="509544" y="518984"/>
                    </a:cubicBezTo>
                    <a:lnTo>
                      <a:pt x="509544" y="692897"/>
                    </a:lnTo>
                    <a:lnTo>
                      <a:pt x="509544" y="1070149"/>
                    </a:lnTo>
                    <a:lnTo>
                      <a:pt x="509544" y="1260244"/>
                    </a:lnTo>
                    <a:lnTo>
                      <a:pt x="509544" y="1763046"/>
                    </a:lnTo>
                    <a:lnTo>
                      <a:pt x="509544" y="1811254"/>
                    </a:lnTo>
                    <a:cubicBezTo>
                      <a:pt x="509544" y="2019863"/>
                      <a:pt x="301567" y="2100579"/>
                      <a:pt x="140344" y="2148010"/>
                    </a:cubicBezTo>
                    <a:cubicBezTo>
                      <a:pt x="-35158" y="2234484"/>
                      <a:pt x="23032" y="2318952"/>
                      <a:pt x="1" y="2330092"/>
                    </a:cubicBezTo>
                    <a:lnTo>
                      <a:pt x="1" y="2188974"/>
                    </a:lnTo>
                    <a:lnTo>
                      <a:pt x="0" y="2188974"/>
                    </a:lnTo>
                    <a:lnTo>
                      <a:pt x="0" y="1763046"/>
                    </a:lnTo>
                    <a:lnTo>
                      <a:pt x="0" y="1260244"/>
                    </a:lnTo>
                    <a:lnTo>
                      <a:pt x="0" y="1070149"/>
                    </a:lnTo>
                    <a:lnTo>
                      <a:pt x="0" y="692897"/>
                    </a:lnTo>
                    <a:lnTo>
                      <a:pt x="0" y="141158"/>
                    </a:lnTo>
                    <a:lnTo>
                      <a:pt x="1" y="141158"/>
                    </a:lnTo>
                    <a:close/>
                  </a:path>
                </a:pathLst>
              </a:custGeom>
              <a:solidFill>
                <a:srgbClr val="7255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Box 45">
                <a:extLst>
                  <a:ext uri="{FF2B5EF4-FFF2-40B4-BE49-F238E27FC236}">
                    <a16:creationId xmlns:a16="http://schemas.microsoft.com/office/drawing/2014/main" id="{CEA08219-C499-51B7-0EFD-8D15738A678F}"/>
                  </a:ext>
                </a:extLst>
              </p:cNvPr>
              <p:cNvSpPr txBox="1"/>
              <p:nvPr/>
            </p:nvSpPr>
            <p:spPr>
              <a:xfrm rot="16200000">
                <a:off x="585112" y="3201750"/>
                <a:ext cx="1254123" cy="461665"/>
              </a:xfrm>
              <a:prstGeom prst="rect">
                <a:avLst/>
              </a:prstGeom>
              <a:noFill/>
            </p:spPr>
            <p:txBody>
              <a:bodyPr wrap="none" rtlCol="0" anchor="ctr">
                <a:spAutoFit/>
              </a:bodyPr>
              <a:lstStyle/>
              <a:p>
                <a:pPr algn="ctr"/>
                <a:r>
                  <a:rPr lang="en-US" sz="2400" b="1" cap="all" dirty="0">
                    <a:solidFill>
                      <a:schemeClr val="bg1"/>
                    </a:solidFill>
                  </a:rPr>
                  <a:t>External</a:t>
                </a:r>
              </a:p>
            </p:txBody>
          </p:sp>
        </p:grpSp>
      </p:grpSp>
      <p:pic>
        <p:nvPicPr>
          <p:cNvPr id="28" name="Graphic 27" descr="Meeting with solid fill">
            <a:extLst>
              <a:ext uri="{FF2B5EF4-FFF2-40B4-BE49-F238E27FC236}">
                <a16:creationId xmlns:a16="http://schemas.microsoft.com/office/drawing/2014/main" id="{283C1A04-228F-F8F4-9077-25F3D9F478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53433" y="3068365"/>
            <a:ext cx="1130578" cy="1130578"/>
          </a:xfrm>
          <a:prstGeom prst="rect">
            <a:avLst/>
          </a:prstGeom>
        </p:spPr>
      </p:pic>
      <p:sp>
        <p:nvSpPr>
          <p:cNvPr id="51" name="TextBox 50">
            <a:extLst>
              <a:ext uri="{FF2B5EF4-FFF2-40B4-BE49-F238E27FC236}">
                <a16:creationId xmlns:a16="http://schemas.microsoft.com/office/drawing/2014/main" id="{3F17C946-34B0-9277-C127-499F59A06046}"/>
              </a:ext>
            </a:extLst>
          </p:cNvPr>
          <p:cNvSpPr txBox="1"/>
          <p:nvPr/>
        </p:nvSpPr>
        <p:spPr>
          <a:xfrm>
            <a:off x="410544" y="3055758"/>
            <a:ext cx="5058498" cy="1711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t>Identify</a:t>
            </a:r>
            <a:r>
              <a:rPr lang="en-GB" dirty="0"/>
              <a:t> promising PACRI outputs early</a:t>
            </a:r>
          </a:p>
          <a:p>
            <a:pPr marL="285750" indent="-285750">
              <a:lnSpc>
                <a:spcPct val="150000"/>
              </a:lnSpc>
              <a:buFont typeface="Arial" panose="020B0604020202020204" pitchFamily="34" charset="0"/>
              <a:buChar char="•"/>
            </a:pPr>
            <a:r>
              <a:rPr lang="en-GB" b="1" dirty="0"/>
              <a:t>Document</a:t>
            </a:r>
            <a:r>
              <a:rPr lang="en-GB" dirty="0"/>
              <a:t> technical results and ownership</a:t>
            </a:r>
          </a:p>
          <a:p>
            <a:pPr marL="285750" indent="-285750">
              <a:lnSpc>
                <a:spcPct val="150000"/>
              </a:lnSpc>
              <a:buFont typeface="Arial" panose="020B0604020202020204" pitchFamily="34" charset="0"/>
              <a:buChar char="•"/>
            </a:pPr>
            <a:r>
              <a:rPr lang="en-GB" b="1" dirty="0"/>
              <a:t>Assess</a:t>
            </a:r>
            <a:r>
              <a:rPr lang="en-GB" dirty="0"/>
              <a:t> exploitation potential and maturity</a:t>
            </a:r>
          </a:p>
          <a:p>
            <a:pPr marL="285750" indent="-285750">
              <a:lnSpc>
                <a:spcPct val="150000"/>
              </a:lnSpc>
              <a:buFont typeface="Arial" panose="020B0604020202020204" pitchFamily="34" charset="0"/>
              <a:buChar char="•"/>
            </a:pPr>
            <a:r>
              <a:rPr lang="en-GB" b="1" dirty="0"/>
              <a:t>Align</a:t>
            </a:r>
            <a:r>
              <a:rPr lang="en-GB" dirty="0"/>
              <a:t> partners on next steps and support</a:t>
            </a:r>
          </a:p>
        </p:txBody>
      </p:sp>
      <p:sp>
        <p:nvSpPr>
          <p:cNvPr id="53" name="TextBox 52">
            <a:extLst>
              <a:ext uri="{FF2B5EF4-FFF2-40B4-BE49-F238E27FC236}">
                <a16:creationId xmlns:a16="http://schemas.microsoft.com/office/drawing/2014/main" id="{354D0D85-CA1C-8D48-9E55-3C46D62CC87A}"/>
              </a:ext>
            </a:extLst>
          </p:cNvPr>
          <p:cNvSpPr txBox="1"/>
          <p:nvPr/>
        </p:nvSpPr>
        <p:spPr>
          <a:xfrm>
            <a:off x="6279828" y="3055758"/>
            <a:ext cx="4648200" cy="1711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t>Define</a:t>
            </a:r>
            <a:r>
              <a:rPr lang="en-GB" dirty="0"/>
              <a:t> relevant use cases and applications</a:t>
            </a:r>
          </a:p>
          <a:p>
            <a:pPr marL="285750" indent="-285750">
              <a:lnSpc>
                <a:spcPct val="150000"/>
              </a:lnSpc>
              <a:buFont typeface="Arial" panose="020B0604020202020204" pitchFamily="34" charset="0"/>
              <a:buChar char="•"/>
            </a:pPr>
            <a:r>
              <a:rPr lang="en-GB" b="1" dirty="0"/>
              <a:t>Understand</a:t>
            </a:r>
            <a:r>
              <a:rPr lang="en-GB" dirty="0"/>
              <a:t> market needs and user demand</a:t>
            </a:r>
          </a:p>
          <a:p>
            <a:pPr marL="285750" indent="-285750">
              <a:lnSpc>
                <a:spcPct val="150000"/>
              </a:lnSpc>
              <a:buFont typeface="Arial" panose="020B0604020202020204" pitchFamily="34" charset="0"/>
              <a:buChar char="•"/>
            </a:pPr>
            <a:r>
              <a:rPr lang="en-GB" b="1" dirty="0"/>
              <a:t>Clarify</a:t>
            </a:r>
            <a:r>
              <a:rPr lang="en-GB" dirty="0"/>
              <a:t> the value proposition of outputs</a:t>
            </a:r>
          </a:p>
          <a:p>
            <a:pPr marL="285750" indent="-285750">
              <a:lnSpc>
                <a:spcPct val="150000"/>
              </a:lnSpc>
              <a:buFont typeface="Arial" panose="020B0604020202020204" pitchFamily="34" charset="0"/>
              <a:buChar char="•"/>
            </a:pPr>
            <a:r>
              <a:rPr lang="en-GB" b="1" dirty="0"/>
              <a:t>Engage</a:t>
            </a:r>
            <a:r>
              <a:rPr lang="en-GB" dirty="0"/>
              <a:t> industry and external stakeholders</a:t>
            </a:r>
          </a:p>
        </p:txBody>
      </p:sp>
    </p:spTree>
    <p:extLst>
      <p:ext uri="{BB962C8B-B14F-4D97-AF65-F5344CB8AC3E}">
        <p14:creationId xmlns:p14="http://schemas.microsoft.com/office/powerpoint/2010/main" val="116756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9FB2-0C9D-1E72-5952-CA4B6397F6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29F705-D622-D455-CBDA-45F407E68E3A}"/>
              </a:ext>
            </a:extLst>
          </p:cNvPr>
          <p:cNvSpPr>
            <a:spLocks noGrp="1"/>
          </p:cNvSpPr>
          <p:nvPr>
            <p:ph type="title"/>
          </p:nvPr>
        </p:nvSpPr>
        <p:spPr/>
        <p:txBody>
          <a:bodyPr/>
          <a:lstStyle/>
          <a:p>
            <a:r>
              <a:rPr lang="en-GB" dirty="0"/>
              <a:t>KT: Next Steps</a:t>
            </a:r>
          </a:p>
        </p:txBody>
      </p:sp>
      <p:sp>
        <p:nvSpPr>
          <p:cNvPr id="4" name="Slide Number Placeholder 3">
            <a:extLst>
              <a:ext uri="{FF2B5EF4-FFF2-40B4-BE49-F238E27FC236}">
                <a16:creationId xmlns:a16="http://schemas.microsoft.com/office/drawing/2014/main" id="{55DB0F0B-2D45-3F14-3DA6-D2ACA4C982A5}"/>
              </a:ext>
            </a:extLst>
          </p:cNvPr>
          <p:cNvSpPr>
            <a:spLocks noGrp="1"/>
          </p:cNvSpPr>
          <p:nvPr>
            <p:ph type="sldNum" sz="quarter" idx="12"/>
          </p:nvPr>
        </p:nvSpPr>
        <p:spPr/>
        <p:txBody>
          <a:bodyPr/>
          <a:lstStyle/>
          <a:p>
            <a:pPr algn="r"/>
            <a:fld id="{3A3A6714-3D1F-4857-9904-D935B84167FA}" type="slidenum">
              <a:rPr lang="en-GB" smtClean="0"/>
              <a:pPr algn="r"/>
              <a:t>18</a:t>
            </a:fld>
            <a:endParaRPr lang="en-GB" dirty="0"/>
          </a:p>
        </p:txBody>
      </p:sp>
      <p:grpSp>
        <p:nvGrpSpPr>
          <p:cNvPr id="21" name="Group 20">
            <a:extLst>
              <a:ext uri="{FF2B5EF4-FFF2-40B4-BE49-F238E27FC236}">
                <a16:creationId xmlns:a16="http://schemas.microsoft.com/office/drawing/2014/main" id="{44649E1A-D343-5677-49A0-5D69FF2602EA}"/>
              </a:ext>
            </a:extLst>
          </p:cNvPr>
          <p:cNvGrpSpPr/>
          <p:nvPr/>
        </p:nvGrpSpPr>
        <p:grpSpPr>
          <a:xfrm>
            <a:off x="7261084" y="1053377"/>
            <a:ext cx="2815789" cy="1167042"/>
            <a:chOff x="25698" y="2627766"/>
            <a:chExt cx="3540557" cy="1167042"/>
          </a:xfrm>
        </p:grpSpPr>
        <p:sp>
          <p:nvSpPr>
            <p:cNvPr id="22" name="TextBox 21">
              <a:extLst>
                <a:ext uri="{FF2B5EF4-FFF2-40B4-BE49-F238E27FC236}">
                  <a16:creationId xmlns:a16="http://schemas.microsoft.com/office/drawing/2014/main" id="{49871C2E-24EB-66F7-D474-A1C86A798530}"/>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solidFill>
                    <a:schemeClr val="accent4">
                      <a:lumMod val="75000"/>
                    </a:schemeClr>
                  </a:solidFill>
                </a:rPr>
                <a:t>Monitor KPIs</a:t>
              </a:r>
            </a:p>
          </p:txBody>
        </p:sp>
        <p:sp>
          <p:nvSpPr>
            <p:cNvPr id="23" name="TextBox 22">
              <a:extLst>
                <a:ext uri="{FF2B5EF4-FFF2-40B4-BE49-F238E27FC236}">
                  <a16:creationId xmlns:a16="http://schemas.microsoft.com/office/drawing/2014/main" id="{FD6A5FA6-CBFD-F48A-16E6-5804F673CBE6}"/>
                </a:ext>
              </a:extLst>
            </p:cNvPr>
            <p:cNvSpPr txBox="1"/>
            <p:nvPr/>
          </p:nvSpPr>
          <p:spPr>
            <a:xfrm>
              <a:off x="25698" y="3086922"/>
              <a:ext cx="3540557" cy="707886"/>
            </a:xfrm>
            <a:prstGeom prst="rect">
              <a:avLst/>
            </a:prstGeom>
            <a:noFill/>
          </p:spPr>
          <p:txBody>
            <a:bodyPr wrap="square" lIns="0" rIns="0" rtlCol="0" anchor="t">
              <a:spAutoFit/>
            </a:bodyPr>
            <a:lstStyle/>
            <a:p>
              <a:pPr algn="ctr"/>
              <a:r>
                <a:rPr lang="en-US" sz="2000" noProof="1">
                  <a:solidFill>
                    <a:schemeClr val="tx1">
                      <a:lumMod val="65000"/>
                      <a:lumOff val="35000"/>
                    </a:schemeClr>
                  </a:solidFill>
                </a:rPr>
                <a:t>Measure progress and refine priorities</a:t>
              </a:r>
            </a:p>
          </p:txBody>
        </p:sp>
      </p:grpSp>
      <p:grpSp>
        <p:nvGrpSpPr>
          <p:cNvPr id="24" name="Group 23">
            <a:extLst>
              <a:ext uri="{FF2B5EF4-FFF2-40B4-BE49-F238E27FC236}">
                <a16:creationId xmlns:a16="http://schemas.microsoft.com/office/drawing/2014/main" id="{4D331796-39A9-084A-1397-7036D6CF4A31}"/>
              </a:ext>
            </a:extLst>
          </p:cNvPr>
          <p:cNvGrpSpPr/>
          <p:nvPr/>
        </p:nvGrpSpPr>
        <p:grpSpPr>
          <a:xfrm>
            <a:off x="6767768" y="4071658"/>
            <a:ext cx="2815789" cy="1474819"/>
            <a:chOff x="25698" y="2627766"/>
            <a:chExt cx="3540557" cy="1474819"/>
          </a:xfrm>
        </p:grpSpPr>
        <p:sp>
          <p:nvSpPr>
            <p:cNvPr id="25" name="TextBox 24">
              <a:extLst>
                <a:ext uri="{FF2B5EF4-FFF2-40B4-BE49-F238E27FC236}">
                  <a16:creationId xmlns:a16="http://schemas.microsoft.com/office/drawing/2014/main" id="{E94792D2-4374-5536-BD47-503380F15029}"/>
                </a:ext>
              </a:extLst>
            </p:cNvPr>
            <p:cNvSpPr txBox="1"/>
            <p:nvPr/>
          </p:nvSpPr>
          <p:spPr>
            <a:xfrm>
              <a:off x="61462" y="2627766"/>
              <a:ext cx="3385925" cy="461665"/>
            </a:xfrm>
            <a:prstGeom prst="rect">
              <a:avLst/>
            </a:prstGeom>
            <a:noFill/>
          </p:spPr>
          <p:txBody>
            <a:bodyPr wrap="square" lIns="0" rIns="0" rtlCol="0" anchor="b">
              <a:spAutoFit/>
            </a:bodyPr>
            <a:lstStyle/>
            <a:p>
              <a:pPr algn="ctr"/>
              <a:r>
                <a:rPr lang="en-US" sz="2400" b="1" noProof="1">
                  <a:solidFill>
                    <a:schemeClr val="accent2">
                      <a:lumMod val="75000"/>
                    </a:schemeClr>
                  </a:solidFill>
                </a:rPr>
                <a:t>Engage TTOs</a:t>
              </a:r>
            </a:p>
          </p:txBody>
        </p:sp>
        <p:sp>
          <p:nvSpPr>
            <p:cNvPr id="26" name="TextBox 25">
              <a:extLst>
                <a:ext uri="{FF2B5EF4-FFF2-40B4-BE49-F238E27FC236}">
                  <a16:creationId xmlns:a16="http://schemas.microsoft.com/office/drawing/2014/main" id="{38606CA1-F9C9-62D8-356A-2721A8B13C5D}"/>
                </a:ext>
              </a:extLst>
            </p:cNvPr>
            <p:cNvSpPr txBox="1"/>
            <p:nvPr/>
          </p:nvSpPr>
          <p:spPr>
            <a:xfrm>
              <a:off x="25698" y="3086922"/>
              <a:ext cx="3540557" cy="1015663"/>
            </a:xfrm>
            <a:prstGeom prst="rect">
              <a:avLst/>
            </a:prstGeom>
            <a:noFill/>
          </p:spPr>
          <p:txBody>
            <a:bodyPr wrap="square" lIns="0" rIns="0" rtlCol="0" anchor="t">
              <a:spAutoFit/>
            </a:bodyPr>
            <a:lstStyle/>
            <a:p>
              <a:pPr algn="ctr"/>
              <a:r>
                <a:rPr lang="en-US" sz="2000" noProof="1">
                  <a:solidFill>
                    <a:schemeClr val="tx1">
                      <a:lumMod val="65000"/>
                      <a:lumOff val="35000"/>
                    </a:schemeClr>
                  </a:solidFill>
                </a:rPr>
                <a:t>Connect with support and potential users</a:t>
              </a:r>
            </a:p>
          </p:txBody>
        </p:sp>
      </p:grpSp>
      <p:grpSp>
        <p:nvGrpSpPr>
          <p:cNvPr id="29" name="Group 28">
            <a:extLst>
              <a:ext uri="{FF2B5EF4-FFF2-40B4-BE49-F238E27FC236}">
                <a16:creationId xmlns:a16="http://schemas.microsoft.com/office/drawing/2014/main" id="{B4FAE4A2-7808-B655-4C76-ED4652B23E72}"/>
              </a:ext>
            </a:extLst>
          </p:cNvPr>
          <p:cNvGrpSpPr/>
          <p:nvPr/>
        </p:nvGrpSpPr>
        <p:grpSpPr>
          <a:xfrm>
            <a:off x="2144978" y="1792244"/>
            <a:ext cx="4329887" cy="1228598"/>
            <a:chOff x="-560265" y="2258434"/>
            <a:chExt cx="4712481" cy="1228598"/>
          </a:xfrm>
        </p:grpSpPr>
        <p:sp>
          <p:nvSpPr>
            <p:cNvPr id="30" name="TextBox 29">
              <a:extLst>
                <a:ext uri="{FF2B5EF4-FFF2-40B4-BE49-F238E27FC236}">
                  <a16:creationId xmlns:a16="http://schemas.microsoft.com/office/drawing/2014/main" id="{A3D36787-407B-C3AB-2EBF-EA4BD6AAA243}"/>
                </a:ext>
              </a:extLst>
            </p:cNvPr>
            <p:cNvSpPr txBox="1"/>
            <p:nvPr/>
          </p:nvSpPr>
          <p:spPr>
            <a:xfrm>
              <a:off x="332936" y="2258434"/>
              <a:ext cx="2926080" cy="830997"/>
            </a:xfrm>
            <a:prstGeom prst="rect">
              <a:avLst/>
            </a:prstGeom>
            <a:noFill/>
          </p:spPr>
          <p:txBody>
            <a:bodyPr wrap="square" lIns="0" rIns="0" rtlCol="0" anchor="b">
              <a:spAutoFit/>
            </a:bodyPr>
            <a:lstStyle/>
            <a:p>
              <a:pPr algn="ctr"/>
              <a:r>
                <a:rPr lang="en-US" sz="2400" b="1" noProof="1">
                  <a:solidFill>
                    <a:schemeClr val="accent5">
                      <a:lumMod val="75000"/>
                    </a:schemeClr>
                  </a:solidFill>
                </a:rPr>
                <a:t>Assess Opportunities</a:t>
              </a:r>
            </a:p>
          </p:txBody>
        </p:sp>
        <p:sp>
          <p:nvSpPr>
            <p:cNvPr id="31" name="TextBox 30">
              <a:extLst>
                <a:ext uri="{FF2B5EF4-FFF2-40B4-BE49-F238E27FC236}">
                  <a16:creationId xmlns:a16="http://schemas.microsoft.com/office/drawing/2014/main" id="{5EE15667-C5B0-BDDD-110F-049C244FC33C}"/>
                </a:ext>
              </a:extLst>
            </p:cNvPr>
            <p:cNvSpPr txBox="1"/>
            <p:nvPr/>
          </p:nvSpPr>
          <p:spPr>
            <a:xfrm>
              <a:off x="-560265" y="3086922"/>
              <a:ext cx="4712481" cy="400110"/>
            </a:xfrm>
            <a:prstGeom prst="rect">
              <a:avLst/>
            </a:prstGeom>
            <a:noFill/>
          </p:spPr>
          <p:txBody>
            <a:bodyPr wrap="square" lIns="0" rIns="0" rtlCol="0" anchor="t">
              <a:spAutoFit/>
            </a:bodyPr>
            <a:lstStyle/>
            <a:p>
              <a:pPr algn="ctr"/>
              <a:r>
                <a:rPr lang="en-US" sz="2000" noProof="1">
                  <a:solidFill>
                    <a:schemeClr val="tx1">
                      <a:lumMod val="65000"/>
                      <a:lumOff val="35000"/>
                    </a:schemeClr>
                  </a:solidFill>
                </a:rPr>
                <a:t>Ongoing evaluation of developments</a:t>
              </a:r>
            </a:p>
          </p:txBody>
        </p:sp>
      </p:grpSp>
      <p:sp>
        <p:nvSpPr>
          <p:cNvPr id="32" name="Content Placeholder 1">
            <a:extLst>
              <a:ext uri="{FF2B5EF4-FFF2-40B4-BE49-F238E27FC236}">
                <a16:creationId xmlns:a16="http://schemas.microsoft.com/office/drawing/2014/main" id="{8BD5011D-3269-9000-767A-7B81FD106994}"/>
              </a:ext>
            </a:extLst>
          </p:cNvPr>
          <p:cNvSpPr>
            <a:spLocks noGrp="1"/>
          </p:cNvSpPr>
          <p:nvPr>
            <p:ph idx="1"/>
          </p:nvPr>
        </p:nvSpPr>
        <p:spPr>
          <a:xfrm>
            <a:off x="827918" y="988368"/>
            <a:ext cx="7454899" cy="611927"/>
          </a:xfrm>
        </p:spPr>
        <p:txBody>
          <a:bodyPr>
            <a:normAutofit/>
          </a:bodyPr>
          <a:lstStyle/>
          <a:p>
            <a:pPr marL="0" indent="0">
              <a:lnSpc>
                <a:spcPct val="100000"/>
              </a:lnSpc>
              <a:buNone/>
            </a:pPr>
            <a:r>
              <a:rPr lang="en-GB" sz="2400" dirty="0"/>
              <a:t>Framework now needs to be implemented…</a:t>
            </a:r>
          </a:p>
        </p:txBody>
      </p:sp>
      <p:grpSp>
        <p:nvGrpSpPr>
          <p:cNvPr id="65" name="Group 64">
            <a:extLst>
              <a:ext uri="{FF2B5EF4-FFF2-40B4-BE49-F238E27FC236}">
                <a16:creationId xmlns:a16="http://schemas.microsoft.com/office/drawing/2014/main" id="{E6307E03-BF66-2770-99A3-8D805A318585}"/>
              </a:ext>
            </a:extLst>
          </p:cNvPr>
          <p:cNvGrpSpPr/>
          <p:nvPr/>
        </p:nvGrpSpPr>
        <p:grpSpPr>
          <a:xfrm>
            <a:off x="-108964" y="1971579"/>
            <a:ext cx="10673144" cy="3601014"/>
            <a:chOff x="-482434" y="1934873"/>
            <a:chExt cx="10673144" cy="3601014"/>
          </a:xfrm>
        </p:grpSpPr>
        <p:grpSp>
          <p:nvGrpSpPr>
            <p:cNvPr id="41" name="Group 40">
              <a:extLst>
                <a:ext uri="{FF2B5EF4-FFF2-40B4-BE49-F238E27FC236}">
                  <a16:creationId xmlns:a16="http://schemas.microsoft.com/office/drawing/2014/main" id="{261E6186-B75F-38FB-E484-1004ECD9F7DB}"/>
                </a:ext>
              </a:extLst>
            </p:cNvPr>
            <p:cNvGrpSpPr/>
            <p:nvPr/>
          </p:nvGrpSpPr>
          <p:grpSpPr>
            <a:xfrm>
              <a:off x="-476250" y="2030123"/>
              <a:ext cx="10666960" cy="2996954"/>
              <a:chOff x="-469682" y="1934873"/>
              <a:chExt cx="10584191" cy="2996954"/>
            </a:xfrm>
            <a:solidFill>
              <a:srgbClr val="262626"/>
            </a:solidFill>
          </p:grpSpPr>
          <p:sp>
            <p:nvSpPr>
              <p:cNvPr id="42" name="Trapezoid 41">
                <a:extLst>
                  <a:ext uri="{FF2B5EF4-FFF2-40B4-BE49-F238E27FC236}">
                    <a16:creationId xmlns:a16="http://schemas.microsoft.com/office/drawing/2014/main" id="{CB2AF0EF-ED88-B644-4AB9-B76DCCF87199}"/>
                  </a:ext>
                </a:extLst>
              </p:cNvPr>
              <p:cNvSpPr/>
              <p:nvPr/>
            </p:nvSpPr>
            <p:spPr>
              <a:xfrm rot="4454846">
                <a:off x="3714705" y="-1254113"/>
                <a:ext cx="2001553" cy="10370327"/>
              </a:xfrm>
              <a:prstGeom prst="trapezoid">
                <a:avLst>
                  <a:gd name="adj" fmla="val 363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28E152BD-8A2B-C423-393D-F09B9D83BF19}"/>
                  </a:ext>
                </a:extLst>
              </p:cNvPr>
              <p:cNvSpPr/>
              <p:nvPr/>
            </p:nvSpPr>
            <p:spPr>
              <a:xfrm rot="4455446">
                <a:off x="9365231" y="2263534"/>
                <a:ext cx="1077940" cy="42061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descr="Gears with solid fill">
              <a:extLst>
                <a:ext uri="{FF2B5EF4-FFF2-40B4-BE49-F238E27FC236}">
                  <a16:creationId xmlns:a16="http://schemas.microsoft.com/office/drawing/2014/main" id="{6EA5CA79-0896-4AAF-FB27-9D8B32B04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53122" y="3446997"/>
              <a:ext cx="444225" cy="444225"/>
            </a:xfrm>
            <a:prstGeom prst="rect">
              <a:avLst/>
            </a:prstGeom>
          </p:spPr>
        </p:pic>
        <p:pic>
          <p:nvPicPr>
            <p:cNvPr id="27" name="Graphic 26" descr="Research with solid fill">
              <a:extLst>
                <a:ext uri="{FF2B5EF4-FFF2-40B4-BE49-F238E27FC236}">
                  <a16:creationId xmlns:a16="http://schemas.microsoft.com/office/drawing/2014/main" id="{F3B44E82-1B71-48F2-D28B-6BD8C4E52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012" y="4178231"/>
              <a:ext cx="444225" cy="444225"/>
            </a:xfrm>
            <a:prstGeom prst="rect">
              <a:avLst/>
            </a:prstGeom>
          </p:spPr>
        </p:pic>
        <p:grpSp>
          <p:nvGrpSpPr>
            <p:cNvPr id="7" name="Group 6">
              <a:extLst>
                <a:ext uri="{FF2B5EF4-FFF2-40B4-BE49-F238E27FC236}">
                  <a16:creationId xmlns:a16="http://schemas.microsoft.com/office/drawing/2014/main" id="{07841340-B5E0-A900-7B78-137B0F91D47E}"/>
                </a:ext>
              </a:extLst>
            </p:cNvPr>
            <p:cNvGrpSpPr/>
            <p:nvPr/>
          </p:nvGrpSpPr>
          <p:grpSpPr>
            <a:xfrm>
              <a:off x="-469682" y="1934873"/>
              <a:ext cx="10584191" cy="2996954"/>
              <a:chOff x="-469682" y="1934873"/>
              <a:chExt cx="10584191" cy="2996954"/>
            </a:xfrm>
          </p:grpSpPr>
          <p:sp>
            <p:nvSpPr>
              <p:cNvPr id="2" name="Trapezoid 1">
                <a:extLst>
                  <a:ext uri="{FF2B5EF4-FFF2-40B4-BE49-F238E27FC236}">
                    <a16:creationId xmlns:a16="http://schemas.microsoft.com/office/drawing/2014/main" id="{0FE830E7-F92B-82F3-C8DB-B226579D9BF3}"/>
                  </a:ext>
                </a:extLst>
              </p:cNvPr>
              <p:cNvSpPr/>
              <p:nvPr/>
            </p:nvSpPr>
            <p:spPr>
              <a:xfrm rot="4454846">
                <a:off x="3714705" y="-1254113"/>
                <a:ext cx="2001553" cy="10370327"/>
              </a:xfrm>
              <a:prstGeom prst="trapezoid">
                <a:avLst>
                  <a:gd name="adj" fmla="val 363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05E1CDB6-02A6-8853-6817-18B2413F1204}"/>
                  </a:ext>
                </a:extLst>
              </p:cNvPr>
              <p:cNvSpPr/>
              <p:nvPr/>
            </p:nvSpPr>
            <p:spPr>
              <a:xfrm rot="4455446">
                <a:off x="9365231" y="2263534"/>
                <a:ext cx="1077940" cy="4206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rapezoid 43">
              <a:extLst>
                <a:ext uri="{FF2B5EF4-FFF2-40B4-BE49-F238E27FC236}">
                  <a16:creationId xmlns:a16="http://schemas.microsoft.com/office/drawing/2014/main" id="{63F03DDD-9CE3-13C3-0B9B-983FDF29D29C}"/>
                </a:ext>
              </a:extLst>
            </p:cNvPr>
            <p:cNvSpPr/>
            <p:nvPr/>
          </p:nvSpPr>
          <p:spPr>
            <a:xfrm rot="4454846">
              <a:off x="4626393" y="-1244736"/>
              <a:ext cx="152673" cy="10370327"/>
            </a:xfrm>
            <a:prstGeom prst="trapezoid">
              <a:avLst>
                <a:gd name="adj" fmla="val 36364"/>
              </a:avLst>
            </a:prstGeom>
            <a:solidFill>
              <a:srgbClr val="464A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0A1F6C6-9F1B-41E5-923B-AE3315EFD99E}"/>
                </a:ext>
              </a:extLst>
            </p:cNvPr>
            <p:cNvSpPr/>
            <p:nvPr/>
          </p:nvSpPr>
          <p:spPr>
            <a:xfrm rot="9840000">
              <a:off x="513450" y="4588430"/>
              <a:ext cx="393994" cy="947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CB8811A-F8CC-FF82-91FA-AEF8A90645D4}"/>
                </a:ext>
              </a:extLst>
            </p:cNvPr>
            <p:cNvSpPr/>
            <p:nvPr/>
          </p:nvSpPr>
          <p:spPr>
            <a:xfrm rot="9840000">
              <a:off x="1814465" y="4236005"/>
              <a:ext cx="325615" cy="947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028A5922-C78A-24AA-806D-9F4D04737D94}"/>
                </a:ext>
              </a:extLst>
            </p:cNvPr>
            <p:cNvSpPr/>
            <p:nvPr/>
          </p:nvSpPr>
          <p:spPr>
            <a:xfrm rot="9840000">
              <a:off x="2871420" y="3940730"/>
              <a:ext cx="269104" cy="947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8E33128-2A60-8425-E98A-2930842B61A7}"/>
                </a:ext>
              </a:extLst>
            </p:cNvPr>
            <p:cNvSpPr/>
            <p:nvPr/>
          </p:nvSpPr>
          <p:spPr>
            <a:xfrm rot="9840000">
              <a:off x="3761547" y="3693080"/>
              <a:ext cx="222400" cy="947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D31F35F2-DF86-A592-FA51-6BE5E8CFE3D6}"/>
                </a:ext>
              </a:extLst>
            </p:cNvPr>
            <p:cNvSpPr/>
            <p:nvPr/>
          </p:nvSpPr>
          <p:spPr>
            <a:xfrm rot="9840000">
              <a:off x="4580946" y="3474005"/>
              <a:ext cx="183802" cy="947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907C03E-A5B0-2320-1D4D-1EFDDDE42B61}"/>
                </a:ext>
              </a:extLst>
            </p:cNvPr>
            <p:cNvSpPr/>
            <p:nvPr/>
          </p:nvSpPr>
          <p:spPr>
            <a:xfrm rot="9840000">
              <a:off x="5292221" y="3514136"/>
              <a:ext cx="151903" cy="4861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CB5363D0-8105-2DD3-A3EC-060393FFBACA}"/>
                </a:ext>
              </a:extLst>
            </p:cNvPr>
            <p:cNvSpPr/>
            <p:nvPr/>
          </p:nvSpPr>
          <p:spPr>
            <a:xfrm rot="9840000">
              <a:off x="5915002" y="3333161"/>
              <a:ext cx="125540" cy="4861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C247F823-A0E4-B56C-12AF-44491AF7FE80}"/>
                </a:ext>
              </a:extLst>
            </p:cNvPr>
            <p:cNvSpPr/>
            <p:nvPr/>
          </p:nvSpPr>
          <p:spPr>
            <a:xfrm rot="9840000">
              <a:off x="6459296" y="3180761"/>
              <a:ext cx="103752" cy="4861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BB918B6-C72D-DA78-1BF1-3A50662C9892}"/>
                </a:ext>
              </a:extLst>
            </p:cNvPr>
            <p:cNvSpPr/>
            <p:nvPr/>
          </p:nvSpPr>
          <p:spPr>
            <a:xfrm rot="9840000">
              <a:off x="6915975" y="3099126"/>
              <a:ext cx="85745"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F59DCD4-FC97-B1EC-9E56-0007D047D43C}"/>
                </a:ext>
              </a:extLst>
            </p:cNvPr>
            <p:cNvSpPr/>
            <p:nvPr/>
          </p:nvSpPr>
          <p:spPr>
            <a:xfrm rot="9840000">
              <a:off x="7342515" y="2984826"/>
              <a:ext cx="70864"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02B166C-7520-11DB-565F-7E30EEF395CE}"/>
                </a:ext>
              </a:extLst>
            </p:cNvPr>
            <p:cNvSpPr/>
            <p:nvPr/>
          </p:nvSpPr>
          <p:spPr>
            <a:xfrm rot="9840000">
              <a:off x="7720140" y="2880051"/>
              <a:ext cx="58565"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153D958-F374-B04F-E45C-EB07E256ED86}"/>
                </a:ext>
              </a:extLst>
            </p:cNvPr>
            <p:cNvSpPr/>
            <p:nvPr/>
          </p:nvSpPr>
          <p:spPr>
            <a:xfrm rot="9840000">
              <a:off x="8015415" y="2794326"/>
              <a:ext cx="58565"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9325D335-6DD9-D02F-0FF6-A64480FA1C30}"/>
                </a:ext>
              </a:extLst>
            </p:cNvPr>
            <p:cNvSpPr/>
            <p:nvPr/>
          </p:nvSpPr>
          <p:spPr>
            <a:xfrm rot="9840000">
              <a:off x="8325297" y="2708601"/>
              <a:ext cx="48401"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E5897D5-4941-4DCF-7980-DE03886E3EEF}"/>
                </a:ext>
              </a:extLst>
            </p:cNvPr>
            <p:cNvSpPr/>
            <p:nvPr/>
          </p:nvSpPr>
          <p:spPr>
            <a:xfrm rot="9840000">
              <a:off x="8563422" y="2632401"/>
              <a:ext cx="48401"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28B39319-BD0B-A90D-DDC5-91FE0217D45D}"/>
                </a:ext>
              </a:extLst>
            </p:cNvPr>
            <p:cNvSpPr/>
            <p:nvPr/>
          </p:nvSpPr>
          <p:spPr>
            <a:xfrm rot="9840000">
              <a:off x="8767647" y="2575251"/>
              <a:ext cx="40001" cy="40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E60D08D8-5AC7-5661-C48B-59DB8B25D1F9}"/>
                </a:ext>
              </a:extLst>
            </p:cNvPr>
            <p:cNvSpPr/>
            <p:nvPr/>
          </p:nvSpPr>
          <p:spPr>
            <a:xfrm rot="9840000">
              <a:off x="8977197" y="2562495"/>
              <a:ext cx="40001" cy="332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5AEAD796-121B-BF55-88EE-9FE672B22B7E}"/>
                </a:ext>
              </a:extLst>
            </p:cNvPr>
            <p:cNvSpPr/>
            <p:nvPr/>
          </p:nvSpPr>
          <p:spPr>
            <a:xfrm rot="9840000">
              <a:off x="9177222" y="2505345"/>
              <a:ext cx="40001" cy="332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1368AA43-0375-7D4D-470D-8E10E9A50A88}"/>
                </a:ext>
              </a:extLst>
            </p:cNvPr>
            <p:cNvSpPr/>
            <p:nvPr/>
          </p:nvSpPr>
          <p:spPr>
            <a:xfrm rot="9840000">
              <a:off x="9356907" y="2455338"/>
              <a:ext cx="33059" cy="332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C7D7988-C2A6-A091-4CFE-3F5FF2B4ABF9}"/>
                </a:ext>
              </a:extLst>
            </p:cNvPr>
            <p:cNvSpPr/>
            <p:nvPr/>
          </p:nvSpPr>
          <p:spPr>
            <a:xfrm rot="9840000">
              <a:off x="9502651" y="2412475"/>
              <a:ext cx="27322" cy="332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5FE2F994-5D76-0505-EFBC-349C2C4201CF}"/>
                </a:ext>
              </a:extLst>
            </p:cNvPr>
            <p:cNvSpPr/>
            <p:nvPr/>
          </p:nvSpPr>
          <p:spPr>
            <a:xfrm rot="9840000">
              <a:off x="9624083" y="2381517"/>
              <a:ext cx="22580" cy="332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7" name="Graphic 66" descr="Gears with solid fill">
            <a:extLst>
              <a:ext uri="{FF2B5EF4-FFF2-40B4-BE49-F238E27FC236}">
                <a16:creationId xmlns:a16="http://schemas.microsoft.com/office/drawing/2014/main" id="{6EA5CA79-0896-4AAF-FB27-9D8B32B044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5101" y="3011547"/>
            <a:ext cx="900000" cy="900000"/>
          </a:xfrm>
          <a:prstGeom prst="rect">
            <a:avLst/>
          </a:prstGeom>
        </p:spPr>
      </p:pic>
      <p:pic>
        <p:nvPicPr>
          <p:cNvPr id="68" name="Graphic 67" descr="Research with solid fill">
            <a:extLst>
              <a:ext uri="{FF2B5EF4-FFF2-40B4-BE49-F238E27FC236}">
                <a16:creationId xmlns:a16="http://schemas.microsoft.com/office/drawing/2014/main" id="{F3B44E82-1B71-48F2-D28B-6BD8C4E52E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04880" y="4211602"/>
            <a:ext cx="900000" cy="900000"/>
          </a:xfrm>
          <a:prstGeom prst="rect">
            <a:avLst/>
          </a:prstGeom>
        </p:spPr>
      </p:pic>
      <p:grpSp>
        <p:nvGrpSpPr>
          <p:cNvPr id="77" name="Group 76">
            <a:extLst>
              <a:ext uri="{FF2B5EF4-FFF2-40B4-BE49-F238E27FC236}">
                <a16:creationId xmlns:a16="http://schemas.microsoft.com/office/drawing/2014/main" id="{EA8AB97B-D3DD-20F4-9105-F1E789FF21B2}"/>
              </a:ext>
            </a:extLst>
          </p:cNvPr>
          <p:cNvGrpSpPr/>
          <p:nvPr/>
        </p:nvGrpSpPr>
        <p:grpSpPr>
          <a:xfrm>
            <a:off x="604710" y="1691437"/>
            <a:ext cx="1662146" cy="2236491"/>
            <a:chOff x="215598" y="1696142"/>
            <a:chExt cx="1662146" cy="2236491"/>
          </a:xfrm>
        </p:grpSpPr>
        <p:grpSp>
          <p:nvGrpSpPr>
            <p:cNvPr id="70" name="Group 69">
              <a:extLst>
                <a:ext uri="{FF2B5EF4-FFF2-40B4-BE49-F238E27FC236}">
                  <a16:creationId xmlns:a16="http://schemas.microsoft.com/office/drawing/2014/main" id="{2A5B8D8A-0241-B66D-8B7B-7D6A6EA1F164}"/>
                </a:ext>
              </a:extLst>
            </p:cNvPr>
            <p:cNvGrpSpPr/>
            <p:nvPr/>
          </p:nvGrpSpPr>
          <p:grpSpPr>
            <a:xfrm>
              <a:off x="215598" y="1696142"/>
              <a:ext cx="1662146" cy="2206632"/>
              <a:chOff x="215598" y="1696142"/>
              <a:chExt cx="1662146" cy="2206632"/>
            </a:xfrm>
          </p:grpSpPr>
          <p:grpSp>
            <p:nvGrpSpPr>
              <p:cNvPr id="69" name="Group 68">
                <a:extLst>
                  <a:ext uri="{FF2B5EF4-FFF2-40B4-BE49-F238E27FC236}">
                    <a16:creationId xmlns:a16="http://schemas.microsoft.com/office/drawing/2014/main" id="{CA69B169-CD46-3220-0267-5B6BC0C7D80E}"/>
                  </a:ext>
                </a:extLst>
              </p:cNvPr>
              <p:cNvGrpSpPr/>
              <p:nvPr/>
            </p:nvGrpSpPr>
            <p:grpSpPr>
              <a:xfrm>
                <a:off x="978220" y="1696142"/>
                <a:ext cx="136903" cy="2206632"/>
                <a:chOff x="978220" y="1464446"/>
                <a:chExt cx="136903" cy="2670024"/>
              </a:xfrm>
            </p:grpSpPr>
            <p:sp>
              <p:nvSpPr>
                <p:cNvPr id="34" name="Shape 608">
                  <a:extLst>
                    <a:ext uri="{FF2B5EF4-FFF2-40B4-BE49-F238E27FC236}">
                      <a16:creationId xmlns:a16="http://schemas.microsoft.com/office/drawing/2014/main" id="{35D2E4EC-8082-150F-FD04-4DD453C938B1}"/>
                    </a:ext>
                  </a:extLst>
                </p:cNvPr>
                <p:cNvSpPr/>
                <p:nvPr/>
              </p:nvSpPr>
              <p:spPr>
                <a:xfrm>
                  <a:off x="1004803" y="1521714"/>
                  <a:ext cx="83736" cy="2612756"/>
                </a:xfrm>
                <a:prstGeom prst="rect">
                  <a:avLst/>
                </a:prstGeom>
                <a:solidFill>
                  <a:schemeClr val="bg1">
                    <a:lumMod val="75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371600">
                    <a:defRPr sz="2700">
                      <a:solidFill>
                        <a:srgbClr val="FFFFFF"/>
                      </a:solidFill>
                    </a:defRPr>
                  </a:pPr>
                  <a:endParaRPr/>
                </a:p>
              </p:txBody>
            </p:sp>
            <p:sp>
              <p:nvSpPr>
                <p:cNvPr id="35" name="Shape 609">
                  <a:extLst>
                    <a:ext uri="{FF2B5EF4-FFF2-40B4-BE49-F238E27FC236}">
                      <a16:creationId xmlns:a16="http://schemas.microsoft.com/office/drawing/2014/main" id="{F6CF1F6B-4EED-51E9-EA85-F15B4D1A9443}"/>
                    </a:ext>
                  </a:extLst>
                </p:cNvPr>
                <p:cNvSpPr/>
                <p:nvPr/>
              </p:nvSpPr>
              <p:spPr>
                <a:xfrm>
                  <a:off x="978220" y="1464446"/>
                  <a:ext cx="136903" cy="57269"/>
                </a:xfrm>
                <a:prstGeom prst="rect">
                  <a:avLst/>
                </a:prstGeom>
                <a:solidFill>
                  <a:schemeClr val="bg1">
                    <a:lumMod val="5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a:p>
              </p:txBody>
            </p:sp>
            <p:sp>
              <p:nvSpPr>
                <p:cNvPr id="36" name="Freeform: Shape 35">
                  <a:extLst>
                    <a:ext uri="{FF2B5EF4-FFF2-40B4-BE49-F238E27FC236}">
                      <a16:creationId xmlns:a16="http://schemas.microsoft.com/office/drawing/2014/main" id="{54B3E2EB-9B82-D028-FF7F-67A33C7A42C3}"/>
                    </a:ext>
                  </a:extLst>
                </p:cNvPr>
                <p:cNvSpPr/>
                <p:nvPr/>
              </p:nvSpPr>
              <p:spPr>
                <a:xfrm>
                  <a:off x="1004803" y="1718469"/>
                  <a:ext cx="83736" cy="453433"/>
                </a:xfrm>
                <a:custGeom>
                  <a:avLst/>
                  <a:gdLst>
                    <a:gd name="connsiteX0" fmla="*/ 138198 w 138198"/>
                    <a:gd name="connsiteY0" fmla="*/ 0 h 748345"/>
                    <a:gd name="connsiteX1" fmla="*/ 138198 w 138198"/>
                    <a:gd name="connsiteY1" fmla="*/ 734949 h 748345"/>
                    <a:gd name="connsiteX2" fmla="*/ 0 w 138198"/>
                    <a:gd name="connsiteY2" fmla="*/ 748345 h 748345"/>
                    <a:gd name="connsiteX3" fmla="*/ 0 w 138198"/>
                    <a:gd name="connsiteY3" fmla="*/ 13396 h 748345"/>
                    <a:gd name="connsiteX4" fmla="*/ 138198 w 138198"/>
                    <a:gd name="connsiteY4" fmla="*/ 0 h 74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8345">
                      <a:moveTo>
                        <a:pt x="138198" y="0"/>
                      </a:moveTo>
                      <a:lnTo>
                        <a:pt x="138198" y="734949"/>
                      </a:lnTo>
                      <a:lnTo>
                        <a:pt x="0" y="748345"/>
                      </a:lnTo>
                      <a:lnTo>
                        <a:pt x="0" y="13396"/>
                      </a:lnTo>
                      <a:lnTo>
                        <a:pt x="138198"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371600">
                    <a:defRPr sz="2700">
                      <a:solidFill>
                        <a:srgbClr val="FFFFFF"/>
                      </a:solidFill>
                    </a:defRPr>
                  </a:pPr>
                  <a:endParaRPr/>
                </a:p>
              </p:txBody>
            </p:sp>
            <p:sp>
              <p:nvSpPr>
                <p:cNvPr id="37" name="Freeform: Shape 36">
                  <a:extLst>
                    <a:ext uri="{FF2B5EF4-FFF2-40B4-BE49-F238E27FC236}">
                      <a16:creationId xmlns:a16="http://schemas.microsoft.com/office/drawing/2014/main" id="{0DC6EC9B-070E-31C2-5F8D-33EA5F9F96FC}"/>
                    </a:ext>
                  </a:extLst>
                </p:cNvPr>
                <p:cNvSpPr/>
                <p:nvPr/>
              </p:nvSpPr>
              <p:spPr>
                <a:xfrm>
                  <a:off x="1004803" y="2309829"/>
                  <a:ext cx="83736" cy="443239"/>
                </a:xfrm>
                <a:custGeom>
                  <a:avLst/>
                  <a:gdLst>
                    <a:gd name="connsiteX0" fmla="*/ 0 w 138198"/>
                    <a:gd name="connsiteY0" fmla="*/ 0 h 731520"/>
                    <a:gd name="connsiteX1" fmla="*/ 138198 w 138198"/>
                    <a:gd name="connsiteY1" fmla="*/ 0 h 731520"/>
                    <a:gd name="connsiteX2" fmla="*/ 138198 w 138198"/>
                    <a:gd name="connsiteY2" fmla="*/ 731520 h 731520"/>
                    <a:gd name="connsiteX3" fmla="*/ 0 w 138198"/>
                    <a:gd name="connsiteY3" fmla="*/ 731520 h 731520"/>
                    <a:gd name="connsiteX4" fmla="*/ 0 w 138198"/>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31520">
                      <a:moveTo>
                        <a:pt x="0" y="0"/>
                      </a:moveTo>
                      <a:lnTo>
                        <a:pt x="138198" y="0"/>
                      </a:lnTo>
                      <a:lnTo>
                        <a:pt x="138198" y="731520"/>
                      </a:lnTo>
                      <a:lnTo>
                        <a:pt x="0" y="731520"/>
                      </a:lnTo>
                      <a:lnTo>
                        <a:pt x="0"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371600">
                    <a:defRPr sz="2700">
                      <a:solidFill>
                        <a:srgbClr val="FFFFFF"/>
                      </a:solidFill>
                    </a:defRPr>
                  </a:pPr>
                  <a:endParaRPr/>
                </a:p>
              </p:txBody>
            </p:sp>
            <p:sp>
              <p:nvSpPr>
                <p:cNvPr id="38" name="Freeform: Shape 37">
                  <a:extLst>
                    <a:ext uri="{FF2B5EF4-FFF2-40B4-BE49-F238E27FC236}">
                      <a16:creationId xmlns:a16="http://schemas.microsoft.com/office/drawing/2014/main" id="{D6EC2F2E-7393-22F9-E126-D5FE19B39D9C}"/>
                    </a:ext>
                  </a:extLst>
                </p:cNvPr>
                <p:cNvSpPr/>
                <p:nvPr/>
              </p:nvSpPr>
              <p:spPr>
                <a:xfrm>
                  <a:off x="1004803" y="2891918"/>
                  <a:ext cx="83736" cy="451589"/>
                </a:xfrm>
                <a:custGeom>
                  <a:avLst/>
                  <a:gdLst>
                    <a:gd name="connsiteX0" fmla="*/ 138198 w 138198"/>
                    <a:gd name="connsiteY0" fmla="*/ 0 h 745301"/>
                    <a:gd name="connsiteX1" fmla="*/ 138198 w 138198"/>
                    <a:gd name="connsiteY1" fmla="*/ 733973 h 745301"/>
                    <a:gd name="connsiteX2" fmla="*/ 0 w 138198"/>
                    <a:gd name="connsiteY2" fmla="*/ 745301 h 745301"/>
                    <a:gd name="connsiteX3" fmla="*/ 0 w 138198"/>
                    <a:gd name="connsiteY3" fmla="*/ 11327 h 745301"/>
                    <a:gd name="connsiteX4" fmla="*/ 138198 w 138198"/>
                    <a:gd name="connsiteY4" fmla="*/ 0 h 74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301">
                      <a:moveTo>
                        <a:pt x="138198" y="0"/>
                      </a:moveTo>
                      <a:lnTo>
                        <a:pt x="138198" y="733973"/>
                      </a:lnTo>
                      <a:lnTo>
                        <a:pt x="0" y="745301"/>
                      </a:lnTo>
                      <a:lnTo>
                        <a:pt x="0" y="11327"/>
                      </a:lnTo>
                      <a:lnTo>
                        <a:pt x="138198"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371600">
                    <a:defRPr sz="2700">
                      <a:solidFill>
                        <a:srgbClr val="FFFFFF"/>
                      </a:solidFill>
                    </a:defRPr>
                  </a:pPr>
                  <a:endParaRPr/>
                </a:p>
              </p:txBody>
            </p:sp>
            <p:sp>
              <p:nvSpPr>
                <p:cNvPr id="39" name="Freeform: Shape 38">
                  <a:extLst>
                    <a:ext uri="{FF2B5EF4-FFF2-40B4-BE49-F238E27FC236}">
                      <a16:creationId xmlns:a16="http://schemas.microsoft.com/office/drawing/2014/main" id="{FDACBEBB-ABE6-960E-E18E-BE5B38601E12}"/>
                    </a:ext>
                  </a:extLst>
                </p:cNvPr>
                <p:cNvSpPr/>
                <p:nvPr/>
              </p:nvSpPr>
              <p:spPr>
                <a:xfrm>
                  <a:off x="1004803" y="3478012"/>
                  <a:ext cx="83736" cy="451930"/>
                </a:xfrm>
                <a:custGeom>
                  <a:avLst/>
                  <a:gdLst>
                    <a:gd name="connsiteX0" fmla="*/ 0 w 138198"/>
                    <a:gd name="connsiteY0" fmla="*/ 0 h 745863"/>
                    <a:gd name="connsiteX1" fmla="*/ 138198 w 138198"/>
                    <a:gd name="connsiteY1" fmla="*/ 11719 h 745863"/>
                    <a:gd name="connsiteX2" fmla="*/ 138198 w 138198"/>
                    <a:gd name="connsiteY2" fmla="*/ 745863 h 745863"/>
                    <a:gd name="connsiteX3" fmla="*/ 0 w 138198"/>
                    <a:gd name="connsiteY3" fmla="*/ 734145 h 745863"/>
                    <a:gd name="connsiteX4" fmla="*/ 0 w 138198"/>
                    <a:gd name="connsiteY4" fmla="*/ 0 h 74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863">
                      <a:moveTo>
                        <a:pt x="0" y="0"/>
                      </a:moveTo>
                      <a:lnTo>
                        <a:pt x="138198" y="11719"/>
                      </a:lnTo>
                      <a:lnTo>
                        <a:pt x="138198" y="745863"/>
                      </a:lnTo>
                      <a:lnTo>
                        <a:pt x="0" y="734145"/>
                      </a:lnTo>
                      <a:lnTo>
                        <a:pt x="0"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371600">
                    <a:defRPr sz="2700">
                      <a:solidFill>
                        <a:srgbClr val="FFFFFF"/>
                      </a:solidFill>
                    </a:defRPr>
                  </a:pPr>
                  <a:endParaRPr/>
                </a:p>
              </p:txBody>
            </p:sp>
          </p:grpSp>
          <p:sp>
            <p:nvSpPr>
              <p:cNvPr id="40" name="Shape 611">
                <a:extLst>
                  <a:ext uri="{FF2B5EF4-FFF2-40B4-BE49-F238E27FC236}">
                    <a16:creationId xmlns:a16="http://schemas.microsoft.com/office/drawing/2014/main" id="{139788B5-2D60-BEC1-4158-DF4039CD474C}"/>
                  </a:ext>
                </a:extLst>
              </p:cNvPr>
              <p:cNvSpPr/>
              <p:nvPr/>
            </p:nvSpPr>
            <p:spPr>
              <a:xfrm rot="21267794">
                <a:off x="215598" y="1850395"/>
                <a:ext cx="1662146" cy="443239"/>
              </a:xfrm>
              <a:prstGeom prst="notchedRightArrow">
                <a:avLst>
                  <a:gd name="adj1" fmla="val 100000"/>
                  <a:gd name="adj2" fmla="val 50000"/>
                </a:avLst>
              </a:prstGeom>
              <a:solidFill>
                <a:srgbClr val="4F3C6C"/>
              </a:solidFill>
              <a:ln>
                <a:noFill/>
              </a:ln>
            </p:spPr>
            <p:style>
              <a:lnRef idx="1">
                <a:schemeClr val="accent3"/>
              </a:lnRef>
              <a:fillRef idx="3">
                <a:schemeClr val="accent3"/>
              </a:fillRef>
              <a:effectRef idx="2">
                <a:schemeClr val="accent3"/>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sz="2800" b="1">
                    <a:solidFill>
                      <a:srgbClr val="FFFFFF"/>
                    </a:solidFill>
                    <a:latin typeface="Helvetica"/>
                    <a:ea typeface="Helvetica"/>
                    <a:cs typeface="Helvetica"/>
                    <a:sym typeface="Helvetica"/>
                  </a:defRPr>
                </a:pPr>
                <a:r>
                  <a:rPr lang="en-US" sz="3200" dirty="0">
                    <a:effectLst>
                      <a:outerShdw blurRad="38100" dist="38100" dir="2700000" algn="tl">
                        <a:srgbClr val="000000">
                          <a:alpha val="43137"/>
                        </a:srgbClr>
                      </a:outerShdw>
                    </a:effectLst>
                  </a:rPr>
                  <a:t>WP2</a:t>
                </a:r>
                <a:endParaRPr sz="3200" dirty="0">
                  <a:effectLst>
                    <a:outerShdw blurRad="38100" dist="38100" dir="2700000" algn="tl">
                      <a:srgbClr val="000000">
                        <a:alpha val="43137"/>
                      </a:srgbClr>
                    </a:outerShdw>
                  </a:effectLst>
                </a:endParaRPr>
              </a:p>
            </p:txBody>
          </p:sp>
        </p:grpSp>
        <p:grpSp>
          <p:nvGrpSpPr>
            <p:cNvPr id="76" name="Group 75">
              <a:extLst>
                <a:ext uri="{FF2B5EF4-FFF2-40B4-BE49-F238E27FC236}">
                  <a16:creationId xmlns:a16="http://schemas.microsoft.com/office/drawing/2014/main" id="{CF1D37FB-65D6-80C4-F8B5-2CF2C53877FD}"/>
                </a:ext>
              </a:extLst>
            </p:cNvPr>
            <p:cNvGrpSpPr/>
            <p:nvPr/>
          </p:nvGrpSpPr>
          <p:grpSpPr>
            <a:xfrm>
              <a:off x="898599" y="3472804"/>
              <a:ext cx="296144" cy="459829"/>
              <a:chOff x="1818983" y="2034243"/>
              <a:chExt cx="936526" cy="1454165"/>
            </a:xfrm>
            <a:solidFill>
              <a:srgbClr val="00B050"/>
            </a:solidFill>
          </p:grpSpPr>
          <p:sp>
            <p:nvSpPr>
              <p:cNvPr id="71" name="Isosceles Triangle 70">
                <a:extLst>
                  <a:ext uri="{FF2B5EF4-FFF2-40B4-BE49-F238E27FC236}">
                    <a16:creationId xmlns:a16="http://schemas.microsoft.com/office/drawing/2014/main" id="{BE67F486-14EC-9000-F35D-C8F12C978899}"/>
                  </a:ext>
                </a:extLst>
              </p:cNvPr>
              <p:cNvSpPr/>
              <p:nvPr/>
            </p:nvSpPr>
            <p:spPr>
              <a:xfrm>
                <a:off x="2115126" y="2034243"/>
                <a:ext cx="517305" cy="145416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E7968D1F-7C15-CB85-502B-3DF7D8F4A8F3}"/>
                  </a:ext>
                </a:extLst>
              </p:cNvPr>
              <p:cNvSpPr/>
              <p:nvPr/>
            </p:nvSpPr>
            <p:spPr>
              <a:xfrm>
                <a:off x="1864498" y="2350430"/>
                <a:ext cx="517305" cy="1137978"/>
              </a:xfrm>
              <a:prstGeom prst="triangle">
                <a:avLst>
                  <a:gd name="adj" fmla="val 2790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9F6296ED-0BDB-AC02-AC58-6F72B5E7B0BF}"/>
                  </a:ext>
                </a:extLst>
              </p:cNvPr>
              <p:cNvSpPr/>
              <p:nvPr/>
            </p:nvSpPr>
            <p:spPr>
              <a:xfrm rot="1192889">
                <a:off x="2105294" y="2286930"/>
                <a:ext cx="517305" cy="1137978"/>
              </a:xfrm>
              <a:prstGeom prst="triangle">
                <a:avLst>
                  <a:gd name="adj"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5D8782B0-C424-BE40-1458-E119ADD6C478}"/>
                  </a:ext>
                </a:extLst>
              </p:cNvPr>
              <p:cNvSpPr/>
              <p:nvPr/>
            </p:nvSpPr>
            <p:spPr>
              <a:xfrm rot="1192889">
                <a:off x="2327984" y="2499981"/>
                <a:ext cx="427525" cy="940477"/>
              </a:xfrm>
              <a:prstGeom prst="triangle">
                <a:avLst>
                  <a:gd name="adj"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0D87151B-FAAA-43C6-C7F8-9664756A9879}"/>
                  </a:ext>
                </a:extLst>
              </p:cNvPr>
              <p:cNvSpPr/>
              <p:nvPr/>
            </p:nvSpPr>
            <p:spPr>
              <a:xfrm rot="19353866">
                <a:off x="1818983" y="2525381"/>
                <a:ext cx="353326" cy="940477"/>
              </a:xfrm>
              <a:prstGeom prst="triangle">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8" name="Group 17">
            <a:extLst>
              <a:ext uri="{FF2B5EF4-FFF2-40B4-BE49-F238E27FC236}">
                <a16:creationId xmlns:a16="http://schemas.microsoft.com/office/drawing/2014/main" id="{CCFE8622-491B-E57D-4209-F495DD13E029}"/>
              </a:ext>
            </a:extLst>
          </p:cNvPr>
          <p:cNvGrpSpPr/>
          <p:nvPr/>
        </p:nvGrpSpPr>
        <p:grpSpPr>
          <a:xfrm>
            <a:off x="2167455" y="5443967"/>
            <a:ext cx="3747816" cy="859266"/>
            <a:chOff x="-544297" y="2627766"/>
            <a:chExt cx="4712483" cy="859266"/>
          </a:xfrm>
        </p:grpSpPr>
        <p:sp>
          <p:nvSpPr>
            <p:cNvPr id="19" name="TextBox 18">
              <a:extLst>
                <a:ext uri="{FF2B5EF4-FFF2-40B4-BE49-F238E27FC236}">
                  <a16:creationId xmlns:a16="http://schemas.microsoft.com/office/drawing/2014/main" id="{3E723EA4-5144-D4B2-C4A0-EE761A4D3D74}"/>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solidFill>
                    <a:schemeClr val="accent1">
                      <a:lumMod val="75000"/>
                    </a:schemeClr>
                  </a:solidFill>
                </a:rPr>
                <a:t>Identify Outputs</a:t>
              </a:r>
            </a:p>
          </p:txBody>
        </p:sp>
        <p:sp>
          <p:nvSpPr>
            <p:cNvPr id="20" name="TextBox 19">
              <a:extLst>
                <a:ext uri="{FF2B5EF4-FFF2-40B4-BE49-F238E27FC236}">
                  <a16:creationId xmlns:a16="http://schemas.microsoft.com/office/drawing/2014/main" id="{F550FFBB-66BA-1E33-5B5B-2A111356CAA9}"/>
                </a:ext>
              </a:extLst>
            </p:cNvPr>
            <p:cNvSpPr txBox="1"/>
            <p:nvPr/>
          </p:nvSpPr>
          <p:spPr>
            <a:xfrm>
              <a:off x="-544297" y="3086922"/>
              <a:ext cx="4712483" cy="400110"/>
            </a:xfrm>
            <a:prstGeom prst="rect">
              <a:avLst/>
            </a:prstGeom>
            <a:noFill/>
          </p:spPr>
          <p:txBody>
            <a:bodyPr wrap="square" lIns="0" rIns="0" rtlCol="0" anchor="t">
              <a:spAutoFit/>
            </a:bodyPr>
            <a:lstStyle/>
            <a:p>
              <a:pPr algn="ctr"/>
              <a:r>
                <a:rPr lang="en-US" sz="2000" noProof="1">
                  <a:solidFill>
                    <a:schemeClr val="tx1">
                      <a:lumMod val="65000"/>
                      <a:lumOff val="35000"/>
                    </a:schemeClr>
                  </a:solidFill>
                </a:rPr>
                <a:t>Spot promising results early</a:t>
              </a:r>
              <a:endParaRPr lang="en-US" sz="1400" noProof="1">
                <a:solidFill>
                  <a:schemeClr val="tx1">
                    <a:lumMod val="65000"/>
                    <a:lumOff val="35000"/>
                  </a:schemeClr>
                </a:solidFill>
              </a:endParaRPr>
            </a:p>
          </p:txBody>
        </p:sp>
      </p:grpSp>
      <p:pic>
        <p:nvPicPr>
          <p:cNvPr id="78" name="Graphic 77" descr="Bar chart with solid fill">
            <a:extLst>
              <a:ext uri="{FF2B5EF4-FFF2-40B4-BE49-F238E27FC236}">
                <a16:creationId xmlns:a16="http://schemas.microsoft.com/office/drawing/2014/main" id="{94FA6A27-9C31-D9AB-B891-9D5B0E5847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153803" y="2527104"/>
            <a:ext cx="818182" cy="818182"/>
          </a:xfrm>
          <a:prstGeom prst="rect">
            <a:avLst/>
          </a:prstGeom>
        </p:spPr>
      </p:pic>
      <p:pic>
        <p:nvPicPr>
          <p:cNvPr id="14" name="Graphic 13" descr="Lightbulb with solid fill">
            <a:extLst>
              <a:ext uri="{FF2B5EF4-FFF2-40B4-BE49-F238E27FC236}">
                <a16:creationId xmlns:a16="http://schemas.microsoft.com/office/drawing/2014/main" id="{E4027786-A223-6E84-72DD-D756B4A811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31873" y="3522556"/>
            <a:ext cx="900000" cy="900000"/>
          </a:xfrm>
          <a:prstGeom prst="rect">
            <a:avLst/>
          </a:prstGeom>
        </p:spPr>
      </p:pic>
      <p:sp>
        <p:nvSpPr>
          <p:cNvPr id="8" name="TextBox 7">
            <a:extLst>
              <a:ext uri="{FF2B5EF4-FFF2-40B4-BE49-F238E27FC236}">
                <a16:creationId xmlns:a16="http://schemas.microsoft.com/office/drawing/2014/main" id="{759D2C16-760F-17F6-457F-25CEC0068D91}"/>
              </a:ext>
            </a:extLst>
          </p:cNvPr>
          <p:cNvSpPr txBox="1"/>
          <p:nvPr/>
        </p:nvSpPr>
        <p:spPr>
          <a:xfrm>
            <a:off x="10828312" y="2061041"/>
            <a:ext cx="1218603" cy="523220"/>
          </a:xfrm>
          <a:prstGeom prst="rect">
            <a:avLst/>
          </a:prstGeom>
          <a:noFill/>
        </p:spPr>
        <p:txBody>
          <a:bodyPr wrap="none" rtlCol="0">
            <a:spAutoFit/>
          </a:bodyPr>
          <a:lstStyle/>
          <a:p>
            <a:r>
              <a:rPr lang="en-GB" sz="2800" b="1" dirty="0"/>
              <a:t>Impact</a:t>
            </a:r>
            <a:endParaRPr lang="en-US" sz="2800" b="1" dirty="0"/>
          </a:p>
        </p:txBody>
      </p:sp>
    </p:spTree>
    <p:extLst>
      <p:ext uri="{BB962C8B-B14F-4D97-AF65-F5344CB8AC3E}">
        <p14:creationId xmlns:p14="http://schemas.microsoft.com/office/powerpoint/2010/main" val="3173257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9D5B3-5E39-3AC9-0A29-E5516DF2DABC}"/>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E719716-1E93-85A4-CA82-9DFEBA387A65}"/>
              </a:ext>
            </a:extLst>
          </p:cNvPr>
          <p:cNvSpPr>
            <a:spLocks noGrp="1"/>
          </p:cNvSpPr>
          <p:nvPr>
            <p:ph type="title"/>
          </p:nvPr>
        </p:nvSpPr>
        <p:spPr>
          <a:xfrm>
            <a:off x="1828800" y="-272186"/>
            <a:ext cx="8864390" cy="1325563"/>
          </a:xfrm>
        </p:spPr>
        <p:txBody>
          <a:bodyPr/>
          <a:lstStyle/>
          <a:p>
            <a:r>
              <a:rPr lang="en-US" noProof="0" dirty="0"/>
              <a:t>Join Informal WP2 Discussions</a:t>
            </a:r>
          </a:p>
        </p:txBody>
      </p:sp>
      <p:sp>
        <p:nvSpPr>
          <p:cNvPr id="3" name="SlideNum">
            <a:extLst>
              <a:ext uri="{FF2B5EF4-FFF2-40B4-BE49-F238E27FC236}">
                <a16:creationId xmlns:a16="http://schemas.microsoft.com/office/drawing/2014/main" id="{CD99ECF9-0D52-0DC5-BECA-758B373B7A50}"/>
              </a:ext>
            </a:extLst>
          </p:cNvPr>
          <p:cNvSpPr>
            <a:spLocks noGrp="1"/>
          </p:cNvSpPr>
          <p:nvPr>
            <p:ph type="sldNum" sz="quarter" idx="12"/>
          </p:nvPr>
        </p:nvSpPr>
        <p:spPr/>
        <p:txBody>
          <a:bodyPr/>
          <a:lstStyle/>
          <a:p>
            <a:pPr algn="r"/>
            <a:fld id="{3A3A6714-3D1F-4857-9904-D935B84167FA}" type="slidenum">
              <a:rPr lang="en-US" noProof="0" smtClean="0"/>
              <a:pPr algn="r"/>
              <a:t>19</a:t>
            </a:fld>
            <a:endParaRPr lang="en-US" noProof="0" dirty="0"/>
          </a:p>
        </p:txBody>
      </p:sp>
      <p:sp>
        <p:nvSpPr>
          <p:cNvPr id="32" name="HODesc0">
            <a:extLst>
              <a:ext uri="{FF2B5EF4-FFF2-40B4-BE49-F238E27FC236}">
                <a16:creationId xmlns:a16="http://schemas.microsoft.com/office/drawing/2014/main" id="{992928B1-CC0B-6529-5C61-517B2C9F507C}"/>
              </a:ext>
            </a:extLst>
          </p:cNvPr>
          <p:cNvSpPr>
            <a:spLocks noGrp="1"/>
          </p:cNvSpPr>
          <p:nvPr/>
        </p:nvSpPr>
        <p:spPr>
          <a:xfrm>
            <a:off x="2883680" y="4702602"/>
            <a:ext cx="4796000" cy="400000"/>
          </a:xfrm>
          <a:prstGeom prst="rect">
            <a:avLst/>
          </a:prstGeom>
          <a:noFill/>
          <a:ln>
            <a:noFill/>
          </a:ln>
        </p:spPr>
        <p:txBody>
          <a:bodyPr wrap="square" anchor="ctr"/>
          <a:lstStyle/>
          <a:p>
            <a:pPr algn="ctr">
              <a:spcBef>
                <a:spcPts val="0"/>
              </a:spcBef>
            </a:pPr>
            <a:endParaRPr lang="en-US" sz="2400" noProof="0" dirty="0">
              <a:solidFill>
                <a:srgbClr val="44546A"/>
              </a:solidFill>
            </a:endParaRPr>
          </a:p>
        </p:txBody>
      </p:sp>
      <p:pic>
        <p:nvPicPr>
          <p:cNvPr id="6" name="Picture 5">
            <a:extLst>
              <a:ext uri="{FF2B5EF4-FFF2-40B4-BE49-F238E27FC236}">
                <a16:creationId xmlns:a16="http://schemas.microsoft.com/office/drawing/2014/main" id="{1A2AFDC6-92CC-30C2-5E60-A0CC6AF63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024" y="4646202"/>
            <a:ext cx="884331" cy="884331"/>
          </a:xfrm>
          <a:prstGeom prst="rect">
            <a:avLst/>
          </a:prstGeom>
        </p:spPr>
      </p:pic>
      <p:graphicFrame>
        <p:nvGraphicFramePr>
          <p:cNvPr id="5" name="Table 4">
            <a:extLst>
              <a:ext uri="{FF2B5EF4-FFF2-40B4-BE49-F238E27FC236}">
                <a16:creationId xmlns:a16="http://schemas.microsoft.com/office/drawing/2014/main" id="{DE50339D-53D1-0616-222A-63C93CE29A67}"/>
              </a:ext>
            </a:extLst>
          </p:cNvPr>
          <p:cNvGraphicFramePr>
            <a:graphicFrameLocks noGrp="1"/>
          </p:cNvGraphicFramePr>
          <p:nvPr>
            <p:extLst>
              <p:ext uri="{D42A27DB-BD31-4B8C-83A1-F6EECF244321}">
                <p14:modId xmlns:p14="http://schemas.microsoft.com/office/powerpoint/2010/main" val="2924949244"/>
              </p:ext>
            </p:extLst>
          </p:nvPr>
        </p:nvGraphicFramePr>
        <p:xfrm>
          <a:off x="1911087" y="1148348"/>
          <a:ext cx="8128000" cy="25475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977948026"/>
                    </a:ext>
                  </a:extLst>
                </a:gridCol>
                <a:gridCol w="4064000">
                  <a:extLst>
                    <a:ext uri="{9D8B030D-6E8A-4147-A177-3AD203B41FA5}">
                      <a16:colId xmlns:a16="http://schemas.microsoft.com/office/drawing/2014/main" val="702879099"/>
                    </a:ext>
                  </a:extLst>
                </a:gridCol>
              </a:tblGrid>
              <a:tr h="612119">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2400" b="1" noProof="0" dirty="0">
                          <a:solidFill>
                            <a:schemeClr val="bg1"/>
                          </a:solidFill>
                        </a:rPr>
                        <a:t>Topics</a:t>
                      </a:r>
                    </a:p>
                  </a:txBody>
                  <a:tcPr>
                    <a:solidFill>
                      <a:srgbClr val="2E0330"/>
                    </a:solidFill>
                  </a:tcPr>
                </a:tc>
                <a:tc>
                  <a:txBody>
                    <a:bodyPr/>
                    <a:lstStyle/>
                    <a:p>
                      <a:pPr algn="ctr">
                        <a:lnSpc>
                          <a:spcPct val="100000"/>
                        </a:lnSpc>
                        <a:spcAft>
                          <a:spcPts val="1000"/>
                        </a:spcAft>
                      </a:pPr>
                      <a:r>
                        <a:rPr lang="en-US" sz="2400" noProof="0" dirty="0"/>
                        <a:t>Aims</a:t>
                      </a:r>
                    </a:p>
                  </a:txBody>
                  <a:tcPr>
                    <a:solidFill>
                      <a:srgbClr val="2E0330"/>
                    </a:solidFill>
                  </a:tcPr>
                </a:tc>
                <a:extLst>
                  <a:ext uri="{0D108BD9-81ED-4DB2-BD59-A6C34878D82A}">
                    <a16:rowId xmlns:a16="http://schemas.microsoft.com/office/drawing/2014/main" val="2312449802"/>
                  </a:ext>
                </a:extLst>
              </a:tr>
              <a:tr h="1122312">
                <a:tc>
                  <a:txBody>
                    <a:bodyPr/>
                    <a:lstStyle/>
                    <a:p>
                      <a:pPr marL="285750" indent="-285750">
                        <a:lnSpc>
                          <a:spcPct val="100000"/>
                        </a:lnSpc>
                        <a:spcAft>
                          <a:spcPts val="1000"/>
                        </a:spcAft>
                        <a:buFontTx/>
                        <a:buChar char="-"/>
                      </a:pPr>
                      <a:r>
                        <a:rPr lang="en-US" sz="2400" noProof="0" dirty="0"/>
                        <a:t>Communication activities</a:t>
                      </a:r>
                    </a:p>
                    <a:p>
                      <a:pPr marL="285750" indent="-285750">
                        <a:lnSpc>
                          <a:spcPct val="100000"/>
                        </a:lnSpc>
                        <a:spcAft>
                          <a:spcPts val="1000"/>
                        </a:spcAft>
                        <a:buFontTx/>
                        <a:buChar char="-"/>
                      </a:pPr>
                      <a:r>
                        <a:rPr lang="en-US" sz="2400" noProof="0" dirty="0"/>
                        <a:t>Dissemination opportunities </a:t>
                      </a:r>
                    </a:p>
                    <a:p>
                      <a:pPr marL="285750" indent="-285750">
                        <a:lnSpc>
                          <a:spcPct val="100000"/>
                        </a:lnSpc>
                        <a:spcAft>
                          <a:spcPts val="1000"/>
                        </a:spcAft>
                        <a:buFontTx/>
                        <a:buChar char="-"/>
                      </a:pPr>
                      <a:r>
                        <a:rPr lang="en-US" sz="2400" noProof="0" dirty="0"/>
                        <a:t>Outreach initiatives</a:t>
                      </a:r>
                    </a:p>
                    <a:p>
                      <a:pPr marL="285750" indent="-285750">
                        <a:lnSpc>
                          <a:spcPct val="100000"/>
                        </a:lnSpc>
                        <a:spcAft>
                          <a:spcPts val="1000"/>
                        </a:spcAft>
                        <a:buFontTx/>
                        <a:buChar char="-"/>
                      </a:pPr>
                      <a:r>
                        <a:rPr lang="en-US" sz="2400" noProof="0" dirty="0"/>
                        <a:t>Impact and exploitation</a:t>
                      </a:r>
                    </a:p>
                  </a:txBody>
                  <a:tcPr/>
                </a:tc>
                <a:tc>
                  <a:txBody>
                    <a:bodyPr/>
                    <a:lstStyle/>
                    <a:p>
                      <a:pPr marL="285750" indent="-285750">
                        <a:lnSpc>
                          <a:spcPct val="100000"/>
                        </a:lnSpc>
                        <a:spcAft>
                          <a:spcPts val="1000"/>
                        </a:spcAft>
                        <a:buFontTx/>
                        <a:buChar char="-"/>
                      </a:pPr>
                      <a:r>
                        <a:rPr lang="en-US" sz="2400" noProof="0" dirty="0"/>
                        <a:t>Exchange ideas </a:t>
                      </a:r>
                    </a:p>
                    <a:p>
                      <a:pPr marL="285750" indent="-285750">
                        <a:lnSpc>
                          <a:spcPct val="100000"/>
                        </a:lnSpc>
                        <a:spcAft>
                          <a:spcPts val="1000"/>
                        </a:spcAft>
                        <a:buFontTx/>
                        <a:buChar char="-"/>
                      </a:pPr>
                      <a:r>
                        <a:rPr lang="en-US" sz="2400" noProof="0" dirty="0"/>
                        <a:t>Identify collaboration opportunities</a:t>
                      </a:r>
                    </a:p>
                    <a:p>
                      <a:pPr marL="285750" indent="-285750">
                        <a:lnSpc>
                          <a:spcPct val="100000"/>
                        </a:lnSpc>
                        <a:spcAft>
                          <a:spcPts val="1000"/>
                        </a:spcAft>
                        <a:buFontTx/>
                        <a:buChar char="-"/>
                      </a:pPr>
                      <a:r>
                        <a:rPr lang="en-US" sz="2400" noProof="0" dirty="0"/>
                        <a:t>Collect feedback</a:t>
                      </a:r>
                    </a:p>
                  </a:txBody>
                  <a:tcPr/>
                </a:tc>
                <a:extLst>
                  <a:ext uri="{0D108BD9-81ED-4DB2-BD59-A6C34878D82A}">
                    <a16:rowId xmlns:a16="http://schemas.microsoft.com/office/drawing/2014/main" val="2407070147"/>
                  </a:ext>
                </a:extLst>
              </a:tr>
            </a:tbl>
          </a:graphicData>
        </a:graphic>
      </p:graphicFrame>
      <p:sp>
        <p:nvSpPr>
          <p:cNvPr id="7" name="OutLabel">
            <a:extLst>
              <a:ext uri="{FF2B5EF4-FFF2-40B4-BE49-F238E27FC236}">
                <a16:creationId xmlns:a16="http://schemas.microsoft.com/office/drawing/2014/main" id="{0DA688DB-4236-829E-30ED-73A4F96BD567}"/>
              </a:ext>
            </a:extLst>
          </p:cNvPr>
          <p:cNvSpPr>
            <a:spLocks noGrp="1"/>
          </p:cNvSpPr>
          <p:nvPr/>
        </p:nvSpPr>
        <p:spPr>
          <a:xfrm>
            <a:off x="660400" y="4646202"/>
            <a:ext cx="10960100" cy="350000"/>
          </a:xfrm>
          <a:prstGeom prst="rect">
            <a:avLst/>
          </a:prstGeom>
          <a:noFill/>
          <a:ln>
            <a:noFill/>
          </a:ln>
        </p:spPr>
        <p:txBody>
          <a:bodyPr wrap="square" anchor="ctr"/>
          <a:lstStyle/>
          <a:p>
            <a:pPr algn="ctr">
              <a:spcBef>
                <a:spcPts val="0"/>
              </a:spcBef>
              <a:spcAft>
                <a:spcPts val="1000"/>
              </a:spcAft>
            </a:pPr>
            <a:r>
              <a:rPr lang="en-US" sz="2400" b="1" noProof="0" dirty="0">
                <a:solidFill>
                  <a:srgbClr val="2E0330"/>
                </a:solidFill>
              </a:rPr>
              <a:t>Supporting handouts</a:t>
            </a:r>
          </a:p>
          <a:p>
            <a:pPr marL="342900" indent="-342900">
              <a:spcBef>
                <a:spcPts val="0"/>
              </a:spcBef>
              <a:spcAft>
                <a:spcPts val="1000"/>
              </a:spcAft>
              <a:buFont typeface="Arial" panose="020B0604020202020204" pitchFamily="34" charset="0"/>
              <a:buChar char="•"/>
            </a:pPr>
            <a:r>
              <a:rPr lang="en-US" sz="2400" noProof="0" dirty="0"/>
              <a:t>PACRI dissemination &amp; outreach overview</a:t>
            </a:r>
          </a:p>
          <a:p>
            <a:pPr marL="342900" indent="-342900">
              <a:spcBef>
                <a:spcPts val="0"/>
              </a:spcBef>
              <a:spcAft>
                <a:spcPts val="1000"/>
              </a:spcAft>
              <a:buFont typeface="Arial" panose="020B0604020202020204" pitchFamily="34" charset="0"/>
              <a:buChar char="•"/>
            </a:pPr>
            <a:r>
              <a:rPr lang="en-US" sz="2400" noProof="0" dirty="0"/>
              <a:t>Collecting ideas for joint dissemination and engagement activities</a:t>
            </a:r>
          </a:p>
        </p:txBody>
      </p:sp>
    </p:spTree>
    <p:extLst>
      <p:ext uri="{BB962C8B-B14F-4D97-AF65-F5344CB8AC3E}">
        <p14:creationId xmlns:p14="http://schemas.microsoft.com/office/powerpoint/2010/main" val="161889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p:txBody>
          <a:bodyPr/>
          <a:lstStyle/>
          <a:p>
            <a:r>
              <a:rPr lang="en-GB" dirty="0"/>
              <a:t>Key Contacts in WP2</a:t>
            </a:r>
          </a:p>
        </p:txBody>
      </p:sp>
      <p:sp>
        <p:nvSpPr>
          <p:cNvPr id="4" name="Slide Number Placeholder 3">
            <a:extLst>
              <a:ext uri="{FF2B5EF4-FFF2-40B4-BE49-F238E27FC236}">
                <a16:creationId xmlns:a16="http://schemas.microsoft.com/office/drawing/2014/main" id="{73C7AB29-16B1-4D8E-90A0-A0495ECCC540}"/>
              </a:ext>
            </a:extLst>
          </p:cNvPr>
          <p:cNvSpPr>
            <a:spLocks noGrp="1"/>
          </p:cNvSpPr>
          <p:nvPr>
            <p:ph type="sldNum" sz="quarter" idx="12"/>
          </p:nvPr>
        </p:nvSpPr>
        <p:spPr/>
        <p:txBody>
          <a:bodyPr/>
          <a:lstStyle/>
          <a:p>
            <a:pPr algn="r"/>
            <a:fld id="{3A3A6714-3D1F-4857-9904-D935B84167FA}" type="slidenum">
              <a:rPr lang="en-GB" smtClean="0"/>
              <a:pPr algn="r"/>
              <a:t>2</a:t>
            </a:fld>
            <a:endParaRPr lang="en-GB" dirty="0"/>
          </a:p>
        </p:txBody>
      </p:sp>
      <p:sp>
        <p:nvSpPr>
          <p:cNvPr id="8" name="TextBox 7">
            <a:extLst>
              <a:ext uri="{FF2B5EF4-FFF2-40B4-BE49-F238E27FC236}">
                <a16:creationId xmlns:a16="http://schemas.microsoft.com/office/drawing/2014/main" id="{01E3A2AB-6C62-2C66-862C-2FD0F5199C07}"/>
              </a:ext>
            </a:extLst>
          </p:cNvPr>
          <p:cNvSpPr txBox="1"/>
          <p:nvPr/>
        </p:nvSpPr>
        <p:spPr>
          <a:xfrm>
            <a:off x="3384156" y="1231471"/>
            <a:ext cx="6585343" cy="830997"/>
          </a:xfrm>
          <a:prstGeom prst="rect">
            <a:avLst/>
          </a:prstGeom>
          <a:noFill/>
        </p:spPr>
        <p:txBody>
          <a:bodyPr wrap="square">
            <a:spAutoFit/>
          </a:bodyPr>
          <a:lstStyle/>
          <a:p>
            <a:r>
              <a:rPr lang="en-US" sz="2400" b="1" dirty="0"/>
              <a:t>Work Package Lead:  </a:t>
            </a:r>
            <a:r>
              <a:rPr lang="en-US" sz="2400" dirty="0"/>
              <a:t>Prof Carsten P Welsch</a:t>
            </a:r>
          </a:p>
          <a:p>
            <a:r>
              <a:rPr lang="en-US" sz="2400" dirty="0"/>
              <a:t> 		            </a:t>
            </a:r>
            <a:r>
              <a:rPr lang="en-US" sz="2400" dirty="0">
                <a:hlinkClick r:id="rId2"/>
              </a:rPr>
              <a:t>c.p.welsch@liverpool.ac.uk</a:t>
            </a:r>
            <a:endParaRPr lang="en-GB" sz="2400" dirty="0"/>
          </a:p>
        </p:txBody>
      </p:sp>
      <p:pic>
        <p:nvPicPr>
          <p:cNvPr id="16" name="Picture 15">
            <a:extLst>
              <a:ext uri="{FF2B5EF4-FFF2-40B4-BE49-F238E27FC236}">
                <a16:creationId xmlns:a16="http://schemas.microsoft.com/office/drawing/2014/main" id="{AFC9A8EE-169C-D5FA-76C4-8724E83D6434}"/>
              </a:ext>
            </a:extLst>
          </p:cNvPr>
          <p:cNvPicPr>
            <a:picLocks noChangeAspect="1"/>
          </p:cNvPicPr>
          <p:nvPr/>
        </p:nvPicPr>
        <p:blipFill>
          <a:blip r:embed="rId3">
            <a:extLst>
              <a:ext uri="{28A0092B-C50C-407E-A947-70E740481C1C}">
                <a14:useLocalDpi xmlns:a14="http://schemas.microsoft.com/office/drawing/2010/main" val="0"/>
              </a:ext>
            </a:extLst>
          </a:blip>
          <a:srcRect l="20950" r="17286"/>
          <a:stretch>
            <a:fillRect/>
          </a:stretch>
        </p:blipFill>
        <p:spPr>
          <a:xfrm>
            <a:off x="1199222" y="2906989"/>
            <a:ext cx="1572930" cy="1698617"/>
          </a:xfrm>
          <a:prstGeom prst="rect">
            <a:avLst/>
          </a:prstGeom>
        </p:spPr>
      </p:pic>
      <p:sp>
        <p:nvSpPr>
          <p:cNvPr id="18" name="TextBox 17">
            <a:extLst>
              <a:ext uri="{FF2B5EF4-FFF2-40B4-BE49-F238E27FC236}">
                <a16:creationId xmlns:a16="http://schemas.microsoft.com/office/drawing/2014/main" id="{6BE1FF53-C4A5-DBE5-D2B3-E99C450C26A3}"/>
              </a:ext>
            </a:extLst>
          </p:cNvPr>
          <p:cNvSpPr txBox="1"/>
          <p:nvPr/>
        </p:nvSpPr>
        <p:spPr>
          <a:xfrm>
            <a:off x="2223016" y="4795532"/>
            <a:ext cx="3449991" cy="1200329"/>
          </a:xfrm>
          <a:prstGeom prst="rect">
            <a:avLst/>
          </a:prstGeom>
          <a:noFill/>
        </p:spPr>
        <p:txBody>
          <a:bodyPr wrap="square">
            <a:spAutoFit/>
          </a:bodyPr>
          <a:lstStyle/>
          <a:p>
            <a:r>
              <a:rPr lang="en-GB" b="1" dirty="0"/>
              <a:t>Dr </a:t>
            </a:r>
            <a:r>
              <a:rPr lang="en-GB" b="1" dirty="0" err="1"/>
              <a:t>Debdeep</a:t>
            </a:r>
            <a:r>
              <a:rPr lang="en-GB" b="1" dirty="0"/>
              <a:t> Ghosal </a:t>
            </a:r>
            <a:br>
              <a:rPr lang="en-GB" dirty="0"/>
            </a:br>
            <a:r>
              <a:rPr lang="en-GB" dirty="0">
                <a:solidFill>
                  <a:schemeClr val="bg1">
                    <a:lumMod val="65000"/>
                  </a:schemeClr>
                </a:solidFill>
              </a:rPr>
              <a:t>Communication &amp; Dissemination</a:t>
            </a:r>
            <a:br>
              <a:rPr lang="en-GB" dirty="0">
                <a:solidFill>
                  <a:schemeClr val="bg1">
                    <a:lumMod val="65000"/>
                  </a:schemeClr>
                </a:solidFill>
              </a:rPr>
            </a:br>
            <a:r>
              <a:rPr lang="en-GB" dirty="0">
                <a:hlinkClick r:id="rId4"/>
              </a:rPr>
              <a:t>dghosal@liverpool.ac.uk</a:t>
            </a:r>
            <a:endParaRPr lang="en-GB" dirty="0"/>
          </a:p>
          <a:p>
            <a:endParaRPr lang="en-GB" dirty="0"/>
          </a:p>
        </p:txBody>
      </p:sp>
      <p:pic>
        <p:nvPicPr>
          <p:cNvPr id="6" name="Picture 5">
            <a:extLst>
              <a:ext uri="{FF2B5EF4-FFF2-40B4-BE49-F238E27FC236}">
                <a16:creationId xmlns:a16="http://schemas.microsoft.com/office/drawing/2014/main" id="{901AEDCD-2261-E20E-185C-47F9819F99E2}"/>
              </a:ext>
            </a:extLst>
          </p:cNvPr>
          <p:cNvPicPr>
            <a:picLocks noChangeAspect="1"/>
          </p:cNvPicPr>
          <p:nvPr/>
        </p:nvPicPr>
        <p:blipFill>
          <a:blip r:embed="rId5"/>
          <a:stretch>
            <a:fillRect/>
          </a:stretch>
        </p:blipFill>
        <p:spPr>
          <a:xfrm>
            <a:off x="1199222" y="4862846"/>
            <a:ext cx="904875" cy="899584"/>
          </a:xfrm>
          <a:prstGeom prst="rect">
            <a:avLst/>
          </a:prstGeom>
        </p:spPr>
      </p:pic>
      <p:grpSp>
        <p:nvGrpSpPr>
          <p:cNvPr id="11" name="Group 10">
            <a:extLst>
              <a:ext uri="{FF2B5EF4-FFF2-40B4-BE49-F238E27FC236}">
                <a16:creationId xmlns:a16="http://schemas.microsoft.com/office/drawing/2014/main" id="{DE71DAFC-930B-354B-8034-D292AA42C3E9}"/>
              </a:ext>
            </a:extLst>
          </p:cNvPr>
          <p:cNvGrpSpPr/>
          <p:nvPr/>
        </p:nvGrpSpPr>
        <p:grpSpPr>
          <a:xfrm>
            <a:off x="7114083" y="2906989"/>
            <a:ext cx="4524627" cy="3088872"/>
            <a:chOff x="7409358" y="2900064"/>
            <a:chExt cx="4524627" cy="3088872"/>
          </a:xfrm>
        </p:grpSpPr>
        <p:sp>
          <p:nvSpPr>
            <p:cNvPr id="10" name="TextBox 9">
              <a:extLst>
                <a:ext uri="{FF2B5EF4-FFF2-40B4-BE49-F238E27FC236}">
                  <a16:creationId xmlns:a16="http://schemas.microsoft.com/office/drawing/2014/main" id="{964952CE-D46E-800A-6035-EE47FC547A84}"/>
                </a:ext>
              </a:extLst>
            </p:cNvPr>
            <p:cNvSpPr txBox="1"/>
            <p:nvPr/>
          </p:nvSpPr>
          <p:spPr>
            <a:xfrm>
              <a:off x="8365810" y="4788607"/>
              <a:ext cx="3568175" cy="1200329"/>
            </a:xfrm>
            <a:prstGeom prst="rect">
              <a:avLst/>
            </a:prstGeom>
            <a:noFill/>
          </p:spPr>
          <p:txBody>
            <a:bodyPr wrap="square">
              <a:spAutoFit/>
            </a:bodyPr>
            <a:lstStyle/>
            <a:p>
              <a:r>
                <a:rPr lang="en-GB" b="1" dirty="0"/>
                <a:t>Dr Joseph Wolfenden</a:t>
              </a:r>
              <a:br>
                <a:rPr lang="en-GB" dirty="0"/>
              </a:br>
              <a:r>
                <a:rPr lang="en-GB" dirty="0">
                  <a:solidFill>
                    <a:schemeClr val="bg1">
                      <a:lumMod val="65000"/>
                    </a:schemeClr>
                  </a:solidFill>
                </a:rPr>
                <a:t>Knowledge Transfer</a:t>
              </a:r>
              <a:br>
                <a:rPr lang="en-GB" dirty="0"/>
              </a:br>
              <a:r>
                <a:rPr lang="en-GB" dirty="0">
                  <a:hlinkClick r:id="rId6"/>
                </a:rPr>
                <a:t>joewolf@liverpool.ac.uk</a:t>
              </a:r>
              <a:endParaRPr lang="en-GB" dirty="0"/>
            </a:p>
            <a:p>
              <a:endParaRPr lang="en-GB" dirty="0"/>
            </a:p>
          </p:txBody>
        </p:sp>
        <p:pic>
          <p:nvPicPr>
            <p:cNvPr id="14" name="Picture 13">
              <a:extLst>
                <a:ext uri="{FF2B5EF4-FFF2-40B4-BE49-F238E27FC236}">
                  <a16:creationId xmlns:a16="http://schemas.microsoft.com/office/drawing/2014/main" id="{A9A22436-9927-5518-B271-EB887C2DB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358" y="2900064"/>
              <a:ext cx="1621377" cy="1704420"/>
            </a:xfrm>
            <a:prstGeom prst="rect">
              <a:avLst/>
            </a:prstGeom>
          </p:spPr>
        </p:pic>
        <p:pic>
          <p:nvPicPr>
            <p:cNvPr id="9" name="Picture 8">
              <a:extLst>
                <a:ext uri="{FF2B5EF4-FFF2-40B4-BE49-F238E27FC236}">
                  <a16:creationId xmlns:a16="http://schemas.microsoft.com/office/drawing/2014/main" id="{891FFFC8-0287-B8FF-5080-18B868E4C738}"/>
                </a:ext>
              </a:extLst>
            </p:cNvPr>
            <p:cNvPicPr>
              <a:picLocks noChangeAspect="1"/>
            </p:cNvPicPr>
            <p:nvPr/>
          </p:nvPicPr>
          <p:blipFill>
            <a:blip r:embed="rId8"/>
            <a:stretch>
              <a:fillRect/>
            </a:stretch>
          </p:blipFill>
          <p:spPr>
            <a:xfrm>
              <a:off x="7410916" y="4830572"/>
              <a:ext cx="883802" cy="899584"/>
            </a:xfrm>
            <a:prstGeom prst="rect">
              <a:avLst/>
            </a:prstGeom>
          </p:spPr>
        </p:pic>
      </p:grpSp>
    </p:spTree>
    <p:extLst>
      <p:ext uri="{BB962C8B-B14F-4D97-AF65-F5344CB8AC3E}">
        <p14:creationId xmlns:p14="http://schemas.microsoft.com/office/powerpoint/2010/main" val="269331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6">
            <a:extLst>
              <a:ext uri="{FF2B5EF4-FFF2-40B4-BE49-F238E27FC236}">
                <a16:creationId xmlns:a16="http://schemas.microsoft.com/office/drawing/2014/main" id="{07733D35-9108-3398-D33B-A3D0DA900CBC}"/>
              </a:ext>
            </a:extLst>
          </p:cNvPr>
          <p:cNvSpPr>
            <a:spLocks noGrp="1"/>
          </p:cNvSpPr>
          <p:nvPr>
            <p:ph idx="1"/>
          </p:nvPr>
        </p:nvSpPr>
        <p:spPr>
          <a:xfrm>
            <a:off x="838198" y="1105018"/>
            <a:ext cx="10820401" cy="5128355"/>
          </a:xfrm>
        </p:spPr>
        <p:txBody>
          <a:bodyPr>
            <a:normAutofit/>
          </a:bodyPr>
          <a:lstStyle/>
          <a:p>
            <a:r>
              <a:rPr lang="en-US" dirty="0"/>
              <a:t>By working together closely, we will continue to </a:t>
            </a:r>
            <a:r>
              <a:rPr lang="en-US" b="1" dirty="0"/>
              <a:t>maximize PACRI’s impact </a:t>
            </a:r>
            <a:r>
              <a:rPr lang="en-US" dirty="0"/>
              <a:t>across several parallel pathways.</a:t>
            </a:r>
          </a:p>
          <a:p>
            <a:r>
              <a:rPr lang="en-US" dirty="0"/>
              <a:t>The new </a:t>
            </a:r>
            <a:r>
              <a:rPr lang="en-US" b="1" dirty="0"/>
              <a:t>IP self assessment tool </a:t>
            </a:r>
            <a:r>
              <a:rPr lang="en-US" dirty="0"/>
              <a:t>will help ensure the translation of innovations into applications that deliver economic and societal value.</a:t>
            </a:r>
          </a:p>
          <a:p>
            <a:r>
              <a:rPr lang="en-US" dirty="0"/>
              <a:t>The </a:t>
            </a:r>
            <a:r>
              <a:rPr lang="en-US" b="1" dirty="0"/>
              <a:t>PACRI communication plan </a:t>
            </a:r>
            <a:r>
              <a:rPr lang="en-US" dirty="0"/>
              <a:t>ensures effective communication of all project results across multiple channels.</a:t>
            </a:r>
          </a:p>
          <a:p>
            <a:r>
              <a:rPr lang="en-US" b="1" dirty="0"/>
              <a:t>Next steps: </a:t>
            </a:r>
            <a:r>
              <a:rPr lang="en-US" dirty="0"/>
              <a:t>Agree on collaboration tools, use PACRI templates to maximize visibility, engage in communication activities and join informal discussions.</a:t>
            </a:r>
          </a:p>
          <a:p>
            <a:pPr marL="0" indent="0" algn="ctr">
              <a:buNone/>
            </a:pPr>
            <a:r>
              <a:rPr lang="en-US" sz="3400" b="1" dirty="0">
                <a:solidFill>
                  <a:srgbClr val="FCAF17"/>
                </a:solidFill>
              </a:rPr>
              <a:t>Thank you!</a:t>
            </a:r>
          </a:p>
          <a:p>
            <a:endParaRPr lang="en-US" dirty="0"/>
          </a:p>
        </p:txBody>
      </p:sp>
      <p:sp>
        <p:nvSpPr>
          <p:cNvPr id="2" name="Title"/>
          <p:cNvSpPr>
            <a:spLocks noGrp="1"/>
          </p:cNvSpPr>
          <p:nvPr>
            <p:ph type="title"/>
          </p:nvPr>
        </p:nvSpPr>
        <p:spPr/>
        <p:txBody>
          <a:bodyPr/>
          <a:lstStyle/>
          <a:p>
            <a:r>
              <a:rPr lang="en-US" dirty="0"/>
              <a:t>Summary</a:t>
            </a:r>
          </a:p>
        </p:txBody>
      </p:sp>
      <p:sp>
        <p:nvSpPr>
          <p:cNvPr id="7" name="SlideNum">
            <a:extLst>
              <a:ext uri="{FF2B5EF4-FFF2-40B4-BE49-F238E27FC236}">
                <a16:creationId xmlns:a16="http://schemas.microsoft.com/office/drawing/2014/main" id="{039F1B61-105F-EF8F-4616-B53FA20F47DD}"/>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20</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fade">
                                      <p:cBhvr>
                                        <p:cTn id="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2EF385-C741-B4AD-9137-19561AA70FA1}"/>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2987511-9A87-7C3D-3E34-EB82F59745DF}"/>
              </a:ext>
            </a:extLst>
          </p:cNvPr>
          <p:cNvSpPr>
            <a:spLocks noGrp="1"/>
          </p:cNvSpPr>
          <p:nvPr>
            <p:ph idx="1"/>
          </p:nvPr>
        </p:nvSpPr>
        <p:spPr>
          <a:xfrm>
            <a:off x="0" y="4734861"/>
            <a:ext cx="12192000" cy="2226611"/>
          </a:xfrm>
        </p:spPr>
        <p:txBody>
          <a:bodyPr>
            <a:normAutofit/>
          </a:bodyPr>
          <a:lstStyle/>
          <a:p>
            <a:pPr marL="0" indent="0" algn="ctr">
              <a:buNone/>
            </a:pPr>
            <a:r>
              <a:rPr lang="en-US" sz="3000" b="1" dirty="0">
                <a:effectLst>
                  <a:outerShdw blurRad="38100" dist="38100" dir="2700000" algn="tl">
                    <a:srgbClr val="000000">
                      <a:alpha val="43137"/>
                    </a:srgbClr>
                  </a:outerShdw>
                </a:effectLst>
              </a:rPr>
              <a:t>www.pacri.eu</a:t>
            </a:r>
            <a:endParaRPr lang="en-GB" sz="3000" b="1" dirty="0">
              <a:effectLst>
                <a:outerShdw blurRad="38100" dist="38100" dir="2700000" algn="tl">
                  <a:srgbClr val="000000">
                    <a:alpha val="43137"/>
                  </a:srgbClr>
                </a:outerShdw>
              </a:effectLst>
            </a:endParaRPr>
          </a:p>
        </p:txBody>
      </p:sp>
      <p:pic>
        <p:nvPicPr>
          <p:cNvPr id="8" name="Picture 7" descr="A yellow and white text with stars&#10;&#10;AI-generated content may be incorrect.">
            <a:extLst>
              <a:ext uri="{FF2B5EF4-FFF2-40B4-BE49-F238E27FC236}">
                <a16:creationId xmlns:a16="http://schemas.microsoft.com/office/drawing/2014/main" id="{4E7C027E-AA00-F838-B219-9D0F3BFF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101" y="1219200"/>
            <a:ext cx="7187032" cy="3365499"/>
          </a:xfrm>
          <a:prstGeom prst="rect">
            <a:avLst/>
          </a:prstGeom>
        </p:spPr>
      </p:pic>
    </p:spTree>
    <p:extLst>
      <p:ext uri="{BB962C8B-B14F-4D97-AF65-F5344CB8AC3E}">
        <p14:creationId xmlns:p14="http://schemas.microsoft.com/office/powerpoint/2010/main" val="39614042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CC84-A8E0-B7F1-F197-48AEF02E53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FC849E-FF07-F4A8-09AF-AF113ECD485F}"/>
              </a:ext>
            </a:extLst>
          </p:cNvPr>
          <p:cNvSpPr>
            <a:spLocks noGrp="1"/>
          </p:cNvSpPr>
          <p:nvPr>
            <p:ph type="title"/>
          </p:nvPr>
        </p:nvSpPr>
        <p:spPr/>
        <p:txBody>
          <a:bodyPr/>
          <a:lstStyle/>
          <a:p>
            <a:r>
              <a:rPr lang="en-GB" dirty="0"/>
              <a:t>Milestones and Deliverables</a:t>
            </a:r>
          </a:p>
        </p:txBody>
      </p:sp>
      <p:sp>
        <p:nvSpPr>
          <p:cNvPr id="4" name="Slide Number Placeholder 3">
            <a:extLst>
              <a:ext uri="{FF2B5EF4-FFF2-40B4-BE49-F238E27FC236}">
                <a16:creationId xmlns:a16="http://schemas.microsoft.com/office/drawing/2014/main" id="{028D1DC6-71BF-CF00-76E9-D11DE9BB090C}"/>
              </a:ext>
            </a:extLst>
          </p:cNvPr>
          <p:cNvSpPr>
            <a:spLocks noGrp="1"/>
          </p:cNvSpPr>
          <p:nvPr>
            <p:ph type="sldNum" sz="quarter" idx="12"/>
          </p:nvPr>
        </p:nvSpPr>
        <p:spPr/>
        <p:txBody>
          <a:bodyPr/>
          <a:lstStyle/>
          <a:p>
            <a:pPr algn="r"/>
            <a:fld id="{3A3A6714-3D1F-4857-9904-D935B84167FA}" type="slidenum">
              <a:rPr lang="en-GB" smtClean="0"/>
              <a:pPr algn="r"/>
              <a:t>3</a:t>
            </a:fld>
            <a:endParaRPr lang="en-GB" dirty="0"/>
          </a:p>
        </p:txBody>
      </p:sp>
      <p:graphicFrame>
        <p:nvGraphicFramePr>
          <p:cNvPr id="11" name="Content Placeholder 10">
            <a:extLst>
              <a:ext uri="{FF2B5EF4-FFF2-40B4-BE49-F238E27FC236}">
                <a16:creationId xmlns:a16="http://schemas.microsoft.com/office/drawing/2014/main" id="{D358D872-A60A-B02D-BB0D-E922979AB3EC}"/>
              </a:ext>
            </a:extLst>
          </p:cNvPr>
          <p:cNvGraphicFramePr>
            <a:graphicFrameLocks noGrp="1"/>
          </p:cNvGraphicFramePr>
          <p:nvPr>
            <p:ph idx="1"/>
            <p:extLst>
              <p:ext uri="{D42A27DB-BD31-4B8C-83A1-F6EECF244321}">
                <p14:modId xmlns:p14="http://schemas.microsoft.com/office/powerpoint/2010/main" val="1377734264"/>
              </p:ext>
            </p:extLst>
          </p:nvPr>
        </p:nvGraphicFramePr>
        <p:xfrm>
          <a:off x="1652946" y="4471877"/>
          <a:ext cx="8617051" cy="1482325"/>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751349">
                  <a:extLst>
                    <a:ext uri="{9D8B030D-6E8A-4147-A177-3AD203B41FA5}">
                      <a16:colId xmlns:a16="http://schemas.microsoft.com/office/drawing/2014/main" val="316172100"/>
                    </a:ext>
                  </a:extLst>
                </a:gridCol>
                <a:gridCol w="5463355">
                  <a:extLst>
                    <a:ext uri="{9D8B030D-6E8A-4147-A177-3AD203B41FA5}">
                      <a16:colId xmlns:a16="http://schemas.microsoft.com/office/drawing/2014/main" val="4290603819"/>
                    </a:ext>
                  </a:extLst>
                </a:gridCol>
                <a:gridCol w="1155142">
                  <a:extLst>
                    <a:ext uri="{9D8B030D-6E8A-4147-A177-3AD203B41FA5}">
                      <a16:colId xmlns:a16="http://schemas.microsoft.com/office/drawing/2014/main" val="2029860011"/>
                    </a:ext>
                  </a:extLst>
                </a:gridCol>
                <a:gridCol w="453529">
                  <a:extLst>
                    <a:ext uri="{9D8B030D-6E8A-4147-A177-3AD203B41FA5}">
                      <a16:colId xmlns:a16="http://schemas.microsoft.com/office/drawing/2014/main" val="3159270226"/>
                    </a:ext>
                  </a:extLst>
                </a:gridCol>
                <a:gridCol w="793676">
                  <a:extLst>
                    <a:ext uri="{9D8B030D-6E8A-4147-A177-3AD203B41FA5}">
                      <a16:colId xmlns:a16="http://schemas.microsoft.com/office/drawing/2014/main" val="39761131"/>
                    </a:ext>
                  </a:extLst>
                </a:gridCol>
              </a:tblGrid>
              <a:tr h="468577">
                <a:tc>
                  <a:txBody>
                    <a:bodyPr/>
                    <a:lstStyle/>
                    <a:p>
                      <a:pPr algn="ctr">
                        <a:lnSpc>
                          <a:spcPct val="107000"/>
                        </a:lnSpc>
                        <a:spcAft>
                          <a:spcPts val="800"/>
                        </a:spcAft>
                        <a:buNone/>
                      </a:pPr>
                      <a:r>
                        <a:rPr lang="en-GB" sz="1200" dirty="0">
                          <a:effectLst/>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gn="l">
                        <a:lnSpc>
                          <a:spcPct val="107000"/>
                        </a:lnSpc>
                        <a:spcAft>
                          <a:spcPts val="800"/>
                        </a:spcAft>
                        <a:buNone/>
                      </a:pPr>
                      <a:r>
                        <a:rPr lang="en-GB" sz="1200" dirty="0">
                          <a:effectLst/>
                        </a:rPr>
                        <a:t>Milestone Name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gn="ctr">
                        <a:lnSpc>
                          <a:spcPct val="107000"/>
                        </a:lnSpc>
                        <a:spcAft>
                          <a:spcPts val="800"/>
                        </a:spcAft>
                        <a:buNone/>
                      </a:pPr>
                      <a:r>
                        <a:rPr lang="en-GB" sz="1200" dirty="0">
                          <a:effectLst/>
                        </a:rPr>
                        <a:t>Status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gridSpan="2">
                  <a:txBody>
                    <a:bodyPr/>
                    <a:lstStyle/>
                    <a:p>
                      <a:pPr algn="ctr">
                        <a:lnSpc>
                          <a:spcPct val="107000"/>
                        </a:lnSpc>
                        <a:spcAft>
                          <a:spcPts val="800"/>
                        </a:spcAft>
                        <a:buNone/>
                      </a:pPr>
                      <a:r>
                        <a:rPr lang="en-GB" sz="1200" dirty="0">
                          <a:effectLst/>
                        </a:rPr>
                        <a:t>Due Date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hMerge="1">
                  <a:txBody>
                    <a:bodyPr/>
                    <a:lstStyle/>
                    <a:p>
                      <a:endParaRPr lang="en-GB"/>
                    </a:p>
                  </a:txBody>
                  <a:tcPr/>
                </a:tc>
                <a:extLst>
                  <a:ext uri="{0D108BD9-81ED-4DB2-BD59-A6C34878D82A}">
                    <a16:rowId xmlns:a16="http://schemas.microsoft.com/office/drawing/2014/main" val="3579655703"/>
                  </a:ext>
                </a:extLst>
              </a:tr>
              <a:tr h="337916">
                <a:tc>
                  <a:txBody>
                    <a:bodyPr/>
                    <a:lstStyle/>
                    <a:p>
                      <a:pPr algn="ctr">
                        <a:lnSpc>
                          <a:spcPct val="107000"/>
                        </a:lnSpc>
                        <a:spcAft>
                          <a:spcPts val="800"/>
                        </a:spcAft>
                        <a:buNone/>
                      </a:pPr>
                      <a:r>
                        <a:rPr lang="en-GB" sz="1200" dirty="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a:effectLst/>
                        </a:rPr>
                        <a:t>PACRI dissemination plan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COMPLETED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M12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Feb-26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5589922"/>
                  </a:ext>
                </a:extLst>
              </a:tr>
              <a:tr h="337916">
                <a:tc>
                  <a:txBody>
                    <a:bodyPr/>
                    <a:lstStyle/>
                    <a:p>
                      <a:pPr algn="ctr">
                        <a:lnSpc>
                          <a:spcPct val="107000"/>
                        </a:lnSpc>
                        <a:spcAft>
                          <a:spcPts val="800"/>
                        </a:spcAft>
                        <a:buNone/>
                      </a:pPr>
                      <a:r>
                        <a:rPr lang="en-GB" sz="1200" dirty="0">
                          <a:effectLst/>
                        </a:rPr>
                        <a:t>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PACRI technology transfer strategy ready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M15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May-26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6030471"/>
                  </a:ext>
                </a:extLst>
              </a:tr>
              <a:tr h="337916">
                <a:tc>
                  <a:txBody>
                    <a:bodyPr/>
                    <a:lstStyle/>
                    <a:p>
                      <a:pPr algn="ctr">
                        <a:lnSpc>
                          <a:spcPct val="107000"/>
                        </a:lnSpc>
                        <a:spcAft>
                          <a:spcPts val="800"/>
                        </a:spcAft>
                        <a:buNone/>
                      </a:pPr>
                      <a:r>
                        <a:rPr lang="en-GB" sz="1200" dirty="0">
                          <a:effectLst/>
                        </a:rPr>
                        <a:t>40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a:effectLst/>
                        </a:rPr>
                        <a:t>PACRI technology transfer plan ready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M48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buNone/>
                      </a:pPr>
                      <a:r>
                        <a:rPr lang="en-GB" sz="1200" dirty="0">
                          <a:effectLst/>
                        </a:rPr>
                        <a:t>Feb-29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601386"/>
                  </a:ext>
                </a:extLst>
              </a:tr>
            </a:tbl>
          </a:graphicData>
        </a:graphic>
      </p:graphicFrame>
      <p:graphicFrame>
        <p:nvGraphicFramePr>
          <p:cNvPr id="12" name="Table 11">
            <a:extLst>
              <a:ext uri="{FF2B5EF4-FFF2-40B4-BE49-F238E27FC236}">
                <a16:creationId xmlns:a16="http://schemas.microsoft.com/office/drawing/2014/main" id="{988E2D24-8187-BE25-EC91-159B3194486D}"/>
              </a:ext>
            </a:extLst>
          </p:cNvPr>
          <p:cNvGraphicFramePr>
            <a:graphicFrameLocks noGrp="1"/>
          </p:cNvGraphicFramePr>
          <p:nvPr>
            <p:extLst>
              <p:ext uri="{D42A27DB-BD31-4B8C-83A1-F6EECF244321}">
                <p14:modId xmlns:p14="http://schemas.microsoft.com/office/powerpoint/2010/main" val="1651980197"/>
              </p:ext>
            </p:extLst>
          </p:nvPr>
        </p:nvGraphicFramePr>
        <p:xfrm>
          <a:off x="1651785" y="1317982"/>
          <a:ext cx="8618212" cy="265165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698450">
                  <a:extLst>
                    <a:ext uri="{9D8B030D-6E8A-4147-A177-3AD203B41FA5}">
                      <a16:colId xmlns:a16="http://schemas.microsoft.com/office/drawing/2014/main" val="3498353799"/>
                    </a:ext>
                  </a:extLst>
                </a:gridCol>
                <a:gridCol w="5521892">
                  <a:extLst>
                    <a:ext uri="{9D8B030D-6E8A-4147-A177-3AD203B41FA5}">
                      <a16:colId xmlns:a16="http://schemas.microsoft.com/office/drawing/2014/main" val="110195205"/>
                    </a:ext>
                  </a:extLst>
                </a:gridCol>
                <a:gridCol w="1202143">
                  <a:extLst>
                    <a:ext uri="{9D8B030D-6E8A-4147-A177-3AD203B41FA5}">
                      <a16:colId xmlns:a16="http://schemas.microsoft.com/office/drawing/2014/main" val="3610438506"/>
                    </a:ext>
                  </a:extLst>
                </a:gridCol>
                <a:gridCol w="436366">
                  <a:extLst>
                    <a:ext uri="{9D8B030D-6E8A-4147-A177-3AD203B41FA5}">
                      <a16:colId xmlns:a16="http://schemas.microsoft.com/office/drawing/2014/main" val="3820368452"/>
                    </a:ext>
                  </a:extLst>
                </a:gridCol>
                <a:gridCol w="759361">
                  <a:extLst>
                    <a:ext uri="{9D8B030D-6E8A-4147-A177-3AD203B41FA5}">
                      <a16:colId xmlns:a16="http://schemas.microsoft.com/office/drawing/2014/main" val="2103086533"/>
                    </a:ext>
                  </a:extLst>
                </a:gridCol>
              </a:tblGrid>
              <a:tr h="482119">
                <a:tc>
                  <a:txBody>
                    <a:bodyPr/>
                    <a:lstStyle/>
                    <a:p>
                      <a:pPr algn="ctr">
                        <a:lnSpc>
                          <a:spcPct val="107000"/>
                        </a:lnSpc>
                        <a:spcAft>
                          <a:spcPts val="800"/>
                        </a:spcAft>
                        <a:buNone/>
                      </a:pPr>
                      <a:r>
                        <a:rPr lang="en-GB" sz="1200" dirty="0">
                          <a:effectLst/>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gn="l">
                        <a:lnSpc>
                          <a:spcPct val="107000"/>
                        </a:lnSpc>
                        <a:spcAft>
                          <a:spcPts val="800"/>
                        </a:spcAft>
                        <a:buNone/>
                      </a:pPr>
                      <a:r>
                        <a:rPr lang="en-GB" sz="1200" dirty="0">
                          <a:effectLst/>
                        </a:rPr>
                        <a:t>Deliverable Name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gn="ctr">
                        <a:lnSpc>
                          <a:spcPct val="107000"/>
                        </a:lnSpc>
                        <a:spcAft>
                          <a:spcPts val="800"/>
                        </a:spcAft>
                        <a:buNone/>
                      </a:pPr>
                      <a:r>
                        <a:rPr lang="en-GB" sz="1200" dirty="0">
                          <a:effectLst/>
                        </a:rPr>
                        <a:t>Status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gridSpan="2">
                  <a:txBody>
                    <a:bodyPr/>
                    <a:lstStyle/>
                    <a:p>
                      <a:pPr algn="ctr">
                        <a:lnSpc>
                          <a:spcPct val="107000"/>
                        </a:lnSpc>
                        <a:spcAft>
                          <a:spcPts val="800"/>
                        </a:spcAft>
                        <a:buNone/>
                      </a:pPr>
                      <a:r>
                        <a:rPr lang="en-GB" sz="1200" dirty="0">
                          <a:effectLst/>
                        </a:rPr>
                        <a:t>Due Date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hMerge="1">
                  <a:txBody>
                    <a:bodyPr/>
                    <a:lstStyle/>
                    <a:p>
                      <a:endParaRPr lang="en-GB"/>
                    </a:p>
                  </a:txBody>
                  <a:tcPr/>
                </a:tc>
                <a:extLst>
                  <a:ext uri="{0D108BD9-81ED-4DB2-BD59-A6C34878D82A}">
                    <a16:rowId xmlns:a16="http://schemas.microsoft.com/office/drawing/2014/main" val="669412360"/>
                  </a:ext>
                </a:extLst>
              </a:tr>
              <a:tr h="241059">
                <a:tc>
                  <a:txBody>
                    <a:bodyPr/>
                    <a:lstStyle/>
                    <a:p>
                      <a:pPr algn="ctr">
                        <a:lnSpc>
                          <a:spcPct val="107000"/>
                        </a:lnSpc>
                        <a:spcAft>
                          <a:spcPts val="800"/>
                        </a:spcAft>
                        <a:buNone/>
                      </a:pPr>
                      <a:r>
                        <a:rPr lang="en-GB" sz="1200" dirty="0">
                          <a:effectLst/>
                        </a:rPr>
                        <a:t>D2.3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D2.2.1: Initial dissemination and exploitation plan including communication activities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COMPLETED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M06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Aug-25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0548633"/>
                  </a:ext>
                </a:extLst>
              </a:tr>
              <a:tr h="241059">
                <a:tc>
                  <a:txBody>
                    <a:bodyPr/>
                    <a:lstStyle/>
                    <a:p>
                      <a:pPr algn="ctr">
                        <a:lnSpc>
                          <a:spcPct val="107000"/>
                        </a:lnSpc>
                        <a:spcAft>
                          <a:spcPts val="800"/>
                        </a:spcAft>
                        <a:buNone/>
                      </a:pPr>
                      <a:r>
                        <a:rPr lang="en-GB" sz="1200" dirty="0">
                          <a:effectLst/>
                        </a:rPr>
                        <a:t>D2.4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a:effectLst/>
                        </a:rPr>
                        <a:t>D2.3.1: PACRI industrial outreach &amp; exploitation plan.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COMPLETED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a:effectLst/>
                        </a:rPr>
                        <a:t>Feb-26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9127827"/>
                  </a:ext>
                </a:extLst>
              </a:tr>
              <a:tr h="241059">
                <a:tc>
                  <a:txBody>
                    <a:bodyPr/>
                    <a:lstStyle/>
                    <a:p>
                      <a:pPr algn="ctr">
                        <a:lnSpc>
                          <a:spcPct val="107000"/>
                        </a:lnSpc>
                        <a:spcAft>
                          <a:spcPts val="800"/>
                        </a:spcAft>
                        <a:buNone/>
                      </a:pPr>
                      <a:r>
                        <a:rPr lang="en-GB" sz="1200" dirty="0">
                          <a:effectLst/>
                        </a:rPr>
                        <a:t>D2.1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a:effectLst/>
                        </a:rPr>
                        <a:t>D2.1.1: Evaluation of PACRI technology transfer strategy.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IN PROCESS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May-26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5969110"/>
                  </a:ext>
                </a:extLst>
              </a:tr>
              <a:tr h="241059">
                <a:tc>
                  <a:txBody>
                    <a:bodyPr/>
                    <a:lstStyle/>
                    <a:p>
                      <a:pPr algn="ctr">
                        <a:lnSpc>
                          <a:spcPct val="107000"/>
                        </a:lnSpc>
                        <a:spcAft>
                          <a:spcPts val="800"/>
                        </a:spcAft>
                        <a:buNone/>
                      </a:pPr>
                      <a:r>
                        <a:rPr lang="en-GB" sz="1200" dirty="0">
                          <a:effectLst/>
                        </a:rPr>
                        <a:t>D2.6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D2.2.3: Policy briefing report 1.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M16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Jun-26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4626446"/>
                  </a:ext>
                </a:extLst>
              </a:tr>
              <a:tr h="241059">
                <a:tc>
                  <a:txBody>
                    <a:bodyPr/>
                    <a:lstStyle/>
                    <a:p>
                      <a:pPr algn="ctr">
                        <a:lnSpc>
                          <a:spcPct val="107000"/>
                        </a:lnSpc>
                        <a:spcAft>
                          <a:spcPts val="800"/>
                        </a:spcAft>
                        <a:buNone/>
                      </a:pPr>
                      <a:r>
                        <a:rPr lang="en-GB" sz="1200" dirty="0">
                          <a:effectLst/>
                        </a:rPr>
                        <a:t>D5.3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a:effectLst/>
                        </a:rPr>
                        <a:t>D5.3.1: Report on virtual diagnostics suite for plasma accelerators.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M42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Aug-28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8409737"/>
                  </a:ext>
                </a:extLst>
              </a:tr>
              <a:tr h="241059">
                <a:tc>
                  <a:txBody>
                    <a:bodyPr/>
                    <a:lstStyle/>
                    <a:p>
                      <a:pPr algn="ctr">
                        <a:lnSpc>
                          <a:spcPct val="107000"/>
                        </a:lnSpc>
                        <a:spcAft>
                          <a:spcPts val="800"/>
                        </a:spcAft>
                        <a:buNone/>
                      </a:pPr>
                      <a:r>
                        <a:rPr lang="en-GB" sz="1200" dirty="0">
                          <a:effectLst/>
                        </a:rPr>
                        <a:t>D2.7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D2.2.5: Policy briefing report 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M46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a:effectLst/>
                        </a:rPr>
                        <a:t>Dec-28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3963146"/>
                  </a:ext>
                </a:extLst>
              </a:tr>
              <a:tr h="241059">
                <a:tc>
                  <a:txBody>
                    <a:bodyPr/>
                    <a:lstStyle/>
                    <a:p>
                      <a:pPr algn="ctr">
                        <a:lnSpc>
                          <a:spcPct val="107000"/>
                        </a:lnSpc>
                        <a:spcAft>
                          <a:spcPts val="800"/>
                        </a:spcAft>
                        <a:buNone/>
                      </a:pPr>
                      <a:r>
                        <a:rPr lang="en-GB" sz="1200" dirty="0">
                          <a:effectLst/>
                        </a:rPr>
                        <a:t>D2.2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D2.1.2: PACRI technology transfer report.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M48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a:effectLst/>
                        </a:rPr>
                        <a:t>Feb-29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3666820"/>
                  </a:ext>
                </a:extLst>
              </a:tr>
              <a:tr h="241059">
                <a:tc>
                  <a:txBody>
                    <a:bodyPr/>
                    <a:lstStyle/>
                    <a:p>
                      <a:pPr algn="ctr">
                        <a:lnSpc>
                          <a:spcPct val="107000"/>
                        </a:lnSpc>
                        <a:spcAft>
                          <a:spcPts val="800"/>
                        </a:spcAft>
                        <a:buNone/>
                      </a:pPr>
                      <a:r>
                        <a:rPr lang="en-GB" sz="1200" dirty="0">
                          <a:effectLst/>
                        </a:rPr>
                        <a:t>D2.5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D2.4.1: Young researchers &amp; gender report.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M48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a:effectLst/>
                        </a:rPr>
                        <a:t>Feb-29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2823578"/>
                  </a:ext>
                </a:extLst>
              </a:tr>
              <a:tr h="241059">
                <a:tc>
                  <a:txBody>
                    <a:bodyPr/>
                    <a:lstStyle/>
                    <a:p>
                      <a:pPr algn="ctr">
                        <a:lnSpc>
                          <a:spcPct val="107000"/>
                        </a:lnSpc>
                        <a:spcAft>
                          <a:spcPts val="800"/>
                        </a:spcAft>
                        <a:buNone/>
                      </a:pPr>
                      <a:r>
                        <a:rPr lang="en-GB" sz="1200" dirty="0">
                          <a:effectLst/>
                        </a:rPr>
                        <a:t>D5.4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E0330"/>
                    </a:solidFill>
                  </a:tcPr>
                </a:tc>
                <a:tc>
                  <a:txBody>
                    <a:bodyPr/>
                    <a:lstStyle/>
                    <a:p>
                      <a:pPr>
                        <a:lnSpc>
                          <a:spcPct val="107000"/>
                        </a:lnSpc>
                        <a:spcAft>
                          <a:spcPts val="800"/>
                        </a:spcAft>
                        <a:buNone/>
                      </a:pPr>
                      <a:r>
                        <a:rPr lang="en-GB" sz="1200" dirty="0">
                          <a:effectLst/>
                        </a:rPr>
                        <a:t>D5.3.2: Report on predictive algorithm, benchmarked through experiments.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200" dirty="0">
                          <a:effectLst/>
                        </a:rPr>
                        <a:t>DUE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M48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200" dirty="0">
                          <a:effectLst/>
                        </a:rPr>
                        <a:t>Feb-29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9881302"/>
                  </a:ext>
                </a:extLst>
              </a:tr>
            </a:tbl>
          </a:graphicData>
        </a:graphic>
      </p:graphicFrame>
    </p:spTree>
    <p:extLst>
      <p:ext uri="{BB962C8B-B14F-4D97-AF65-F5344CB8AC3E}">
        <p14:creationId xmlns:p14="http://schemas.microsoft.com/office/powerpoint/2010/main" val="82563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20DA-75DB-3E49-65C7-1842F4E0031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FD9F3B-6A6A-F375-D0FE-998782F3F307}"/>
              </a:ext>
            </a:extLst>
          </p:cNvPr>
          <p:cNvSpPr>
            <a:spLocks noGrp="1"/>
          </p:cNvSpPr>
          <p:nvPr>
            <p:ph idx="1"/>
          </p:nvPr>
        </p:nvSpPr>
        <p:spPr>
          <a:xfrm>
            <a:off x="838201" y="955842"/>
            <a:ext cx="7834162" cy="3130383"/>
          </a:xfrm>
        </p:spPr>
        <p:txBody>
          <a:bodyPr>
            <a:normAutofit/>
          </a:bodyPr>
          <a:lstStyle/>
          <a:p>
            <a:pPr>
              <a:lnSpc>
                <a:spcPct val="150000"/>
              </a:lnSpc>
            </a:pPr>
            <a:r>
              <a:rPr lang="en-US" dirty="0"/>
              <a:t>Ensure visibility of PACRI technologies </a:t>
            </a:r>
          </a:p>
          <a:p>
            <a:pPr>
              <a:lnSpc>
                <a:spcPct val="150000"/>
              </a:lnSpc>
            </a:pPr>
            <a:r>
              <a:rPr lang="en-US" dirty="0"/>
              <a:t>Structure industrial engagement </a:t>
            </a:r>
          </a:p>
          <a:p>
            <a:pPr>
              <a:lnSpc>
                <a:spcPct val="150000"/>
              </a:lnSpc>
            </a:pPr>
            <a:r>
              <a:rPr lang="en-US" dirty="0"/>
              <a:t>Identify and manage Key Exploitable Results</a:t>
            </a:r>
          </a:p>
          <a:p>
            <a:pPr>
              <a:lnSpc>
                <a:spcPct val="150000"/>
              </a:lnSpc>
            </a:pPr>
            <a:r>
              <a:rPr lang="en-US" dirty="0"/>
              <a:t>Maximize visibility and impact of PACRI outputs</a:t>
            </a:r>
            <a:endParaRPr lang="en-GB" dirty="0"/>
          </a:p>
        </p:txBody>
      </p:sp>
      <p:sp>
        <p:nvSpPr>
          <p:cNvPr id="3" name="Title 2">
            <a:extLst>
              <a:ext uri="{FF2B5EF4-FFF2-40B4-BE49-F238E27FC236}">
                <a16:creationId xmlns:a16="http://schemas.microsoft.com/office/drawing/2014/main" id="{E56A6BC4-9AD0-6EE0-8E35-A6FAE2EFE5C6}"/>
              </a:ext>
            </a:extLst>
          </p:cNvPr>
          <p:cNvSpPr>
            <a:spLocks noGrp="1"/>
          </p:cNvSpPr>
          <p:nvPr>
            <p:ph type="title"/>
          </p:nvPr>
        </p:nvSpPr>
        <p:spPr/>
        <p:txBody>
          <a:bodyPr/>
          <a:lstStyle/>
          <a:p>
            <a:r>
              <a:rPr lang="en-GB" dirty="0"/>
              <a:t>WP2 Overview &amp; Objectives</a:t>
            </a:r>
          </a:p>
        </p:txBody>
      </p:sp>
      <p:sp>
        <p:nvSpPr>
          <p:cNvPr id="4" name="Slide Number Placeholder 3">
            <a:extLst>
              <a:ext uri="{FF2B5EF4-FFF2-40B4-BE49-F238E27FC236}">
                <a16:creationId xmlns:a16="http://schemas.microsoft.com/office/drawing/2014/main" id="{71D5C04C-975A-B010-085B-7D8559156476}"/>
              </a:ext>
            </a:extLst>
          </p:cNvPr>
          <p:cNvSpPr>
            <a:spLocks noGrp="1"/>
          </p:cNvSpPr>
          <p:nvPr>
            <p:ph type="sldNum" sz="quarter" idx="12"/>
          </p:nvPr>
        </p:nvSpPr>
        <p:spPr/>
        <p:txBody>
          <a:bodyPr/>
          <a:lstStyle/>
          <a:p>
            <a:pPr algn="r"/>
            <a:fld id="{3A3A6714-3D1F-4857-9904-D935B84167FA}" type="slidenum">
              <a:rPr lang="en-GB" smtClean="0"/>
              <a:pPr algn="r"/>
              <a:t>4</a:t>
            </a:fld>
            <a:endParaRPr lang="en-GB" dirty="0"/>
          </a:p>
        </p:txBody>
      </p:sp>
      <p:pic>
        <p:nvPicPr>
          <p:cNvPr id="9" name="Picture 8">
            <a:extLst>
              <a:ext uri="{FF2B5EF4-FFF2-40B4-BE49-F238E27FC236}">
                <a16:creationId xmlns:a16="http://schemas.microsoft.com/office/drawing/2014/main" id="{4F4E8544-841C-0772-6766-20C264E0A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16" y="4343400"/>
            <a:ext cx="11364767" cy="1558758"/>
          </a:xfrm>
          <a:prstGeom prst="rect">
            <a:avLst/>
          </a:prstGeom>
        </p:spPr>
      </p:pic>
    </p:spTree>
    <p:extLst>
      <p:ext uri="{BB962C8B-B14F-4D97-AF65-F5344CB8AC3E}">
        <p14:creationId xmlns:p14="http://schemas.microsoft.com/office/powerpoint/2010/main" val="365555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B379C3-61C8-F28F-D3CE-9F22EFED13E7}"/>
              </a:ext>
            </a:extLst>
          </p:cNvPr>
          <p:cNvSpPr>
            <a:spLocks noGrp="1"/>
          </p:cNvSpPr>
          <p:nvPr>
            <p:ph idx="1"/>
          </p:nvPr>
        </p:nvSpPr>
        <p:spPr/>
        <p:txBody>
          <a:bodyPr/>
          <a:lstStyle/>
          <a:p>
            <a:pPr>
              <a:lnSpc>
                <a:spcPct val="100000"/>
              </a:lnSpc>
              <a:spcAft>
                <a:spcPts val="1000"/>
              </a:spcAft>
            </a:pPr>
            <a:r>
              <a:rPr lang="en-US" dirty="0"/>
              <a:t>PACRI now has a clear brand consistency with visual coherence.</a:t>
            </a:r>
          </a:p>
          <a:p>
            <a:pPr>
              <a:lnSpc>
                <a:spcPct val="100000"/>
              </a:lnSpc>
              <a:spcAft>
                <a:spcPts val="1000"/>
              </a:spcAft>
            </a:pPr>
            <a:r>
              <a:rPr lang="en-US" dirty="0"/>
              <a:t>EU and Swiss funding acknowledged.</a:t>
            </a:r>
          </a:p>
          <a:p>
            <a:pPr>
              <a:lnSpc>
                <a:spcPct val="100000"/>
              </a:lnSpc>
              <a:spcAft>
                <a:spcPts val="1000"/>
              </a:spcAft>
            </a:pPr>
            <a:r>
              <a:rPr lang="en-US" dirty="0"/>
              <a:t>Communication leads at all partner organizations identified.</a:t>
            </a:r>
          </a:p>
          <a:p>
            <a:pPr>
              <a:lnSpc>
                <a:spcPct val="100000"/>
              </a:lnSpc>
              <a:spcAft>
                <a:spcPts val="1000"/>
              </a:spcAft>
            </a:pPr>
            <a:r>
              <a:rPr lang="en-US" dirty="0"/>
              <a:t>Various templates are available to partners on PACRI SharePoint site including talks, posters, roll-up banners, etc.</a:t>
            </a:r>
          </a:p>
          <a:p>
            <a:pPr>
              <a:lnSpc>
                <a:spcPct val="100000"/>
              </a:lnSpc>
              <a:spcAft>
                <a:spcPts val="1000"/>
              </a:spcAft>
            </a:pPr>
            <a:r>
              <a:rPr lang="en-US" dirty="0"/>
              <a:t>PACRI website and LinkedIn page also established – please follow!</a:t>
            </a:r>
          </a:p>
        </p:txBody>
      </p:sp>
      <p:sp>
        <p:nvSpPr>
          <p:cNvPr id="2" name="Title"/>
          <p:cNvSpPr>
            <a:spLocks noGrp="1"/>
          </p:cNvSpPr>
          <p:nvPr>
            <p:ph type="title"/>
          </p:nvPr>
        </p:nvSpPr>
        <p:spPr/>
        <p:txBody>
          <a:bodyPr/>
          <a:lstStyle/>
          <a:p>
            <a:r>
              <a:rPr lang="en-GB" dirty="0"/>
              <a:t>Communication</a:t>
            </a:r>
          </a:p>
        </p:txBody>
      </p:sp>
      <p:sp>
        <p:nvSpPr>
          <p:cNvPr id="7" name="SlideNum">
            <a:extLst>
              <a:ext uri="{FF2B5EF4-FFF2-40B4-BE49-F238E27FC236}">
                <a16:creationId xmlns:a16="http://schemas.microsoft.com/office/drawing/2014/main" id="{B553C322-C15B-D8EE-5550-281116B8B4FC}"/>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5</a:t>
            </a:fld>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DF605B-5B7C-CB1B-AD16-75144B9EAFF3}"/>
              </a:ext>
            </a:extLst>
          </p:cNvPr>
          <p:cNvPicPr>
            <a:picLocks noChangeAspect="1"/>
          </p:cNvPicPr>
          <p:nvPr/>
        </p:nvPicPr>
        <p:blipFill>
          <a:blip r:embed="rId2"/>
          <a:stretch>
            <a:fillRect/>
          </a:stretch>
        </p:blipFill>
        <p:spPr>
          <a:xfrm>
            <a:off x="4227191" y="2736152"/>
            <a:ext cx="2246181" cy="2919016"/>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GB" dirty="0"/>
              <a:t>SharePoint</a:t>
            </a:r>
          </a:p>
        </p:txBody>
      </p:sp>
      <p:sp>
        <p:nvSpPr>
          <p:cNvPr id="7" name="Rectangle 6"/>
          <p:cNvSpPr/>
          <p:nvPr/>
        </p:nvSpPr>
        <p:spPr>
          <a:xfrm>
            <a:off x="0" y="5842931"/>
            <a:ext cx="12191999" cy="369332"/>
          </a:xfrm>
          <a:prstGeom prst="rect">
            <a:avLst/>
          </a:prstGeom>
        </p:spPr>
        <p:txBody>
          <a:bodyPr wrap="square">
            <a:spAutoFit/>
          </a:bodyPr>
          <a:lstStyle/>
          <a:p>
            <a:pPr algn="ctr">
              <a:spcAft>
                <a:spcPts val="0"/>
              </a:spcAft>
            </a:pPr>
            <a:r>
              <a:rPr lang="en-GB" u="sng" dirty="0">
                <a:solidFill>
                  <a:srgbClr val="000000"/>
                </a:solidFill>
                <a:ea typeface="Times New Roman" panose="02020603050405020304" pitchFamily="18" charset="0"/>
                <a:hlinkClick r:id="rId3"/>
              </a:rPr>
              <a:t>https://theuniversityofliverpool.sharepoint.com/sites/PACRI/</a:t>
            </a:r>
            <a:endParaRPr lang="en-GB" sz="2000" dirty="0">
              <a:ea typeface="Calibri" panose="020F0502020204030204" pitchFamily="34" charset="0"/>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392" y="5018596"/>
            <a:ext cx="1270948" cy="1270948"/>
          </a:xfrm>
          <a:prstGeom prst="rect">
            <a:avLst/>
          </a:prstGeom>
        </p:spPr>
      </p:pic>
      <p:sp>
        <p:nvSpPr>
          <p:cNvPr id="10" name="Rectangle 9"/>
          <p:cNvSpPr/>
          <p:nvPr/>
        </p:nvSpPr>
        <p:spPr>
          <a:xfrm>
            <a:off x="867262" y="1008407"/>
            <a:ext cx="10987611" cy="830997"/>
          </a:xfrm>
          <a:prstGeom prst="rect">
            <a:avLst/>
          </a:prstGeom>
        </p:spPr>
        <p:txBody>
          <a:bodyPr wrap="square">
            <a:spAutoFit/>
          </a:bodyPr>
          <a:lstStyle/>
          <a:p>
            <a:r>
              <a:rPr lang="en-GB" sz="2400" dirty="0"/>
              <a:t>A secure SharePoint platform at ULIV currently acts as central repository for sharing information and archiving project materials safely. </a:t>
            </a:r>
          </a:p>
        </p:txBody>
      </p:sp>
      <p:sp>
        <p:nvSpPr>
          <p:cNvPr id="11" name="Rectangle 10"/>
          <p:cNvSpPr/>
          <p:nvPr/>
        </p:nvSpPr>
        <p:spPr>
          <a:xfrm>
            <a:off x="6953737" y="2317921"/>
            <a:ext cx="4590563" cy="1569660"/>
          </a:xfrm>
          <a:prstGeom prst="rect">
            <a:avLst/>
          </a:prstGeom>
        </p:spPr>
        <p:txBody>
          <a:bodyPr wrap="square">
            <a:spAutoFit/>
          </a:bodyPr>
          <a:lstStyle/>
          <a:p>
            <a:r>
              <a:rPr lang="en-GB" sz="2400" u="sng" dirty="0"/>
              <a:t>Requires</a:t>
            </a:r>
            <a:r>
              <a:rPr lang="en-GB" sz="2400" dirty="0"/>
              <a:t>:</a:t>
            </a:r>
          </a:p>
          <a:p>
            <a:pPr marL="285750" indent="-285750">
              <a:buFontTx/>
              <a:buChar char="-"/>
            </a:pPr>
            <a:r>
              <a:rPr lang="en-GB" sz="2400" dirty="0"/>
              <a:t>Microsoft email account</a:t>
            </a:r>
          </a:p>
          <a:p>
            <a:pPr marL="285750" indent="-285750">
              <a:buFontTx/>
              <a:buChar char="-"/>
            </a:pPr>
            <a:r>
              <a:rPr lang="en-GB" sz="2400" dirty="0"/>
              <a:t>Two-factor authentication</a:t>
            </a:r>
          </a:p>
          <a:p>
            <a:pPr marL="285750" indent="-285750">
              <a:buFontTx/>
              <a:buChar char="-"/>
            </a:pPr>
            <a:endParaRPr lang="en-GB" sz="2400" dirty="0"/>
          </a:p>
        </p:txBody>
      </p:sp>
      <p:sp>
        <p:nvSpPr>
          <p:cNvPr id="12" name="Rectangle 11"/>
          <p:cNvSpPr/>
          <p:nvPr/>
        </p:nvSpPr>
        <p:spPr>
          <a:xfrm>
            <a:off x="7033653" y="3829596"/>
            <a:ext cx="4821220" cy="830997"/>
          </a:xfrm>
          <a:prstGeom prst="rect">
            <a:avLst/>
          </a:prstGeom>
          <a:solidFill>
            <a:srgbClr val="FCAF17"/>
          </a:solidFill>
          <a:ln>
            <a:solidFill>
              <a:schemeClr val="accent1"/>
            </a:solidFill>
          </a:ln>
        </p:spPr>
        <p:txBody>
          <a:bodyPr wrap="square">
            <a:spAutoFit/>
          </a:bodyPr>
          <a:lstStyle/>
          <a:p>
            <a:pPr algn="ctr"/>
            <a:r>
              <a:rPr lang="en-GB" sz="2400" dirty="0"/>
              <a:t>Please send an email to </a:t>
            </a:r>
            <a:r>
              <a:rPr lang="en-GB" sz="2400" dirty="0" err="1"/>
              <a:t>Debdeep</a:t>
            </a:r>
            <a:r>
              <a:rPr lang="en-GB" sz="2400" dirty="0"/>
              <a:t> to get access and further instructions</a:t>
            </a:r>
          </a:p>
        </p:txBody>
      </p:sp>
      <p:pic>
        <p:nvPicPr>
          <p:cNvPr id="5" name="Picture 4">
            <a:extLst>
              <a:ext uri="{FF2B5EF4-FFF2-40B4-BE49-F238E27FC236}">
                <a16:creationId xmlns:a16="http://schemas.microsoft.com/office/drawing/2014/main" id="{1972950F-2AF0-7502-C3FD-9C04D1B0B676}"/>
              </a:ext>
            </a:extLst>
          </p:cNvPr>
          <p:cNvPicPr>
            <a:picLocks noChangeAspect="1"/>
          </p:cNvPicPr>
          <p:nvPr/>
        </p:nvPicPr>
        <p:blipFill>
          <a:blip r:embed="rId5"/>
          <a:stretch>
            <a:fillRect/>
          </a:stretch>
        </p:blipFill>
        <p:spPr>
          <a:xfrm>
            <a:off x="960392" y="2121655"/>
            <a:ext cx="3713208" cy="2557081"/>
          </a:xfrm>
          <a:prstGeom prst="rect">
            <a:avLst/>
          </a:prstGeom>
          <a:ln>
            <a:noFill/>
          </a:ln>
          <a:effectLst>
            <a:outerShdw blurRad="292100" dist="139700" dir="2700000" algn="tl" rotWithShape="0">
              <a:srgbClr val="333333">
                <a:alpha val="65000"/>
              </a:srgbClr>
            </a:outerShdw>
          </a:effectLst>
        </p:spPr>
      </p:pic>
      <p:sp>
        <p:nvSpPr>
          <p:cNvPr id="15" name="SlideNum">
            <a:extLst>
              <a:ext uri="{FF2B5EF4-FFF2-40B4-BE49-F238E27FC236}">
                <a16:creationId xmlns:a16="http://schemas.microsoft.com/office/drawing/2014/main" id="{7C3AB51C-CB17-4A3C-AEB8-9870E3E6BBC3}"/>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6</a:t>
            </a:fld>
            <a:endParaRPr lang="en-GB" dirty="0"/>
          </a:p>
        </p:txBody>
      </p:sp>
    </p:spTree>
    <p:extLst>
      <p:ext uri="{BB962C8B-B14F-4D97-AF65-F5344CB8AC3E}">
        <p14:creationId xmlns:p14="http://schemas.microsoft.com/office/powerpoint/2010/main" val="7380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A14C-AD7A-3C5F-D819-000A7E832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ADF6576-F2D5-FE69-DA81-029E513C7373}"/>
              </a:ext>
            </a:extLst>
          </p:cNvPr>
          <p:cNvSpPr>
            <a:spLocks noGrp="1"/>
          </p:cNvSpPr>
          <p:nvPr>
            <p:ph type="title"/>
          </p:nvPr>
        </p:nvSpPr>
        <p:spPr>
          <a:xfrm>
            <a:off x="1677660" y="-264533"/>
            <a:ext cx="9325367" cy="1325563"/>
          </a:xfrm>
        </p:spPr>
        <p:txBody>
          <a:bodyPr/>
          <a:lstStyle/>
          <a:p>
            <a:r>
              <a:rPr lang="en-GB" dirty="0"/>
              <a:t>PACRI </a:t>
            </a:r>
            <a:r>
              <a:rPr lang="en-GB" i="1" dirty="0"/>
              <a:t>“look &amp; feel”</a:t>
            </a:r>
          </a:p>
        </p:txBody>
      </p:sp>
      <p:sp>
        <p:nvSpPr>
          <p:cNvPr id="6" name="HubLabel">
            <a:extLst>
              <a:ext uri="{FF2B5EF4-FFF2-40B4-BE49-F238E27FC236}">
                <a16:creationId xmlns:a16="http://schemas.microsoft.com/office/drawing/2014/main" id="{306DF1A5-3CA1-6592-FD51-1E619F568FC8}"/>
              </a:ext>
            </a:extLst>
          </p:cNvPr>
          <p:cNvSpPr/>
          <p:nvPr/>
        </p:nvSpPr>
        <p:spPr>
          <a:xfrm>
            <a:off x="5046000" y="2450000"/>
            <a:ext cx="2100000" cy="2100000"/>
          </a:xfrm>
          <a:prstGeom prst="rect">
            <a:avLst/>
          </a:prstGeom>
          <a:noFill/>
          <a:ln>
            <a:noFill/>
          </a:ln>
        </p:spPr>
        <p:txBody>
          <a:bodyPr wrap="square" anchor="ctr"/>
          <a:lstStyle/>
          <a:p>
            <a:pPr algn="ctr"/>
            <a:r>
              <a:rPr lang="en-GB" sz="1600" b="1" dirty="0">
                <a:solidFill>
                  <a:schemeClr val="bg1"/>
                </a:solidFill>
              </a:rPr>
              <a:t>Branded materials produced</a:t>
            </a:r>
            <a:endParaRPr lang="en-US" sz="1600" b="1" dirty="0">
              <a:solidFill>
                <a:schemeClr val="bg1"/>
              </a:solidFill>
            </a:endParaRPr>
          </a:p>
        </p:txBody>
      </p:sp>
      <p:pic>
        <p:nvPicPr>
          <p:cNvPr id="12" name="Picture 11">
            <a:extLst>
              <a:ext uri="{FF2B5EF4-FFF2-40B4-BE49-F238E27FC236}">
                <a16:creationId xmlns:a16="http://schemas.microsoft.com/office/drawing/2014/main" id="{1882BEDB-6677-3ADE-628B-A35D795A9695}"/>
              </a:ext>
            </a:extLst>
          </p:cNvPr>
          <p:cNvPicPr>
            <a:picLocks noChangeAspect="1"/>
          </p:cNvPicPr>
          <p:nvPr/>
        </p:nvPicPr>
        <p:blipFill>
          <a:blip r:embed="rId2">
            <a:extLst>
              <a:ext uri="{28A0092B-C50C-407E-A947-70E740481C1C}">
                <a14:useLocalDpi xmlns:a14="http://schemas.microsoft.com/office/drawing/2010/main" val="0"/>
              </a:ext>
            </a:extLst>
          </a:blip>
          <a:srcRect t="17063" b="11695"/>
          <a:stretch>
            <a:fillRect/>
          </a:stretch>
        </p:blipFill>
        <p:spPr>
          <a:xfrm rot="5400000">
            <a:off x="8207469" y="2329021"/>
            <a:ext cx="5134102" cy="2743200"/>
          </a:xfrm>
          <a:prstGeom prst="rect">
            <a:avLst/>
          </a:prstGeom>
          <a:ln>
            <a:noFill/>
          </a:ln>
          <a:effectLst>
            <a:outerShdw blurRad="292100" dist="139700" dir="2700000" algn="tl" rotWithShape="0">
              <a:srgbClr val="333333">
                <a:alpha val="65000"/>
              </a:srgbClr>
            </a:outerShdw>
          </a:effectLst>
        </p:spPr>
      </p:pic>
      <p:pic>
        <p:nvPicPr>
          <p:cNvPr id="2050" name="Picture 2" descr="A purple background with white text and a light beam&#10;&#10;AI-generated content may be incorrect.">
            <a:extLst>
              <a:ext uri="{FF2B5EF4-FFF2-40B4-BE49-F238E27FC236}">
                <a16:creationId xmlns:a16="http://schemas.microsoft.com/office/drawing/2014/main" id="{649AA169-0FD2-C17F-C0D3-3024FA3B7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391" y="3090601"/>
            <a:ext cx="2083601" cy="3118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5" name="Picture 7" descr="A group of cards with text and images&#10;&#10;AI-generated content may be incorrect.">
            <a:extLst>
              <a:ext uri="{FF2B5EF4-FFF2-40B4-BE49-F238E27FC236}">
                <a16:creationId xmlns:a16="http://schemas.microsoft.com/office/drawing/2014/main" id="{5631AFEE-AB91-B3AF-CCD6-8E450646AC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621"/>
          <a:stretch>
            <a:fillRect/>
          </a:stretch>
        </p:blipFill>
        <p:spPr bwMode="auto">
          <a:xfrm>
            <a:off x="3613573" y="1133570"/>
            <a:ext cx="1588185" cy="2033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1AE68FA-9928-30FE-E561-421142D79B59}"/>
              </a:ext>
            </a:extLst>
          </p:cNvPr>
          <p:cNvGrpSpPr/>
          <p:nvPr/>
        </p:nvGrpSpPr>
        <p:grpSpPr>
          <a:xfrm>
            <a:off x="518117" y="1122537"/>
            <a:ext cx="4021987" cy="4997225"/>
            <a:chOff x="507484" y="1212357"/>
            <a:chExt cx="4021987" cy="4997225"/>
          </a:xfrm>
        </p:grpSpPr>
        <p:pic>
          <p:nvPicPr>
            <p:cNvPr id="2052" name="Picture 4" descr="A bright light coming out of the sky&#10;&#10;AI-generated content may be incorrect.">
              <a:extLst>
                <a:ext uri="{FF2B5EF4-FFF2-40B4-BE49-F238E27FC236}">
                  <a16:creationId xmlns:a16="http://schemas.microsoft.com/office/drawing/2014/main" id="{54E7AC0F-3E4B-A91C-5C51-DBB7FC1A5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811" y="1212357"/>
              <a:ext cx="2893512" cy="2033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A poster with a laser beam&#10;&#10;AI-generated content may be incorrect.">
              <a:extLst>
                <a:ext uri="{FF2B5EF4-FFF2-40B4-BE49-F238E27FC236}">
                  <a16:creationId xmlns:a16="http://schemas.microsoft.com/office/drawing/2014/main" id="{A01165A9-B213-4A83-DE7F-1BCDAC55B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409" y="3612258"/>
              <a:ext cx="1853062" cy="2597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1779AEF9-230A-21B8-676C-C46315B9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484" y="3612258"/>
              <a:ext cx="1862835" cy="2597324"/>
            </a:xfrm>
            <a:prstGeom prst="rect">
              <a:avLst/>
            </a:prstGeom>
            <a:ln>
              <a:noFill/>
            </a:ln>
            <a:effectLst>
              <a:outerShdw blurRad="292100" dist="139700" dir="2700000" algn="tl" rotWithShape="0">
                <a:srgbClr val="333333">
                  <a:alpha val="65000"/>
                </a:srgbClr>
              </a:outerShdw>
            </a:effectLst>
          </p:spPr>
        </p:pic>
      </p:grpSp>
      <p:pic>
        <p:nvPicPr>
          <p:cNvPr id="36" name="Picture 35">
            <a:extLst>
              <a:ext uri="{FF2B5EF4-FFF2-40B4-BE49-F238E27FC236}">
                <a16:creationId xmlns:a16="http://schemas.microsoft.com/office/drawing/2014/main" id="{042E5455-244F-EAD8-6CA5-2A455D868E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1386" y="1133570"/>
            <a:ext cx="3033883" cy="1081135"/>
          </a:xfrm>
          <a:prstGeom prst="rect">
            <a:avLst/>
          </a:prstGeom>
          <a:ln>
            <a:noFill/>
          </a:ln>
          <a:effectLst>
            <a:outerShdw blurRad="292100" dist="139700" dir="2700000" algn="tl" rotWithShape="0">
              <a:srgbClr val="333333">
                <a:alpha val="65000"/>
              </a:srgbClr>
            </a:outerShdw>
          </a:effectLst>
        </p:spPr>
      </p:pic>
      <p:sp>
        <p:nvSpPr>
          <p:cNvPr id="8" name="SlideNum">
            <a:extLst>
              <a:ext uri="{FF2B5EF4-FFF2-40B4-BE49-F238E27FC236}">
                <a16:creationId xmlns:a16="http://schemas.microsoft.com/office/drawing/2014/main" id="{652AE6E1-FDF0-5C34-1D16-1DFBFD5389DB}"/>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7</a:t>
            </a:fld>
            <a:endParaRPr lang="en-GB" dirty="0"/>
          </a:p>
        </p:txBody>
      </p:sp>
    </p:spTree>
    <p:extLst>
      <p:ext uri="{BB962C8B-B14F-4D97-AF65-F5344CB8AC3E}">
        <p14:creationId xmlns:p14="http://schemas.microsoft.com/office/powerpoint/2010/main" val="39230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BECE-3455-CD72-25DC-338AF5D5EDB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2257029-1AE8-2311-A96F-71C6D98BE462}"/>
              </a:ext>
            </a:extLst>
          </p:cNvPr>
          <p:cNvPicPr>
            <a:picLocks noChangeAspect="1"/>
          </p:cNvPicPr>
          <p:nvPr/>
        </p:nvPicPr>
        <p:blipFill>
          <a:blip r:embed="rId2"/>
          <a:stretch>
            <a:fillRect/>
          </a:stretch>
        </p:blipFill>
        <p:spPr>
          <a:xfrm>
            <a:off x="5256507" y="2755737"/>
            <a:ext cx="4467965" cy="3277399"/>
          </a:xfrm>
          <a:prstGeom prst="rect">
            <a:avLst/>
          </a:prstGeom>
          <a:ln>
            <a:noFill/>
          </a:ln>
          <a:effectLst>
            <a:outerShdw blurRad="292100" dist="139700" dir="2700000" algn="tl" rotWithShape="0">
              <a:srgbClr val="333333">
                <a:alpha val="65000"/>
              </a:srgbClr>
            </a:outerShdw>
          </a:effectLst>
        </p:spPr>
      </p:pic>
      <p:sp>
        <p:nvSpPr>
          <p:cNvPr id="2" name="Title">
            <a:extLst>
              <a:ext uri="{FF2B5EF4-FFF2-40B4-BE49-F238E27FC236}">
                <a16:creationId xmlns:a16="http://schemas.microsoft.com/office/drawing/2014/main" id="{A3A65D01-6AAA-6822-ED5A-DC51FBDBB416}"/>
              </a:ext>
            </a:extLst>
          </p:cNvPr>
          <p:cNvSpPr>
            <a:spLocks noGrp="1"/>
          </p:cNvSpPr>
          <p:nvPr>
            <p:ph type="title"/>
          </p:nvPr>
        </p:nvSpPr>
        <p:spPr>
          <a:xfrm>
            <a:off x="1677660" y="-264533"/>
            <a:ext cx="9325367" cy="1325563"/>
          </a:xfrm>
        </p:spPr>
        <p:txBody>
          <a:bodyPr/>
          <a:lstStyle/>
          <a:p>
            <a:r>
              <a:rPr lang="en-GB" dirty="0"/>
              <a:t>PACRI </a:t>
            </a:r>
            <a:r>
              <a:rPr lang="en-GB" i="1" dirty="0"/>
              <a:t>“look &amp; feel”</a:t>
            </a:r>
            <a:endParaRPr lang="en-GB" dirty="0"/>
          </a:p>
        </p:txBody>
      </p:sp>
      <p:sp>
        <p:nvSpPr>
          <p:cNvPr id="3" name="SlideNum">
            <a:extLst>
              <a:ext uri="{FF2B5EF4-FFF2-40B4-BE49-F238E27FC236}">
                <a16:creationId xmlns:a16="http://schemas.microsoft.com/office/drawing/2014/main" id="{7FAFD84C-B5DC-0207-FC36-3EC9DC592C1E}"/>
              </a:ext>
            </a:extLst>
          </p:cNvPr>
          <p:cNvSpPr>
            <a:spLocks noGrp="1"/>
          </p:cNvSpPr>
          <p:nvPr>
            <p:ph type="sldNum" sz="quarter" idx="12"/>
          </p:nvPr>
        </p:nvSpPr>
        <p:spPr/>
        <p:txBody>
          <a:bodyPr/>
          <a:lstStyle/>
          <a:p>
            <a:pPr algn="r"/>
            <a:fld id="{3A3A6714-3D1F-4857-9904-D935B84167FA}" type="slidenum">
              <a:rPr lang="en-GB" smtClean="0"/>
              <a:pPr algn="r"/>
              <a:t>8</a:t>
            </a:fld>
            <a:endParaRPr lang="en-GB" dirty="0"/>
          </a:p>
        </p:txBody>
      </p:sp>
      <p:pic>
        <p:nvPicPr>
          <p:cNvPr id="17" name="Picture 16">
            <a:extLst>
              <a:ext uri="{FF2B5EF4-FFF2-40B4-BE49-F238E27FC236}">
                <a16:creationId xmlns:a16="http://schemas.microsoft.com/office/drawing/2014/main" id="{6E71A7BA-FBD5-3802-1651-E2DF1EF14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9287" y="3639022"/>
            <a:ext cx="1795586" cy="239411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59A8829B-9D09-C0B9-C920-1F9E90DD2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17373" y="1323530"/>
            <a:ext cx="2099999" cy="1575000"/>
          </a:xfrm>
          <a:prstGeom prst="rect">
            <a:avLst/>
          </a:prstGeom>
          <a:ln>
            <a:noFill/>
          </a:ln>
          <a:effectLst>
            <a:outerShdw blurRad="292100" dist="139700" dir="2700000" algn="tl" rotWithShape="0">
              <a:srgbClr val="333333">
                <a:alpha val="65000"/>
              </a:srgbClr>
            </a:outerShdw>
          </a:effectLst>
        </p:spPr>
      </p:pic>
      <p:pic>
        <p:nvPicPr>
          <p:cNvPr id="2058" name="Picture 10" descr="A screen shot of a logo&#10;&#10;AI-generated content may be incorrect.">
            <a:extLst>
              <a:ext uri="{FF2B5EF4-FFF2-40B4-BE49-F238E27FC236}">
                <a16:creationId xmlns:a16="http://schemas.microsoft.com/office/drawing/2014/main" id="{3576A82D-9BD7-4974-468E-1A31F7CC14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495"/>
          <a:stretch>
            <a:fillRect/>
          </a:stretch>
        </p:blipFill>
        <p:spPr bwMode="auto">
          <a:xfrm>
            <a:off x="7814820" y="1059465"/>
            <a:ext cx="1909652" cy="114844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7FD0541-2969-EE98-71C3-2269209D05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27" y="1059465"/>
            <a:ext cx="4606257" cy="3392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789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fade">
                                      <p:cBhvr>
                                        <p:cTn id="17" dur="500"/>
                                        <p:tgtEl>
                                          <p:spTgt spid="2058"/>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PACRI Communication</a:t>
            </a:r>
          </a:p>
        </p:txBody>
      </p:sp>
      <p:sp>
        <p:nvSpPr>
          <p:cNvPr id="11" name="TextBox 10"/>
          <p:cNvSpPr txBox="1"/>
          <p:nvPr/>
        </p:nvSpPr>
        <p:spPr>
          <a:xfrm>
            <a:off x="722670" y="1065099"/>
            <a:ext cx="4979619" cy="2616101"/>
          </a:xfrm>
          <a:prstGeom prst="rect">
            <a:avLst/>
          </a:prstGeom>
          <a:noFill/>
        </p:spPr>
        <p:txBody>
          <a:bodyPr wrap="square" rtlCol="0">
            <a:spAutoFit/>
          </a:bodyPr>
          <a:lstStyle/>
          <a:p>
            <a:r>
              <a:rPr lang="en-GB" sz="2400" dirty="0"/>
              <a:t>PACRI dissemination and exploitation plan (D2.3) developed and submitted.</a:t>
            </a:r>
          </a:p>
          <a:p>
            <a:endParaRPr lang="en-GB" sz="1200" dirty="0"/>
          </a:p>
          <a:p>
            <a:r>
              <a:rPr lang="en-GB" sz="2400" dirty="0"/>
              <a:t>PACRI publishes regular news about:</a:t>
            </a:r>
          </a:p>
          <a:p>
            <a:pPr marL="800100" lvl="1" indent="-342900">
              <a:buFont typeface="Arial" panose="020B0604020202020204" pitchFamily="34" charset="0"/>
              <a:buChar char="•"/>
            </a:pPr>
            <a:r>
              <a:rPr lang="en-GB" sz="2000" dirty="0"/>
              <a:t>Scientific results</a:t>
            </a:r>
          </a:p>
          <a:p>
            <a:pPr marL="800100" lvl="1" indent="-342900">
              <a:buFont typeface="Arial" panose="020B0604020202020204" pitchFamily="34" charset="0"/>
              <a:buChar char="•"/>
            </a:pPr>
            <a:r>
              <a:rPr lang="en-GB" sz="2000" dirty="0"/>
              <a:t>Events</a:t>
            </a:r>
          </a:p>
          <a:p>
            <a:pPr marL="800100" lvl="1" indent="-342900">
              <a:buFont typeface="Arial" panose="020B0604020202020204" pitchFamily="34" charset="0"/>
              <a:buChar char="•"/>
            </a:pPr>
            <a:r>
              <a:rPr lang="en-GB" sz="2000" dirty="0"/>
              <a:t>Wider project news</a:t>
            </a:r>
          </a:p>
          <a:p>
            <a:pPr marL="800100" lvl="1" indent="-342900">
              <a:buFont typeface="Arial" panose="020B0604020202020204" pitchFamily="34" charset="0"/>
              <a:buChar char="•"/>
            </a:pPr>
            <a:r>
              <a:rPr lang="en-GB" sz="2000" dirty="0"/>
              <a:t>Partner news</a:t>
            </a:r>
          </a:p>
        </p:txBody>
      </p:sp>
      <p:sp>
        <p:nvSpPr>
          <p:cNvPr id="12" name="TextBox 11"/>
          <p:cNvSpPr txBox="1"/>
          <p:nvPr/>
        </p:nvSpPr>
        <p:spPr>
          <a:xfrm>
            <a:off x="727108" y="4724284"/>
            <a:ext cx="7573663" cy="1446550"/>
          </a:xfrm>
          <a:prstGeom prst="rect">
            <a:avLst/>
          </a:prstGeom>
          <a:noFill/>
        </p:spPr>
        <p:txBody>
          <a:bodyPr wrap="square" rtlCol="0">
            <a:spAutoFit/>
          </a:bodyPr>
          <a:lstStyle/>
          <a:p>
            <a:endParaRPr lang="en-GB" sz="2400" dirty="0"/>
          </a:p>
          <a:p>
            <a:r>
              <a:rPr lang="en-GB" sz="2400" dirty="0"/>
              <a:t>Please continue to send us (regularly):</a:t>
            </a:r>
          </a:p>
          <a:p>
            <a:pPr marL="800100" lvl="1" indent="-342900">
              <a:buFont typeface="Arial" panose="020B0604020202020204" pitchFamily="34" charset="0"/>
              <a:buChar char="•"/>
            </a:pPr>
            <a:r>
              <a:rPr lang="en-GB" sz="2000" dirty="0"/>
              <a:t>R&amp;D highlights, events, prizes etc </a:t>
            </a:r>
          </a:p>
          <a:p>
            <a:pPr marL="800100" lvl="1" indent="-342900">
              <a:buFont typeface="Arial" panose="020B0604020202020204" pitchFamily="34" charset="0"/>
              <a:buChar char="•"/>
            </a:pPr>
            <a:r>
              <a:rPr lang="en-GB" sz="2000" dirty="0"/>
              <a:t>1-2 images (with caption, credits and permissions)</a:t>
            </a:r>
          </a:p>
        </p:txBody>
      </p:sp>
      <p:sp>
        <p:nvSpPr>
          <p:cNvPr id="13" name="TextBox 12"/>
          <p:cNvSpPr txBox="1"/>
          <p:nvPr/>
        </p:nvSpPr>
        <p:spPr>
          <a:xfrm>
            <a:off x="721915" y="3706600"/>
            <a:ext cx="4342664" cy="1384995"/>
          </a:xfrm>
          <a:prstGeom prst="rect">
            <a:avLst/>
          </a:prstGeom>
          <a:noFill/>
        </p:spPr>
        <p:txBody>
          <a:bodyPr wrap="none" rtlCol="0">
            <a:spAutoFit/>
          </a:bodyPr>
          <a:lstStyle/>
          <a:p>
            <a:r>
              <a:rPr lang="en-GB" sz="2400" dirty="0"/>
              <a:t>ULIV can help with:</a:t>
            </a:r>
          </a:p>
          <a:p>
            <a:pPr marL="800100" lvl="1" indent="-342900">
              <a:buFont typeface="Arial" panose="020B0604020202020204" pitchFamily="34" charset="0"/>
              <a:buChar char="•"/>
            </a:pPr>
            <a:r>
              <a:rPr lang="en-GB" sz="2000" dirty="0"/>
              <a:t>Drafting press release</a:t>
            </a:r>
          </a:p>
          <a:p>
            <a:pPr marL="800100" lvl="1" indent="-342900">
              <a:buFont typeface="Arial" panose="020B0604020202020204" pitchFamily="34" charset="0"/>
              <a:buChar char="•"/>
            </a:pPr>
            <a:r>
              <a:rPr lang="en-GB" sz="2000" dirty="0"/>
              <a:t>Posting on online outlets</a:t>
            </a:r>
          </a:p>
          <a:p>
            <a:pPr marL="800100" lvl="1" indent="-342900">
              <a:buFont typeface="Arial" panose="020B0604020202020204" pitchFamily="34" charset="0"/>
              <a:buChar char="•"/>
            </a:pPr>
            <a:r>
              <a:rPr lang="en-GB" sz="2000" dirty="0"/>
              <a:t>Promotion through social media</a:t>
            </a:r>
          </a:p>
        </p:txBody>
      </p:sp>
      <p:pic>
        <p:nvPicPr>
          <p:cNvPr id="2" name="Picture 1">
            <a:extLst>
              <a:ext uri="{FF2B5EF4-FFF2-40B4-BE49-F238E27FC236}">
                <a16:creationId xmlns:a16="http://schemas.microsoft.com/office/drawing/2014/main" id="{38D77C53-CBDD-465D-6B3A-B18976BBD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289" y="1171794"/>
            <a:ext cx="4780984" cy="337781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77948713-A209-B58C-D694-40BD65FD2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581" y="2869221"/>
            <a:ext cx="3378636" cy="248311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73F6D04-0007-BC57-F592-5C347BC01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673" y="4279622"/>
            <a:ext cx="2721446" cy="1781189"/>
          </a:xfrm>
          <a:prstGeom prst="rect">
            <a:avLst/>
          </a:prstGeom>
          <a:ln>
            <a:noFill/>
          </a:ln>
          <a:effectLst>
            <a:outerShdw blurRad="292100" dist="139700" dir="2700000" algn="tl" rotWithShape="0">
              <a:srgbClr val="333333">
                <a:alpha val="65000"/>
              </a:srgbClr>
            </a:outerShdw>
          </a:effectLst>
        </p:spPr>
      </p:pic>
      <p:sp>
        <p:nvSpPr>
          <p:cNvPr id="5" name="SlideNum">
            <a:extLst>
              <a:ext uri="{FF2B5EF4-FFF2-40B4-BE49-F238E27FC236}">
                <a16:creationId xmlns:a16="http://schemas.microsoft.com/office/drawing/2014/main" id="{C344F05C-9034-92A6-5F31-DF6BEA5E1D9F}"/>
              </a:ext>
            </a:extLst>
          </p:cNvPr>
          <p:cNvSpPr>
            <a:spLocks noGrp="1"/>
          </p:cNvSpPr>
          <p:nvPr>
            <p:ph type="sldNum" sz="quarter" idx="12"/>
          </p:nvPr>
        </p:nvSpPr>
        <p:spPr>
          <a:xfrm>
            <a:off x="9111673" y="6480789"/>
            <a:ext cx="2743200" cy="365125"/>
          </a:xfrm>
        </p:spPr>
        <p:txBody>
          <a:bodyPr/>
          <a:lstStyle/>
          <a:p>
            <a:pPr algn="r"/>
            <a:fld id="{3A3A6714-3D1F-4857-9904-D935B84167FA}" type="slidenum">
              <a:rPr lang="en-GB" smtClean="0"/>
              <a:pPr algn="r"/>
              <a:t>9</a:t>
            </a:fld>
            <a:endParaRPr lang="en-GB" dirty="0"/>
          </a:p>
        </p:txBody>
      </p:sp>
    </p:spTree>
    <p:extLst>
      <p:ext uri="{BB962C8B-B14F-4D97-AF65-F5344CB8AC3E}">
        <p14:creationId xmlns:p14="http://schemas.microsoft.com/office/powerpoint/2010/main" val="3030732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baaa65-bc8d-4653-a153-b03afe81d866">
      <Terms xmlns="http://schemas.microsoft.com/office/infopath/2007/PartnerControls"/>
    </lcf76f155ced4ddcb4097134ff3c332f>
    <TaxCatchAll xmlns="61616150-5b52-481c-b044-2e240aa5fc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987A0915868F4B9A7934BC3DFBA6E4" ma:contentTypeVersion="13" ma:contentTypeDescription="Create a new document." ma:contentTypeScope="" ma:versionID="1d3615cd5af1d058d3262cdf87b9a493">
  <xsd:schema xmlns:xsd="http://www.w3.org/2001/XMLSchema" xmlns:xs="http://www.w3.org/2001/XMLSchema" xmlns:p="http://schemas.microsoft.com/office/2006/metadata/properties" xmlns:ns2="d4baaa65-bc8d-4653-a153-b03afe81d866" xmlns:ns3="61616150-5b52-481c-b044-2e240aa5fc2c" targetNamespace="http://schemas.microsoft.com/office/2006/metadata/properties" ma:root="true" ma:fieldsID="68b6acee873ae18eed7e7942afd8b636" ns2:_="" ns3:_="">
    <xsd:import namespace="d4baaa65-bc8d-4653-a153-b03afe81d866"/>
    <xsd:import namespace="61616150-5b52-481c-b044-2e240aa5fc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aaa65-bc8d-4653-a153-b03afe81d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616150-5b52-481c-b044-2e240aa5fc2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3cbe1c-15b8-49a3-966f-cb46d899b540}" ma:internalName="TaxCatchAll" ma:showField="CatchAllData" ma:web="61616150-5b52-481c-b044-2e240aa5fc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81043-34C7-4219-BDE6-28F708A40982}">
  <ds:schemaRefs>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infopath/2007/PartnerControls"/>
    <ds:schemaRef ds:uri="2c43926a-b248-4fb5-8692-7f03bd5c687b"/>
    <ds:schemaRef ds:uri="http://schemas.openxmlformats.org/package/2006/metadata/core-properties"/>
    <ds:schemaRef ds:uri="2c0728d4-b628-46ac-beb8-1847ad0e6c02"/>
    <ds:schemaRef ds:uri="http://schemas.microsoft.com/office/2006/metadata/properties"/>
    <ds:schemaRef ds:uri="d4baaa65-bc8d-4653-a153-b03afe81d866"/>
    <ds:schemaRef ds:uri="61616150-5b52-481c-b044-2e240aa5fc2c"/>
  </ds:schemaRefs>
</ds:datastoreItem>
</file>

<file path=customXml/itemProps2.xml><?xml version="1.0" encoding="utf-8"?>
<ds:datastoreItem xmlns:ds="http://schemas.openxmlformats.org/officeDocument/2006/customXml" ds:itemID="{C678841E-77AA-4FA8-9354-37D372014D2F}"/>
</file>

<file path=customXml/itemProps3.xml><?xml version="1.0" encoding="utf-8"?>
<ds:datastoreItem xmlns:ds="http://schemas.openxmlformats.org/officeDocument/2006/customXml" ds:itemID="{899EB1EA-53CF-4961-9F1C-A396DF266BF6}">
  <ds:schemaRefs>
    <ds:schemaRef ds:uri="http://schemas.microsoft.com/sharepoint/v3/contenttype/forms"/>
  </ds:schemaRefs>
</ds:datastoreItem>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9556</TotalTime>
  <Words>1063</Words>
  <Application>Microsoft Office PowerPoint</Application>
  <PresentationFormat>Widescreen</PresentationFormat>
  <Paragraphs>227</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Calibri Light</vt:lpstr>
      <vt:lpstr>Times New Roman</vt:lpstr>
      <vt:lpstr>Office Theme</vt:lpstr>
      <vt:lpstr>WP2: Scientific + Industrial Exploitation</vt:lpstr>
      <vt:lpstr>Key Contacts in WP2</vt:lpstr>
      <vt:lpstr>Milestones and Deliverables</vt:lpstr>
      <vt:lpstr>WP2 Overview &amp; Objectives</vt:lpstr>
      <vt:lpstr>Communication</vt:lpstr>
      <vt:lpstr>SharePoint</vt:lpstr>
      <vt:lpstr>PACRI “look &amp; feel”</vt:lpstr>
      <vt:lpstr>PACRI “look &amp; feel”</vt:lpstr>
      <vt:lpstr>PACRI Communication</vt:lpstr>
      <vt:lpstr>Highlighting PACRI ECRs</vt:lpstr>
      <vt:lpstr>PACRI Events</vt:lpstr>
      <vt:lpstr>Outreach and Public Engagement</vt:lpstr>
      <vt:lpstr>PACRI Collaborative Platform</vt:lpstr>
      <vt:lpstr>Why a Flexible KT framework is Needed</vt:lpstr>
      <vt:lpstr>Knowledge Transfer Framework</vt:lpstr>
      <vt:lpstr>IP Self-assessment Tool</vt:lpstr>
      <vt:lpstr>How the Framework Supports Translation</vt:lpstr>
      <vt:lpstr>KT: Next Steps</vt:lpstr>
      <vt:lpstr>Join Informal WP2 Discussions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Welsch, Carsten</cp:lastModifiedBy>
  <cp:revision>89</cp:revision>
  <dcterms:created xsi:type="dcterms:W3CDTF">2018-02-09T13:41:45Z</dcterms:created>
  <dcterms:modified xsi:type="dcterms:W3CDTF">2026-03-23T13:30:45Z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0x01010090987A0915868F4B9A7934BC3DFBA6E4</vt:lpwstr>
  </property>
</Properties>
</file>