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76" r:id="rId6"/>
    <p:sldId id="269" r:id="rId7"/>
    <p:sldId id="277" r:id="rId8"/>
    <p:sldId id="278" r:id="rId9"/>
    <p:sldId id="280" r:id="rId10"/>
    <p:sldId id="279" r:id="rId11"/>
    <p:sldId id="281" r:id="rId12"/>
    <p:sldId id="282"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A9C"/>
    <a:srgbClr val="0063FF"/>
    <a:srgbClr val="FFC000"/>
    <a:srgbClr val="FCAF17"/>
    <a:srgbClr val="A0FA4B"/>
    <a:srgbClr val="0024A8"/>
    <a:srgbClr val="DC5026"/>
    <a:srgbClr val="F0F0F0"/>
    <a:srgbClr val="DDE9F7"/>
    <a:srgbClr val="2E0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6" autoAdjust="0"/>
    <p:restoredTop sz="94660"/>
  </p:normalViewPr>
  <p:slideViewPr>
    <p:cSldViewPr snapToGrid="0">
      <p:cViewPr varScale="1">
        <p:scale>
          <a:sx n="107" d="100"/>
          <a:sy n="107" d="100"/>
        </p:scale>
        <p:origin x="4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A6498-A13E-4A41-BC3C-3AEF0FE96E53}"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55E8194-6DDF-4FFD-97B9-57A29050DAA4}">
      <dgm:prSet/>
      <dgm:spPr/>
      <dgm:t>
        <a:bodyPr/>
        <a:lstStyle/>
        <a:p>
          <a:pPr>
            <a:defRPr cap="all"/>
          </a:pPr>
          <a:r>
            <a:rPr lang="en-GB" dirty="0"/>
            <a:t>Modulator</a:t>
          </a:r>
          <a:endParaRPr lang="en-US" dirty="0"/>
        </a:p>
      </dgm:t>
    </dgm:pt>
    <dgm:pt modelId="{FEE29029-579B-4627-9A5D-F64001F507E8}" type="parTrans" cxnId="{5D3ABB90-ECAB-4652-AB6C-E90273E2803D}">
      <dgm:prSet/>
      <dgm:spPr/>
      <dgm:t>
        <a:bodyPr/>
        <a:lstStyle/>
        <a:p>
          <a:endParaRPr lang="en-US"/>
        </a:p>
      </dgm:t>
    </dgm:pt>
    <dgm:pt modelId="{30BBBDAB-091F-40C8-8438-12BF7145FF2E}" type="sibTrans" cxnId="{5D3ABB90-ECAB-4652-AB6C-E90273E2803D}">
      <dgm:prSet/>
      <dgm:spPr/>
      <dgm:t>
        <a:bodyPr/>
        <a:lstStyle/>
        <a:p>
          <a:endParaRPr lang="en-US"/>
        </a:p>
      </dgm:t>
    </dgm:pt>
    <dgm:pt modelId="{E0235027-9A82-40CC-9866-D1F204C81E04}">
      <dgm:prSet/>
      <dgm:spPr/>
      <dgm:t>
        <a:bodyPr/>
        <a:lstStyle/>
        <a:p>
          <a:pPr>
            <a:defRPr cap="all"/>
          </a:pPr>
          <a:r>
            <a:rPr lang="en-GB"/>
            <a:t>Operating modes</a:t>
          </a:r>
          <a:endParaRPr lang="en-US"/>
        </a:p>
      </dgm:t>
    </dgm:pt>
    <dgm:pt modelId="{41190C5B-5BD6-4945-ACCB-9CA42873102B}" type="parTrans" cxnId="{965916BC-0F58-43A5-90D5-11779C55F648}">
      <dgm:prSet/>
      <dgm:spPr/>
      <dgm:t>
        <a:bodyPr/>
        <a:lstStyle/>
        <a:p>
          <a:endParaRPr lang="en-US"/>
        </a:p>
      </dgm:t>
    </dgm:pt>
    <dgm:pt modelId="{17A54C51-FBDB-4F54-A802-D5B0255E33BE}" type="sibTrans" cxnId="{965916BC-0F58-43A5-90D5-11779C55F648}">
      <dgm:prSet/>
      <dgm:spPr/>
      <dgm:t>
        <a:bodyPr/>
        <a:lstStyle/>
        <a:p>
          <a:endParaRPr lang="en-US"/>
        </a:p>
      </dgm:t>
    </dgm:pt>
    <dgm:pt modelId="{2FF41EA8-6AA9-42B9-A1E3-C5117BF5DB95}">
      <dgm:prSet/>
      <dgm:spPr/>
      <dgm:t>
        <a:bodyPr/>
        <a:lstStyle/>
        <a:p>
          <a:pPr>
            <a:defRPr cap="all"/>
          </a:pPr>
          <a:r>
            <a:rPr lang="en-GB"/>
            <a:t>Klystron design</a:t>
          </a:r>
          <a:endParaRPr lang="en-US"/>
        </a:p>
      </dgm:t>
    </dgm:pt>
    <dgm:pt modelId="{C2C685B7-E401-4303-9DC5-3FE2819AF0EE}" type="parTrans" cxnId="{23CF8871-954A-4982-BF5E-A0B8D54E07D0}">
      <dgm:prSet/>
      <dgm:spPr/>
      <dgm:t>
        <a:bodyPr/>
        <a:lstStyle/>
        <a:p>
          <a:endParaRPr lang="en-US"/>
        </a:p>
      </dgm:t>
    </dgm:pt>
    <dgm:pt modelId="{6485E3CB-76C5-4C6C-AB0B-8B37B85FFD54}" type="sibTrans" cxnId="{23CF8871-954A-4982-BF5E-A0B8D54E07D0}">
      <dgm:prSet/>
      <dgm:spPr/>
      <dgm:t>
        <a:bodyPr/>
        <a:lstStyle/>
        <a:p>
          <a:endParaRPr lang="en-US"/>
        </a:p>
      </dgm:t>
    </dgm:pt>
    <dgm:pt modelId="{7464982D-3787-47CD-B77A-F72505612171}">
      <dgm:prSet/>
      <dgm:spPr/>
      <dgm:t>
        <a:bodyPr/>
        <a:lstStyle/>
        <a:p>
          <a:pPr>
            <a:defRPr cap="all"/>
          </a:pPr>
          <a:r>
            <a:rPr lang="en-GB"/>
            <a:t>Specifications</a:t>
          </a:r>
          <a:endParaRPr lang="en-US"/>
        </a:p>
      </dgm:t>
    </dgm:pt>
    <dgm:pt modelId="{3D6EAB98-9132-40A8-81D7-2A846005B5A1}" type="parTrans" cxnId="{02903540-6DD6-4174-A20E-0DB8AC9150DA}">
      <dgm:prSet/>
      <dgm:spPr/>
      <dgm:t>
        <a:bodyPr/>
        <a:lstStyle/>
        <a:p>
          <a:endParaRPr lang="en-US"/>
        </a:p>
      </dgm:t>
    </dgm:pt>
    <dgm:pt modelId="{207CFD11-D284-419B-81E9-B05C14F863CC}" type="sibTrans" cxnId="{02903540-6DD6-4174-A20E-0DB8AC9150DA}">
      <dgm:prSet/>
      <dgm:spPr/>
      <dgm:t>
        <a:bodyPr/>
        <a:lstStyle/>
        <a:p>
          <a:endParaRPr lang="en-US"/>
        </a:p>
      </dgm:t>
    </dgm:pt>
    <dgm:pt modelId="{875E8C37-A267-47C2-AAFF-CAFA7F8444C7}">
      <dgm:prSet/>
      <dgm:spPr/>
      <dgm:t>
        <a:bodyPr/>
        <a:lstStyle/>
        <a:p>
          <a:pPr>
            <a:defRPr cap="all"/>
          </a:pPr>
          <a:r>
            <a:rPr lang="en-GB"/>
            <a:t>Timeline</a:t>
          </a:r>
          <a:endParaRPr lang="en-US"/>
        </a:p>
      </dgm:t>
    </dgm:pt>
    <dgm:pt modelId="{21376AC9-16F7-4F7B-981E-44154A864B31}" type="parTrans" cxnId="{1056966B-4F7C-4E5F-8F64-B3E4021DD4A8}">
      <dgm:prSet/>
      <dgm:spPr/>
      <dgm:t>
        <a:bodyPr/>
        <a:lstStyle/>
        <a:p>
          <a:endParaRPr lang="en-US"/>
        </a:p>
      </dgm:t>
    </dgm:pt>
    <dgm:pt modelId="{9A82C187-8B0B-4C80-BE1D-11D3D0319CA4}" type="sibTrans" cxnId="{1056966B-4F7C-4E5F-8F64-B3E4021DD4A8}">
      <dgm:prSet/>
      <dgm:spPr/>
      <dgm:t>
        <a:bodyPr/>
        <a:lstStyle/>
        <a:p>
          <a:endParaRPr lang="en-US"/>
        </a:p>
      </dgm:t>
    </dgm:pt>
    <dgm:pt modelId="{D629AA4A-1585-4965-B45A-47252D1072FC}" type="pres">
      <dgm:prSet presAssocID="{F3FA6498-A13E-4A41-BC3C-3AEF0FE96E53}" presName="root" presStyleCnt="0">
        <dgm:presLayoutVars>
          <dgm:dir/>
          <dgm:resizeHandles val="exact"/>
        </dgm:presLayoutVars>
      </dgm:prSet>
      <dgm:spPr/>
    </dgm:pt>
    <dgm:pt modelId="{AD9C5F9F-F00D-408A-A462-2EE6030B6977}" type="pres">
      <dgm:prSet presAssocID="{A55E8194-6DDF-4FFD-97B9-57A29050DAA4}" presName="compNode" presStyleCnt="0"/>
      <dgm:spPr/>
    </dgm:pt>
    <dgm:pt modelId="{77F15573-1FD6-45CB-8C7C-9312505FF140}" type="pres">
      <dgm:prSet presAssocID="{A55E8194-6DDF-4FFD-97B9-57A29050DAA4}" presName="iconBgRect" presStyleLbl="bgShp" presStyleIdx="0" presStyleCnt="5"/>
      <dgm:spPr/>
    </dgm:pt>
    <dgm:pt modelId="{165440E9-3DAD-42E4-8231-D3A65A8BB2A5}" type="pres">
      <dgm:prSet presAssocID="{A55E8194-6DDF-4FFD-97B9-57A29050DA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mach"/>
        </a:ext>
      </dgm:extLst>
    </dgm:pt>
    <dgm:pt modelId="{914BCF19-BA33-448E-A7EC-9498D7FB86FA}" type="pres">
      <dgm:prSet presAssocID="{A55E8194-6DDF-4FFD-97B9-57A29050DAA4}" presName="spaceRect" presStyleCnt="0"/>
      <dgm:spPr/>
    </dgm:pt>
    <dgm:pt modelId="{D91B2CA1-2246-405B-9518-E7A21B01C87B}" type="pres">
      <dgm:prSet presAssocID="{A55E8194-6DDF-4FFD-97B9-57A29050DAA4}" presName="textRect" presStyleLbl="revTx" presStyleIdx="0" presStyleCnt="5">
        <dgm:presLayoutVars>
          <dgm:chMax val="1"/>
          <dgm:chPref val="1"/>
        </dgm:presLayoutVars>
      </dgm:prSet>
      <dgm:spPr/>
    </dgm:pt>
    <dgm:pt modelId="{ABAA39D0-6D4D-44E4-8ABF-81C986628FB1}" type="pres">
      <dgm:prSet presAssocID="{30BBBDAB-091F-40C8-8438-12BF7145FF2E}" presName="sibTrans" presStyleCnt="0"/>
      <dgm:spPr/>
    </dgm:pt>
    <dgm:pt modelId="{4B31E5CC-2B05-433E-8A8F-686966FDE93D}" type="pres">
      <dgm:prSet presAssocID="{E0235027-9A82-40CC-9866-D1F204C81E04}" presName="compNode" presStyleCnt="0"/>
      <dgm:spPr/>
    </dgm:pt>
    <dgm:pt modelId="{9EC6A031-0C9E-4744-B4EA-8EC55FF5A0A5}" type="pres">
      <dgm:prSet presAssocID="{E0235027-9A82-40CC-9866-D1F204C81E04}" presName="iconBgRect" presStyleLbl="bgShp" presStyleIdx="1" presStyleCnt="5"/>
      <dgm:spPr/>
    </dgm:pt>
    <dgm:pt modelId="{7D5AEA74-A1C7-4937-9DAB-C9B941C55259}" type="pres">
      <dgm:prSet presAssocID="{E0235027-9A82-40CC-9866-D1F204C81E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18BD7845-9AB6-4510-BD18-F72EACA8B1C2}" type="pres">
      <dgm:prSet presAssocID="{E0235027-9A82-40CC-9866-D1F204C81E04}" presName="spaceRect" presStyleCnt="0"/>
      <dgm:spPr/>
    </dgm:pt>
    <dgm:pt modelId="{04BE2664-CFD8-4D34-A874-7CA985C448CB}" type="pres">
      <dgm:prSet presAssocID="{E0235027-9A82-40CC-9866-D1F204C81E04}" presName="textRect" presStyleLbl="revTx" presStyleIdx="1" presStyleCnt="5">
        <dgm:presLayoutVars>
          <dgm:chMax val="1"/>
          <dgm:chPref val="1"/>
        </dgm:presLayoutVars>
      </dgm:prSet>
      <dgm:spPr/>
    </dgm:pt>
    <dgm:pt modelId="{3CE8F8DC-B553-4B08-B40C-7C77D55ECA1E}" type="pres">
      <dgm:prSet presAssocID="{17A54C51-FBDB-4F54-A802-D5B0255E33BE}" presName="sibTrans" presStyleCnt="0"/>
      <dgm:spPr/>
    </dgm:pt>
    <dgm:pt modelId="{7F3277BA-3731-4492-A0CC-092021D7F241}" type="pres">
      <dgm:prSet presAssocID="{2FF41EA8-6AA9-42B9-A1E3-C5117BF5DB95}" presName="compNode" presStyleCnt="0"/>
      <dgm:spPr/>
    </dgm:pt>
    <dgm:pt modelId="{DCECB7B4-B0F4-4EF0-A6BF-6B6833F583F8}" type="pres">
      <dgm:prSet presAssocID="{2FF41EA8-6AA9-42B9-A1E3-C5117BF5DB95}" presName="iconBgRect" presStyleLbl="bgShp" presStyleIdx="2" presStyleCnt="5"/>
      <dgm:spPr/>
    </dgm:pt>
    <dgm:pt modelId="{46CBE76D-B9BC-49B3-A0E4-DF5E295204B3}" type="pres">
      <dgm:prSet presAssocID="{2FF41EA8-6AA9-42B9-A1E3-C5117BF5DB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760C65F-797F-4C61-B1F7-47232E99CF07}" type="pres">
      <dgm:prSet presAssocID="{2FF41EA8-6AA9-42B9-A1E3-C5117BF5DB95}" presName="spaceRect" presStyleCnt="0"/>
      <dgm:spPr/>
    </dgm:pt>
    <dgm:pt modelId="{59D47652-2D70-481E-95B8-ACD690029F29}" type="pres">
      <dgm:prSet presAssocID="{2FF41EA8-6AA9-42B9-A1E3-C5117BF5DB95}" presName="textRect" presStyleLbl="revTx" presStyleIdx="2" presStyleCnt="5">
        <dgm:presLayoutVars>
          <dgm:chMax val="1"/>
          <dgm:chPref val="1"/>
        </dgm:presLayoutVars>
      </dgm:prSet>
      <dgm:spPr/>
    </dgm:pt>
    <dgm:pt modelId="{C9BCCF89-D38F-4F90-98ED-541A140C14FF}" type="pres">
      <dgm:prSet presAssocID="{6485E3CB-76C5-4C6C-AB0B-8B37B85FFD54}" presName="sibTrans" presStyleCnt="0"/>
      <dgm:spPr/>
    </dgm:pt>
    <dgm:pt modelId="{3FCCB0B3-7CAB-4FBA-ABCF-E7498A67E44A}" type="pres">
      <dgm:prSet presAssocID="{7464982D-3787-47CD-B77A-F72505612171}" presName="compNode" presStyleCnt="0"/>
      <dgm:spPr/>
    </dgm:pt>
    <dgm:pt modelId="{2785D5C2-152D-4832-9D97-93492135490B}" type="pres">
      <dgm:prSet presAssocID="{7464982D-3787-47CD-B77A-F72505612171}" presName="iconBgRect" presStyleLbl="bgShp" presStyleIdx="3" presStyleCnt="5"/>
      <dgm:spPr/>
    </dgm:pt>
    <dgm:pt modelId="{60DE3FFC-C449-40FD-977D-B470C1EC2492}" type="pres">
      <dgm:prSet presAssocID="{7464982D-3787-47CD-B77A-F7250561217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A1B3DD2A-3E0D-4BE4-A0F6-C2A62BF7E6AC}" type="pres">
      <dgm:prSet presAssocID="{7464982D-3787-47CD-B77A-F72505612171}" presName="spaceRect" presStyleCnt="0"/>
      <dgm:spPr/>
    </dgm:pt>
    <dgm:pt modelId="{81699AF8-6E27-465D-9A75-095CC29D21B4}" type="pres">
      <dgm:prSet presAssocID="{7464982D-3787-47CD-B77A-F72505612171}" presName="textRect" presStyleLbl="revTx" presStyleIdx="3" presStyleCnt="5">
        <dgm:presLayoutVars>
          <dgm:chMax val="1"/>
          <dgm:chPref val="1"/>
        </dgm:presLayoutVars>
      </dgm:prSet>
      <dgm:spPr/>
    </dgm:pt>
    <dgm:pt modelId="{94227BD3-227D-4E29-AE56-280C9152E206}" type="pres">
      <dgm:prSet presAssocID="{207CFD11-D284-419B-81E9-B05C14F863CC}" presName="sibTrans" presStyleCnt="0"/>
      <dgm:spPr/>
    </dgm:pt>
    <dgm:pt modelId="{2342E8E2-69ED-4EBA-920E-903498CEEDB2}" type="pres">
      <dgm:prSet presAssocID="{875E8C37-A267-47C2-AAFF-CAFA7F8444C7}" presName="compNode" presStyleCnt="0"/>
      <dgm:spPr/>
    </dgm:pt>
    <dgm:pt modelId="{145D69DD-F92F-461F-9CB0-91EC12F35B76}" type="pres">
      <dgm:prSet presAssocID="{875E8C37-A267-47C2-AAFF-CAFA7F8444C7}" presName="iconBgRect" presStyleLbl="bgShp" presStyleIdx="4" presStyleCnt="5"/>
      <dgm:spPr/>
    </dgm:pt>
    <dgm:pt modelId="{AF226C60-6C85-4FAB-8DBC-F5EFF8A865CA}" type="pres">
      <dgm:prSet presAssocID="{875E8C37-A267-47C2-AAFF-CAFA7F8444C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3E786435-50DD-4F10-A555-8C400C5A6ABA}" type="pres">
      <dgm:prSet presAssocID="{875E8C37-A267-47C2-AAFF-CAFA7F8444C7}" presName="spaceRect" presStyleCnt="0"/>
      <dgm:spPr/>
    </dgm:pt>
    <dgm:pt modelId="{0CC1A634-295C-4BA8-A450-477C873CE913}" type="pres">
      <dgm:prSet presAssocID="{875E8C37-A267-47C2-AAFF-CAFA7F8444C7}" presName="textRect" presStyleLbl="revTx" presStyleIdx="4" presStyleCnt="5">
        <dgm:presLayoutVars>
          <dgm:chMax val="1"/>
          <dgm:chPref val="1"/>
        </dgm:presLayoutVars>
      </dgm:prSet>
      <dgm:spPr/>
    </dgm:pt>
  </dgm:ptLst>
  <dgm:cxnLst>
    <dgm:cxn modelId="{5B730326-0B6D-478D-A23F-D2EA7EDE58BC}" type="presOf" srcId="{7464982D-3787-47CD-B77A-F72505612171}" destId="{81699AF8-6E27-465D-9A75-095CC29D21B4}" srcOrd="0" destOrd="0" presId="urn:microsoft.com/office/officeart/2018/5/layout/IconCircleLabelList"/>
    <dgm:cxn modelId="{02903540-6DD6-4174-A20E-0DB8AC9150DA}" srcId="{F3FA6498-A13E-4A41-BC3C-3AEF0FE96E53}" destId="{7464982D-3787-47CD-B77A-F72505612171}" srcOrd="3" destOrd="0" parTransId="{3D6EAB98-9132-40A8-81D7-2A846005B5A1}" sibTransId="{207CFD11-D284-419B-81E9-B05C14F863CC}"/>
    <dgm:cxn modelId="{1056966B-4F7C-4E5F-8F64-B3E4021DD4A8}" srcId="{F3FA6498-A13E-4A41-BC3C-3AEF0FE96E53}" destId="{875E8C37-A267-47C2-AAFF-CAFA7F8444C7}" srcOrd="4" destOrd="0" parTransId="{21376AC9-16F7-4F7B-981E-44154A864B31}" sibTransId="{9A82C187-8B0B-4C80-BE1D-11D3D0319CA4}"/>
    <dgm:cxn modelId="{AC92F070-CA75-47C6-B2F4-43130B859BB0}" type="presOf" srcId="{F3FA6498-A13E-4A41-BC3C-3AEF0FE96E53}" destId="{D629AA4A-1585-4965-B45A-47252D1072FC}" srcOrd="0" destOrd="0" presId="urn:microsoft.com/office/officeart/2018/5/layout/IconCircleLabelList"/>
    <dgm:cxn modelId="{FB777851-D688-406E-BB7B-596B498AEF7D}" type="presOf" srcId="{A55E8194-6DDF-4FFD-97B9-57A29050DAA4}" destId="{D91B2CA1-2246-405B-9518-E7A21B01C87B}" srcOrd="0" destOrd="0" presId="urn:microsoft.com/office/officeart/2018/5/layout/IconCircleLabelList"/>
    <dgm:cxn modelId="{23CF8871-954A-4982-BF5E-A0B8D54E07D0}" srcId="{F3FA6498-A13E-4A41-BC3C-3AEF0FE96E53}" destId="{2FF41EA8-6AA9-42B9-A1E3-C5117BF5DB95}" srcOrd="2" destOrd="0" parTransId="{C2C685B7-E401-4303-9DC5-3FE2819AF0EE}" sibTransId="{6485E3CB-76C5-4C6C-AB0B-8B37B85FFD54}"/>
    <dgm:cxn modelId="{5D3ABB90-ECAB-4652-AB6C-E90273E2803D}" srcId="{F3FA6498-A13E-4A41-BC3C-3AEF0FE96E53}" destId="{A55E8194-6DDF-4FFD-97B9-57A29050DAA4}" srcOrd="0" destOrd="0" parTransId="{FEE29029-579B-4627-9A5D-F64001F507E8}" sibTransId="{30BBBDAB-091F-40C8-8438-12BF7145FF2E}"/>
    <dgm:cxn modelId="{17AF36A7-9607-4458-91F6-A916B8C81965}" type="presOf" srcId="{2FF41EA8-6AA9-42B9-A1E3-C5117BF5DB95}" destId="{59D47652-2D70-481E-95B8-ACD690029F29}" srcOrd="0" destOrd="0" presId="urn:microsoft.com/office/officeart/2018/5/layout/IconCircleLabelList"/>
    <dgm:cxn modelId="{965916BC-0F58-43A5-90D5-11779C55F648}" srcId="{F3FA6498-A13E-4A41-BC3C-3AEF0FE96E53}" destId="{E0235027-9A82-40CC-9866-D1F204C81E04}" srcOrd="1" destOrd="0" parTransId="{41190C5B-5BD6-4945-ACCB-9CA42873102B}" sibTransId="{17A54C51-FBDB-4F54-A802-D5B0255E33BE}"/>
    <dgm:cxn modelId="{2E1E9CC9-B146-4D14-9DD1-620262BBF0C8}" type="presOf" srcId="{875E8C37-A267-47C2-AAFF-CAFA7F8444C7}" destId="{0CC1A634-295C-4BA8-A450-477C873CE913}" srcOrd="0" destOrd="0" presId="urn:microsoft.com/office/officeart/2018/5/layout/IconCircleLabelList"/>
    <dgm:cxn modelId="{32F73FD7-5D62-4471-948C-FFDB4AB1734A}" type="presOf" srcId="{E0235027-9A82-40CC-9866-D1F204C81E04}" destId="{04BE2664-CFD8-4D34-A874-7CA985C448CB}" srcOrd="0" destOrd="0" presId="urn:microsoft.com/office/officeart/2018/5/layout/IconCircleLabelList"/>
    <dgm:cxn modelId="{898B8E7A-5E14-44D3-9B2A-EFFB4FDF917C}" type="presParOf" srcId="{D629AA4A-1585-4965-B45A-47252D1072FC}" destId="{AD9C5F9F-F00D-408A-A462-2EE6030B6977}" srcOrd="0" destOrd="0" presId="urn:microsoft.com/office/officeart/2018/5/layout/IconCircleLabelList"/>
    <dgm:cxn modelId="{09630B30-FDD0-414E-AD02-C01436573F06}" type="presParOf" srcId="{AD9C5F9F-F00D-408A-A462-2EE6030B6977}" destId="{77F15573-1FD6-45CB-8C7C-9312505FF140}" srcOrd="0" destOrd="0" presId="urn:microsoft.com/office/officeart/2018/5/layout/IconCircleLabelList"/>
    <dgm:cxn modelId="{44FF6406-4523-44D1-A86B-C52796317F9D}" type="presParOf" srcId="{AD9C5F9F-F00D-408A-A462-2EE6030B6977}" destId="{165440E9-3DAD-42E4-8231-D3A65A8BB2A5}" srcOrd="1" destOrd="0" presId="urn:microsoft.com/office/officeart/2018/5/layout/IconCircleLabelList"/>
    <dgm:cxn modelId="{5D3C4C48-420E-44D8-A92A-EB04C77D732C}" type="presParOf" srcId="{AD9C5F9F-F00D-408A-A462-2EE6030B6977}" destId="{914BCF19-BA33-448E-A7EC-9498D7FB86FA}" srcOrd="2" destOrd="0" presId="urn:microsoft.com/office/officeart/2018/5/layout/IconCircleLabelList"/>
    <dgm:cxn modelId="{573ADDF1-3C5A-4BBD-AD80-A73E2D72CCD1}" type="presParOf" srcId="{AD9C5F9F-F00D-408A-A462-2EE6030B6977}" destId="{D91B2CA1-2246-405B-9518-E7A21B01C87B}" srcOrd="3" destOrd="0" presId="urn:microsoft.com/office/officeart/2018/5/layout/IconCircleLabelList"/>
    <dgm:cxn modelId="{C04D1C10-37D7-4B2D-AE4F-65C59A16143B}" type="presParOf" srcId="{D629AA4A-1585-4965-B45A-47252D1072FC}" destId="{ABAA39D0-6D4D-44E4-8ABF-81C986628FB1}" srcOrd="1" destOrd="0" presId="urn:microsoft.com/office/officeart/2018/5/layout/IconCircleLabelList"/>
    <dgm:cxn modelId="{1FFDEC9E-FBEC-4F1D-A871-4C0204347957}" type="presParOf" srcId="{D629AA4A-1585-4965-B45A-47252D1072FC}" destId="{4B31E5CC-2B05-433E-8A8F-686966FDE93D}" srcOrd="2" destOrd="0" presId="urn:microsoft.com/office/officeart/2018/5/layout/IconCircleLabelList"/>
    <dgm:cxn modelId="{CD190F3C-8FBF-4F7B-B603-9A3453374251}" type="presParOf" srcId="{4B31E5CC-2B05-433E-8A8F-686966FDE93D}" destId="{9EC6A031-0C9E-4744-B4EA-8EC55FF5A0A5}" srcOrd="0" destOrd="0" presId="urn:microsoft.com/office/officeart/2018/5/layout/IconCircleLabelList"/>
    <dgm:cxn modelId="{0220855E-7532-4705-98B0-F373C1ED485A}" type="presParOf" srcId="{4B31E5CC-2B05-433E-8A8F-686966FDE93D}" destId="{7D5AEA74-A1C7-4937-9DAB-C9B941C55259}" srcOrd="1" destOrd="0" presId="urn:microsoft.com/office/officeart/2018/5/layout/IconCircleLabelList"/>
    <dgm:cxn modelId="{EB12AD46-89C4-4BED-B858-4C73C576599C}" type="presParOf" srcId="{4B31E5CC-2B05-433E-8A8F-686966FDE93D}" destId="{18BD7845-9AB6-4510-BD18-F72EACA8B1C2}" srcOrd="2" destOrd="0" presId="urn:microsoft.com/office/officeart/2018/5/layout/IconCircleLabelList"/>
    <dgm:cxn modelId="{95203729-6640-4B09-AB50-446885A4914E}" type="presParOf" srcId="{4B31E5CC-2B05-433E-8A8F-686966FDE93D}" destId="{04BE2664-CFD8-4D34-A874-7CA985C448CB}" srcOrd="3" destOrd="0" presId="urn:microsoft.com/office/officeart/2018/5/layout/IconCircleLabelList"/>
    <dgm:cxn modelId="{EC1F4F5C-8E7C-40FC-B347-9940FB6B8DAE}" type="presParOf" srcId="{D629AA4A-1585-4965-B45A-47252D1072FC}" destId="{3CE8F8DC-B553-4B08-B40C-7C77D55ECA1E}" srcOrd="3" destOrd="0" presId="urn:microsoft.com/office/officeart/2018/5/layout/IconCircleLabelList"/>
    <dgm:cxn modelId="{A7C767BB-80C4-4C78-9456-176A887E3188}" type="presParOf" srcId="{D629AA4A-1585-4965-B45A-47252D1072FC}" destId="{7F3277BA-3731-4492-A0CC-092021D7F241}" srcOrd="4" destOrd="0" presId="urn:microsoft.com/office/officeart/2018/5/layout/IconCircleLabelList"/>
    <dgm:cxn modelId="{2ECC18AE-2B32-4E3C-AB62-372E11B0DC00}" type="presParOf" srcId="{7F3277BA-3731-4492-A0CC-092021D7F241}" destId="{DCECB7B4-B0F4-4EF0-A6BF-6B6833F583F8}" srcOrd="0" destOrd="0" presId="urn:microsoft.com/office/officeart/2018/5/layout/IconCircleLabelList"/>
    <dgm:cxn modelId="{E1233241-466C-4E4C-B5CA-E5352267E16E}" type="presParOf" srcId="{7F3277BA-3731-4492-A0CC-092021D7F241}" destId="{46CBE76D-B9BC-49B3-A0E4-DF5E295204B3}" srcOrd="1" destOrd="0" presId="urn:microsoft.com/office/officeart/2018/5/layout/IconCircleLabelList"/>
    <dgm:cxn modelId="{A4AE7EB1-859C-4D87-B7F7-AFEFB937DEB2}" type="presParOf" srcId="{7F3277BA-3731-4492-A0CC-092021D7F241}" destId="{4760C65F-797F-4C61-B1F7-47232E99CF07}" srcOrd="2" destOrd="0" presId="urn:microsoft.com/office/officeart/2018/5/layout/IconCircleLabelList"/>
    <dgm:cxn modelId="{794AB43D-4487-4428-B896-AF09DA1D1DD0}" type="presParOf" srcId="{7F3277BA-3731-4492-A0CC-092021D7F241}" destId="{59D47652-2D70-481E-95B8-ACD690029F29}" srcOrd="3" destOrd="0" presId="urn:microsoft.com/office/officeart/2018/5/layout/IconCircleLabelList"/>
    <dgm:cxn modelId="{A4E0CF3E-9893-4F42-BA50-B584E410DC26}" type="presParOf" srcId="{D629AA4A-1585-4965-B45A-47252D1072FC}" destId="{C9BCCF89-D38F-4F90-98ED-541A140C14FF}" srcOrd="5" destOrd="0" presId="urn:microsoft.com/office/officeart/2018/5/layout/IconCircleLabelList"/>
    <dgm:cxn modelId="{D456E4DE-1180-4BB8-9ACF-9814273039AC}" type="presParOf" srcId="{D629AA4A-1585-4965-B45A-47252D1072FC}" destId="{3FCCB0B3-7CAB-4FBA-ABCF-E7498A67E44A}" srcOrd="6" destOrd="0" presId="urn:microsoft.com/office/officeart/2018/5/layout/IconCircleLabelList"/>
    <dgm:cxn modelId="{955383EA-4340-45BF-AE31-DAA3BFF42390}" type="presParOf" srcId="{3FCCB0B3-7CAB-4FBA-ABCF-E7498A67E44A}" destId="{2785D5C2-152D-4832-9D97-93492135490B}" srcOrd="0" destOrd="0" presId="urn:microsoft.com/office/officeart/2018/5/layout/IconCircleLabelList"/>
    <dgm:cxn modelId="{C35B61B5-D1A3-4BAB-86FE-A79D18738BA3}" type="presParOf" srcId="{3FCCB0B3-7CAB-4FBA-ABCF-E7498A67E44A}" destId="{60DE3FFC-C449-40FD-977D-B470C1EC2492}" srcOrd="1" destOrd="0" presId="urn:microsoft.com/office/officeart/2018/5/layout/IconCircleLabelList"/>
    <dgm:cxn modelId="{C6EEAE6F-04F2-49D8-949A-78B33E1FB10E}" type="presParOf" srcId="{3FCCB0B3-7CAB-4FBA-ABCF-E7498A67E44A}" destId="{A1B3DD2A-3E0D-4BE4-A0F6-C2A62BF7E6AC}" srcOrd="2" destOrd="0" presId="urn:microsoft.com/office/officeart/2018/5/layout/IconCircleLabelList"/>
    <dgm:cxn modelId="{D383D382-8B94-412E-870E-C541AF7B7232}" type="presParOf" srcId="{3FCCB0B3-7CAB-4FBA-ABCF-E7498A67E44A}" destId="{81699AF8-6E27-465D-9A75-095CC29D21B4}" srcOrd="3" destOrd="0" presId="urn:microsoft.com/office/officeart/2018/5/layout/IconCircleLabelList"/>
    <dgm:cxn modelId="{821E8AED-17CE-4179-82C8-0DA15D59F175}" type="presParOf" srcId="{D629AA4A-1585-4965-B45A-47252D1072FC}" destId="{94227BD3-227D-4E29-AE56-280C9152E206}" srcOrd="7" destOrd="0" presId="urn:microsoft.com/office/officeart/2018/5/layout/IconCircleLabelList"/>
    <dgm:cxn modelId="{6619BFBB-887D-433B-A92C-84111234903C}" type="presParOf" srcId="{D629AA4A-1585-4965-B45A-47252D1072FC}" destId="{2342E8E2-69ED-4EBA-920E-903498CEEDB2}" srcOrd="8" destOrd="0" presId="urn:microsoft.com/office/officeart/2018/5/layout/IconCircleLabelList"/>
    <dgm:cxn modelId="{AD54A090-8B05-404B-868F-EA6382156F3A}" type="presParOf" srcId="{2342E8E2-69ED-4EBA-920E-903498CEEDB2}" destId="{145D69DD-F92F-461F-9CB0-91EC12F35B76}" srcOrd="0" destOrd="0" presId="urn:microsoft.com/office/officeart/2018/5/layout/IconCircleLabelList"/>
    <dgm:cxn modelId="{6760DAE4-518A-4115-BBBA-953D7133FE7C}" type="presParOf" srcId="{2342E8E2-69ED-4EBA-920E-903498CEEDB2}" destId="{AF226C60-6C85-4FAB-8DBC-F5EFF8A865CA}" srcOrd="1" destOrd="0" presId="urn:microsoft.com/office/officeart/2018/5/layout/IconCircleLabelList"/>
    <dgm:cxn modelId="{729394F8-44EB-4F6B-A724-7A5014D924E2}" type="presParOf" srcId="{2342E8E2-69ED-4EBA-920E-903498CEEDB2}" destId="{3E786435-50DD-4F10-A555-8C400C5A6ABA}" srcOrd="2" destOrd="0" presId="urn:microsoft.com/office/officeart/2018/5/layout/IconCircleLabelList"/>
    <dgm:cxn modelId="{1761C415-BF91-46A7-8C7B-F88417A82DF3}" type="presParOf" srcId="{2342E8E2-69ED-4EBA-920E-903498CEEDB2}" destId="{0CC1A634-295C-4BA8-A450-477C873CE9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D2BBF-E170-43E4-9DF9-C17857DFDFD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SE"/>
        </a:p>
      </dgm:t>
    </dgm:pt>
    <dgm:pt modelId="{C9830D73-700B-47BB-A85A-3968449A8457}">
      <dgm:prSet phldrT="[Text]" phldr="0"/>
      <dgm:spPr/>
      <dgm:t>
        <a:bodyPr/>
        <a:lstStyle/>
        <a:p>
          <a:r>
            <a:rPr lang="en-GB" dirty="0"/>
            <a:t>Long pulse duration</a:t>
          </a:r>
          <a:endParaRPr lang="en-SE" dirty="0"/>
        </a:p>
      </dgm:t>
    </dgm:pt>
    <dgm:pt modelId="{CB1D44E5-5A7B-4928-AF0D-2F32A55123B1}" type="parTrans" cxnId="{72F8927C-A662-42FC-9C57-BB9D1EB19B6E}">
      <dgm:prSet/>
      <dgm:spPr/>
      <dgm:t>
        <a:bodyPr/>
        <a:lstStyle/>
        <a:p>
          <a:endParaRPr lang="en-SE"/>
        </a:p>
      </dgm:t>
    </dgm:pt>
    <dgm:pt modelId="{DE9FF9D7-11DC-440A-992F-91E87A6615B3}" type="sibTrans" cxnId="{72F8927C-A662-42FC-9C57-BB9D1EB19B6E}">
      <dgm:prSet/>
      <dgm:spPr/>
      <dgm:t>
        <a:bodyPr/>
        <a:lstStyle/>
        <a:p>
          <a:endParaRPr lang="en-SE"/>
        </a:p>
      </dgm:t>
    </dgm:pt>
    <dgm:pt modelId="{99FF706D-69E0-4584-8295-4E507A50F1C6}">
      <dgm:prSet phldrT="[Text]" phldr="0"/>
      <dgm:spPr>
        <a:solidFill>
          <a:srgbClr val="0063FF"/>
        </a:solidFill>
      </dgm:spPr>
      <dgm:t>
        <a:bodyPr/>
        <a:lstStyle/>
        <a:p>
          <a:r>
            <a:rPr lang="en-GB" dirty="0"/>
            <a:t>25 MW RF peak power at 11994 MHz</a:t>
          </a:r>
          <a:endParaRPr lang="en-SE" dirty="0"/>
        </a:p>
      </dgm:t>
    </dgm:pt>
    <dgm:pt modelId="{66E6E352-C17D-46EA-878E-791C07E31B08}" type="parTrans" cxnId="{A771D443-BDF6-47B2-BE3E-A4C450B61FBF}">
      <dgm:prSet/>
      <dgm:spPr/>
      <dgm:t>
        <a:bodyPr/>
        <a:lstStyle/>
        <a:p>
          <a:endParaRPr lang="en-SE"/>
        </a:p>
      </dgm:t>
    </dgm:pt>
    <dgm:pt modelId="{4BEE7D51-9BC2-48EB-A8B3-C113BA38EF93}" type="sibTrans" cxnId="{A771D443-BDF6-47B2-BE3E-A4C450B61FBF}">
      <dgm:prSet/>
      <dgm:spPr/>
      <dgm:t>
        <a:bodyPr/>
        <a:lstStyle/>
        <a:p>
          <a:endParaRPr lang="en-SE"/>
        </a:p>
      </dgm:t>
    </dgm:pt>
    <dgm:pt modelId="{34EAE4F4-61BA-4957-B6E1-46753E326516}">
      <dgm:prSet phldrT="[Text]" phldr="0"/>
      <dgm:spPr>
        <a:solidFill>
          <a:srgbClr val="0063FF"/>
        </a:solidFill>
      </dgm:spPr>
      <dgm:t>
        <a:bodyPr/>
        <a:lstStyle/>
        <a:p>
          <a:r>
            <a:rPr lang="en-GB" dirty="0"/>
            <a:t>1.5 us RF pulse</a:t>
          </a:r>
          <a:endParaRPr lang="en-SE" dirty="0"/>
        </a:p>
      </dgm:t>
    </dgm:pt>
    <dgm:pt modelId="{F7EC2CA7-9298-49B8-8FA5-DB4989AA5E41}" type="parTrans" cxnId="{6F6B122C-892B-4ABC-AE52-56AE78541217}">
      <dgm:prSet/>
      <dgm:spPr/>
      <dgm:t>
        <a:bodyPr/>
        <a:lstStyle/>
        <a:p>
          <a:endParaRPr lang="en-SE"/>
        </a:p>
      </dgm:t>
    </dgm:pt>
    <dgm:pt modelId="{F460D891-B0E7-42D2-8D7D-33CB7D245DA6}" type="sibTrans" cxnId="{6F6B122C-892B-4ABC-AE52-56AE78541217}">
      <dgm:prSet/>
      <dgm:spPr/>
      <dgm:t>
        <a:bodyPr/>
        <a:lstStyle/>
        <a:p>
          <a:endParaRPr lang="en-SE"/>
        </a:p>
      </dgm:t>
    </dgm:pt>
    <dgm:pt modelId="{67420925-3FB7-4AD3-9A11-4598FD6B1DCC}">
      <dgm:prSet phldrT="[Text]" phldr="0"/>
      <dgm:spPr/>
      <dgm:t>
        <a:bodyPr/>
        <a:lstStyle/>
        <a:p>
          <a:r>
            <a:rPr lang="en-GB" dirty="0"/>
            <a:t>High repetition rate</a:t>
          </a:r>
          <a:endParaRPr lang="en-SE" dirty="0"/>
        </a:p>
      </dgm:t>
    </dgm:pt>
    <dgm:pt modelId="{645FE902-38A1-4E7E-9D88-C108CFF24674}" type="parTrans" cxnId="{A0AFB670-070C-4A5C-AC02-FBEDFEC46366}">
      <dgm:prSet/>
      <dgm:spPr/>
      <dgm:t>
        <a:bodyPr/>
        <a:lstStyle/>
        <a:p>
          <a:endParaRPr lang="en-SE"/>
        </a:p>
      </dgm:t>
    </dgm:pt>
    <dgm:pt modelId="{840F8122-6B16-4842-A687-B08319906515}" type="sibTrans" cxnId="{A0AFB670-070C-4A5C-AC02-FBEDFEC46366}">
      <dgm:prSet/>
      <dgm:spPr/>
      <dgm:t>
        <a:bodyPr/>
        <a:lstStyle/>
        <a:p>
          <a:endParaRPr lang="en-SE"/>
        </a:p>
      </dgm:t>
    </dgm:pt>
    <dgm:pt modelId="{2B288271-C02E-4F5E-AC23-2C9E6C23FFD6}">
      <dgm:prSet phldrT="[Text]"/>
      <dgm:spPr>
        <a:solidFill>
          <a:srgbClr val="0063FF"/>
        </a:solidFill>
      </dgm:spPr>
      <dgm:t>
        <a:bodyPr/>
        <a:lstStyle/>
        <a:p>
          <a:r>
            <a:rPr lang="en-GB" dirty="0"/>
            <a:t>25 MW RF peak power at 11994 MHz</a:t>
          </a:r>
          <a:endParaRPr lang="en-SE" dirty="0"/>
        </a:p>
      </dgm:t>
    </dgm:pt>
    <dgm:pt modelId="{F937DDEA-3834-4374-83C0-7ABB20EB64D3}" type="parTrans" cxnId="{AA45724E-8462-42D6-9D44-7396363B38F6}">
      <dgm:prSet/>
      <dgm:spPr/>
      <dgm:t>
        <a:bodyPr/>
        <a:lstStyle/>
        <a:p>
          <a:endParaRPr lang="en-SE"/>
        </a:p>
      </dgm:t>
    </dgm:pt>
    <dgm:pt modelId="{FEE119E3-4A1B-49D6-B8EC-1E9E553A2913}" type="sibTrans" cxnId="{AA45724E-8462-42D6-9D44-7396363B38F6}">
      <dgm:prSet/>
      <dgm:spPr/>
      <dgm:t>
        <a:bodyPr/>
        <a:lstStyle/>
        <a:p>
          <a:endParaRPr lang="en-SE"/>
        </a:p>
      </dgm:t>
    </dgm:pt>
    <dgm:pt modelId="{06869923-0607-400D-A615-DF53A781B1BC}">
      <dgm:prSet phldrT="[Text]" phldr="0"/>
      <dgm:spPr>
        <a:solidFill>
          <a:srgbClr val="0063FF"/>
        </a:solidFill>
      </dgm:spPr>
      <dgm:t>
        <a:bodyPr/>
        <a:lstStyle/>
        <a:p>
          <a:r>
            <a:rPr lang="en-GB" dirty="0"/>
            <a:t>400 Hz repetition rate</a:t>
          </a:r>
          <a:endParaRPr lang="en-SE" dirty="0"/>
        </a:p>
      </dgm:t>
    </dgm:pt>
    <dgm:pt modelId="{2FEF6718-1040-4176-AFAC-F5EEE9C1A8C8}" type="parTrans" cxnId="{E8E777E7-0592-4341-A65E-DB5EC1FB5643}">
      <dgm:prSet/>
      <dgm:spPr/>
      <dgm:t>
        <a:bodyPr/>
        <a:lstStyle/>
        <a:p>
          <a:endParaRPr lang="en-SE"/>
        </a:p>
      </dgm:t>
    </dgm:pt>
    <dgm:pt modelId="{780545A8-4ECE-4B42-9162-BA0E91CB281B}" type="sibTrans" cxnId="{E8E777E7-0592-4341-A65E-DB5EC1FB5643}">
      <dgm:prSet/>
      <dgm:spPr/>
      <dgm:t>
        <a:bodyPr/>
        <a:lstStyle/>
        <a:p>
          <a:endParaRPr lang="en-SE"/>
        </a:p>
      </dgm:t>
    </dgm:pt>
    <dgm:pt modelId="{841B11F8-97AE-4A9A-9805-7A3E7EEFF914}">
      <dgm:prSet phldrT="[Text]" phldr="0"/>
      <dgm:spPr>
        <a:solidFill>
          <a:srgbClr val="0063FF"/>
        </a:solidFill>
      </dgm:spPr>
      <dgm:t>
        <a:bodyPr/>
        <a:lstStyle/>
        <a:p>
          <a:r>
            <a:rPr lang="en-GB" dirty="0"/>
            <a:t>Up to 307 kV and 195 A</a:t>
          </a:r>
          <a:endParaRPr lang="en-SE" dirty="0"/>
        </a:p>
      </dgm:t>
    </dgm:pt>
    <dgm:pt modelId="{8963FC29-994B-4954-85F1-00EC5AEFCD96}" type="parTrans" cxnId="{84CA584E-16D3-4EF7-88B7-3FBAFA00055B}">
      <dgm:prSet/>
      <dgm:spPr/>
      <dgm:t>
        <a:bodyPr/>
        <a:lstStyle/>
        <a:p>
          <a:endParaRPr lang="en-SE"/>
        </a:p>
      </dgm:t>
    </dgm:pt>
    <dgm:pt modelId="{88745B00-0BE5-4CC2-83E5-983861E71C6E}" type="sibTrans" cxnId="{84CA584E-16D3-4EF7-88B7-3FBAFA00055B}">
      <dgm:prSet/>
      <dgm:spPr/>
      <dgm:t>
        <a:bodyPr/>
        <a:lstStyle/>
        <a:p>
          <a:endParaRPr lang="en-SE"/>
        </a:p>
      </dgm:t>
    </dgm:pt>
    <dgm:pt modelId="{A929772B-6A91-47BC-B5BF-9DC9BD1807BF}">
      <dgm:prSet/>
      <dgm:spPr>
        <a:solidFill>
          <a:srgbClr val="0063FF"/>
        </a:solidFill>
      </dgm:spPr>
      <dgm:t>
        <a:bodyPr/>
        <a:lstStyle/>
        <a:p>
          <a:r>
            <a:rPr lang="en-GB" dirty="0"/>
            <a:t>1.2 us RF pulse</a:t>
          </a:r>
          <a:endParaRPr lang="en-SE" dirty="0"/>
        </a:p>
      </dgm:t>
    </dgm:pt>
    <dgm:pt modelId="{5599C99B-30E1-403E-A933-FF3AB00D19F4}" type="parTrans" cxnId="{067B188B-4DC5-4939-BDBC-ACD4F46CC08C}">
      <dgm:prSet/>
      <dgm:spPr/>
      <dgm:t>
        <a:bodyPr/>
        <a:lstStyle/>
        <a:p>
          <a:endParaRPr lang="en-SE"/>
        </a:p>
      </dgm:t>
    </dgm:pt>
    <dgm:pt modelId="{88B0887A-5960-46E0-BE59-2B823A60E238}" type="sibTrans" cxnId="{067B188B-4DC5-4939-BDBC-ACD4F46CC08C}">
      <dgm:prSet/>
      <dgm:spPr/>
      <dgm:t>
        <a:bodyPr/>
        <a:lstStyle/>
        <a:p>
          <a:endParaRPr lang="en-SE"/>
        </a:p>
      </dgm:t>
    </dgm:pt>
    <dgm:pt modelId="{5CD52324-9409-45AB-B9AA-6DAA8EA90FDD}">
      <dgm:prSet/>
      <dgm:spPr>
        <a:solidFill>
          <a:srgbClr val="0063FF"/>
        </a:solidFill>
      </dgm:spPr>
      <dgm:t>
        <a:bodyPr/>
        <a:lstStyle/>
        <a:p>
          <a:r>
            <a:rPr lang="en-GB" dirty="0"/>
            <a:t>500 Hz repetition rate</a:t>
          </a:r>
          <a:endParaRPr lang="en-SE" dirty="0"/>
        </a:p>
      </dgm:t>
    </dgm:pt>
    <dgm:pt modelId="{1B9BBD38-8FE6-442C-A147-81A7571C6C2D}" type="parTrans" cxnId="{FC756628-339A-4CCD-BC95-721D0A601F6C}">
      <dgm:prSet/>
      <dgm:spPr/>
      <dgm:t>
        <a:bodyPr/>
        <a:lstStyle/>
        <a:p>
          <a:endParaRPr lang="en-SE"/>
        </a:p>
      </dgm:t>
    </dgm:pt>
    <dgm:pt modelId="{58C04722-9524-4CAD-82FD-5D5FE49E99B9}" type="sibTrans" cxnId="{FC756628-339A-4CCD-BC95-721D0A601F6C}">
      <dgm:prSet/>
      <dgm:spPr/>
      <dgm:t>
        <a:bodyPr/>
        <a:lstStyle/>
        <a:p>
          <a:endParaRPr lang="en-SE"/>
        </a:p>
      </dgm:t>
    </dgm:pt>
    <dgm:pt modelId="{3F47CB6C-F8A5-4521-BC36-5214AACD3916}">
      <dgm:prSet/>
      <dgm:spPr>
        <a:solidFill>
          <a:srgbClr val="0063FF"/>
        </a:solidFill>
      </dgm:spPr>
      <dgm:t>
        <a:bodyPr/>
        <a:lstStyle/>
        <a:p>
          <a:r>
            <a:rPr lang="en-GB" dirty="0"/>
            <a:t>Up to 307 kV and 195 A</a:t>
          </a:r>
          <a:endParaRPr lang="en-SE" dirty="0"/>
        </a:p>
      </dgm:t>
    </dgm:pt>
    <dgm:pt modelId="{DB14736E-E764-486E-9ED0-7C273250AC49}" type="parTrans" cxnId="{3F777035-7563-4BCA-A443-1032EAC57856}">
      <dgm:prSet/>
      <dgm:spPr/>
      <dgm:t>
        <a:bodyPr/>
        <a:lstStyle/>
        <a:p>
          <a:endParaRPr lang="en-SE"/>
        </a:p>
      </dgm:t>
    </dgm:pt>
    <dgm:pt modelId="{0AA05D45-2E7A-405E-9659-7D428BC8C5BF}" type="sibTrans" cxnId="{3F777035-7563-4BCA-A443-1032EAC57856}">
      <dgm:prSet/>
      <dgm:spPr/>
      <dgm:t>
        <a:bodyPr/>
        <a:lstStyle/>
        <a:p>
          <a:endParaRPr lang="en-SE"/>
        </a:p>
      </dgm:t>
    </dgm:pt>
    <dgm:pt modelId="{C6F68A11-67E4-44B1-B34E-BAE911795BFF}">
      <dgm:prSet/>
      <dgm:spPr>
        <a:solidFill>
          <a:srgbClr val="0063FF"/>
        </a:solidFill>
      </dgm:spPr>
      <dgm:t>
        <a:bodyPr/>
        <a:lstStyle/>
        <a:p>
          <a:endParaRPr lang="en-SE" dirty="0"/>
        </a:p>
      </dgm:t>
    </dgm:pt>
    <dgm:pt modelId="{BEF6C940-57ED-4E69-8917-FAFCC6623F57}" type="parTrans" cxnId="{12AA2415-487C-4220-8DE5-96CE3DCAC603}">
      <dgm:prSet/>
      <dgm:spPr/>
      <dgm:t>
        <a:bodyPr/>
        <a:lstStyle/>
        <a:p>
          <a:endParaRPr lang="en-SE"/>
        </a:p>
      </dgm:t>
    </dgm:pt>
    <dgm:pt modelId="{F3E7C362-0984-4E33-8B48-AE6E9E3BFA43}" type="sibTrans" cxnId="{12AA2415-487C-4220-8DE5-96CE3DCAC603}">
      <dgm:prSet/>
      <dgm:spPr/>
      <dgm:t>
        <a:bodyPr/>
        <a:lstStyle/>
        <a:p>
          <a:endParaRPr lang="en-SE"/>
        </a:p>
      </dgm:t>
    </dgm:pt>
    <dgm:pt modelId="{8B7F36C4-DFEF-43AE-93B8-508F527360CE}">
      <dgm:prSet/>
      <dgm:spPr>
        <a:solidFill>
          <a:srgbClr val="0063FF"/>
        </a:solidFill>
      </dgm:spPr>
      <dgm:t>
        <a:bodyPr/>
        <a:lstStyle/>
        <a:p>
          <a:pPr>
            <a:buFont typeface="Courier New" panose="02070309020205020404" pitchFamily="49" charset="0"/>
            <a:buChar char="o"/>
          </a:pPr>
          <a:r>
            <a:rPr lang="en-US" dirty="0"/>
            <a:t>RF average power is calculated to be 15 kW, and the klystron’s collector dissipation in diode mode is 87 kW (based on the design).</a:t>
          </a:r>
          <a:endParaRPr lang="en-SE" dirty="0"/>
        </a:p>
      </dgm:t>
    </dgm:pt>
    <dgm:pt modelId="{81E49C19-7E5F-4E78-8C6C-7729D185A058}" type="parTrans" cxnId="{07B489A2-9481-4532-9460-5EE87AEE091B}">
      <dgm:prSet/>
      <dgm:spPr/>
      <dgm:t>
        <a:bodyPr/>
        <a:lstStyle/>
        <a:p>
          <a:endParaRPr lang="en-SE"/>
        </a:p>
      </dgm:t>
    </dgm:pt>
    <dgm:pt modelId="{95FDBA98-EBAB-441B-ADD8-C1CBDCEAB23E}" type="sibTrans" cxnId="{07B489A2-9481-4532-9460-5EE87AEE091B}">
      <dgm:prSet/>
      <dgm:spPr/>
      <dgm:t>
        <a:bodyPr/>
        <a:lstStyle/>
        <a:p>
          <a:endParaRPr lang="en-SE"/>
        </a:p>
      </dgm:t>
    </dgm:pt>
    <dgm:pt modelId="{64A6D2FC-05AA-4858-8DA3-24ABC3924540}">
      <dgm:prSet phldrT="[Text]" phldr="0"/>
      <dgm:spPr>
        <a:solidFill>
          <a:srgbClr val="0063FF"/>
        </a:solidFill>
      </dgm:spPr>
      <dgm:t>
        <a:bodyPr/>
        <a:lstStyle/>
        <a:p>
          <a:endParaRPr lang="en-SE" dirty="0"/>
        </a:p>
      </dgm:t>
    </dgm:pt>
    <dgm:pt modelId="{484E7D1B-0B41-4695-BD5F-146B26F0AE4D}" type="parTrans" cxnId="{B4078A87-20CE-467F-BEEC-C07F70C65DC7}">
      <dgm:prSet/>
      <dgm:spPr/>
      <dgm:t>
        <a:bodyPr/>
        <a:lstStyle/>
        <a:p>
          <a:endParaRPr lang="en-SE"/>
        </a:p>
      </dgm:t>
    </dgm:pt>
    <dgm:pt modelId="{CD3C2264-A719-4716-AC9D-F9288D74925A}" type="sibTrans" cxnId="{B4078A87-20CE-467F-BEEC-C07F70C65DC7}">
      <dgm:prSet/>
      <dgm:spPr/>
      <dgm:t>
        <a:bodyPr/>
        <a:lstStyle/>
        <a:p>
          <a:endParaRPr lang="en-SE"/>
        </a:p>
      </dgm:t>
    </dgm:pt>
    <dgm:pt modelId="{86649043-358E-45CE-A3F8-E990A1C827CE}">
      <dgm:prSet phldrT="[Text]" phldr="0"/>
      <dgm:spPr>
        <a:solidFill>
          <a:srgbClr val="0063FF"/>
        </a:solidFill>
      </dgm:spPr>
      <dgm:t>
        <a:bodyPr/>
        <a:lstStyle/>
        <a:p>
          <a:pPr>
            <a:buFont typeface="Courier New" panose="02070309020205020404" pitchFamily="49" charset="0"/>
            <a:buChar char="o"/>
          </a:pPr>
          <a:r>
            <a:rPr lang="en-US" dirty="0"/>
            <a:t>RF average power is calculated to be 15 kW, and the klystron’s collector dissipation in diode mode is 70 kW (based on the design)</a:t>
          </a:r>
          <a:endParaRPr lang="en-SE" dirty="0"/>
        </a:p>
      </dgm:t>
    </dgm:pt>
    <dgm:pt modelId="{9011ADCC-C48A-4651-B00D-FE92AF5C5B9A}" type="parTrans" cxnId="{9EA69820-321E-4FDA-A02E-14A56162F3FB}">
      <dgm:prSet/>
      <dgm:spPr/>
      <dgm:t>
        <a:bodyPr/>
        <a:lstStyle/>
        <a:p>
          <a:endParaRPr lang="en-SE"/>
        </a:p>
      </dgm:t>
    </dgm:pt>
    <dgm:pt modelId="{BDE24EB5-2E80-41DB-A84D-949352744369}" type="sibTrans" cxnId="{9EA69820-321E-4FDA-A02E-14A56162F3FB}">
      <dgm:prSet/>
      <dgm:spPr/>
      <dgm:t>
        <a:bodyPr/>
        <a:lstStyle/>
        <a:p>
          <a:endParaRPr lang="en-SE"/>
        </a:p>
      </dgm:t>
    </dgm:pt>
    <dgm:pt modelId="{7B3DC749-7ADD-4570-AAB3-212004D3FB3B}" type="pres">
      <dgm:prSet presAssocID="{450D2BBF-E170-43E4-9DF9-C17857DFDFDF}" presName="linearFlow" presStyleCnt="0">
        <dgm:presLayoutVars>
          <dgm:dir/>
          <dgm:animLvl val="lvl"/>
          <dgm:resizeHandles/>
        </dgm:presLayoutVars>
      </dgm:prSet>
      <dgm:spPr/>
    </dgm:pt>
    <dgm:pt modelId="{355BC627-3CEF-4496-9F1F-456F62C7C77D}" type="pres">
      <dgm:prSet presAssocID="{C9830D73-700B-47BB-A85A-3968449A8457}" presName="compositeNode" presStyleCnt="0">
        <dgm:presLayoutVars>
          <dgm:bulletEnabled val="1"/>
        </dgm:presLayoutVars>
      </dgm:prSet>
      <dgm:spPr/>
    </dgm:pt>
    <dgm:pt modelId="{40D26601-4E1C-41F0-959E-1EEEE9C2CA91}" type="pres">
      <dgm:prSet presAssocID="{C9830D73-700B-47BB-A85A-3968449A8457}" presName="image" presStyleLbl="fgImgPlace1" presStyleIdx="0" presStyleCnt="2"/>
      <dgm:spPr>
        <a:prstGeom prst="upDownArrow">
          <a:avLst/>
        </a:prstGeom>
        <a:solidFill>
          <a:srgbClr val="640A9C"/>
        </a:solidFill>
        <a:ln>
          <a:noFill/>
        </a:ln>
      </dgm:spPr>
    </dgm:pt>
    <dgm:pt modelId="{28449F2C-A94E-4342-8FB9-DF9C301748F7}" type="pres">
      <dgm:prSet presAssocID="{C9830D73-700B-47BB-A85A-3968449A8457}" presName="childNode" presStyleLbl="node1" presStyleIdx="0" presStyleCnt="2">
        <dgm:presLayoutVars>
          <dgm:bulletEnabled val="1"/>
        </dgm:presLayoutVars>
      </dgm:prSet>
      <dgm:spPr/>
    </dgm:pt>
    <dgm:pt modelId="{71220421-87D5-4C66-90CD-ACF0EE6A39FC}" type="pres">
      <dgm:prSet presAssocID="{C9830D73-700B-47BB-A85A-3968449A8457}" presName="parentNode" presStyleLbl="revTx" presStyleIdx="0" presStyleCnt="2">
        <dgm:presLayoutVars>
          <dgm:chMax val="0"/>
          <dgm:bulletEnabled val="1"/>
        </dgm:presLayoutVars>
      </dgm:prSet>
      <dgm:spPr/>
    </dgm:pt>
    <dgm:pt modelId="{6408D4A1-5DB4-4645-B08E-D3372321B19F}" type="pres">
      <dgm:prSet presAssocID="{DE9FF9D7-11DC-440A-992F-91E87A6615B3}" presName="sibTrans" presStyleCnt="0"/>
      <dgm:spPr/>
    </dgm:pt>
    <dgm:pt modelId="{96F892F7-701D-489D-B7DD-14FF8BAE3BDD}" type="pres">
      <dgm:prSet presAssocID="{67420925-3FB7-4AD3-9A11-4598FD6B1DCC}" presName="compositeNode" presStyleCnt="0">
        <dgm:presLayoutVars>
          <dgm:bulletEnabled val="1"/>
        </dgm:presLayoutVars>
      </dgm:prSet>
      <dgm:spPr/>
    </dgm:pt>
    <dgm:pt modelId="{C9B70A09-FC76-44E1-8FB9-1F10000D2369}" type="pres">
      <dgm:prSet presAssocID="{67420925-3FB7-4AD3-9A11-4598FD6B1DCC}" presName="image" presStyleLbl="fgImgPlace1" presStyleIdx="1" presStyleCnt="2"/>
      <dgm:spPr>
        <a:prstGeom prst="upDownArrow">
          <a:avLst/>
        </a:prstGeom>
        <a:solidFill>
          <a:srgbClr val="640A9C"/>
        </a:solidFill>
        <a:ln>
          <a:noFill/>
        </a:ln>
      </dgm:spPr>
    </dgm:pt>
    <dgm:pt modelId="{12A4268C-3665-4D66-BDEB-0D1DFF71F27D}" type="pres">
      <dgm:prSet presAssocID="{67420925-3FB7-4AD3-9A11-4598FD6B1DCC}" presName="childNode" presStyleLbl="node1" presStyleIdx="1" presStyleCnt="2">
        <dgm:presLayoutVars>
          <dgm:bulletEnabled val="1"/>
        </dgm:presLayoutVars>
      </dgm:prSet>
      <dgm:spPr/>
    </dgm:pt>
    <dgm:pt modelId="{79A17275-85FC-4EF3-8806-97B6460D725E}" type="pres">
      <dgm:prSet presAssocID="{67420925-3FB7-4AD3-9A11-4598FD6B1DCC}" presName="parentNode" presStyleLbl="revTx" presStyleIdx="1" presStyleCnt="2">
        <dgm:presLayoutVars>
          <dgm:chMax val="0"/>
          <dgm:bulletEnabled val="1"/>
        </dgm:presLayoutVars>
      </dgm:prSet>
      <dgm:spPr/>
    </dgm:pt>
  </dgm:ptLst>
  <dgm:cxnLst>
    <dgm:cxn modelId="{CD721B0F-55F8-4470-8528-E0B37AFAC0E4}" type="presOf" srcId="{A929772B-6A91-47BC-B5BF-9DC9BD1807BF}" destId="{12A4268C-3665-4D66-BDEB-0D1DFF71F27D}" srcOrd="0" destOrd="1" presId="urn:microsoft.com/office/officeart/2005/8/layout/hList2"/>
    <dgm:cxn modelId="{12AA2415-487C-4220-8DE5-96CE3DCAC603}" srcId="{67420925-3FB7-4AD3-9A11-4598FD6B1DCC}" destId="{C6F68A11-67E4-44B1-B34E-BAE911795BFF}" srcOrd="4" destOrd="0" parTransId="{BEF6C940-57ED-4E69-8917-FAFCC6623F57}" sibTransId="{F3E7C362-0984-4E33-8B48-AE6E9E3BFA43}"/>
    <dgm:cxn modelId="{60D74218-2C63-48B0-9D60-3954269E704F}" type="presOf" srcId="{64A6D2FC-05AA-4858-8DA3-24ABC3924540}" destId="{28449F2C-A94E-4342-8FB9-DF9C301748F7}" srcOrd="0" destOrd="4" presId="urn:microsoft.com/office/officeart/2005/8/layout/hList2"/>
    <dgm:cxn modelId="{9EA69820-321E-4FDA-A02E-14A56162F3FB}" srcId="{C9830D73-700B-47BB-A85A-3968449A8457}" destId="{86649043-358E-45CE-A3F8-E990A1C827CE}" srcOrd="5" destOrd="0" parTransId="{9011ADCC-C48A-4651-B00D-FE92AF5C5B9A}" sibTransId="{BDE24EB5-2E80-41DB-A84D-949352744369}"/>
    <dgm:cxn modelId="{FC756628-339A-4CCD-BC95-721D0A601F6C}" srcId="{67420925-3FB7-4AD3-9A11-4598FD6B1DCC}" destId="{5CD52324-9409-45AB-B9AA-6DAA8EA90FDD}" srcOrd="2" destOrd="0" parTransId="{1B9BBD38-8FE6-442C-A147-81A7571C6C2D}" sibTransId="{58C04722-9524-4CAD-82FD-5D5FE49E99B9}"/>
    <dgm:cxn modelId="{81349C28-32A2-4D98-B1ED-DA2C79852EA3}" type="presOf" srcId="{841B11F8-97AE-4A9A-9805-7A3E7EEFF914}" destId="{28449F2C-A94E-4342-8FB9-DF9C301748F7}" srcOrd="0" destOrd="3" presId="urn:microsoft.com/office/officeart/2005/8/layout/hList2"/>
    <dgm:cxn modelId="{3751042C-7693-4165-9491-1E9432F42C3A}" type="presOf" srcId="{2B288271-C02E-4F5E-AC23-2C9E6C23FFD6}" destId="{12A4268C-3665-4D66-BDEB-0D1DFF71F27D}" srcOrd="0" destOrd="0" presId="urn:microsoft.com/office/officeart/2005/8/layout/hList2"/>
    <dgm:cxn modelId="{6F6B122C-892B-4ABC-AE52-56AE78541217}" srcId="{C9830D73-700B-47BB-A85A-3968449A8457}" destId="{34EAE4F4-61BA-4957-B6E1-46753E326516}" srcOrd="1" destOrd="0" parTransId="{F7EC2CA7-9298-49B8-8FA5-DB4989AA5E41}" sibTransId="{F460D891-B0E7-42D2-8D7D-33CB7D245DA6}"/>
    <dgm:cxn modelId="{3F777035-7563-4BCA-A443-1032EAC57856}" srcId="{67420925-3FB7-4AD3-9A11-4598FD6B1DCC}" destId="{3F47CB6C-F8A5-4521-BC36-5214AACD3916}" srcOrd="3" destOrd="0" parTransId="{DB14736E-E764-486E-9ED0-7C273250AC49}" sibTransId="{0AA05D45-2E7A-405E-9659-7D428BC8C5BF}"/>
    <dgm:cxn modelId="{9F62E53B-96B0-48B3-B899-C2545C4E8033}" type="presOf" srcId="{5CD52324-9409-45AB-B9AA-6DAA8EA90FDD}" destId="{12A4268C-3665-4D66-BDEB-0D1DFF71F27D}" srcOrd="0" destOrd="2" presId="urn:microsoft.com/office/officeart/2005/8/layout/hList2"/>
    <dgm:cxn modelId="{A771D443-BDF6-47B2-BE3E-A4C450B61FBF}" srcId="{C9830D73-700B-47BB-A85A-3968449A8457}" destId="{99FF706D-69E0-4584-8295-4E507A50F1C6}" srcOrd="0" destOrd="0" parTransId="{66E6E352-C17D-46EA-878E-791C07E31B08}" sibTransId="{4BEE7D51-9BC2-48EB-A8B3-C113BA38EF93}"/>
    <dgm:cxn modelId="{547B8B6D-F89F-464D-91FE-4AF6E9E0F2A6}" type="presOf" srcId="{8B7F36C4-DFEF-43AE-93B8-508F527360CE}" destId="{12A4268C-3665-4D66-BDEB-0D1DFF71F27D}" srcOrd="0" destOrd="5" presId="urn:microsoft.com/office/officeart/2005/8/layout/hList2"/>
    <dgm:cxn modelId="{AA45724E-8462-42D6-9D44-7396363B38F6}" srcId="{67420925-3FB7-4AD3-9A11-4598FD6B1DCC}" destId="{2B288271-C02E-4F5E-AC23-2C9E6C23FFD6}" srcOrd="0" destOrd="0" parTransId="{F937DDEA-3834-4374-83C0-7ABB20EB64D3}" sibTransId="{FEE119E3-4A1B-49D6-B8EC-1E9E553A2913}"/>
    <dgm:cxn modelId="{84CA584E-16D3-4EF7-88B7-3FBAFA00055B}" srcId="{C9830D73-700B-47BB-A85A-3968449A8457}" destId="{841B11F8-97AE-4A9A-9805-7A3E7EEFF914}" srcOrd="3" destOrd="0" parTransId="{8963FC29-994B-4954-85F1-00EC5AEFCD96}" sibTransId="{88745B00-0BE5-4CC2-83E5-983861E71C6E}"/>
    <dgm:cxn modelId="{A0AFB670-070C-4A5C-AC02-FBEDFEC46366}" srcId="{450D2BBF-E170-43E4-9DF9-C17857DFDFDF}" destId="{67420925-3FB7-4AD3-9A11-4598FD6B1DCC}" srcOrd="1" destOrd="0" parTransId="{645FE902-38A1-4E7E-9D88-C108CFF24674}" sibTransId="{840F8122-6B16-4842-A687-B08319906515}"/>
    <dgm:cxn modelId="{BA3A4A73-A5CD-4198-9825-1B1B18703535}" type="presOf" srcId="{06869923-0607-400D-A615-DF53A781B1BC}" destId="{28449F2C-A94E-4342-8FB9-DF9C301748F7}" srcOrd="0" destOrd="2" presId="urn:microsoft.com/office/officeart/2005/8/layout/hList2"/>
    <dgm:cxn modelId="{42AFAA76-CE2E-4C0D-B037-911A3F89CD01}" type="presOf" srcId="{450D2BBF-E170-43E4-9DF9-C17857DFDFDF}" destId="{7B3DC749-7ADD-4570-AAB3-212004D3FB3B}" srcOrd="0" destOrd="0" presId="urn:microsoft.com/office/officeart/2005/8/layout/hList2"/>
    <dgm:cxn modelId="{72F8927C-A662-42FC-9C57-BB9D1EB19B6E}" srcId="{450D2BBF-E170-43E4-9DF9-C17857DFDFDF}" destId="{C9830D73-700B-47BB-A85A-3968449A8457}" srcOrd="0" destOrd="0" parTransId="{CB1D44E5-5A7B-4928-AF0D-2F32A55123B1}" sibTransId="{DE9FF9D7-11DC-440A-992F-91E87A6615B3}"/>
    <dgm:cxn modelId="{B4078A87-20CE-467F-BEEC-C07F70C65DC7}" srcId="{C9830D73-700B-47BB-A85A-3968449A8457}" destId="{64A6D2FC-05AA-4858-8DA3-24ABC3924540}" srcOrd="4" destOrd="0" parTransId="{484E7D1B-0B41-4695-BD5F-146B26F0AE4D}" sibTransId="{CD3C2264-A719-4716-AC9D-F9288D74925A}"/>
    <dgm:cxn modelId="{067B188B-4DC5-4939-BDBC-ACD4F46CC08C}" srcId="{67420925-3FB7-4AD3-9A11-4598FD6B1DCC}" destId="{A929772B-6A91-47BC-B5BF-9DC9BD1807BF}" srcOrd="1" destOrd="0" parTransId="{5599C99B-30E1-403E-A933-FF3AB00D19F4}" sibTransId="{88B0887A-5960-46E0-BE59-2B823A60E238}"/>
    <dgm:cxn modelId="{7780CB8D-3C7A-4978-9A3E-7C40CA9E96B9}" type="presOf" srcId="{67420925-3FB7-4AD3-9A11-4598FD6B1DCC}" destId="{79A17275-85FC-4EF3-8806-97B6460D725E}" srcOrd="0" destOrd="0" presId="urn:microsoft.com/office/officeart/2005/8/layout/hList2"/>
    <dgm:cxn modelId="{E4464692-B1E3-47E1-ADB0-DE6A246448FC}" type="presOf" srcId="{C6F68A11-67E4-44B1-B34E-BAE911795BFF}" destId="{12A4268C-3665-4D66-BDEB-0D1DFF71F27D}" srcOrd="0" destOrd="4" presId="urn:microsoft.com/office/officeart/2005/8/layout/hList2"/>
    <dgm:cxn modelId="{BA39B89A-D222-4C91-984E-CBCBF310DB43}" type="presOf" srcId="{3F47CB6C-F8A5-4521-BC36-5214AACD3916}" destId="{12A4268C-3665-4D66-BDEB-0D1DFF71F27D}" srcOrd="0" destOrd="3" presId="urn:microsoft.com/office/officeart/2005/8/layout/hList2"/>
    <dgm:cxn modelId="{07B489A2-9481-4532-9460-5EE87AEE091B}" srcId="{67420925-3FB7-4AD3-9A11-4598FD6B1DCC}" destId="{8B7F36C4-DFEF-43AE-93B8-508F527360CE}" srcOrd="5" destOrd="0" parTransId="{81E49C19-7E5F-4E78-8C6C-7729D185A058}" sibTransId="{95FDBA98-EBAB-441B-ADD8-C1CBDCEAB23E}"/>
    <dgm:cxn modelId="{7C4670BD-0CE3-4482-ADAA-C85518075FFF}" type="presOf" srcId="{86649043-358E-45CE-A3F8-E990A1C827CE}" destId="{28449F2C-A94E-4342-8FB9-DF9C301748F7}" srcOrd="0" destOrd="5" presId="urn:microsoft.com/office/officeart/2005/8/layout/hList2"/>
    <dgm:cxn modelId="{63C3A8C9-EC8C-477E-96E9-F61474F86818}" type="presOf" srcId="{99FF706D-69E0-4584-8295-4E507A50F1C6}" destId="{28449F2C-A94E-4342-8FB9-DF9C301748F7}" srcOrd="0" destOrd="0" presId="urn:microsoft.com/office/officeart/2005/8/layout/hList2"/>
    <dgm:cxn modelId="{027D52DD-509A-43E9-AA17-DB41816939F6}" type="presOf" srcId="{C9830D73-700B-47BB-A85A-3968449A8457}" destId="{71220421-87D5-4C66-90CD-ACF0EE6A39FC}" srcOrd="0" destOrd="0" presId="urn:microsoft.com/office/officeart/2005/8/layout/hList2"/>
    <dgm:cxn modelId="{E8E777E7-0592-4341-A65E-DB5EC1FB5643}" srcId="{C9830D73-700B-47BB-A85A-3968449A8457}" destId="{06869923-0607-400D-A615-DF53A781B1BC}" srcOrd="2" destOrd="0" parTransId="{2FEF6718-1040-4176-AFAC-F5EEE9C1A8C8}" sibTransId="{780545A8-4ECE-4B42-9162-BA0E91CB281B}"/>
    <dgm:cxn modelId="{28AC4CEC-96D8-4F5C-9495-D06E3071A59A}" type="presOf" srcId="{34EAE4F4-61BA-4957-B6E1-46753E326516}" destId="{28449F2C-A94E-4342-8FB9-DF9C301748F7}" srcOrd="0" destOrd="1" presId="urn:microsoft.com/office/officeart/2005/8/layout/hList2"/>
    <dgm:cxn modelId="{BC56C3C0-1AD4-4466-BA3B-A059FA1C2F40}" type="presParOf" srcId="{7B3DC749-7ADD-4570-AAB3-212004D3FB3B}" destId="{355BC627-3CEF-4496-9F1F-456F62C7C77D}" srcOrd="0" destOrd="0" presId="urn:microsoft.com/office/officeart/2005/8/layout/hList2"/>
    <dgm:cxn modelId="{57BBF4DF-E188-4DFB-86D5-98AB95411B65}" type="presParOf" srcId="{355BC627-3CEF-4496-9F1F-456F62C7C77D}" destId="{40D26601-4E1C-41F0-959E-1EEEE9C2CA91}" srcOrd="0" destOrd="0" presId="urn:microsoft.com/office/officeart/2005/8/layout/hList2"/>
    <dgm:cxn modelId="{ACA08D05-1CE7-444E-A3F7-0E88AEADBAC6}" type="presParOf" srcId="{355BC627-3CEF-4496-9F1F-456F62C7C77D}" destId="{28449F2C-A94E-4342-8FB9-DF9C301748F7}" srcOrd="1" destOrd="0" presId="urn:microsoft.com/office/officeart/2005/8/layout/hList2"/>
    <dgm:cxn modelId="{9F760599-B36E-4A7D-AF88-9A3AD12B4A64}" type="presParOf" srcId="{355BC627-3CEF-4496-9F1F-456F62C7C77D}" destId="{71220421-87D5-4C66-90CD-ACF0EE6A39FC}" srcOrd="2" destOrd="0" presId="urn:microsoft.com/office/officeart/2005/8/layout/hList2"/>
    <dgm:cxn modelId="{A3812A44-5E1D-4B3D-9913-B8C10057FB72}" type="presParOf" srcId="{7B3DC749-7ADD-4570-AAB3-212004D3FB3B}" destId="{6408D4A1-5DB4-4645-B08E-D3372321B19F}" srcOrd="1" destOrd="0" presId="urn:microsoft.com/office/officeart/2005/8/layout/hList2"/>
    <dgm:cxn modelId="{B8233F81-7E33-499B-AAC9-8EB902A9F505}" type="presParOf" srcId="{7B3DC749-7ADD-4570-AAB3-212004D3FB3B}" destId="{96F892F7-701D-489D-B7DD-14FF8BAE3BDD}" srcOrd="2" destOrd="0" presId="urn:microsoft.com/office/officeart/2005/8/layout/hList2"/>
    <dgm:cxn modelId="{F40BB1C3-C615-4CA8-9E2B-F7551318A627}" type="presParOf" srcId="{96F892F7-701D-489D-B7DD-14FF8BAE3BDD}" destId="{C9B70A09-FC76-44E1-8FB9-1F10000D2369}" srcOrd="0" destOrd="0" presId="urn:microsoft.com/office/officeart/2005/8/layout/hList2"/>
    <dgm:cxn modelId="{D4CA374D-FC43-4DFE-A360-3E19B4EE4B4D}" type="presParOf" srcId="{96F892F7-701D-489D-B7DD-14FF8BAE3BDD}" destId="{12A4268C-3665-4D66-BDEB-0D1DFF71F27D}" srcOrd="1" destOrd="0" presId="urn:microsoft.com/office/officeart/2005/8/layout/hList2"/>
    <dgm:cxn modelId="{2961978F-746F-4C2A-BF07-63C58B409E34}" type="presParOf" srcId="{96F892F7-701D-489D-B7DD-14FF8BAE3BDD}" destId="{79A17275-85FC-4EF3-8806-97B6460D725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FC02A-CCAE-4A82-8086-42C00BF1195C}"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SE"/>
        </a:p>
      </dgm:t>
    </dgm:pt>
    <dgm:pt modelId="{3094B41D-55ED-4D5E-BC18-5AAC9C1162E8}">
      <dgm:prSet phldrT="[Text]" phldr="0"/>
      <dgm:spPr>
        <a:solidFill>
          <a:srgbClr val="640A9C"/>
        </a:solidFill>
      </dgm:spPr>
      <dgm:t>
        <a:bodyPr/>
        <a:lstStyle/>
        <a:p>
          <a:r>
            <a:rPr lang="en-GB" dirty="0"/>
            <a:t>Existing klystron</a:t>
          </a:r>
          <a:endParaRPr lang="en-SE" dirty="0"/>
        </a:p>
      </dgm:t>
    </dgm:pt>
    <dgm:pt modelId="{1AEFE07E-8123-443C-A0C4-AC42AA922E24}" type="parTrans" cxnId="{D7AF7130-FA4C-47BB-87B5-94F2E26BA368}">
      <dgm:prSet/>
      <dgm:spPr/>
      <dgm:t>
        <a:bodyPr/>
        <a:lstStyle/>
        <a:p>
          <a:endParaRPr lang="en-SE"/>
        </a:p>
      </dgm:t>
    </dgm:pt>
    <dgm:pt modelId="{2B5174F7-6C20-4FD6-964D-C2C15C55496A}" type="sibTrans" cxnId="{D7AF7130-FA4C-47BB-87B5-94F2E26BA368}">
      <dgm:prSet/>
      <dgm:spPr/>
      <dgm:t>
        <a:bodyPr/>
        <a:lstStyle/>
        <a:p>
          <a:endParaRPr lang="en-SE"/>
        </a:p>
      </dgm:t>
    </dgm:pt>
    <dgm:pt modelId="{378C06AD-3ADF-4033-B272-32E0D6DA2717}">
      <dgm:prSet phldrT="[Text]" phldr="0"/>
      <dgm:spPr>
        <a:solidFill>
          <a:srgbClr val="A0FA4B"/>
        </a:solidFill>
      </dgm:spPr>
      <dgm:t>
        <a:bodyPr/>
        <a:lstStyle/>
        <a:p>
          <a:r>
            <a:rPr lang="en-GB"/>
            <a:t>Standard design</a:t>
          </a:r>
          <a:endParaRPr lang="en-SE" dirty="0"/>
        </a:p>
      </dgm:t>
    </dgm:pt>
    <dgm:pt modelId="{DAFDBB7A-DC65-46C4-A697-3109009AC223}" type="parTrans" cxnId="{0A91975F-8097-4C5C-84BB-3B01B0DBB974}">
      <dgm:prSet/>
      <dgm:spPr/>
      <dgm:t>
        <a:bodyPr/>
        <a:lstStyle/>
        <a:p>
          <a:endParaRPr lang="en-SE"/>
        </a:p>
      </dgm:t>
    </dgm:pt>
    <dgm:pt modelId="{6776C1D9-F403-466C-A3B5-B4B15BE05AF1}" type="sibTrans" cxnId="{0A91975F-8097-4C5C-84BB-3B01B0DBB974}">
      <dgm:prSet/>
      <dgm:spPr/>
      <dgm:t>
        <a:bodyPr/>
        <a:lstStyle/>
        <a:p>
          <a:endParaRPr lang="en-SE"/>
        </a:p>
      </dgm:t>
    </dgm:pt>
    <dgm:pt modelId="{18015339-ECB2-4547-9244-8D833A94D86D}">
      <dgm:prSet phldrT="[Text]" phldr="0"/>
      <dgm:spPr>
        <a:solidFill>
          <a:srgbClr val="0063FF"/>
        </a:solidFill>
      </dgm:spPr>
      <dgm:t>
        <a:bodyPr/>
        <a:lstStyle/>
        <a:p>
          <a:r>
            <a:rPr lang="en-GB" dirty="0"/>
            <a:t>New klystron</a:t>
          </a:r>
          <a:endParaRPr lang="en-SE" dirty="0"/>
        </a:p>
      </dgm:t>
    </dgm:pt>
    <dgm:pt modelId="{478D77A2-D81A-40EB-9675-0122A53E4774}" type="parTrans" cxnId="{63B79065-8766-465A-90BC-DE17011ED5FD}">
      <dgm:prSet/>
      <dgm:spPr/>
      <dgm:t>
        <a:bodyPr/>
        <a:lstStyle/>
        <a:p>
          <a:endParaRPr lang="en-SE"/>
        </a:p>
      </dgm:t>
    </dgm:pt>
    <dgm:pt modelId="{9D053805-2953-41C9-88E0-A17DAE01ECA5}" type="sibTrans" cxnId="{63B79065-8766-465A-90BC-DE17011ED5FD}">
      <dgm:prSet/>
      <dgm:spPr/>
      <dgm:t>
        <a:bodyPr/>
        <a:lstStyle/>
        <a:p>
          <a:endParaRPr lang="en-SE"/>
        </a:p>
      </dgm:t>
    </dgm:pt>
    <dgm:pt modelId="{0EC211C2-9617-4594-B500-F438BCC9F94C}">
      <dgm:prSet phldrT="[Text]" phldr="0"/>
      <dgm:spPr>
        <a:solidFill>
          <a:srgbClr val="A0FA4B"/>
        </a:solidFill>
      </dgm:spPr>
      <dgm:t>
        <a:bodyPr/>
        <a:lstStyle/>
        <a:p>
          <a:r>
            <a:rPr lang="en-GB" dirty="0"/>
            <a:t>Performances</a:t>
          </a:r>
          <a:endParaRPr lang="en-SE" dirty="0"/>
        </a:p>
      </dgm:t>
    </dgm:pt>
    <dgm:pt modelId="{E907983F-6F71-41AA-9957-30754F2D9A25}" type="parTrans" cxnId="{594035AE-F435-4E73-968E-365A0F0240A4}">
      <dgm:prSet/>
      <dgm:spPr/>
      <dgm:t>
        <a:bodyPr/>
        <a:lstStyle/>
        <a:p>
          <a:endParaRPr lang="en-SE"/>
        </a:p>
      </dgm:t>
    </dgm:pt>
    <dgm:pt modelId="{C1E4A6D9-09EB-413D-AB21-61DA276FD882}" type="sibTrans" cxnId="{594035AE-F435-4E73-968E-365A0F0240A4}">
      <dgm:prSet/>
      <dgm:spPr/>
      <dgm:t>
        <a:bodyPr/>
        <a:lstStyle/>
        <a:p>
          <a:endParaRPr lang="en-SE"/>
        </a:p>
      </dgm:t>
    </dgm:pt>
    <dgm:pt modelId="{360550B6-E256-4554-B89B-868E02ED610C}">
      <dgm:prSet phldrT="[Text]" phldr="0"/>
      <dgm:spPr>
        <a:solidFill>
          <a:srgbClr val="DC5026"/>
        </a:solidFill>
      </dgm:spPr>
      <dgm:t>
        <a:bodyPr/>
        <a:lstStyle/>
        <a:p>
          <a:r>
            <a:rPr lang="en-GB" dirty="0"/>
            <a:t>Gain for </a:t>
          </a:r>
          <a:r>
            <a:rPr lang="en-GB"/>
            <a:t>future projects</a:t>
          </a:r>
          <a:endParaRPr lang="en-SE" dirty="0"/>
        </a:p>
      </dgm:t>
    </dgm:pt>
    <dgm:pt modelId="{A6598FAA-ADEC-48AC-B2D3-98279A591F80}" type="parTrans" cxnId="{BDE92609-8C8A-40A6-9E11-CC99F4E4218D}">
      <dgm:prSet/>
      <dgm:spPr/>
      <dgm:t>
        <a:bodyPr/>
        <a:lstStyle/>
        <a:p>
          <a:endParaRPr lang="en-SE"/>
        </a:p>
      </dgm:t>
    </dgm:pt>
    <dgm:pt modelId="{87AC3CEC-95FC-44D1-B701-A8EA91D4DB8F}" type="sibTrans" cxnId="{BDE92609-8C8A-40A6-9E11-CC99F4E4218D}">
      <dgm:prSet/>
      <dgm:spPr/>
      <dgm:t>
        <a:bodyPr/>
        <a:lstStyle/>
        <a:p>
          <a:endParaRPr lang="en-SE"/>
        </a:p>
      </dgm:t>
    </dgm:pt>
    <dgm:pt modelId="{8A86B247-A0BF-4E08-8015-72F4D83BD266}">
      <dgm:prSet phldrT="[Text]" phldr="0"/>
      <dgm:spPr>
        <a:noFill/>
        <a:ln>
          <a:noFill/>
        </a:ln>
      </dgm:spPr>
      <dgm:t>
        <a:bodyPr/>
        <a:lstStyle/>
        <a:p>
          <a:r>
            <a:rPr lang="en-GB" dirty="0"/>
            <a:t> </a:t>
          </a:r>
          <a:endParaRPr lang="en-SE" dirty="0"/>
        </a:p>
      </dgm:t>
    </dgm:pt>
    <dgm:pt modelId="{BD4FD06B-53C3-4F2C-982E-64EED03E2708}" type="sibTrans" cxnId="{1DD38336-0B4A-4030-B8C4-55ADB6CF7AAE}">
      <dgm:prSet/>
      <dgm:spPr/>
      <dgm:t>
        <a:bodyPr/>
        <a:lstStyle/>
        <a:p>
          <a:endParaRPr lang="en-SE"/>
        </a:p>
      </dgm:t>
    </dgm:pt>
    <dgm:pt modelId="{2340C3EF-369C-4355-B644-4167EC6FFC4C}" type="parTrans" cxnId="{1DD38336-0B4A-4030-B8C4-55ADB6CF7AAE}">
      <dgm:prSet/>
      <dgm:spPr/>
      <dgm:t>
        <a:bodyPr/>
        <a:lstStyle/>
        <a:p>
          <a:endParaRPr lang="en-SE"/>
        </a:p>
      </dgm:t>
    </dgm:pt>
    <dgm:pt modelId="{449A5E68-259F-42BA-8B92-4C648FBE372E}">
      <dgm:prSet phldrT="[Text]" phldr="0"/>
      <dgm:spPr>
        <a:noFill/>
        <a:ln>
          <a:noFill/>
        </a:ln>
      </dgm:spPr>
      <dgm:t>
        <a:bodyPr/>
        <a:lstStyle/>
        <a:p>
          <a:r>
            <a:rPr lang="en-GB" dirty="0"/>
            <a:t> </a:t>
          </a:r>
          <a:endParaRPr lang="en-SE" dirty="0"/>
        </a:p>
      </dgm:t>
    </dgm:pt>
    <dgm:pt modelId="{B008BD6E-8000-4475-9B12-48C70FE6F2F8}" type="parTrans" cxnId="{77EBC947-D029-4F07-9161-EA44988081B9}">
      <dgm:prSet/>
      <dgm:spPr/>
      <dgm:t>
        <a:bodyPr/>
        <a:lstStyle/>
        <a:p>
          <a:endParaRPr lang="en-SE"/>
        </a:p>
      </dgm:t>
    </dgm:pt>
    <dgm:pt modelId="{D20A2FD5-977A-48FE-9648-6CF9FBF47C50}" type="sibTrans" cxnId="{77EBC947-D029-4F07-9161-EA44988081B9}">
      <dgm:prSet/>
      <dgm:spPr/>
      <dgm:t>
        <a:bodyPr/>
        <a:lstStyle/>
        <a:p>
          <a:endParaRPr lang="en-SE"/>
        </a:p>
      </dgm:t>
    </dgm:pt>
    <dgm:pt modelId="{F4DCEEAC-514F-4336-A00E-D1F787277014}">
      <dgm:prSet phldrT="[Text]" phldr="0"/>
      <dgm:spPr>
        <a:solidFill>
          <a:srgbClr val="DC5026"/>
        </a:solidFill>
      </dgm:spPr>
      <dgm:t>
        <a:bodyPr/>
        <a:lstStyle/>
        <a:p>
          <a:r>
            <a:rPr lang="en-GB" dirty="0"/>
            <a:t>Risks of oscillations with HE klystron</a:t>
          </a:r>
          <a:endParaRPr lang="en-SE" dirty="0"/>
        </a:p>
      </dgm:t>
    </dgm:pt>
    <dgm:pt modelId="{9CFE5E1D-D433-41B4-92C9-AF52C0C08C74}" type="parTrans" cxnId="{CC89A7DE-FBDB-41DB-ABE5-BEF00009AD25}">
      <dgm:prSet/>
      <dgm:spPr/>
      <dgm:t>
        <a:bodyPr/>
        <a:lstStyle/>
        <a:p>
          <a:endParaRPr lang="en-SE"/>
        </a:p>
      </dgm:t>
    </dgm:pt>
    <dgm:pt modelId="{CF081245-CACD-4525-BE5A-66BE52765227}" type="sibTrans" cxnId="{CC89A7DE-FBDB-41DB-ABE5-BEF00009AD25}">
      <dgm:prSet/>
      <dgm:spPr/>
      <dgm:t>
        <a:bodyPr/>
        <a:lstStyle/>
        <a:p>
          <a:endParaRPr lang="en-SE"/>
        </a:p>
      </dgm:t>
    </dgm:pt>
    <dgm:pt modelId="{4C4BC5DC-B4B1-4725-A6FC-46108B1B3AA9}">
      <dgm:prSet phldrT="[Text]" phldr="0"/>
      <dgm:spPr>
        <a:solidFill>
          <a:srgbClr val="7030A0"/>
        </a:solidFill>
      </dgm:spPr>
      <dgm:t>
        <a:bodyPr/>
        <a:lstStyle/>
        <a:p>
          <a:r>
            <a:rPr lang="en-GB"/>
            <a:t>Efficiency</a:t>
          </a:r>
          <a:endParaRPr lang="en-SE" dirty="0"/>
        </a:p>
      </dgm:t>
    </dgm:pt>
    <dgm:pt modelId="{3778C16F-214A-4F8E-AD59-85F1153AF50F}" type="parTrans" cxnId="{AEB3CDE6-8619-4F07-9D63-82154033168F}">
      <dgm:prSet/>
      <dgm:spPr/>
      <dgm:t>
        <a:bodyPr/>
        <a:lstStyle/>
        <a:p>
          <a:endParaRPr lang="en-SE"/>
        </a:p>
      </dgm:t>
    </dgm:pt>
    <dgm:pt modelId="{FC14B733-B06A-44CC-9662-C86DB2641FAC}" type="sibTrans" cxnId="{AEB3CDE6-8619-4F07-9D63-82154033168F}">
      <dgm:prSet/>
      <dgm:spPr/>
      <dgm:t>
        <a:bodyPr/>
        <a:lstStyle/>
        <a:p>
          <a:endParaRPr lang="en-SE"/>
        </a:p>
      </dgm:t>
    </dgm:pt>
    <dgm:pt modelId="{D9B8F790-D972-40F1-883B-05CEA65E9BAA}" type="pres">
      <dgm:prSet presAssocID="{250FC02A-CCAE-4A82-8086-42C00BF1195C}" presName="outerComposite" presStyleCnt="0">
        <dgm:presLayoutVars>
          <dgm:chMax val="2"/>
          <dgm:animLvl val="lvl"/>
          <dgm:resizeHandles val="exact"/>
        </dgm:presLayoutVars>
      </dgm:prSet>
      <dgm:spPr/>
    </dgm:pt>
    <dgm:pt modelId="{357BD9AA-14D1-428E-9BBA-017174BCA0BA}" type="pres">
      <dgm:prSet presAssocID="{250FC02A-CCAE-4A82-8086-42C00BF1195C}" presName="dummyMaxCanvas" presStyleCnt="0"/>
      <dgm:spPr/>
    </dgm:pt>
    <dgm:pt modelId="{342D5313-D721-41C0-A9E4-4B712F78DD36}" type="pres">
      <dgm:prSet presAssocID="{250FC02A-CCAE-4A82-8086-42C00BF1195C}" presName="parentComposite" presStyleCnt="0"/>
      <dgm:spPr/>
    </dgm:pt>
    <dgm:pt modelId="{294A91C4-2695-44A5-B7C2-8C018AC6DAA9}" type="pres">
      <dgm:prSet presAssocID="{250FC02A-CCAE-4A82-8086-42C00BF1195C}" presName="parent1" presStyleLbl="alignAccFollowNode1" presStyleIdx="0" presStyleCnt="4">
        <dgm:presLayoutVars>
          <dgm:chMax val="4"/>
        </dgm:presLayoutVars>
      </dgm:prSet>
      <dgm:spPr/>
    </dgm:pt>
    <dgm:pt modelId="{1702EA62-F0D6-4F5D-A110-CA5C34E4A632}" type="pres">
      <dgm:prSet presAssocID="{250FC02A-CCAE-4A82-8086-42C00BF1195C}" presName="parent2" presStyleLbl="alignAccFollowNode1" presStyleIdx="1" presStyleCnt="4">
        <dgm:presLayoutVars>
          <dgm:chMax val="4"/>
        </dgm:presLayoutVars>
      </dgm:prSet>
      <dgm:spPr/>
    </dgm:pt>
    <dgm:pt modelId="{23C0F8C4-BCFE-40FA-9C73-D2FDE1831655}" type="pres">
      <dgm:prSet presAssocID="{250FC02A-CCAE-4A82-8086-42C00BF1195C}" presName="childrenComposite" presStyleCnt="0"/>
      <dgm:spPr/>
    </dgm:pt>
    <dgm:pt modelId="{89AE4D91-071A-412A-B65F-5B5138D20F39}" type="pres">
      <dgm:prSet presAssocID="{250FC02A-CCAE-4A82-8086-42C00BF1195C}" presName="dummyMaxCanvas_ChildArea" presStyleCnt="0"/>
      <dgm:spPr/>
    </dgm:pt>
    <dgm:pt modelId="{32E91601-897A-4109-B01F-BAF736D1FECB}" type="pres">
      <dgm:prSet presAssocID="{250FC02A-CCAE-4A82-8086-42C00BF1195C}" presName="fulcrum" presStyleLbl="alignAccFollowNode1" presStyleIdx="2" presStyleCnt="4"/>
      <dgm:spPr/>
    </dgm:pt>
    <dgm:pt modelId="{E061FE8F-0689-45AE-97B3-6AF1A51F3D62}" type="pres">
      <dgm:prSet presAssocID="{250FC02A-CCAE-4A82-8086-42C00BF1195C}" presName="balance_34" presStyleLbl="alignAccFollowNode1" presStyleIdx="3" presStyleCnt="4">
        <dgm:presLayoutVars>
          <dgm:bulletEnabled val="1"/>
        </dgm:presLayoutVars>
      </dgm:prSet>
      <dgm:spPr/>
    </dgm:pt>
    <dgm:pt modelId="{9DBA72AA-5A07-43ED-BDC9-B1230E1CDF83}" type="pres">
      <dgm:prSet presAssocID="{250FC02A-CCAE-4A82-8086-42C00BF1195C}" presName="right_34_1" presStyleLbl="node1" presStyleIdx="0" presStyleCnt="7">
        <dgm:presLayoutVars>
          <dgm:bulletEnabled val="1"/>
        </dgm:presLayoutVars>
      </dgm:prSet>
      <dgm:spPr/>
    </dgm:pt>
    <dgm:pt modelId="{67571C44-5F4D-48B6-BAB6-35F85FFC3C0D}" type="pres">
      <dgm:prSet presAssocID="{250FC02A-CCAE-4A82-8086-42C00BF1195C}" presName="right_34_2" presStyleLbl="node1" presStyleIdx="1" presStyleCnt="7">
        <dgm:presLayoutVars>
          <dgm:bulletEnabled val="1"/>
        </dgm:presLayoutVars>
      </dgm:prSet>
      <dgm:spPr/>
    </dgm:pt>
    <dgm:pt modelId="{2E0BFE1C-A874-47CE-8BA6-4409E465BB26}" type="pres">
      <dgm:prSet presAssocID="{250FC02A-CCAE-4A82-8086-42C00BF1195C}" presName="right_34_3" presStyleLbl="node1" presStyleIdx="2" presStyleCnt="7">
        <dgm:presLayoutVars>
          <dgm:bulletEnabled val="1"/>
        </dgm:presLayoutVars>
      </dgm:prSet>
      <dgm:spPr/>
    </dgm:pt>
    <dgm:pt modelId="{A7075CF4-4301-4DE3-9F39-09905C22798C}" type="pres">
      <dgm:prSet presAssocID="{250FC02A-CCAE-4A82-8086-42C00BF1195C}" presName="right_34_4" presStyleLbl="node1" presStyleIdx="3" presStyleCnt="7">
        <dgm:presLayoutVars>
          <dgm:bulletEnabled val="1"/>
        </dgm:presLayoutVars>
      </dgm:prSet>
      <dgm:spPr/>
    </dgm:pt>
    <dgm:pt modelId="{85A5C111-D2CE-45A6-BCC5-E8A8E44FAA3D}" type="pres">
      <dgm:prSet presAssocID="{250FC02A-CCAE-4A82-8086-42C00BF1195C}" presName="left_34_1" presStyleLbl="node1" presStyleIdx="4" presStyleCnt="7">
        <dgm:presLayoutVars>
          <dgm:bulletEnabled val="1"/>
        </dgm:presLayoutVars>
      </dgm:prSet>
      <dgm:spPr/>
    </dgm:pt>
    <dgm:pt modelId="{C73D16DB-5A80-4ED2-8959-611C49AF6E59}" type="pres">
      <dgm:prSet presAssocID="{250FC02A-CCAE-4A82-8086-42C00BF1195C}" presName="left_34_2" presStyleLbl="node1" presStyleIdx="5" presStyleCnt="7">
        <dgm:presLayoutVars>
          <dgm:bulletEnabled val="1"/>
        </dgm:presLayoutVars>
      </dgm:prSet>
      <dgm:spPr/>
    </dgm:pt>
    <dgm:pt modelId="{50704877-8111-4EB4-A650-E7BC5CA70FDB}" type="pres">
      <dgm:prSet presAssocID="{250FC02A-CCAE-4A82-8086-42C00BF1195C}" presName="left_34_3" presStyleLbl="node1" presStyleIdx="6" presStyleCnt="7">
        <dgm:presLayoutVars>
          <dgm:bulletEnabled val="1"/>
        </dgm:presLayoutVars>
      </dgm:prSet>
      <dgm:spPr/>
    </dgm:pt>
  </dgm:ptLst>
  <dgm:cxnLst>
    <dgm:cxn modelId="{BDE92609-8C8A-40A6-9E11-CC99F4E4218D}" srcId="{8A86B247-A0BF-4E08-8015-72F4D83BD266}" destId="{360550B6-E256-4554-B89B-868E02ED610C}" srcOrd="3" destOrd="0" parTransId="{A6598FAA-ADEC-48AC-B2D3-98279A591F80}" sibTransId="{87AC3CEC-95FC-44D1-B701-A8EA91D4DB8F}"/>
    <dgm:cxn modelId="{EB796C1D-D5B6-4320-904A-EDEB9A7B81B5}" type="presOf" srcId="{3094B41D-55ED-4D5E-BC18-5AAC9C1162E8}" destId="{85A5C111-D2CE-45A6-BCC5-E8A8E44FAA3D}" srcOrd="0" destOrd="0" presId="urn:microsoft.com/office/officeart/2005/8/layout/balance1"/>
    <dgm:cxn modelId="{63768328-B363-41A8-8157-43F93E88E2BD}" type="presOf" srcId="{360550B6-E256-4554-B89B-868E02ED610C}" destId="{A7075CF4-4301-4DE3-9F39-09905C22798C}" srcOrd="0" destOrd="0" presId="urn:microsoft.com/office/officeart/2005/8/layout/balance1"/>
    <dgm:cxn modelId="{A538DD2F-2034-418D-A23B-2C801F463F3B}" type="presOf" srcId="{378C06AD-3ADF-4033-B272-32E0D6DA2717}" destId="{50704877-8111-4EB4-A650-E7BC5CA70FDB}" srcOrd="0" destOrd="0" presId="urn:microsoft.com/office/officeart/2005/8/layout/balance1"/>
    <dgm:cxn modelId="{D7AF7130-FA4C-47BB-87B5-94F2E26BA368}" srcId="{449A5E68-259F-42BA-8B92-4C648FBE372E}" destId="{3094B41D-55ED-4D5E-BC18-5AAC9C1162E8}" srcOrd="0" destOrd="0" parTransId="{1AEFE07E-8123-443C-A0C4-AC42AA922E24}" sibTransId="{2B5174F7-6C20-4FD6-964D-C2C15C55496A}"/>
    <dgm:cxn modelId="{1DD38336-0B4A-4030-B8C4-55ADB6CF7AAE}" srcId="{250FC02A-CCAE-4A82-8086-42C00BF1195C}" destId="{8A86B247-A0BF-4E08-8015-72F4D83BD266}" srcOrd="1" destOrd="0" parTransId="{2340C3EF-369C-4355-B644-4167EC6FFC4C}" sibTransId="{BD4FD06B-53C3-4F2C-982E-64EED03E2708}"/>
    <dgm:cxn modelId="{E34CE43B-9109-46C1-91D7-991C15644D23}" type="presOf" srcId="{449A5E68-259F-42BA-8B92-4C648FBE372E}" destId="{294A91C4-2695-44A5-B7C2-8C018AC6DAA9}" srcOrd="0" destOrd="0" presId="urn:microsoft.com/office/officeart/2005/8/layout/balance1"/>
    <dgm:cxn modelId="{0A91975F-8097-4C5C-84BB-3B01B0DBB974}" srcId="{449A5E68-259F-42BA-8B92-4C648FBE372E}" destId="{378C06AD-3ADF-4033-B272-32E0D6DA2717}" srcOrd="2" destOrd="0" parTransId="{DAFDBB7A-DC65-46C4-A697-3109009AC223}" sibTransId="{6776C1D9-F403-466C-A3B5-B4B15BE05AF1}"/>
    <dgm:cxn modelId="{D4B7A562-C3D1-4AC2-A2AB-07B583640A66}" type="presOf" srcId="{4C4BC5DC-B4B1-4725-A6FC-46108B1B3AA9}" destId="{67571C44-5F4D-48B6-BAB6-35F85FFC3C0D}" srcOrd="0" destOrd="0" presId="urn:microsoft.com/office/officeart/2005/8/layout/balance1"/>
    <dgm:cxn modelId="{63B79065-8766-465A-90BC-DE17011ED5FD}" srcId="{8A86B247-A0BF-4E08-8015-72F4D83BD266}" destId="{18015339-ECB2-4547-9244-8D833A94D86D}" srcOrd="0" destOrd="0" parTransId="{478D77A2-D81A-40EB-9675-0122A53E4774}" sibTransId="{9D053805-2953-41C9-88E0-A17DAE01ECA5}"/>
    <dgm:cxn modelId="{F212EA46-2B30-4456-96F7-9380F39E3740}" type="presOf" srcId="{F4DCEEAC-514F-4336-A00E-D1F787277014}" destId="{C73D16DB-5A80-4ED2-8959-611C49AF6E59}" srcOrd="0" destOrd="0" presId="urn:microsoft.com/office/officeart/2005/8/layout/balance1"/>
    <dgm:cxn modelId="{77EBC947-D029-4F07-9161-EA44988081B9}" srcId="{250FC02A-CCAE-4A82-8086-42C00BF1195C}" destId="{449A5E68-259F-42BA-8B92-4C648FBE372E}" srcOrd="0" destOrd="0" parTransId="{B008BD6E-8000-4475-9B12-48C70FE6F2F8}" sibTransId="{D20A2FD5-977A-48FE-9648-6CF9FBF47C50}"/>
    <dgm:cxn modelId="{7059F349-8AEF-49A9-AFC1-964A9D34A04A}" type="presOf" srcId="{0EC211C2-9617-4594-B500-F438BCC9F94C}" destId="{2E0BFE1C-A874-47CE-8BA6-4409E465BB26}" srcOrd="0" destOrd="0" presId="urn:microsoft.com/office/officeart/2005/8/layout/balance1"/>
    <dgm:cxn modelId="{95BC326D-5EBC-44D5-BCF1-62D49F451975}" type="presOf" srcId="{18015339-ECB2-4547-9244-8D833A94D86D}" destId="{9DBA72AA-5A07-43ED-BDC9-B1230E1CDF83}" srcOrd="0" destOrd="0" presId="urn:microsoft.com/office/officeart/2005/8/layout/balance1"/>
    <dgm:cxn modelId="{70D09792-1B03-452D-B618-FFBCFD66A2E4}" type="presOf" srcId="{250FC02A-CCAE-4A82-8086-42C00BF1195C}" destId="{D9B8F790-D972-40F1-883B-05CEA65E9BAA}" srcOrd="0" destOrd="0" presId="urn:microsoft.com/office/officeart/2005/8/layout/balance1"/>
    <dgm:cxn modelId="{594035AE-F435-4E73-968E-365A0F0240A4}" srcId="{8A86B247-A0BF-4E08-8015-72F4D83BD266}" destId="{0EC211C2-9617-4594-B500-F438BCC9F94C}" srcOrd="2" destOrd="0" parTransId="{E907983F-6F71-41AA-9957-30754F2D9A25}" sibTransId="{C1E4A6D9-09EB-413D-AB21-61DA276FD882}"/>
    <dgm:cxn modelId="{CA1E85B5-707D-41DC-A64A-764B331C8FC1}" type="presOf" srcId="{8A86B247-A0BF-4E08-8015-72F4D83BD266}" destId="{1702EA62-F0D6-4F5D-A110-CA5C34E4A632}" srcOrd="0" destOrd="0" presId="urn:microsoft.com/office/officeart/2005/8/layout/balance1"/>
    <dgm:cxn modelId="{CC89A7DE-FBDB-41DB-ABE5-BEF00009AD25}" srcId="{449A5E68-259F-42BA-8B92-4C648FBE372E}" destId="{F4DCEEAC-514F-4336-A00E-D1F787277014}" srcOrd="1" destOrd="0" parTransId="{9CFE5E1D-D433-41B4-92C9-AF52C0C08C74}" sibTransId="{CF081245-CACD-4525-BE5A-66BE52765227}"/>
    <dgm:cxn modelId="{AEB3CDE6-8619-4F07-9D63-82154033168F}" srcId="{8A86B247-A0BF-4E08-8015-72F4D83BD266}" destId="{4C4BC5DC-B4B1-4725-A6FC-46108B1B3AA9}" srcOrd="1" destOrd="0" parTransId="{3778C16F-214A-4F8E-AD59-85F1153AF50F}" sibTransId="{FC14B733-B06A-44CC-9662-C86DB2641FAC}"/>
    <dgm:cxn modelId="{47031F01-2208-45EB-9641-99BD9FAE5D15}" type="presParOf" srcId="{D9B8F790-D972-40F1-883B-05CEA65E9BAA}" destId="{357BD9AA-14D1-428E-9BBA-017174BCA0BA}" srcOrd="0" destOrd="0" presId="urn:microsoft.com/office/officeart/2005/8/layout/balance1"/>
    <dgm:cxn modelId="{2B9D6E43-25D5-4E07-8DCA-BCCCDE4DC737}" type="presParOf" srcId="{D9B8F790-D972-40F1-883B-05CEA65E9BAA}" destId="{342D5313-D721-41C0-A9E4-4B712F78DD36}" srcOrd="1" destOrd="0" presId="urn:microsoft.com/office/officeart/2005/8/layout/balance1"/>
    <dgm:cxn modelId="{8496C4DD-3677-44D2-9081-08637D949EFF}" type="presParOf" srcId="{342D5313-D721-41C0-A9E4-4B712F78DD36}" destId="{294A91C4-2695-44A5-B7C2-8C018AC6DAA9}" srcOrd="0" destOrd="0" presId="urn:microsoft.com/office/officeart/2005/8/layout/balance1"/>
    <dgm:cxn modelId="{8FE8E834-9FA1-4152-9282-6CA3AFB2E0E0}" type="presParOf" srcId="{342D5313-D721-41C0-A9E4-4B712F78DD36}" destId="{1702EA62-F0D6-4F5D-A110-CA5C34E4A632}" srcOrd="1" destOrd="0" presId="urn:microsoft.com/office/officeart/2005/8/layout/balance1"/>
    <dgm:cxn modelId="{D09205DA-EFF0-4C8F-9C8B-19C8E2665930}" type="presParOf" srcId="{D9B8F790-D972-40F1-883B-05CEA65E9BAA}" destId="{23C0F8C4-BCFE-40FA-9C73-D2FDE1831655}" srcOrd="2" destOrd="0" presId="urn:microsoft.com/office/officeart/2005/8/layout/balance1"/>
    <dgm:cxn modelId="{F3B303A2-9795-440E-9F51-1B665129AB30}" type="presParOf" srcId="{23C0F8C4-BCFE-40FA-9C73-D2FDE1831655}" destId="{89AE4D91-071A-412A-B65F-5B5138D20F39}" srcOrd="0" destOrd="0" presId="urn:microsoft.com/office/officeart/2005/8/layout/balance1"/>
    <dgm:cxn modelId="{96C2FB4C-38D9-4C05-8F3C-D6EECA6A881C}" type="presParOf" srcId="{23C0F8C4-BCFE-40FA-9C73-D2FDE1831655}" destId="{32E91601-897A-4109-B01F-BAF736D1FECB}" srcOrd="1" destOrd="0" presId="urn:microsoft.com/office/officeart/2005/8/layout/balance1"/>
    <dgm:cxn modelId="{9F51D0C3-1262-4B5B-B2C2-6B4B61CBCCD0}" type="presParOf" srcId="{23C0F8C4-BCFE-40FA-9C73-D2FDE1831655}" destId="{E061FE8F-0689-45AE-97B3-6AF1A51F3D62}" srcOrd="2" destOrd="0" presId="urn:microsoft.com/office/officeart/2005/8/layout/balance1"/>
    <dgm:cxn modelId="{D0404557-F390-4F75-AF37-1921306258A4}" type="presParOf" srcId="{23C0F8C4-BCFE-40FA-9C73-D2FDE1831655}" destId="{9DBA72AA-5A07-43ED-BDC9-B1230E1CDF83}" srcOrd="3" destOrd="0" presId="urn:microsoft.com/office/officeart/2005/8/layout/balance1"/>
    <dgm:cxn modelId="{4DCA4D6B-C254-420D-BBDD-DA3C2F3AF06C}" type="presParOf" srcId="{23C0F8C4-BCFE-40FA-9C73-D2FDE1831655}" destId="{67571C44-5F4D-48B6-BAB6-35F85FFC3C0D}" srcOrd="4" destOrd="0" presId="urn:microsoft.com/office/officeart/2005/8/layout/balance1"/>
    <dgm:cxn modelId="{088FA17A-AA77-4BFC-8382-F75B98338247}" type="presParOf" srcId="{23C0F8C4-BCFE-40FA-9C73-D2FDE1831655}" destId="{2E0BFE1C-A874-47CE-8BA6-4409E465BB26}" srcOrd="5" destOrd="0" presId="urn:microsoft.com/office/officeart/2005/8/layout/balance1"/>
    <dgm:cxn modelId="{630F388D-62F3-460B-AACA-B2A8EEFE2517}" type="presParOf" srcId="{23C0F8C4-BCFE-40FA-9C73-D2FDE1831655}" destId="{A7075CF4-4301-4DE3-9F39-09905C22798C}" srcOrd="6" destOrd="0" presId="urn:microsoft.com/office/officeart/2005/8/layout/balance1"/>
    <dgm:cxn modelId="{06EC626D-0340-4BDE-A71B-980821956FAC}" type="presParOf" srcId="{23C0F8C4-BCFE-40FA-9C73-D2FDE1831655}" destId="{85A5C111-D2CE-45A6-BCC5-E8A8E44FAA3D}" srcOrd="7" destOrd="0" presId="urn:microsoft.com/office/officeart/2005/8/layout/balance1"/>
    <dgm:cxn modelId="{C8B5550D-EF8D-4907-94A0-49F594FACB06}" type="presParOf" srcId="{23C0F8C4-BCFE-40FA-9C73-D2FDE1831655}" destId="{C73D16DB-5A80-4ED2-8959-611C49AF6E59}" srcOrd="8" destOrd="0" presId="urn:microsoft.com/office/officeart/2005/8/layout/balance1"/>
    <dgm:cxn modelId="{64BC8A18-20D9-4378-A1FC-AD1B4D7BE015}" type="presParOf" srcId="{23C0F8C4-BCFE-40FA-9C73-D2FDE1831655}" destId="{50704877-8111-4EB4-A650-E7BC5CA70FDB}"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15573-1FD6-45CB-8C7C-9312505FF140}">
      <dsp:nvSpPr>
        <dsp:cNvPr id="0" name=""/>
        <dsp:cNvSpPr/>
      </dsp:nvSpPr>
      <dsp:spPr>
        <a:xfrm>
          <a:off x="47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440E9-3DAD-42E4-8231-D3A65A8BB2A5}">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B2CA1-2246-405B-9518-E7A21B01C87B}">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dirty="0"/>
            <a:t>Modulator</a:t>
          </a:r>
          <a:endParaRPr lang="en-US" sz="2100" kern="1200" dirty="0"/>
        </a:p>
      </dsp:txBody>
      <dsp:txXfrm>
        <a:off x="127800" y="2535669"/>
        <a:ext cx="1800000" cy="720000"/>
      </dsp:txXfrm>
    </dsp:sp>
    <dsp:sp modelId="{9EC6A031-0C9E-4744-B4EA-8EC55FF5A0A5}">
      <dsp:nvSpPr>
        <dsp:cNvPr id="0" name=""/>
        <dsp:cNvSpPr/>
      </dsp:nvSpPr>
      <dsp:spPr>
        <a:xfrm>
          <a:off x="2593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AEA74-A1C7-4937-9DAB-C9B941C55259}">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BE2664-CFD8-4D34-A874-7CA985C448CB}">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Operating modes</a:t>
          </a:r>
          <a:endParaRPr lang="en-US" sz="2100" kern="1200"/>
        </a:p>
      </dsp:txBody>
      <dsp:txXfrm>
        <a:off x="2242800" y="2535669"/>
        <a:ext cx="1800000" cy="720000"/>
      </dsp:txXfrm>
    </dsp:sp>
    <dsp:sp modelId="{DCECB7B4-B0F4-4EF0-A6BF-6B6833F583F8}">
      <dsp:nvSpPr>
        <dsp:cNvPr id="0" name=""/>
        <dsp:cNvSpPr/>
      </dsp:nvSpPr>
      <dsp:spPr>
        <a:xfrm>
          <a:off x="470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BE76D-B9BC-49B3-A0E4-DF5E295204B3}">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47652-2D70-481E-95B8-ACD690029F29}">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Klystron design</a:t>
          </a:r>
          <a:endParaRPr lang="en-US" sz="2100" kern="1200"/>
        </a:p>
      </dsp:txBody>
      <dsp:txXfrm>
        <a:off x="4357800" y="2535669"/>
        <a:ext cx="1800000" cy="720000"/>
      </dsp:txXfrm>
    </dsp:sp>
    <dsp:sp modelId="{2785D5C2-152D-4832-9D97-93492135490B}">
      <dsp:nvSpPr>
        <dsp:cNvPr id="0" name=""/>
        <dsp:cNvSpPr/>
      </dsp:nvSpPr>
      <dsp:spPr>
        <a:xfrm>
          <a:off x="6823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E3FFC-C449-40FD-977D-B470C1EC2492}">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699AF8-6E27-465D-9A75-095CC29D21B4}">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Specifications</a:t>
          </a:r>
          <a:endParaRPr lang="en-US" sz="2100" kern="1200"/>
        </a:p>
      </dsp:txBody>
      <dsp:txXfrm>
        <a:off x="6472800" y="2535669"/>
        <a:ext cx="1800000" cy="720000"/>
      </dsp:txXfrm>
    </dsp:sp>
    <dsp:sp modelId="{145D69DD-F92F-461F-9CB0-91EC12F35B76}">
      <dsp:nvSpPr>
        <dsp:cNvPr id="0" name=""/>
        <dsp:cNvSpPr/>
      </dsp:nvSpPr>
      <dsp:spPr>
        <a:xfrm>
          <a:off x="8938800" y="1095669"/>
          <a:ext cx="1098000" cy="1098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26C60-6C85-4FAB-8DBC-F5EFF8A865CA}">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C1A634-295C-4BA8-A450-477C873CE913}">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Timeline</a:t>
          </a:r>
          <a:endParaRPr lang="en-US" sz="2100" kern="1200"/>
        </a:p>
      </dsp:txBody>
      <dsp:txXfrm>
        <a:off x="8587800" y="2535669"/>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20421-87D5-4C66-90CD-ACF0EE6A39FC}">
      <dsp:nvSpPr>
        <dsp:cNvPr id="0" name=""/>
        <dsp:cNvSpPr/>
      </dsp:nvSpPr>
      <dsp:spPr>
        <a:xfrm rot="16200000">
          <a:off x="-1761177"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466850">
            <a:lnSpc>
              <a:spcPct val="90000"/>
            </a:lnSpc>
            <a:spcBef>
              <a:spcPct val="0"/>
            </a:spcBef>
            <a:spcAft>
              <a:spcPct val="35000"/>
            </a:spcAft>
            <a:buNone/>
          </a:pPr>
          <a:r>
            <a:rPr lang="en-GB" sz="3300" kern="1200" dirty="0"/>
            <a:t>Long pulse duration</a:t>
          </a:r>
          <a:endParaRPr lang="en-SE" sz="3300" kern="1200" dirty="0"/>
        </a:p>
      </dsp:txBody>
      <dsp:txXfrm>
        <a:off x="-1761177" y="2806497"/>
        <a:ext cx="4226560" cy="607275"/>
      </dsp:txXfrm>
    </dsp:sp>
    <dsp:sp modelId="{28449F2C-A94E-4342-8FB9-DF9C301748F7}">
      <dsp:nvSpPr>
        <dsp:cNvPr id="0" name=""/>
        <dsp:cNvSpPr/>
      </dsp:nvSpPr>
      <dsp:spPr>
        <a:xfrm>
          <a:off x="655740" y="996855"/>
          <a:ext cx="3024878" cy="4226560"/>
        </a:xfrm>
        <a:prstGeom prst="rect">
          <a:avLst/>
        </a:prstGeom>
        <a:solidFill>
          <a:srgbClr val="006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35584" rIns="170688" bIns="17068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25 MW RF peak power at 11994 MHz</a:t>
          </a:r>
          <a:endParaRPr lang="en-SE" sz="1900" kern="1200" dirty="0"/>
        </a:p>
        <a:p>
          <a:pPr marL="171450" lvl="1" indent="-171450" algn="l" defTabSz="844550">
            <a:lnSpc>
              <a:spcPct val="90000"/>
            </a:lnSpc>
            <a:spcBef>
              <a:spcPct val="0"/>
            </a:spcBef>
            <a:spcAft>
              <a:spcPct val="15000"/>
            </a:spcAft>
            <a:buChar char="•"/>
          </a:pPr>
          <a:r>
            <a:rPr lang="en-GB" sz="1900" kern="1200" dirty="0"/>
            <a:t>1.5 us RF pulse</a:t>
          </a:r>
          <a:endParaRPr lang="en-SE" sz="1900" kern="1200" dirty="0"/>
        </a:p>
        <a:p>
          <a:pPr marL="171450" lvl="1" indent="-171450" algn="l" defTabSz="844550">
            <a:lnSpc>
              <a:spcPct val="90000"/>
            </a:lnSpc>
            <a:spcBef>
              <a:spcPct val="0"/>
            </a:spcBef>
            <a:spcAft>
              <a:spcPct val="15000"/>
            </a:spcAft>
            <a:buChar char="•"/>
          </a:pPr>
          <a:r>
            <a:rPr lang="en-GB" sz="1900" kern="1200" dirty="0"/>
            <a:t>400 Hz repetition rate</a:t>
          </a:r>
          <a:endParaRPr lang="en-SE" sz="1900" kern="1200" dirty="0"/>
        </a:p>
        <a:p>
          <a:pPr marL="171450" lvl="1" indent="-171450" algn="l" defTabSz="844550">
            <a:lnSpc>
              <a:spcPct val="90000"/>
            </a:lnSpc>
            <a:spcBef>
              <a:spcPct val="0"/>
            </a:spcBef>
            <a:spcAft>
              <a:spcPct val="15000"/>
            </a:spcAft>
            <a:buChar char="•"/>
          </a:pPr>
          <a:r>
            <a:rPr lang="en-GB" sz="1900" kern="1200" dirty="0"/>
            <a:t>Up to 307 kV and 195 A</a:t>
          </a:r>
          <a:endParaRPr lang="en-SE" sz="1900" kern="1200" dirty="0"/>
        </a:p>
        <a:p>
          <a:pPr marL="171450" lvl="1" indent="-171450" algn="l" defTabSz="844550">
            <a:lnSpc>
              <a:spcPct val="90000"/>
            </a:lnSpc>
            <a:spcBef>
              <a:spcPct val="0"/>
            </a:spcBef>
            <a:spcAft>
              <a:spcPct val="15000"/>
            </a:spcAft>
            <a:buChar char="•"/>
          </a:pPr>
          <a:endParaRPr lang="en-SE" sz="1900" kern="1200" dirty="0"/>
        </a:p>
        <a:p>
          <a:pPr marL="171450" lvl="1" indent="-171450" algn="l" defTabSz="844550">
            <a:lnSpc>
              <a:spcPct val="90000"/>
            </a:lnSpc>
            <a:spcBef>
              <a:spcPct val="0"/>
            </a:spcBef>
            <a:spcAft>
              <a:spcPct val="15000"/>
            </a:spcAft>
            <a:buFont typeface="Courier New" panose="02070309020205020404" pitchFamily="49" charset="0"/>
            <a:buChar char="o"/>
          </a:pPr>
          <a:r>
            <a:rPr lang="en-US" sz="1900" kern="1200" dirty="0"/>
            <a:t>RF average power is calculated to be 15 kW, and the klystron’s collector dissipation in diode mode is 70 kW (based on the design)</a:t>
          </a:r>
          <a:endParaRPr lang="en-SE" sz="1900" kern="1200" dirty="0"/>
        </a:p>
      </dsp:txBody>
      <dsp:txXfrm>
        <a:off x="655740" y="996855"/>
        <a:ext cx="3024878" cy="4226560"/>
      </dsp:txXfrm>
    </dsp:sp>
    <dsp:sp modelId="{40D26601-4E1C-41F0-959E-1EEEE9C2CA91}">
      <dsp:nvSpPr>
        <dsp:cNvPr id="0" name=""/>
        <dsp:cNvSpPr/>
      </dsp:nvSpPr>
      <dsp:spPr>
        <a:xfrm>
          <a:off x="48464" y="195251"/>
          <a:ext cx="1214551" cy="1214551"/>
        </a:xfrm>
        <a:prstGeom prst="upDownArrow">
          <a:avLst/>
        </a:prstGeom>
        <a:solidFill>
          <a:srgbClr val="640A9C"/>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9A17275-85FC-4EF3-8806-97B6460D725E}">
      <dsp:nvSpPr>
        <dsp:cNvPr id="0" name=""/>
        <dsp:cNvSpPr/>
      </dsp:nvSpPr>
      <dsp:spPr>
        <a:xfrm rot="16200000">
          <a:off x="2637739" y="2806497"/>
          <a:ext cx="4226560" cy="60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5584" bIns="0" numCol="1" spcCol="1270" anchor="t" anchorCtr="0">
          <a:noAutofit/>
        </a:bodyPr>
        <a:lstStyle/>
        <a:p>
          <a:pPr marL="0" lvl="0" indent="0" algn="r" defTabSz="1466850">
            <a:lnSpc>
              <a:spcPct val="90000"/>
            </a:lnSpc>
            <a:spcBef>
              <a:spcPct val="0"/>
            </a:spcBef>
            <a:spcAft>
              <a:spcPct val="35000"/>
            </a:spcAft>
            <a:buNone/>
          </a:pPr>
          <a:r>
            <a:rPr lang="en-GB" sz="3300" kern="1200" dirty="0"/>
            <a:t>High repetition rate</a:t>
          </a:r>
          <a:endParaRPr lang="en-SE" sz="3300" kern="1200" dirty="0"/>
        </a:p>
      </dsp:txBody>
      <dsp:txXfrm>
        <a:off x="2637739" y="2806497"/>
        <a:ext cx="4226560" cy="607275"/>
      </dsp:txXfrm>
    </dsp:sp>
    <dsp:sp modelId="{12A4268C-3665-4D66-BDEB-0D1DFF71F27D}">
      <dsp:nvSpPr>
        <dsp:cNvPr id="0" name=""/>
        <dsp:cNvSpPr/>
      </dsp:nvSpPr>
      <dsp:spPr>
        <a:xfrm>
          <a:off x="5054657" y="996855"/>
          <a:ext cx="3024878" cy="4226560"/>
        </a:xfrm>
        <a:prstGeom prst="rect">
          <a:avLst/>
        </a:prstGeom>
        <a:solidFill>
          <a:srgbClr val="006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35584" rIns="170688" bIns="170688" numCol="1" spcCol="1270" anchor="t" anchorCtr="0">
          <a:noAutofit/>
        </a:bodyPr>
        <a:lstStyle/>
        <a:p>
          <a:pPr marL="171450" lvl="1" indent="-171450" algn="l" defTabSz="844550">
            <a:lnSpc>
              <a:spcPct val="90000"/>
            </a:lnSpc>
            <a:spcBef>
              <a:spcPct val="0"/>
            </a:spcBef>
            <a:spcAft>
              <a:spcPct val="15000"/>
            </a:spcAft>
            <a:buChar char="•"/>
          </a:pPr>
          <a:r>
            <a:rPr lang="en-GB" sz="1900" kern="1200" dirty="0"/>
            <a:t>25 MW RF peak power at 11994 MHz</a:t>
          </a:r>
          <a:endParaRPr lang="en-SE" sz="1900" kern="1200" dirty="0"/>
        </a:p>
        <a:p>
          <a:pPr marL="171450" lvl="1" indent="-171450" algn="l" defTabSz="844550">
            <a:lnSpc>
              <a:spcPct val="90000"/>
            </a:lnSpc>
            <a:spcBef>
              <a:spcPct val="0"/>
            </a:spcBef>
            <a:spcAft>
              <a:spcPct val="15000"/>
            </a:spcAft>
            <a:buChar char="•"/>
          </a:pPr>
          <a:r>
            <a:rPr lang="en-GB" sz="1900" kern="1200" dirty="0"/>
            <a:t>1.2 us RF pulse</a:t>
          </a:r>
          <a:endParaRPr lang="en-SE" sz="1900" kern="1200" dirty="0"/>
        </a:p>
        <a:p>
          <a:pPr marL="171450" lvl="1" indent="-171450" algn="l" defTabSz="844550">
            <a:lnSpc>
              <a:spcPct val="90000"/>
            </a:lnSpc>
            <a:spcBef>
              <a:spcPct val="0"/>
            </a:spcBef>
            <a:spcAft>
              <a:spcPct val="15000"/>
            </a:spcAft>
            <a:buChar char="•"/>
          </a:pPr>
          <a:r>
            <a:rPr lang="en-GB" sz="1900" kern="1200" dirty="0"/>
            <a:t>500 Hz repetition rate</a:t>
          </a:r>
          <a:endParaRPr lang="en-SE" sz="1900" kern="1200" dirty="0"/>
        </a:p>
        <a:p>
          <a:pPr marL="171450" lvl="1" indent="-171450" algn="l" defTabSz="844550">
            <a:lnSpc>
              <a:spcPct val="90000"/>
            </a:lnSpc>
            <a:spcBef>
              <a:spcPct val="0"/>
            </a:spcBef>
            <a:spcAft>
              <a:spcPct val="15000"/>
            </a:spcAft>
            <a:buChar char="•"/>
          </a:pPr>
          <a:r>
            <a:rPr lang="en-GB" sz="1900" kern="1200" dirty="0"/>
            <a:t>Up to 307 kV and 195 A</a:t>
          </a:r>
          <a:endParaRPr lang="en-SE" sz="1900" kern="1200" dirty="0"/>
        </a:p>
        <a:p>
          <a:pPr marL="171450" lvl="1" indent="-171450" algn="l" defTabSz="844550">
            <a:lnSpc>
              <a:spcPct val="90000"/>
            </a:lnSpc>
            <a:spcBef>
              <a:spcPct val="0"/>
            </a:spcBef>
            <a:spcAft>
              <a:spcPct val="15000"/>
            </a:spcAft>
            <a:buChar char="•"/>
          </a:pPr>
          <a:endParaRPr lang="en-SE" sz="1900" kern="1200" dirty="0"/>
        </a:p>
        <a:p>
          <a:pPr marL="171450" lvl="1" indent="-171450" algn="l" defTabSz="844550">
            <a:lnSpc>
              <a:spcPct val="90000"/>
            </a:lnSpc>
            <a:spcBef>
              <a:spcPct val="0"/>
            </a:spcBef>
            <a:spcAft>
              <a:spcPct val="15000"/>
            </a:spcAft>
            <a:buFont typeface="Courier New" panose="02070309020205020404" pitchFamily="49" charset="0"/>
            <a:buChar char="o"/>
          </a:pPr>
          <a:r>
            <a:rPr lang="en-US" sz="1900" kern="1200" dirty="0"/>
            <a:t>RF average power is calculated to be 15 kW, and the klystron’s collector dissipation in diode mode is 87 kW (based on the design).</a:t>
          </a:r>
          <a:endParaRPr lang="en-SE" sz="1900" kern="1200" dirty="0"/>
        </a:p>
      </dsp:txBody>
      <dsp:txXfrm>
        <a:off x="5054657" y="996855"/>
        <a:ext cx="3024878" cy="4226560"/>
      </dsp:txXfrm>
    </dsp:sp>
    <dsp:sp modelId="{C9B70A09-FC76-44E1-8FB9-1F10000D2369}">
      <dsp:nvSpPr>
        <dsp:cNvPr id="0" name=""/>
        <dsp:cNvSpPr/>
      </dsp:nvSpPr>
      <dsp:spPr>
        <a:xfrm>
          <a:off x="4447381" y="195251"/>
          <a:ext cx="1214551" cy="1214551"/>
        </a:xfrm>
        <a:prstGeom prst="upDownArrow">
          <a:avLst/>
        </a:prstGeom>
        <a:solidFill>
          <a:srgbClr val="640A9C"/>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A91C4-2695-44A5-B7C2-8C018AC6DAA9}">
      <dsp:nvSpPr>
        <dsp:cNvPr id="0" name=""/>
        <dsp:cNvSpPr/>
      </dsp:nvSpPr>
      <dsp:spPr>
        <a:xfrm>
          <a:off x="1528001" y="0"/>
          <a:ext cx="1904986" cy="105832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 </a:t>
          </a:r>
          <a:endParaRPr lang="en-SE" sz="4600" kern="1200" dirty="0"/>
        </a:p>
      </dsp:txBody>
      <dsp:txXfrm>
        <a:off x="1558998" y="30997"/>
        <a:ext cx="1842992" cy="996331"/>
      </dsp:txXfrm>
    </dsp:sp>
    <dsp:sp modelId="{1702EA62-F0D6-4F5D-A110-CA5C34E4A632}">
      <dsp:nvSpPr>
        <dsp:cNvPr id="0" name=""/>
        <dsp:cNvSpPr/>
      </dsp:nvSpPr>
      <dsp:spPr>
        <a:xfrm>
          <a:off x="4279648" y="0"/>
          <a:ext cx="1904986" cy="105832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t> </a:t>
          </a:r>
          <a:endParaRPr lang="en-SE" sz="4600" kern="1200" dirty="0"/>
        </a:p>
      </dsp:txBody>
      <dsp:txXfrm>
        <a:off x="4310645" y="30997"/>
        <a:ext cx="1842992" cy="996331"/>
      </dsp:txXfrm>
    </dsp:sp>
    <dsp:sp modelId="{32E91601-897A-4109-B01F-BAF736D1FECB}">
      <dsp:nvSpPr>
        <dsp:cNvPr id="0" name=""/>
        <dsp:cNvSpPr/>
      </dsp:nvSpPr>
      <dsp:spPr>
        <a:xfrm>
          <a:off x="3459445" y="4497883"/>
          <a:ext cx="793744" cy="793744"/>
        </a:xfrm>
        <a:prstGeom prst="triangl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61FE8F-0689-45AE-97B3-6AF1A51F3D62}">
      <dsp:nvSpPr>
        <dsp:cNvPr id="0" name=""/>
        <dsp:cNvSpPr/>
      </dsp:nvSpPr>
      <dsp:spPr>
        <a:xfrm rot="240000">
          <a:off x="1474358" y="4157755"/>
          <a:ext cx="4763919" cy="33312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BA72AA-5A07-43ED-BDC9-B1230E1CDF83}">
      <dsp:nvSpPr>
        <dsp:cNvPr id="0" name=""/>
        <dsp:cNvSpPr/>
      </dsp:nvSpPr>
      <dsp:spPr>
        <a:xfrm rot="240000">
          <a:off x="4339804" y="3557616"/>
          <a:ext cx="1890507" cy="652876"/>
        </a:xfrm>
        <a:prstGeom prst="roundRect">
          <a:avLst/>
        </a:prstGeom>
        <a:solidFill>
          <a:srgbClr val="006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New klystron</a:t>
          </a:r>
          <a:endParaRPr lang="en-SE" sz="1600" kern="1200" dirty="0"/>
        </a:p>
      </dsp:txBody>
      <dsp:txXfrm>
        <a:off x="4371675" y="3589487"/>
        <a:ext cx="1826765" cy="589134"/>
      </dsp:txXfrm>
    </dsp:sp>
    <dsp:sp modelId="{67571C44-5F4D-48B6-BAB6-35F85FFC3C0D}">
      <dsp:nvSpPr>
        <dsp:cNvPr id="0" name=""/>
        <dsp:cNvSpPr/>
      </dsp:nvSpPr>
      <dsp:spPr>
        <a:xfrm rot="240000">
          <a:off x="4392720" y="2859121"/>
          <a:ext cx="1890507" cy="652876"/>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Efficiency</a:t>
          </a:r>
          <a:endParaRPr lang="en-SE" sz="1600" kern="1200" dirty="0"/>
        </a:p>
      </dsp:txBody>
      <dsp:txXfrm>
        <a:off x="4424591" y="2890992"/>
        <a:ext cx="1826765" cy="589134"/>
      </dsp:txXfrm>
    </dsp:sp>
    <dsp:sp modelId="{2E0BFE1C-A874-47CE-8BA6-4409E465BB26}">
      <dsp:nvSpPr>
        <dsp:cNvPr id="0" name=""/>
        <dsp:cNvSpPr/>
      </dsp:nvSpPr>
      <dsp:spPr>
        <a:xfrm rot="240000">
          <a:off x="4445636" y="2160627"/>
          <a:ext cx="1890507" cy="652876"/>
        </a:xfrm>
        <a:prstGeom prst="roundRect">
          <a:avLst/>
        </a:prstGeom>
        <a:solidFill>
          <a:srgbClr val="A0FA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Performances</a:t>
          </a:r>
          <a:endParaRPr lang="en-SE" sz="1600" kern="1200" dirty="0"/>
        </a:p>
      </dsp:txBody>
      <dsp:txXfrm>
        <a:off x="4477507" y="2192498"/>
        <a:ext cx="1826765" cy="589134"/>
      </dsp:txXfrm>
    </dsp:sp>
    <dsp:sp modelId="{A7075CF4-4301-4DE3-9F39-09905C22798C}">
      <dsp:nvSpPr>
        <dsp:cNvPr id="0" name=""/>
        <dsp:cNvSpPr/>
      </dsp:nvSpPr>
      <dsp:spPr>
        <a:xfrm rot="240000">
          <a:off x="4498552" y="1462132"/>
          <a:ext cx="1890507" cy="652876"/>
        </a:xfrm>
        <a:prstGeom prst="roundRect">
          <a:avLst/>
        </a:prstGeom>
        <a:solidFill>
          <a:srgbClr val="DC50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Gain for </a:t>
          </a:r>
          <a:r>
            <a:rPr lang="en-GB" sz="1600" kern="1200"/>
            <a:t>future projects</a:t>
          </a:r>
          <a:endParaRPr lang="en-SE" sz="1600" kern="1200" dirty="0"/>
        </a:p>
      </dsp:txBody>
      <dsp:txXfrm>
        <a:off x="4530423" y="1494003"/>
        <a:ext cx="1826765" cy="589134"/>
      </dsp:txXfrm>
    </dsp:sp>
    <dsp:sp modelId="{85A5C111-D2CE-45A6-BCC5-E8A8E44FAA3D}">
      <dsp:nvSpPr>
        <dsp:cNvPr id="0" name=""/>
        <dsp:cNvSpPr/>
      </dsp:nvSpPr>
      <dsp:spPr>
        <a:xfrm rot="240000">
          <a:off x="1588157" y="3367118"/>
          <a:ext cx="1890507" cy="652876"/>
        </a:xfrm>
        <a:prstGeom prst="roundRect">
          <a:avLst/>
        </a:prstGeom>
        <a:solidFill>
          <a:srgbClr val="640A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Existing klystron</a:t>
          </a:r>
          <a:endParaRPr lang="en-SE" sz="1600" kern="1200" dirty="0"/>
        </a:p>
      </dsp:txBody>
      <dsp:txXfrm>
        <a:off x="1620028" y="3398989"/>
        <a:ext cx="1826765" cy="589134"/>
      </dsp:txXfrm>
    </dsp:sp>
    <dsp:sp modelId="{C73D16DB-5A80-4ED2-8959-611C49AF6E59}">
      <dsp:nvSpPr>
        <dsp:cNvPr id="0" name=""/>
        <dsp:cNvSpPr/>
      </dsp:nvSpPr>
      <dsp:spPr>
        <a:xfrm rot="240000">
          <a:off x="1641073" y="2668623"/>
          <a:ext cx="1890507" cy="652876"/>
        </a:xfrm>
        <a:prstGeom prst="roundRect">
          <a:avLst/>
        </a:prstGeom>
        <a:solidFill>
          <a:srgbClr val="DC50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Risks of oscillations with HE klystron</a:t>
          </a:r>
          <a:endParaRPr lang="en-SE" sz="1600" kern="1200" dirty="0"/>
        </a:p>
      </dsp:txBody>
      <dsp:txXfrm>
        <a:off x="1672944" y="2700494"/>
        <a:ext cx="1826765" cy="589134"/>
      </dsp:txXfrm>
    </dsp:sp>
    <dsp:sp modelId="{50704877-8111-4EB4-A650-E7BC5CA70FDB}">
      <dsp:nvSpPr>
        <dsp:cNvPr id="0" name=""/>
        <dsp:cNvSpPr/>
      </dsp:nvSpPr>
      <dsp:spPr>
        <a:xfrm rot="240000">
          <a:off x="1693990" y="1970128"/>
          <a:ext cx="1890507" cy="652876"/>
        </a:xfrm>
        <a:prstGeom prst="roundRect">
          <a:avLst/>
        </a:prstGeom>
        <a:solidFill>
          <a:srgbClr val="A0FA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Standard design</a:t>
          </a:r>
          <a:endParaRPr lang="en-SE" sz="1600" kern="1200" dirty="0"/>
        </a:p>
      </dsp:txBody>
      <dsp:txXfrm>
        <a:off x="1725861" y="2001999"/>
        <a:ext cx="1826765" cy="58913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20/03/2026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bright light in the dark&#10;&#10;AI-generated content may be incorrect.">
            <a:extLst>
              <a:ext uri="{FF2B5EF4-FFF2-40B4-BE49-F238E27FC236}">
                <a16:creationId xmlns:a16="http://schemas.microsoft.com/office/drawing/2014/main" id="{836323D4-EDE5-40F7-37CA-91BB8A60B1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4639"/>
            <a:ext cx="12192000" cy="7152639"/>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19396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47345" y="6173098"/>
            <a:ext cx="6170755" cy="461665"/>
          </a:xfrm>
          <a:prstGeom prst="rect">
            <a:avLst/>
          </a:prstGeom>
          <a:noFill/>
        </p:spPr>
        <p:txBody>
          <a:bodyPr wrap="square" rtlCol="0">
            <a:spAutoFit/>
          </a:bodyPr>
          <a:lstStyle/>
          <a:p>
            <a:r>
              <a:rPr lang="en-US" sz="800" b="1" dirty="0">
                <a:solidFill>
                  <a:schemeClr val="bg1"/>
                </a:solidFill>
              </a:rPr>
              <a:t>This project has received funding from the European Union. The participation of PSI is funded by the Swiss State Secretariat for Education, Research and Innovation (SERI). The information herein reflects the views of its author(s) only, and neither European Union nor the SERI is responsible for any use that may be made of the information contained.</a:t>
            </a:r>
            <a:endParaRPr lang="en-GB" sz="800" b="1" dirty="0">
              <a:solidFill>
                <a:schemeClr val="bg1"/>
              </a:solidFill>
            </a:endParaRPr>
          </a:p>
        </p:txBody>
      </p:sp>
      <p:pic>
        <p:nvPicPr>
          <p:cNvPr id="6" name="Picture 5" descr="A blue background with yellow stars&#10;&#10;Description automatically generated with low confidence">
            <a:extLst>
              <a:ext uri="{FF2B5EF4-FFF2-40B4-BE49-F238E27FC236}">
                <a16:creationId xmlns:a16="http://schemas.microsoft.com/office/drawing/2014/main" id="{524E910F-F508-5C5A-DE5E-32E54244B1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3614" y="5484266"/>
            <a:ext cx="842973" cy="558039"/>
          </a:xfrm>
          <a:prstGeom prst="rect">
            <a:avLst/>
          </a:prstGeom>
        </p:spPr>
      </p:pic>
      <p:sp>
        <p:nvSpPr>
          <p:cNvPr id="9" name="TextBox 8">
            <a:extLst>
              <a:ext uri="{FF2B5EF4-FFF2-40B4-BE49-F238E27FC236}">
                <a16:creationId xmlns:a16="http://schemas.microsoft.com/office/drawing/2014/main" id="{5042F8F7-39BD-C0D1-630E-61B6D2FE72A4}"/>
              </a:ext>
            </a:extLst>
          </p:cNvPr>
          <p:cNvSpPr txBox="1"/>
          <p:nvPr userDrawn="1"/>
        </p:nvSpPr>
        <p:spPr>
          <a:xfrm>
            <a:off x="1086587" y="5552843"/>
            <a:ext cx="1524509" cy="430887"/>
          </a:xfrm>
          <a:prstGeom prst="rect">
            <a:avLst/>
          </a:prstGeom>
          <a:no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Funded by </a:t>
            </a:r>
          </a:p>
          <a:p>
            <a:r>
              <a:rPr lang="en-GB" sz="1100" b="1" dirty="0">
                <a:solidFill>
                  <a:schemeClr val="bg1"/>
                </a:solidFill>
                <a:latin typeface="Arial" panose="020B0604020202020204" pitchFamily="34" charset="0"/>
                <a:cs typeface="Arial" panose="020B0604020202020204" pitchFamily="34" charset="0"/>
              </a:rPr>
              <a:t>the European Union</a:t>
            </a:r>
          </a:p>
        </p:txBody>
      </p:sp>
      <p:pic>
        <p:nvPicPr>
          <p:cNvPr id="17" name="Picture 16" descr="A yellow and white text with stars&#10;&#10;AI-generated content may be incorrect.">
            <a:extLst>
              <a:ext uri="{FF2B5EF4-FFF2-40B4-BE49-F238E27FC236}">
                <a16:creationId xmlns:a16="http://schemas.microsoft.com/office/drawing/2014/main" id="{6A1931B3-AFE8-7F97-5868-1133F6B2FC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0277" y="-45632"/>
            <a:ext cx="3707784" cy="1736258"/>
          </a:xfrm>
          <a:prstGeom prst="rect">
            <a:avLst/>
          </a:prstGeom>
        </p:spPr>
      </p:pic>
      <p:sp>
        <p:nvSpPr>
          <p:cNvPr id="19" name="Rectangle 3">
            <a:extLst>
              <a:ext uri="{FF2B5EF4-FFF2-40B4-BE49-F238E27FC236}">
                <a16:creationId xmlns:a16="http://schemas.microsoft.com/office/drawing/2014/main" id="{471F195A-8642-94BE-DBAE-5C61CFF7A42D}"/>
              </a:ext>
            </a:extLst>
          </p:cNvPr>
          <p:cNvSpPr>
            <a:spLocks noChangeArrowheads="1"/>
          </p:cNvSpPr>
          <p:nvPr userDrawn="1"/>
        </p:nvSpPr>
        <p:spPr bwMode="auto">
          <a:xfrm>
            <a:off x="293939" y="74253"/>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i="1" dirty="0">
                <a:solidFill>
                  <a:srgbClr val="FCAF17"/>
                </a:solidFill>
                <a:latin typeface="Arial Narrow" pitchFamily="34" charset="0"/>
              </a:rPr>
              <a:t>PLASMA</a:t>
            </a:r>
          </a:p>
          <a:p>
            <a:r>
              <a:rPr lang="en-GB" altLang="en-US" sz="2400" i="1" dirty="0">
                <a:solidFill>
                  <a:srgbClr val="FCAF17"/>
                </a:solidFill>
                <a:latin typeface="Arial Narrow" pitchFamily="34" charset="0"/>
              </a:rPr>
              <a:t>ACCELERATOR SYSTEMS FOR </a:t>
            </a:r>
          </a:p>
          <a:p>
            <a:r>
              <a:rPr lang="en-GB" altLang="en-US" sz="2400" i="1" dirty="0">
                <a:solidFill>
                  <a:schemeClr val="bg1"/>
                </a:solidFill>
                <a:latin typeface="Arial Narrow" pitchFamily="34" charset="0"/>
              </a:rPr>
              <a:t>COMPACT</a:t>
            </a:r>
          </a:p>
          <a:p>
            <a:r>
              <a:rPr lang="en-GB" altLang="en-US" sz="2400" i="1" dirty="0">
                <a:solidFill>
                  <a:schemeClr val="bg1"/>
                </a:solidFill>
                <a:latin typeface="Arial Narrow" pitchFamily="34" charset="0"/>
              </a:rPr>
              <a:t>RESEARCH INFRASTRUCTURES</a:t>
            </a:r>
          </a:p>
        </p:txBody>
      </p:sp>
      <p:pic>
        <p:nvPicPr>
          <p:cNvPr id="4" name="Picture 3">
            <a:extLst>
              <a:ext uri="{FF2B5EF4-FFF2-40B4-BE49-F238E27FC236}">
                <a16:creationId xmlns:a16="http://schemas.microsoft.com/office/drawing/2014/main" id="{10258103-DE5A-0D02-BA82-72B75A5BC3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2655206" y="5663768"/>
            <a:ext cx="382490" cy="367737"/>
          </a:xfrm>
          <a:prstGeom prst="rect">
            <a:avLst/>
          </a:prstGeom>
        </p:spPr>
      </p:pic>
      <p:sp>
        <p:nvSpPr>
          <p:cNvPr id="7" name="TextBox 6">
            <a:extLst>
              <a:ext uri="{FF2B5EF4-FFF2-40B4-BE49-F238E27FC236}">
                <a16:creationId xmlns:a16="http://schemas.microsoft.com/office/drawing/2014/main" id="{D14F2CB3-A803-A073-A200-909BF59B2EC7}"/>
              </a:ext>
            </a:extLst>
          </p:cNvPr>
          <p:cNvSpPr txBox="1"/>
          <p:nvPr userDrawn="1"/>
        </p:nvSpPr>
        <p:spPr>
          <a:xfrm>
            <a:off x="2557795" y="5417548"/>
            <a:ext cx="2569377" cy="246221"/>
          </a:xfrm>
          <a:prstGeom prst="rect">
            <a:avLst/>
          </a:prstGeom>
          <a:noFill/>
        </p:spPr>
        <p:txBody>
          <a:bodyPr wrap="square">
            <a:spAutoFit/>
          </a:bodyPr>
          <a:lstStyle/>
          <a:p>
            <a:pPr algn="l">
              <a:lnSpc>
                <a:spcPts val="1248"/>
              </a:lnSpc>
              <a:buNone/>
            </a:pPr>
            <a:r>
              <a:rPr lang="en-GB" sz="1000" b="1" i="0" dirty="0">
                <a:solidFill>
                  <a:srgbClr val="FFFFFF"/>
                </a:solidFill>
                <a:effectLst/>
                <a:latin typeface="Arial" panose="020B0604020202020204" pitchFamily="34" charset="0"/>
                <a:cs typeface="Arial" panose="020B0604020202020204" pitchFamily="34" charset="0"/>
              </a:rPr>
              <a:t>PSI supported by</a:t>
            </a:r>
            <a:endParaRPr lang="en-GB" sz="1000" dirty="0"/>
          </a:p>
        </p:txBody>
      </p:sp>
      <p:sp>
        <p:nvSpPr>
          <p:cNvPr id="11" name="TextBox 10">
            <a:extLst>
              <a:ext uri="{FF2B5EF4-FFF2-40B4-BE49-F238E27FC236}">
                <a16:creationId xmlns:a16="http://schemas.microsoft.com/office/drawing/2014/main" id="{A301EE6E-89CE-5065-8758-3C83F831CCA1}"/>
              </a:ext>
            </a:extLst>
          </p:cNvPr>
          <p:cNvSpPr txBox="1"/>
          <p:nvPr userDrawn="1"/>
        </p:nvSpPr>
        <p:spPr>
          <a:xfrm>
            <a:off x="4536030" y="5586026"/>
            <a:ext cx="1938494" cy="523220"/>
          </a:xfrm>
          <a:prstGeom prst="rect">
            <a:avLst/>
          </a:prstGeom>
          <a:noFill/>
        </p:spPr>
        <p:txBody>
          <a:bodyPr wrap="square">
            <a:spAutoFit/>
          </a:bodyPr>
          <a:lstStyle/>
          <a:p>
            <a:r>
              <a:rPr lang="en-GB" sz="700" dirty="0">
                <a:solidFill>
                  <a:schemeClr val="bg1"/>
                </a:solidFill>
                <a:latin typeface="Arial" panose="020B0604020202020204" pitchFamily="34" charset="0"/>
                <a:cs typeface="Arial" panose="020B0604020202020204" pitchFamily="34" charset="0"/>
              </a:rPr>
              <a:t>Federal Department of Economic Affairs, </a:t>
            </a:r>
          </a:p>
          <a:p>
            <a:r>
              <a:rPr lang="en-GB" sz="700" dirty="0">
                <a:solidFill>
                  <a:schemeClr val="bg1"/>
                </a:solidFill>
                <a:latin typeface="Arial" panose="020B0604020202020204" pitchFamily="34" charset="0"/>
                <a:cs typeface="Arial" panose="020B0604020202020204" pitchFamily="34" charset="0"/>
              </a:rPr>
              <a:t>Education and Research EAER, </a:t>
            </a:r>
          </a:p>
          <a:p>
            <a:r>
              <a:rPr lang="en-GB" sz="700" b="1" dirty="0">
                <a:solidFill>
                  <a:schemeClr val="bg1"/>
                </a:solidFill>
                <a:latin typeface="Arial" panose="020B0604020202020204" pitchFamily="34" charset="0"/>
                <a:cs typeface="Arial" panose="020B0604020202020204" pitchFamily="34" charset="0"/>
              </a:rPr>
              <a:t>State Secretariat for Education, Research and Innovation SERI</a:t>
            </a:r>
          </a:p>
        </p:txBody>
      </p:sp>
      <p:sp>
        <p:nvSpPr>
          <p:cNvPr id="13" name="TextBox 12">
            <a:extLst>
              <a:ext uri="{FF2B5EF4-FFF2-40B4-BE49-F238E27FC236}">
                <a16:creationId xmlns:a16="http://schemas.microsoft.com/office/drawing/2014/main" id="{3D20617F-405A-B71C-56FF-67835C5E3DE2}"/>
              </a:ext>
            </a:extLst>
          </p:cNvPr>
          <p:cNvSpPr txBox="1"/>
          <p:nvPr userDrawn="1"/>
        </p:nvSpPr>
        <p:spPr>
          <a:xfrm>
            <a:off x="3033311" y="5602963"/>
            <a:ext cx="1598567" cy="630942"/>
          </a:xfrm>
          <a:prstGeom prst="rect">
            <a:avLst/>
          </a:prstGeom>
          <a:noFill/>
        </p:spPr>
        <p:txBody>
          <a:bodyPr wrap="square">
            <a:spAutoFit/>
          </a:bodyPr>
          <a:lstStyle/>
          <a:p>
            <a:pPr>
              <a:buNone/>
            </a:pPr>
            <a:r>
              <a:rPr lang="en-GB" sz="700" b="0" i="0" dirty="0">
                <a:solidFill>
                  <a:srgbClr val="FFFFFF"/>
                </a:solidFill>
                <a:effectLst/>
                <a:latin typeface="Arial" panose="020B0604020202020204" pitchFamily="34" charset="0"/>
                <a:cs typeface="Arial" panose="020B0604020202020204" pitchFamily="34" charset="0"/>
              </a:rPr>
              <a:t>Schweizerische </a:t>
            </a:r>
            <a:r>
              <a:rPr lang="en-GB" sz="700" b="0" i="0" dirty="0" err="1">
                <a:solidFill>
                  <a:srgbClr val="FFFFFF"/>
                </a:solidFill>
                <a:effectLst/>
                <a:latin typeface="Arial" panose="020B0604020202020204" pitchFamily="34" charset="0"/>
                <a:cs typeface="Arial" panose="020B0604020202020204" pitchFamily="34" charset="0"/>
              </a:rPr>
              <a:t>Eidgenossenschaft</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Confédération </a:t>
            </a:r>
            <a:r>
              <a:rPr lang="en-GB" sz="700" b="0" i="0" dirty="0" err="1">
                <a:solidFill>
                  <a:srgbClr val="FFFFFF"/>
                </a:solidFill>
                <a:effectLst/>
                <a:latin typeface="Arial" panose="020B0604020202020204" pitchFamily="34" charset="0"/>
                <a:cs typeface="Arial" panose="020B0604020202020204" pitchFamily="34" charset="0"/>
              </a:rPr>
              <a:t>suisse</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Confederazione</a:t>
            </a:r>
            <a:r>
              <a:rPr lang="en-GB" sz="700" b="0" i="0" dirty="0">
                <a:solidFill>
                  <a:srgbClr val="FFFFFF"/>
                </a:solidFill>
                <a:effectLst/>
                <a:latin typeface="Arial" panose="020B0604020202020204" pitchFamily="34" charset="0"/>
                <a:cs typeface="Arial" panose="020B0604020202020204" pitchFamily="34" charset="0"/>
              </a:rPr>
              <a:t> Svizzera </a:t>
            </a:r>
          </a:p>
          <a:p>
            <a:pPr>
              <a:buNone/>
            </a:pPr>
            <a:r>
              <a:rPr lang="en-GB" sz="700" b="0" i="0" dirty="0" err="1">
                <a:solidFill>
                  <a:srgbClr val="FFFFFF"/>
                </a:solidFill>
                <a:effectLst/>
                <a:latin typeface="Arial" panose="020B0604020202020204" pitchFamily="34" charset="0"/>
                <a:cs typeface="Arial" panose="020B0604020202020204" pitchFamily="34" charset="0"/>
              </a:rPr>
              <a:t>Confederaziun</a:t>
            </a:r>
            <a:r>
              <a:rPr lang="en-GB" sz="700" b="0" i="0" dirty="0">
                <a:solidFill>
                  <a:srgbClr val="FFFFFF"/>
                </a:solidFill>
                <a:effectLst/>
                <a:latin typeface="Arial" panose="020B0604020202020204" pitchFamily="34" charset="0"/>
                <a:cs typeface="Arial" panose="020B0604020202020204" pitchFamily="34" charset="0"/>
              </a:rPr>
              <a:t> </a:t>
            </a:r>
            <a:r>
              <a:rPr lang="en-GB" sz="700" b="0" i="0" dirty="0" err="1">
                <a:solidFill>
                  <a:srgbClr val="FFFFFF"/>
                </a:solidFill>
                <a:effectLst/>
                <a:latin typeface="Arial" panose="020B0604020202020204" pitchFamily="34" charset="0"/>
                <a:cs typeface="Arial" panose="020B0604020202020204" pitchFamily="34" charset="0"/>
              </a:rPr>
              <a:t>svizra</a:t>
            </a:r>
            <a:r>
              <a:rPr lang="en-GB" sz="700" b="0" i="0" dirty="0">
                <a:solidFill>
                  <a:srgbClr val="FFFFFF"/>
                </a:solidFill>
                <a:effectLst/>
                <a:latin typeface="Arial" panose="020B0604020202020204" pitchFamily="34" charset="0"/>
                <a:cs typeface="Arial" panose="020B0604020202020204" pitchFamily="34" charset="0"/>
              </a:rPr>
              <a:t> </a:t>
            </a:r>
          </a:p>
          <a:p>
            <a:pPr>
              <a:buNone/>
            </a:pPr>
            <a:r>
              <a:rPr lang="en-GB" sz="700" b="0" i="0" dirty="0">
                <a:solidFill>
                  <a:srgbClr val="FFFFFF"/>
                </a:solidFill>
                <a:effectLst/>
                <a:latin typeface="Arial" panose="020B0604020202020204" pitchFamily="34" charset="0"/>
                <a:cs typeface="Arial" panose="020B0604020202020204" pitchFamily="34" charset="0"/>
              </a:rPr>
              <a:t>Swiss Confederation</a:t>
            </a:r>
            <a:endParaRPr lang="en-GB" sz="700" dirty="0"/>
          </a:p>
        </p:txBody>
      </p:sp>
    </p:spTree>
    <p:extLst>
      <p:ext uri="{BB962C8B-B14F-4D97-AF65-F5344CB8AC3E}">
        <p14:creationId xmlns:p14="http://schemas.microsoft.com/office/powerpoint/2010/main" val="303289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right light in the dark&#10;&#10;AI-generated content may be incorrect.">
            <a:extLst>
              <a:ext uri="{FF2B5EF4-FFF2-40B4-BE49-F238E27FC236}">
                <a16:creationId xmlns:a16="http://schemas.microsoft.com/office/drawing/2014/main" id="{7607D75D-709A-2A97-20CE-117739EB5E3C}"/>
              </a:ext>
            </a:extLst>
          </p:cNvPr>
          <p:cNvPicPr>
            <a:picLocks noChangeAspect="1"/>
          </p:cNvPicPr>
          <p:nvPr userDrawn="1"/>
        </p:nvPicPr>
        <p:blipFill>
          <a:blip r:embed="rId2">
            <a:extLst>
              <a:ext uri="{28A0092B-C50C-407E-A947-70E740481C1C}">
                <a14:useLocalDpi xmlns:a14="http://schemas.microsoft.com/office/drawing/2010/main" val="0"/>
              </a:ext>
            </a:extLst>
          </a:blip>
          <a:srcRect t="47084"/>
          <a:stretch/>
        </p:blipFill>
        <p:spPr>
          <a:xfrm>
            <a:off x="-1" y="6457516"/>
            <a:ext cx="12192000" cy="422305"/>
          </a:xfrm>
          <a:prstGeom prst="rect">
            <a:avLst/>
          </a:prstGeom>
        </p:spPr>
      </p:pic>
      <p:pic>
        <p:nvPicPr>
          <p:cNvPr id="10" name="Picture 9" descr="A bright light in the dark&#10;&#10;AI-generated content may be incorrect.">
            <a:extLst>
              <a:ext uri="{FF2B5EF4-FFF2-40B4-BE49-F238E27FC236}">
                <a16:creationId xmlns:a16="http://schemas.microsoft.com/office/drawing/2014/main" id="{6AFD22A2-AF86-C404-AFEB-72E58401CF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0367"/>
            <a:ext cx="12192000" cy="798066"/>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a:t>Mikael Lindholm, Kévin Pepitone / ScandiNova / Annual meeting 2026</a:t>
            </a:r>
            <a:endParaRPr lang="en-GB" dirty="0"/>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sp>
        <p:nvSpPr>
          <p:cNvPr id="5" name="TextBox 4">
            <a:extLst>
              <a:ext uri="{FF2B5EF4-FFF2-40B4-BE49-F238E27FC236}">
                <a16:creationId xmlns:a16="http://schemas.microsoft.com/office/drawing/2014/main" id="{5CA8E6A3-D10E-BEBC-CDF4-2DC37BE2810D}"/>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17" name="Picture 16" descr="A yellow and white text with stars&#10;&#10;AI-generated content may be incorrect.">
            <a:extLst>
              <a:ext uri="{FF2B5EF4-FFF2-40B4-BE49-F238E27FC236}">
                <a16:creationId xmlns:a16="http://schemas.microsoft.com/office/drawing/2014/main" id="{9DC55617-3585-B799-47E8-F8BCCF529A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pic>
        <p:nvPicPr>
          <p:cNvPr id="4" name="Picture 3">
            <a:extLst>
              <a:ext uri="{FF2B5EF4-FFF2-40B4-BE49-F238E27FC236}">
                <a16:creationId xmlns:a16="http://schemas.microsoft.com/office/drawing/2014/main" id="{1BB85E79-1A8B-9FF3-6170-E159908235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a:t>Mikael Lindholm, Kévin Pepitone / ScandiNova / Annual meeting 2026</a:t>
            </a:r>
            <a:endParaRPr lang="en-GB" dirty="0"/>
          </a:p>
        </p:txBody>
      </p:sp>
      <p:sp>
        <p:nvSpPr>
          <p:cNvPr id="4" name="TextBox 3">
            <a:extLst>
              <a:ext uri="{FF2B5EF4-FFF2-40B4-BE49-F238E27FC236}">
                <a16:creationId xmlns:a16="http://schemas.microsoft.com/office/drawing/2014/main" id="{E3F56F66-AA74-C0C7-C412-B189A98C9334}"/>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12" name="Picture 11" descr="A yellow and blue text with stars&#10;&#10;AI-generated content may be incorrect.">
            <a:extLst>
              <a:ext uri="{FF2B5EF4-FFF2-40B4-BE49-F238E27FC236}">
                <a16:creationId xmlns:a16="http://schemas.microsoft.com/office/drawing/2014/main" id="{C6B8B96E-575F-088B-AB82-85FF2C6B7D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pic>
        <p:nvPicPr>
          <p:cNvPr id="8" name="Picture 7" descr="A blue background with yellow stars&#10;&#10;Description automatically generated with low confidence">
            <a:extLst>
              <a:ext uri="{FF2B5EF4-FFF2-40B4-BE49-F238E27FC236}">
                <a16:creationId xmlns:a16="http://schemas.microsoft.com/office/drawing/2014/main" id="{5D799BE3-D88B-742E-317B-0E335DC91C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10" name="Picture 9">
            <a:extLst>
              <a:ext uri="{FF2B5EF4-FFF2-40B4-BE49-F238E27FC236}">
                <a16:creationId xmlns:a16="http://schemas.microsoft.com/office/drawing/2014/main" id="{3C5B03CF-BEA0-20C6-116E-90F0576937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225D7176-50AA-1032-0403-2771CA87766B}"/>
              </a:ext>
            </a:extLst>
          </p:cNvPr>
          <p:cNvSpPr/>
          <p:nvPr userDrawn="1"/>
        </p:nvSpPr>
        <p:spPr>
          <a:xfrm>
            <a:off x="0" y="-20367"/>
            <a:ext cx="12192000" cy="80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7" name="Title 1">
            <a:extLst>
              <a:ext uri="{FF2B5EF4-FFF2-40B4-BE49-F238E27FC236}">
                <a16:creationId xmlns:a16="http://schemas.microsoft.com/office/drawing/2014/main" id="{E1086AE1-9BF9-39DF-FE9A-9831EC0BBAE1}"/>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pic>
        <p:nvPicPr>
          <p:cNvPr id="11" name="Picture 10" descr="A yellow and blue text with stars&#10;&#10;AI-generated content may be incorrect.">
            <a:extLst>
              <a:ext uri="{FF2B5EF4-FFF2-40B4-BE49-F238E27FC236}">
                <a16:creationId xmlns:a16="http://schemas.microsoft.com/office/drawing/2014/main" id="{A13C1F09-AB94-3A74-9F90-3FC44C451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1" y="32299"/>
            <a:ext cx="1537563" cy="720000"/>
          </a:xfrm>
          <a:prstGeom prst="rect">
            <a:avLst/>
          </a:prstGeom>
        </p:spPr>
      </p:pic>
      <p:sp>
        <p:nvSpPr>
          <p:cNvPr id="15" name="Rectangle 14">
            <a:extLst>
              <a:ext uri="{FF2B5EF4-FFF2-40B4-BE49-F238E27FC236}">
                <a16:creationId xmlns:a16="http://schemas.microsoft.com/office/drawing/2014/main" id="{6BFD995E-AE38-E3E0-B832-22DDC8DBB218}"/>
              </a:ext>
            </a:extLst>
          </p:cNvPr>
          <p:cNvSpPr/>
          <p:nvPr userDrawn="1"/>
        </p:nvSpPr>
        <p:spPr>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a:extLst>
              <a:ext uri="{FF2B5EF4-FFF2-40B4-BE49-F238E27FC236}">
                <a16:creationId xmlns:a16="http://schemas.microsoft.com/office/drawing/2014/main" id="{08672876-D58D-7447-1A01-DAEEE756FC7B}"/>
              </a:ext>
            </a:extLst>
          </p:cNvPr>
          <p:cNvSpPr>
            <a:spLocks noGrp="1"/>
          </p:cNvSpPr>
          <p:nvPr>
            <p:ph type="sldNum" sz="quarter" idx="12"/>
          </p:nvPr>
        </p:nvSpPr>
        <p:spPr>
          <a:xfrm>
            <a:off x="9111673" y="6480789"/>
            <a:ext cx="2743200" cy="365125"/>
          </a:xfrm>
        </p:spPr>
        <p:txBody>
          <a:bodyPr/>
          <a:lstStyle>
            <a:lvl1pPr>
              <a:defRPr sz="1400">
                <a:solidFill>
                  <a:srgbClr val="334186"/>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8CAA750A-BDE0-22E5-8DA5-5AF5FC3E2129}"/>
              </a:ext>
            </a:extLst>
          </p:cNvPr>
          <p:cNvSpPr>
            <a:spLocks noGrp="1"/>
          </p:cNvSpPr>
          <p:nvPr>
            <p:ph type="ftr" sz="quarter" idx="13"/>
          </p:nvPr>
        </p:nvSpPr>
        <p:spPr>
          <a:xfrm>
            <a:off x="410544" y="6462572"/>
            <a:ext cx="4114800" cy="365125"/>
          </a:xfrm>
        </p:spPr>
        <p:txBody>
          <a:bodyPr/>
          <a:lstStyle>
            <a:lvl1pPr>
              <a:defRPr sz="1400" i="1">
                <a:solidFill>
                  <a:srgbClr val="334186"/>
                </a:solidFill>
              </a:defRPr>
            </a:lvl1pPr>
          </a:lstStyle>
          <a:p>
            <a:pPr algn="l"/>
            <a:r>
              <a:rPr lang="en-GB"/>
              <a:t>Mikael Lindholm, Kévin Pepitone / ScandiNova / Annual meeting 2026</a:t>
            </a:r>
            <a:endParaRPr lang="en-GB" dirty="0"/>
          </a:p>
        </p:txBody>
      </p:sp>
      <p:sp>
        <p:nvSpPr>
          <p:cNvPr id="19" name="TextBox 18">
            <a:extLst>
              <a:ext uri="{FF2B5EF4-FFF2-40B4-BE49-F238E27FC236}">
                <a16:creationId xmlns:a16="http://schemas.microsoft.com/office/drawing/2014/main" id="{55935F73-0F0F-2984-1BDD-8B24055100A2}"/>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6D85830E-4C99-7011-D6E0-D479983DEF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5" name="Picture 4">
            <a:extLst>
              <a:ext uri="{FF2B5EF4-FFF2-40B4-BE49-F238E27FC236}">
                <a16:creationId xmlns:a16="http://schemas.microsoft.com/office/drawing/2014/main" id="{ED69D048-9BC4-5F90-0569-8F7E4B654F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
        <p:nvSpPr>
          <p:cNvPr id="6" name="Line">
            <a:extLst>
              <a:ext uri="{FF2B5EF4-FFF2-40B4-BE49-F238E27FC236}">
                <a16:creationId xmlns:a16="http://schemas.microsoft.com/office/drawing/2014/main" id="{C9087530-0FC4-8A1D-44A8-8AED76ACC688}"/>
              </a:ext>
            </a:extLst>
          </p:cNvPr>
          <p:cNvSpPr/>
          <p:nvPr userDrawn="1"/>
        </p:nvSpPr>
        <p:spPr>
          <a:xfrm>
            <a:off x="805702" y="1190624"/>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spTree>
    <p:extLst>
      <p:ext uri="{BB962C8B-B14F-4D97-AF65-F5344CB8AC3E}">
        <p14:creationId xmlns:p14="http://schemas.microsoft.com/office/powerpoint/2010/main" val="7269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a:gsLst>
            <a:gs pos="0">
              <a:srgbClr val="2E0330"/>
            </a:gs>
            <a:gs pos="80000">
              <a:srgbClr val="2E0330"/>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1">
            <a:extLst>
              <a:ext uri="{FF2B5EF4-FFF2-40B4-BE49-F238E27FC236}">
                <a16:creationId xmlns:a16="http://schemas.microsoft.com/office/drawing/2014/main" id="{6B79FB14-21E5-3B92-BD50-816234FF16FA}"/>
              </a:ext>
            </a:extLst>
          </p:cNvPr>
          <p:cNvSpPr>
            <a:spLocks noGrp="1"/>
          </p:cNvSpPr>
          <p:nvPr>
            <p:ph type="title"/>
          </p:nvPr>
        </p:nvSpPr>
        <p:spPr>
          <a:xfrm>
            <a:off x="2115127" y="-272186"/>
            <a:ext cx="7961747" cy="1325563"/>
          </a:xfrm>
        </p:spPr>
        <p:txBody>
          <a:bodyPr>
            <a:normAutofit/>
          </a:bodyPr>
          <a:lstStyle>
            <a:lvl1pPr algn="ctr">
              <a:defRPr sz="3500" b="1">
                <a:solidFill>
                  <a:srgbClr val="FCAF17"/>
                </a:solidFill>
              </a:defRPr>
            </a:lvl1pPr>
          </a:lstStyle>
          <a:p>
            <a:r>
              <a:rPr lang="en-US" dirty="0"/>
              <a:t>Click to edit Master title style</a:t>
            </a:r>
            <a:endParaRPr lang="en-GB" dirty="0"/>
          </a:p>
        </p:txBody>
      </p:sp>
      <p:pic>
        <p:nvPicPr>
          <p:cNvPr id="15" name="Picture 14" descr="A yellow and white text with stars&#10;&#10;AI-generated content may be incorrect.">
            <a:extLst>
              <a:ext uri="{FF2B5EF4-FFF2-40B4-BE49-F238E27FC236}">
                <a16:creationId xmlns:a16="http://schemas.microsoft.com/office/drawing/2014/main" id="{8DC4FF37-DE49-C57B-A39E-E85F02BC0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02" y="32299"/>
            <a:ext cx="1537562" cy="720000"/>
          </a:xfrm>
          <a:prstGeom prst="rect">
            <a:avLst/>
          </a:prstGeom>
        </p:spPr>
      </p:pic>
      <p:sp>
        <p:nvSpPr>
          <p:cNvPr id="17" name="Slide Number Placeholder 5">
            <a:extLst>
              <a:ext uri="{FF2B5EF4-FFF2-40B4-BE49-F238E27FC236}">
                <a16:creationId xmlns:a16="http://schemas.microsoft.com/office/drawing/2014/main" id="{86DEB6EE-C3EF-DDF8-B271-D54EA0FBE8F0}"/>
              </a:ext>
            </a:extLst>
          </p:cNvPr>
          <p:cNvSpPr>
            <a:spLocks noGrp="1"/>
          </p:cNvSpPr>
          <p:nvPr>
            <p:ph type="sldNum" sz="quarter" idx="12"/>
          </p:nvPr>
        </p:nvSpPr>
        <p:spPr>
          <a:xfrm>
            <a:off x="9111673" y="6480789"/>
            <a:ext cx="2743200" cy="365125"/>
          </a:xfrm>
        </p:spPr>
        <p:txBody>
          <a:bodyPr/>
          <a:lstStyle>
            <a:lvl1pPr>
              <a:defRPr sz="1400">
                <a:solidFill>
                  <a:srgbClr val="FCAF17"/>
                </a:solidFill>
              </a:defRPr>
            </a:lvl1pPr>
          </a:lstStyle>
          <a:p>
            <a:fld id="{3A3A6714-3D1F-4857-9904-D935B84167FA}" type="slidenum">
              <a:rPr lang="en-GB" smtClean="0"/>
              <a:pPr/>
              <a:t>‹#›</a:t>
            </a:fld>
            <a:endParaRPr lang="en-GB" dirty="0"/>
          </a:p>
        </p:txBody>
      </p:sp>
      <p:sp>
        <p:nvSpPr>
          <p:cNvPr id="18" name="Footer Placeholder 19">
            <a:extLst>
              <a:ext uri="{FF2B5EF4-FFF2-40B4-BE49-F238E27FC236}">
                <a16:creationId xmlns:a16="http://schemas.microsoft.com/office/drawing/2014/main" id="{BC772F4F-1E13-DF61-E9D7-23214DD0DFC2}"/>
              </a:ext>
            </a:extLst>
          </p:cNvPr>
          <p:cNvSpPr>
            <a:spLocks noGrp="1"/>
          </p:cNvSpPr>
          <p:nvPr>
            <p:ph type="ftr" sz="quarter" idx="13"/>
          </p:nvPr>
        </p:nvSpPr>
        <p:spPr>
          <a:xfrm>
            <a:off x="410544" y="6462572"/>
            <a:ext cx="4114800" cy="365125"/>
          </a:xfrm>
        </p:spPr>
        <p:txBody>
          <a:bodyPr/>
          <a:lstStyle>
            <a:lvl1pPr>
              <a:defRPr sz="1400" i="1">
                <a:solidFill>
                  <a:srgbClr val="FCAF17"/>
                </a:solidFill>
              </a:defRPr>
            </a:lvl1pPr>
          </a:lstStyle>
          <a:p>
            <a:pPr algn="l"/>
            <a:r>
              <a:rPr lang="en-GB"/>
              <a:t>Mikael Lindholm, Kévin Pepitone / ScandiNova / Annual meeting 2026</a:t>
            </a:r>
            <a:endParaRPr lang="en-GB" dirty="0"/>
          </a:p>
        </p:txBody>
      </p:sp>
      <p:sp>
        <p:nvSpPr>
          <p:cNvPr id="19" name="TextBox 18">
            <a:extLst>
              <a:ext uri="{FF2B5EF4-FFF2-40B4-BE49-F238E27FC236}">
                <a16:creationId xmlns:a16="http://schemas.microsoft.com/office/drawing/2014/main" id="{0A7DC1C0-CEC4-64E4-B84C-D8ADF092723F}"/>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FCAF17"/>
                </a:solidFill>
              </a:rPr>
              <a:t>www.pacri.eu</a:t>
            </a:r>
          </a:p>
        </p:txBody>
      </p:sp>
      <p:pic>
        <p:nvPicPr>
          <p:cNvPr id="2" name="Picture 1" descr="A blue background with yellow stars&#10;&#10;Description automatically generated with low confidence">
            <a:extLst>
              <a:ext uri="{FF2B5EF4-FFF2-40B4-BE49-F238E27FC236}">
                <a16:creationId xmlns:a16="http://schemas.microsoft.com/office/drawing/2014/main" id="{F90486F0-D46D-C4A7-32F8-00DA1FB7A83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08950" y="185819"/>
            <a:ext cx="555505" cy="367738"/>
          </a:xfrm>
          <a:prstGeom prst="rect">
            <a:avLst/>
          </a:prstGeom>
        </p:spPr>
      </p:pic>
      <p:pic>
        <p:nvPicPr>
          <p:cNvPr id="4" name="Picture 3">
            <a:extLst>
              <a:ext uri="{FF2B5EF4-FFF2-40B4-BE49-F238E27FC236}">
                <a16:creationId xmlns:a16="http://schemas.microsoft.com/office/drawing/2014/main" id="{BA4A87E5-DED1-0562-3442-F334AF9ADE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11623610" y="195345"/>
            <a:ext cx="382490" cy="367737"/>
          </a:xfrm>
          <a:prstGeom prst="rect">
            <a:avLst/>
          </a:prstGeom>
        </p:spPr>
      </p:pic>
    </p:spTree>
    <p:extLst>
      <p:ext uri="{BB962C8B-B14F-4D97-AF65-F5344CB8AC3E}">
        <p14:creationId xmlns:p14="http://schemas.microsoft.com/office/powerpoint/2010/main" val="3708158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Mikael Lindholm, Kévin Pepitone / ScandiNova / Annual meeting 2026</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2.svg"/><Relationship Id="rId4" Type="http://schemas.openxmlformats.org/officeDocument/2006/relationships/diagramQuickStyle" Target="../diagrams/quickStyle2.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1A33-5772-438A-823D-C015E90B014E}"/>
              </a:ext>
            </a:extLst>
          </p:cNvPr>
          <p:cNvSpPr>
            <a:spLocks noGrp="1"/>
          </p:cNvSpPr>
          <p:nvPr>
            <p:ph type="ctrTitle"/>
          </p:nvPr>
        </p:nvSpPr>
        <p:spPr>
          <a:xfrm>
            <a:off x="1979526" y="1969477"/>
            <a:ext cx="9653674" cy="1346479"/>
          </a:xfrm>
        </p:spPr>
        <p:txBody>
          <a:bodyPr>
            <a:normAutofit fontScale="90000"/>
          </a:bodyPr>
          <a:lstStyle/>
          <a:p>
            <a:r>
              <a:rPr lang="en-US" dirty="0"/>
              <a:t>WP6: High efficiency RF generator</a:t>
            </a:r>
            <a:br>
              <a:rPr lang="en-US" dirty="0"/>
            </a:br>
            <a:r>
              <a:rPr lang="en-US" dirty="0"/>
              <a:t>WP7: High repetition rate modulator</a:t>
            </a:r>
            <a:endParaRPr lang="en-GB" dirty="0"/>
          </a:p>
        </p:txBody>
      </p:sp>
      <p:sp>
        <p:nvSpPr>
          <p:cNvPr id="3" name="Subtitle 2">
            <a:extLst>
              <a:ext uri="{FF2B5EF4-FFF2-40B4-BE49-F238E27FC236}">
                <a16:creationId xmlns:a16="http://schemas.microsoft.com/office/drawing/2014/main" id="{460E5BE7-F6D2-4725-85A7-B8FD0022C0F7}"/>
              </a:ext>
            </a:extLst>
          </p:cNvPr>
          <p:cNvSpPr>
            <a:spLocks noGrp="1"/>
          </p:cNvSpPr>
          <p:nvPr>
            <p:ph type="subTitle" idx="1"/>
          </p:nvPr>
        </p:nvSpPr>
        <p:spPr>
          <a:xfrm>
            <a:off x="2398507" y="3315956"/>
            <a:ext cx="7813967" cy="812944"/>
          </a:xfrm>
        </p:spPr>
        <p:txBody>
          <a:bodyPr/>
          <a:lstStyle/>
          <a:p>
            <a:r>
              <a:rPr lang="en-GB" b="1" dirty="0"/>
              <a:t>Mikael Lindholm, Kévin Pepitone / ScandiNova Systems</a:t>
            </a:r>
          </a:p>
        </p:txBody>
      </p:sp>
    </p:spTree>
    <p:extLst>
      <p:ext uri="{BB962C8B-B14F-4D97-AF65-F5344CB8AC3E}">
        <p14:creationId xmlns:p14="http://schemas.microsoft.com/office/powerpoint/2010/main" val="2247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514072-A7F4-A30D-C5C7-8D01C47B0179}"/>
              </a:ext>
            </a:extLst>
          </p:cNvPr>
          <p:cNvSpPr>
            <a:spLocks noGrp="1"/>
          </p:cNvSpPr>
          <p:nvPr>
            <p:ph type="sldNum" sz="quarter" idx="12"/>
          </p:nvPr>
        </p:nvSpPr>
        <p:spPr/>
        <p:txBody>
          <a:bodyPr/>
          <a:lstStyle/>
          <a:p>
            <a:fld id="{3A3A6714-3D1F-4857-9904-D935B84167FA}" type="slidenum">
              <a:rPr lang="en-GB" smtClean="0"/>
              <a:pPr/>
              <a:t>10</a:t>
            </a:fld>
            <a:endParaRPr lang="en-GB" dirty="0"/>
          </a:p>
        </p:txBody>
      </p:sp>
      <p:sp>
        <p:nvSpPr>
          <p:cNvPr id="5" name="Footer Placeholder 4">
            <a:extLst>
              <a:ext uri="{FF2B5EF4-FFF2-40B4-BE49-F238E27FC236}">
                <a16:creationId xmlns:a16="http://schemas.microsoft.com/office/drawing/2014/main" id="{D25D141D-DCBF-F1AB-17F7-7AD0B5960FF8}"/>
              </a:ext>
            </a:extLst>
          </p:cNvPr>
          <p:cNvSpPr>
            <a:spLocks noGrp="1"/>
          </p:cNvSpPr>
          <p:nvPr>
            <p:ph type="ftr" sz="quarter" idx="13"/>
          </p:nvPr>
        </p:nvSpPr>
        <p:spPr/>
        <p:txBody>
          <a:bodyPr/>
          <a:lstStyle/>
          <a:p>
            <a:pPr algn="l"/>
            <a:r>
              <a:rPr lang="en-GB"/>
              <a:t>Mikael Lindholm, Kévin Pepitone / ScandiNova / Annual meeting 2026</a:t>
            </a:r>
            <a:endParaRPr lang="en-GB" dirty="0"/>
          </a:p>
        </p:txBody>
      </p:sp>
      <p:sp>
        <p:nvSpPr>
          <p:cNvPr id="2" name="Text Placeholder 5">
            <a:extLst>
              <a:ext uri="{FF2B5EF4-FFF2-40B4-BE49-F238E27FC236}">
                <a16:creationId xmlns:a16="http://schemas.microsoft.com/office/drawing/2014/main" id="{CEEE3728-6A6A-AFC9-5F26-BC3904D781B4}"/>
              </a:ext>
            </a:extLst>
          </p:cNvPr>
          <p:cNvSpPr txBox="1">
            <a:spLocks/>
          </p:cNvSpPr>
          <p:nvPr/>
        </p:nvSpPr>
        <p:spPr>
          <a:xfrm>
            <a:off x="410544" y="3181600"/>
            <a:ext cx="6709007" cy="14710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Thank you from your attention</a:t>
            </a:r>
          </a:p>
        </p:txBody>
      </p:sp>
      <p:pic>
        <p:nvPicPr>
          <p:cNvPr id="10" name="Picture 9">
            <a:extLst>
              <a:ext uri="{FF2B5EF4-FFF2-40B4-BE49-F238E27FC236}">
                <a16:creationId xmlns:a16="http://schemas.microsoft.com/office/drawing/2014/main" id="{92FFFE04-A2D3-F0DD-D642-1FDAF30A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5456" y="2665476"/>
            <a:ext cx="6096000" cy="1527048"/>
          </a:xfrm>
          <a:prstGeom prst="rect">
            <a:avLst/>
          </a:prstGeom>
        </p:spPr>
      </p:pic>
    </p:spTree>
    <p:extLst>
      <p:ext uri="{BB962C8B-B14F-4D97-AF65-F5344CB8AC3E}">
        <p14:creationId xmlns:p14="http://schemas.microsoft.com/office/powerpoint/2010/main" val="86091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6E60-62F1-96E4-FB46-99F8EC75AEE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EB7B8-EC34-BD20-50BD-3BA7F1B5B6D1}"/>
              </a:ext>
            </a:extLst>
          </p:cNvPr>
          <p:cNvSpPr>
            <a:spLocks noGrp="1"/>
          </p:cNvSpPr>
          <p:nvPr>
            <p:ph type="sldNum" sz="quarter" idx="12"/>
          </p:nvPr>
        </p:nvSpPr>
        <p:spPr>
          <a:xfrm>
            <a:off x="9111673" y="6480789"/>
            <a:ext cx="2743200" cy="365125"/>
          </a:xfrm>
        </p:spPr>
        <p:txBody>
          <a:bodyPr anchor="ctr">
            <a:normAutofit/>
          </a:bodyPr>
          <a:lstStyle/>
          <a:p>
            <a:pPr>
              <a:spcAft>
                <a:spcPts val="600"/>
              </a:spcAft>
            </a:pPr>
            <a:fld id="{3A3A6714-3D1F-4857-9904-D935B84167FA}" type="slidenum">
              <a:rPr lang="en-GB" smtClean="0"/>
              <a:pPr>
                <a:spcAft>
                  <a:spcPts val="600"/>
                </a:spcAft>
              </a:pPr>
              <a:t>2</a:t>
            </a:fld>
            <a:endParaRPr lang="en-GB"/>
          </a:p>
        </p:txBody>
      </p:sp>
      <p:sp>
        <p:nvSpPr>
          <p:cNvPr id="3" name="Title 2">
            <a:extLst>
              <a:ext uri="{FF2B5EF4-FFF2-40B4-BE49-F238E27FC236}">
                <a16:creationId xmlns:a16="http://schemas.microsoft.com/office/drawing/2014/main" id="{7587CDB2-00BC-3AC7-313E-1435EB726A0E}"/>
              </a:ext>
            </a:extLst>
          </p:cNvPr>
          <p:cNvSpPr>
            <a:spLocks noGrp="1"/>
          </p:cNvSpPr>
          <p:nvPr>
            <p:ph type="title"/>
          </p:nvPr>
        </p:nvSpPr>
        <p:spPr>
          <a:xfrm>
            <a:off x="2115127" y="-272186"/>
            <a:ext cx="7961747" cy="1325563"/>
          </a:xfrm>
        </p:spPr>
        <p:txBody>
          <a:bodyPr anchor="ctr">
            <a:normAutofit/>
          </a:bodyPr>
          <a:lstStyle/>
          <a:p>
            <a:r>
              <a:rPr lang="en-GB" dirty="0"/>
              <a:t>OUTLINE</a:t>
            </a:r>
          </a:p>
        </p:txBody>
      </p:sp>
      <p:sp>
        <p:nvSpPr>
          <p:cNvPr id="5" name="Footer Placeholder 4">
            <a:extLst>
              <a:ext uri="{FF2B5EF4-FFF2-40B4-BE49-F238E27FC236}">
                <a16:creationId xmlns:a16="http://schemas.microsoft.com/office/drawing/2014/main" id="{B82327B8-8249-1622-CC34-B9712622FC16}"/>
              </a:ext>
            </a:extLst>
          </p:cNvPr>
          <p:cNvSpPr>
            <a:spLocks noGrp="1"/>
          </p:cNvSpPr>
          <p:nvPr>
            <p:ph type="ftr" sz="quarter" idx="13"/>
          </p:nvPr>
        </p:nvSpPr>
        <p:spPr>
          <a:xfrm>
            <a:off x="410544" y="6462572"/>
            <a:ext cx="4114800" cy="365125"/>
          </a:xfrm>
        </p:spPr>
        <p:txBody>
          <a:bodyPr anchor="ctr">
            <a:normAutofit/>
          </a:bodyPr>
          <a:lstStyle/>
          <a:p>
            <a:pPr algn="l">
              <a:lnSpc>
                <a:spcPct val="90000"/>
              </a:lnSpc>
              <a:spcAft>
                <a:spcPts val="600"/>
              </a:spcAft>
            </a:pPr>
            <a:r>
              <a:rPr lang="en-GB" sz="1000"/>
              <a:t>Mikael Lindholm, Kévin Pepitone / ScandiNova / Annual meeting 2026</a:t>
            </a:r>
          </a:p>
        </p:txBody>
      </p:sp>
      <p:graphicFrame>
        <p:nvGraphicFramePr>
          <p:cNvPr id="7" name="Content Placeholder 1">
            <a:extLst>
              <a:ext uri="{FF2B5EF4-FFF2-40B4-BE49-F238E27FC236}">
                <a16:creationId xmlns:a16="http://schemas.microsoft.com/office/drawing/2014/main" id="{29E2D04E-3136-4F8C-8FF3-6D27C925528C}"/>
              </a:ext>
            </a:extLst>
          </p:cNvPr>
          <p:cNvGraphicFramePr>
            <a:graphicFrameLocks noGrp="1"/>
          </p:cNvGraphicFramePr>
          <p:nvPr>
            <p:ph idx="1"/>
            <p:extLst>
              <p:ext uri="{D42A27DB-BD31-4B8C-83A1-F6EECF244321}">
                <p14:modId xmlns:p14="http://schemas.microsoft.com/office/powerpoint/2010/main" val="36573640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12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E75D0-399F-327A-1A90-CB6AF578DD7D}"/>
              </a:ext>
            </a:extLst>
          </p:cNvPr>
          <p:cNvSpPr>
            <a:spLocks noGrp="1"/>
          </p:cNvSpPr>
          <p:nvPr>
            <p:ph type="title"/>
          </p:nvPr>
        </p:nvSpPr>
        <p:spPr/>
        <p:txBody>
          <a:bodyPr/>
          <a:lstStyle/>
          <a:p>
            <a:r>
              <a:rPr lang="en-GB" dirty="0"/>
              <a:t>MODULATOR</a:t>
            </a:r>
          </a:p>
        </p:txBody>
      </p:sp>
      <p:sp>
        <p:nvSpPr>
          <p:cNvPr id="3" name="Slide Number Placeholder 2">
            <a:extLst>
              <a:ext uri="{FF2B5EF4-FFF2-40B4-BE49-F238E27FC236}">
                <a16:creationId xmlns:a16="http://schemas.microsoft.com/office/drawing/2014/main" id="{54078A0B-1001-5BF5-60B4-C6E43F6AE328}"/>
              </a:ext>
            </a:extLst>
          </p:cNvPr>
          <p:cNvSpPr>
            <a:spLocks noGrp="1"/>
          </p:cNvSpPr>
          <p:nvPr>
            <p:ph type="sldNum" sz="quarter" idx="12"/>
          </p:nvPr>
        </p:nvSpPr>
        <p:spPr/>
        <p:txBody>
          <a:bodyPr/>
          <a:lstStyle/>
          <a:p>
            <a:fld id="{3A3A6714-3D1F-4857-9904-D935B84167FA}" type="slidenum">
              <a:rPr lang="en-GB" smtClean="0"/>
              <a:pPr/>
              <a:t>3</a:t>
            </a:fld>
            <a:endParaRPr lang="en-GB" dirty="0"/>
          </a:p>
        </p:txBody>
      </p:sp>
      <p:sp>
        <p:nvSpPr>
          <p:cNvPr id="5" name="Footer Placeholder 4">
            <a:extLst>
              <a:ext uri="{FF2B5EF4-FFF2-40B4-BE49-F238E27FC236}">
                <a16:creationId xmlns:a16="http://schemas.microsoft.com/office/drawing/2014/main" id="{1C0E5804-AF24-8155-1B0C-5E95F092F5FB}"/>
              </a:ext>
            </a:extLst>
          </p:cNvPr>
          <p:cNvSpPr>
            <a:spLocks noGrp="1"/>
          </p:cNvSpPr>
          <p:nvPr>
            <p:ph type="ftr" sz="quarter" idx="13"/>
          </p:nvPr>
        </p:nvSpPr>
        <p:spPr/>
        <p:txBody>
          <a:bodyPr/>
          <a:lstStyle/>
          <a:p>
            <a:pPr algn="l"/>
            <a:r>
              <a:rPr lang="en-GB"/>
              <a:t>Mikael Lindholm, Kévin Pepitone / ScandiNova / Annual meeting 2026</a:t>
            </a:r>
            <a:endParaRPr lang="en-GB" dirty="0"/>
          </a:p>
        </p:txBody>
      </p:sp>
      <p:sp>
        <p:nvSpPr>
          <p:cNvPr id="2" name="Line">
            <a:extLst>
              <a:ext uri="{FF2B5EF4-FFF2-40B4-BE49-F238E27FC236}">
                <a16:creationId xmlns:a16="http://schemas.microsoft.com/office/drawing/2014/main" id="{753101E3-E96F-07AE-B28A-AF80D73CAAF2}"/>
              </a:ext>
            </a:extLst>
          </p:cNvPr>
          <p:cNvSpPr/>
          <p:nvPr/>
        </p:nvSpPr>
        <p:spPr>
          <a:xfrm>
            <a:off x="805702" y="1224815"/>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pic>
        <p:nvPicPr>
          <p:cNvPr id="4" name="Picture 3">
            <a:extLst>
              <a:ext uri="{FF2B5EF4-FFF2-40B4-BE49-F238E27FC236}">
                <a16:creationId xmlns:a16="http://schemas.microsoft.com/office/drawing/2014/main" id="{F6557BE6-DEF6-09B9-9A91-45C83418EB34}"/>
              </a:ext>
            </a:extLst>
          </p:cNvPr>
          <p:cNvPicPr>
            <a:picLocks noChangeAspect="1"/>
          </p:cNvPicPr>
          <p:nvPr/>
        </p:nvPicPr>
        <p:blipFill>
          <a:blip r:embed="rId2"/>
          <a:srcRect l="2081" r="6773"/>
          <a:stretch/>
        </p:blipFill>
        <p:spPr>
          <a:xfrm>
            <a:off x="0" y="1358462"/>
            <a:ext cx="12192000" cy="4970464"/>
          </a:xfrm>
          <a:prstGeom prst="rect">
            <a:avLst/>
          </a:prstGeom>
        </p:spPr>
      </p:pic>
    </p:spTree>
    <p:extLst>
      <p:ext uri="{BB962C8B-B14F-4D97-AF65-F5344CB8AC3E}">
        <p14:creationId xmlns:p14="http://schemas.microsoft.com/office/powerpoint/2010/main" val="38087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C65F-20AD-905D-756C-6FA6CFD7BA6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A5C5ED8-C4D6-3EFE-A00E-0B4DF7AD44ED}"/>
              </a:ext>
            </a:extLst>
          </p:cNvPr>
          <p:cNvSpPr>
            <a:spLocks noGrp="1"/>
          </p:cNvSpPr>
          <p:nvPr>
            <p:ph type="title"/>
          </p:nvPr>
        </p:nvSpPr>
        <p:spPr/>
        <p:txBody>
          <a:bodyPr/>
          <a:lstStyle/>
          <a:p>
            <a:r>
              <a:rPr lang="en-GB" dirty="0"/>
              <a:t>MODULATOR</a:t>
            </a:r>
          </a:p>
        </p:txBody>
      </p:sp>
      <p:sp>
        <p:nvSpPr>
          <p:cNvPr id="3" name="Slide Number Placeholder 2">
            <a:extLst>
              <a:ext uri="{FF2B5EF4-FFF2-40B4-BE49-F238E27FC236}">
                <a16:creationId xmlns:a16="http://schemas.microsoft.com/office/drawing/2014/main" id="{672E5CEC-AE7D-B9E9-5139-FDAB95F1918E}"/>
              </a:ext>
            </a:extLst>
          </p:cNvPr>
          <p:cNvSpPr>
            <a:spLocks noGrp="1"/>
          </p:cNvSpPr>
          <p:nvPr>
            <p:ph type="sldNum" sz="quarter" idx="12"/>
          </p:nvPr>
        </p:nvSpPr>
        <p:spPr/>
        <p:txBody>
          <a:bodyPr/>
          <a:lstStyle/>
          <a:p>
            <a:fld id="{3A3A6714-3D1F-4857-9904-D935B84167FA}" type="slidenum">
              <a:rPr lang="en-GB" smtClean="0"/>
              <a:pPr/>
              <a:t>4</a:t>
            </a:fld>
            <a:endParaRPr lang="en-GB" dirty="0"/>
          </a:p>
        </p:txBody>
      </p:sp>
      <p:sp>
        <p:nvSpPr>
          <p:cNvPr id="5" name="Footer Placeholder 4">
            <a:extLst>
              <a:ext uri="{FF2B5EF4-FFF2-40B4-BE49-F238E27FC236}">
                <a16:creationId xmlns:a16="http://schemas.microsoft.com/office/drawing/2014/main" id="{96F9B120-7267-B867-C636-08164CBB2E59}"/>
              </a:ext>
            </a:extLst>
          </p:cNvPr>
          <p:cNvSpPr>
            <a:spLocks noGrp="1"/>
          </p:cNvSpPr>
          <p:nvPr>
            <p:ph type="ftr" sz="quarter" idx="13"/>
          </p:nvPr>
        </p:nvSpPr>
        <p:spPr/>
        <p:txBody>
          <a:bodyPr/>
          <a:lstStyle/>
          <a:p>
            <a:pPr algn="l"/>
            <a:r>
              <a:rPr lang="en-GB"/>
              <a:t>Mikael Lindholm, Kévin Pepitone / ScandiNova / Annual meeting 2026</a:t>
            </a:r>
            <a:endParaRPr lang="en-GB" dirty="0"/>
          </a:p>
        </p:txBody>
      </p:sp>
      <p:sp>
        <p:nvSpPr>
          <p:cNvPr id="2" name="Line">
            <a:extLst>
              <a:ext uri="{FF2B5EF4-FFF2-40B4-BE49-F238E27FC236}">
                <a16:creationId xmlns:a16="http://schemas.microsoft.com/office/drawing/2014/main" id="{67A3655F-FCAC-4B1E-075F-47D995D7BB3D}"/>
              </a:ext>
            </a:extLst>
          </p:cNvPr>
          <p:cNvSpPr/>
          <p:nvPr/>
        </p:nvSpPr>
        <p:spPr>
          <a:xfrm>
            <a:off x="805702" y="1224815"/>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pic>
        <p:nvPicPr>
          <p:cNvPr id="7" name="Picture 6">
            <a:extLst>
              <a:ext uri="{FF2B5EF4-FFF2-40B4-BE49-F238E27FC236}">
                <a16:creationId xmlns:a16="http://schemas.microsoft.com/office/drawing/2014/main" id="{ECAE5887-37FA-9633-8957-3CF2D6A79F6C}"/>
              </a:ext>
            </a:extLst>
          </p:cNvPr>
          <p:cNvPicPr>
            <a:picLocks noChangeAspect="1"/>
          </p:cNvPicPr>
          <p:nvPr/>
        </p:nvPicPr>
        <p:blipFill>
          <a:blip r:embed="rId2"/>
          <a:srcRect l="4820"/>
          <a:stretch/>
        </p:blipFill>
        <p:spPr>
          <a:xfrm>
            <a:off x="-1" y="1378575"/>
            <a:ext cx="12192001" cy="4691388"/>
          </a:xfrm>
          <a:prstGeom prst="rect">
            <a:avLst/>
          </a:prstGeom>
        </p:spPr>
      </p:pic>
    </p:spTree>
    <p:extLst>
      <p:ext uri="{BB962C8B-B14F-4D97-AF65-F5344CB8AC3E}">
        <p14:creationId xmlns:p14="http://schemas.microsoft.com/office/powerpoint/2010/main" val="410411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38651-B893-5B15-765F-DD3D37BE978E}"/>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3C51554-E27F-173B-37EA-D05C58E44CDE}"/>
              </a:ext>
            </a:extLst>
          </p:cNvPr>
          <p:cNvGraphicFramePr/>
          <p:nvPr>
            <p:extLst>
              <p:ext uri="{D42A27DB-BD31-4B8C-83A1-F6EECF244321}">
                <p14:modId xmlns:p14="http://schemas.microsoft.com/office/powerpoint/2010/main" val="741875265"/>
              </p:ext>
            </p:extLst>
          </p:nvPr>
        </p:nvGraphicFramePr>
        <p:xfrm>
          <a:off x="1780989" y="112525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Rabbit outline">
            <a:extLst>
              <a:ext uri="{FF2B5EF4-FFF2-40B4-BE49-F238E27FC236}">
                <a16:creationId xmlns:a16="http://schemas.microsoft.com/office/drawing/2014/main" id="{665DF57E-D3CB-2126-4214-73CA0344C0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7696" y="1530725"/>
            <a:ext cx="809066" cy="809066"/>
          </a:xfrm>
          <a:prstGeom prst="rect">
            <a:avLst/>
          </a:prstGeom>
        </p:spPr>
      </p:pic>
      <p:sp>
        <p:nvSpPr>
          <p:cNvPr id="6" name="Title 5">
            <a:extLst>
              <a:ext uri="{FF2B5EF4-FFF2-40B4-BE49-F238E27FC236}">
                <a16:creationId xmlns:a16="http://schemas.microsoft.com/office/drawing/2014/main" id="{32577836-A926-5AC1-3B15-7DF4D7294BD4}"/>
              </a:ext>
            </a:extLst>
          </p:cNvPr>
          <p:cNvSpPr>
            <a:spLocks noGrp="1"/>
          </p:cNvSpPr>
          <p:nvPr>
            <p:ph type="title"/>
          </p:nvPr>
        </p:nvSpPr>
        <p:spPr/>
        <p:txBody>
          <a:bodyPr/>
          <a:lstStyle/>
          <a:p>
            <a:r>
              <a:rPr lang="en-GB" dirty="0"/>
              <a:t>OPERATING MODES</a:t>
            </a:r>
          </a:p>
        </p:txBody>
      </p:sp>
      <p:sp>
        <p:nvSpPr>
          <p:cNvPr id="3" name="Slide Number Placeholder 2">
            <a:extLst>
              <a:ext uri="{FF2B5EF4-FFF2-40B4-BE49-F238E27FC236}">
                <a16:creationId xmlns:a16="http://schemas.microsoft.com/office/drawing/2014/main" id="{508C6AC8-0B72-0399-E1E9-F5291E209CC8}"/>
              </a:ext>
            </a:extLst>
          </p:cNvPr>
          <p:cNvSpPr>
            <a:spLocks noGrp="1"/>
          </p:cNvSpPr>
          <p:nvPr>
            <p:ph type="sldNum" sz="quarter" idx="12"/>
          </p:nvPr>
        </p:nvSpPr>
        <p:spPr/>
        <p:txBody>
          <a:bodyPr/>
          <a:lstStyle/>
          <a:p>
            <a:fld id="{3A3A6714-3D1F-4857-9904-D935B84167FA}" type="slidenum">
              <a:rPr lang="en-GB" smtClean="0"/>
              <a:pPr/>
              <a:t>5</a:t>
            </a:fld>
            <a:endParaRPr lang="en-GB" dirty="0"/>
          </a:p>
        </p:txBody>
      </p:sp>
      <p:sp>
        <p:nvSpPr>
          <p:cNvPr id="5" name="Footer Placeholder 4">
            <a:extLst>
              <a:ext uri="{FF2B5EF4-FFF2-40B4-BE49-F238E27FC236}">
                <a16:creationId xmlns:a16="http://schemas.microsoft.com/office/drawing/2014/main" id="{1D50DDEB-816E-51AE-04A7-CDCA49E8B106}"/>
              </a:ext>
            </a:extLst>
          </p:cNvPr>
          <p:cNvSpPr>
            <a:spLocks noGrp="1"/>
          </p:cNvSpPr>
          <p:nvPr>
            <p:ph type="ftr" sz="quarter" idx="13"/>
          </p:nvPr>
        </p:nvSpPr>
        <p:spPr/>
        <p:txBody>
          <a:bodyPr/>
          <a:lstStyle/>
          <a:p>
            <a:pPr algn="l"/>
            <a:r>
              <a:rPr lang="en-GB"/>
              <a:t>Mikael Lindholm, Kévin Pepitone / ScandiNova / Annual meeting 2026</a:t>
            </a:r>
            <a:endParaRPr lang="en-GB" dirty="0"/>
          </a:p>
        </p:txBody>
      </p:sp>
      <p:sp>
        <p:nvSpPr>
          <p:cNvPr id="2" name="Line">
            <a:extLst>
              <a:ext uri="{FF2B5EF4-FFF2-40B4-BE49-F238E27FC236}">
                <a16:creationId xmlns:a16="http://schemas.microsoft.com/office/drawing/2014/main" id="{A67DCDE9-7D0F-C8E7-FD95-0744DC1B7042}"/>
              </a:ext>
            </a:extLst>
          </p:cNvPr>
          <p:cNvSpPr/>
          <p:nvPr/>
        </p:nvSpPr>
        <p:spPr>
          <a:xfrm>
            <a:off x="805702" y="1224815"/>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pic>
        <p:nvPicPr>
          <p:cNvPr id="9" name="Graphic 8" descr="Turtle outline">
            <a:extLst>
              <a:ext uri="{FF2B5EF4-FFF2-40B4-BE49-F238E27FC236}">
                <a16:creationId xmlns:a16="http://schemas.microsoft.com/office/drawing/2014/main" id="{AE406A50-7E74-4198-EAC9-4C7DF5827C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27084" y="1521760"/>
            <a:ext cx="810000" cy="810000"/>
          </a:xfrm>
          <a:prstGeom prst="rect">
            <a:avLst/>
          </a:prstGeom>
        </p:spPr>
      </p:pic>
    </p:spTree>
    <p:extLst>
      <p:ext uri="{BB962C8B-B14F-4D97-AF65-F5344CB8AC3E}">
        <p14:creationId xmlns:p14="http://schemas.microsoft.com/office/powerpoint/2010/main" val="414006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E788-39FB-AB1D-AC72-A6807177D07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85D1FB-289A-D2DD-DFD6-6DF641F4BAD9}"/>
              </a:ext>
            </a:extLst>
          </p:cNvPr>
          <p:cNvSpPr>
            <a:spLocks noGrp="1"/>
          </p:cNvSpPr>
          <p:nvPr>
            <p:ph type="title"/>
          </p:nvPr>
        </p:nvSpPr>
        <p:spPr/>
        <p:txBody>
          <a:bodyPr/>
          <a:lstStyle/>
          <a:p>
            <a:r>
              <a:rPr lang="en-GB" dirty="0"/>
              <a:t>KLYSTRON DESIGN</a:t>
            </a:r>
          </a:p>
        </p:txBody>
      </p:sp>
      <p:sp>
        <p:nvSpPr>
          <p:cNvPr id="3" name="Slide Number Placeholder 2">
            <a:extLst>
              <a:ext uri="{FF2B5EF4-FFF2-40B4-BE49-F238E27FC236}">
                <a16:creationId xmlns:a16="http://schemas.microsoft.com/office/drawing/2014/main" id="{652E060F-484B-BAF0-7E09-6057044BFEDA}"/>
              </a:ext>
            </a:extLst>
          </p:cNvPr>
          <p:cNvSpPr>
            <a:spLocks noGrp="1"/>
          </p:cNvSpPr>
          <p:nvPr>
            <p:ph type="sldNum" sz="quarter" idx="12"/>
          </p:nvPr>
        </p:nvSpPr>
        <p:spPr/>
        <p:txBody>
          <a:bodyPr/>
          <a:lstStyle/>
          <a:p>
            <a:fld id="{3A3A6714-3D1F-4857-9904-D935B84167FA}" type="slidenum">
              <a:rPr lang="en-GB" smtClean="0"/>
              <a:pPr/>
              <a:t>6</a:t>
            </a:fld>
            <a:endParaRPr lang="en-GB" dirty="0"/>
          </a:p>
        </p:txBody>
      </p:sp>
      <p:sp>
        <p:nvSpPr>
          <p:cNvPr id="5" name="Footer Placeholder 4">
            <a:extLst>
              <a:ext uri="{FF2B5EF4-FFF2-40B4-BE49-F238E27FC236}">
                <a16:creationId xmlns:a16="http://schemas.microsoft.com/office/drawing/2014/main" id="{CABE2BD2-0298-378C-5043-68A09303BB15}"/>
              </a:ext>
            </a:extLst>
          </p:cNvPr>
          <p:cNvSpPr>
            <a:spLocks noGrp="1"/>
          </p:cNvSpPr>
          <p:nvPr>
            <p:ph type="ftr" sz="quarter" idx="13"/>
          </p:nvPr>
        </p:nvSpPr>
        <p:spPr/>
        <p:txBody>
          <a:bodyPr/>
          <a:lstStyle/>
          <a:p>
            <a:pPr algn="l"/>
            <a:r>
              <a:rPr lang="en-GB"/>
              <a:t>Mikael Lindholm, Kévin Pepitone / ScandiNova / Annual meeting 2026</a:t>
            </a:r>
            <a:endParaRPr lang="en-GB" dirty="0"/>
          </a:p>
        </p:txBody>
      </p:sp>
      <p:sp>
        <p:nvSpPr>
          <p:cNvPr id="2" name="Line">
            <a:extLst>
              <a:ext uri="{FF2B5EF4-FFF2-40B4-BE49-F238E27FC236}">
                <a16:creationId xmlns:a16="http://schemas.microsoft.com/office/drawing/2014/main" id="{A59EBD3A-0A6C-15D3-1BEC-EC3034A2C656}"/>
              </a:ext>
            </a:extLst>
          </p:cNvPr>
          <p:cNvSpPr/>
          <p:nvPr/>
        </p:nvSpPr>
        <p:spPr>
          <a:xfrm>
            <a:off x="805702" y="1224815"/>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graphicFrame>
        <p:nvGraphicFramePr>
          <p:cNvPr id="8" name="Diagram 7">
            <a:extLst>
              <a:ext uri="{FF2B5EF4-FFF2-40B4-BE49-F238E27FC236}">
                <a16:creationId xmlns:a16="http://schemas.microsoft.com/office/drawing/2014/main" id="{62974CF8-D97F-0070-0E2F-0BF08287DFB6}"/>
              </a:ext>
            </a:extLst>
          </p:cNvPr>
          <p:cNvGraphicFramePr/>
          <p:nvPr>
            <p:extLst>
              <p:ext uri="{D42A27DB-BD31-4B8C-83A1-F6EECF244321}">
                <p14:modId xmlns:p14="http://schemas.microsoft.com/office/powerpoint/2010/main" val="793049631"/>
              </p:ext>
            </p:extLst>
          </p:nvPr>
        </p:nvGraphicFramePr>
        <p:xfrm>
          <a:off x="2115126" y="783186"/>
          <a:ext cx="7712636" cy="5291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Double Brace 21">
            <a:extLst>
              <a:ext uri="{FF2B5EF4-FFF2-40B4-BE49-F238E27FC236}">
                <a16:creationId xmlns:a16="http://schemas.microsoft.com/office/drawing/2014/main" id="{1627ED26-DBC6-1CE5-9E08-D68549F61D72}"/>
              </a:ext>
            </a:extLst>
          </p:cNvPr>
          <p:cNvSpPr/>
          <p:nvPr/>
        </p:nvSpPr>
        <p:spPr>
          <a:xfrm>
            <a:off x="3145536" y="1829741"/>
            <a:ext cx="5833872" cy="3685027"/>
          </a:xfrm>
          <a:prstGeom prst="bracePair">
            <a:avLst/>
          </a:prstGeom>
          <a:noFill/>
          <a:ln w="19050">
            <a:solidFill>
              <a:srgbClr val="0024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23" name="TextBox 22">
            <a:extLst>
              <a:ext uri="{FF2B5EF4-FFF2-40B4-BE49-F238E27FC236}">
                <a16:creationId xmlns:a16="http://schemas.microsoft.com/office/drawing/2014/main" id="{989B0D9F-7A41-4DEE-51F5-8CBB2BDFB86A}"/>
              </a:ext>
            </a:extLst>
          </p:cNvPr>
          <p:cNvSpPr txBox="1"/>
          <p:nvPr/>
        </p:nvSpPr>
        <p:spPr>
          <a:xfrm>
            <a:off x="637032" y="2772652"/>
            <a:ext cx="2303836" cy="1754326"/>
          </a:xfrm>
          <a:prstGeom prst="rect">
            <a:avLst/>
          </a:prstGeom>
          <a:noFill/>
        </p:spPr>
        <p:txBody>
          <a:bodyPr wrap="none" rtlCol="0">
            <a:spAutoFit/>
          </a:bodyPr>
          <a:lstStyle/>
          <a:p>
            <a:r>
              <a:rPr lang="en-GB" dirty="0"/>
              <a:t>E37119 with </a:t>
            </a:r>
            <a:r>
              <a:rPr lang="en-GB" b="1" dirty="0"/>
              <a:t>VT-68970</a:t>
            </a:r>
          </a:p>
          <a:p>
            <a:endParaRPr lang="en-GB" dirty="0"/>
          </a:p>
          <a:p>
            <a:pPr marL="285750" indent="-285750">
              <a:buFont typeface="Arial" panose="020B0604020202020204" pitchFamily="34" charset="0"/>
              <a:buChar char="•"/>
            </a:pPr>
            <a:r>
              <a:rPr lang="en-GB" dirty="0"/>
              <a:t>25 MW</a:t>
            </a:r>
          </a:p>
          <a:p>
            <a:pPr marL="285750" indent="-285750">
              <a:buFont typeface="Arial" panose="020B0604020202020204" pitchFamily="34" charset="0"/>
              <a:buChar char="•"/>
            </a:pPr>
            <a:r>
              <a:rPr lang="en-GB" b="1" dirty="0"/>
              <a:t>40% </a:t>
            </a:r>
            <a:r>
              <a:rPr lang="en-GB" dirty="0"/>
              <a:t>efficiency</a:t>
            </a:r>
          </a:p>
          <a:p>
            <a:pPr marL="285750" indent="-285750">
              <a:buFont typeface="Arial" panose="020B0604020202020204" pitchFamily="34" charset="0"/>
              <a:buChar char="•"/>
            </a:pPr>
            <a:r>
              <a:rPr lang="en-GB" b="1" dirty="0"/>
              <a:t>48 dB </a:t>
            </a:r>
            <a:r>
              <a:rPr lang="en-GB" dirty="0"/>
              <a:t>gain</a:t>
            </a:r>
          </a:p>
          <a:p>
            <a:pPr marL="285750" indent="-285750">
              <a:buFont typeface="Arial" panose="020B0604020202020204" pitchFamily="34" charset="0"/>
              <a:buChar char="•"/>
            </a:pPr>
            <a:endParaRPr lang="en-SE" dirty="0"/>
          </a:p>
        </p:txBody>
      </p:sp>
      <p:sp>
        <p:nvSpPr>
          <p:cNvPr id="24" name="TextBox 23">
            <a:extLst>
              <a:ext uri="{FF2B5EF4-FFF2-40B4-BE49-F238E27FC236}">
                <a16:creationId xmlns:a16="http://schemas.microsoft.com/office/drawing/2014/main" id="{60CE1951-A259-6327-16DC-628E17FEC67F}"/>
              </a:ext>
            </a:extLst>
          </p:cNvPr>
          <p:cNvSpPr txBox="1"/>
          <p:nvPr/>
        </p:nvSpPr>
        <p:spPr>
          <a:xfrm>
            <a:off x="9184076" y="2804200"/>
            <a:ext cx="2721579" cy="1754326"/>
          </a:xfrm>
          <a:prstGeom prst="rect">
            <a:avLst/>
          </a:prstGeom>
          <a:noFill/>
        </p:spPr>
        <p:txBody>
          <a:bodyPr wrap="none" rtlCol="0">
            <a:spAutoFit/>
          </a:bodyPr>
          <a:lstStyle/>
          <a:p>
            <a:r>
              <a:rPr lang="en-GB" dirty="0"/>
              <a:t>E37126,PRT with </a:t>
            </a:r>
            <a:r>
              <a:rPr lang="en-GB" b="1" dirty="0"/>
              <a:t>VT-68970</a:t>
            </a:r>
          </a:p>
          <a:p>
            <a:endParaRPr lang="en-GB" dirty="0"/>
          </a:p>
          <a:p>
            <a:pPr marL="285750" indent="-285750">
              <a:buFont typeface="Arial" panose="020B0604020202020204" pitchFamily="34" charset="0"/>
              <a:buChar char="•"/>
            </a:pPr>
            <a:r>
              <a:rPr lang="en-GB" dirty="0"/>
              <a:t>25 MW</a:t>
            </a:r>
          </a:p>
          <a:p>
            <a:pPr marL="285750" indent="-285750">
              <a:buFont typeface="Arial" panose="020B0604020202020204" pitchFamily="34" charset="0"/>
              <a:buChar char="•"/>
            </a:pPr>
            <a:r>
              <a:rPr lang="en-GB" b="1" dirty="0"/>
              <a:t>50% </a:t>
            </a:r>
            <a:r>
              <a:rPr lang="en-GB" dirty="0"/>
              <a:t>efficiency TARGET</a:t>
            </a:r>
          </a:p>
          <a:p>
            <a:pPr marL="285750" indent="-285750">
              <a:buFont typeface="Arial" panose="020B0604020202020204" pitchFamily="34" charset="0"/>
              <a:buChar char="•"/>
            </a:pPr>
            <a:r>
              <a:rPr lang="en-GB" b="1" dirty="0"/>
              <a:t>50 dB </a:t>
            </a:r>
            <a:r>
              <a:rPr lang="en-GB" dirty="0"/>
              <a:t>gain TARGET</a:t>
            </a:r>
          </a:p>
          <a:p>
            <a:pPr marL="285750" indent="-285750">
              <a:buFont typeface="Arial" panose="020B0604020202020204" pitchFamily="34" charset="0"/>
              <a:buChar char="•"/>
            </a:pPr>
            <a:endParaRPr lang="en-SE" dirty="0"/>
          </a:p>
        </p:txBody>
      </p:sp>
    </p:spTree>
    <p:extLst>
      <p:ext uri="{BB962C8B-B14F-4D97-AF65-F5344CB8AC3E}">
        <p14:creationId xmlns:p14="http://schemas.microsoft.com/office/powerpoint/2010/main" val="67198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10742-50AD-0657-2DD8-F26F6CA5A11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135339B-F809-30CF-6714-0546336776DD}"/>
              </a:ext>
            </a:extLst>
          </p:cNvPr>
          <p:cNvSpPr/>
          <p:nvPr/>
        </p:nvSpPr>
        <p:spPr>
          <a:xfrm>
            <a:off x="4876798" y="1468072"/>
            <a:ext cx="6696075" cy="4408366"/>
          </a:xfrm>
          <a:prstGeom prst="roundRect">
            <a:avLst/>
          </a:prstGeom>
          <a:noFill/>
          <a:ln w="28575">
            <a:solidFill>
              <a:srgbClr val="640A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Title 5">
            <a:extLst>
              <a:ext uri="{FF2B5EF4-FFF2-40B4-BE49-F238E27FC236}">
                <a16:creationId xmlns:a16="http://schemas.microsoft.com/office/drawing/2014/main" id="{FECB430D-EED4-C7AD-6E03-3945DA3F4D0F}"/>
              </a:ext>
            </a:extLst>
          </p:cNvPr>
          <p:cNvSpPr>
            <a:spLocks noGrp="1"/>
          </p:cNvSpPr>
          <p:nvPr>
            <p:ph type="title"/>
          </p:nvPr>
        </p:nvSpPr>
        <p:spPr/>
        <p:txBody>
          <a:bodyPr/>
          <a:lstStyle/>
          <a:p>
            <a:r>
              <a:rPr lang="en-GB" dirty="0"/>
              <a:t>KLYSTRON DESIGN</a:t>
            </a:r>
          </a:p>
        </p:txBody>
      </p:sp>
      <p:sp>
        <p:nvSpPr>
          <p:cNvPr id="3" name="Slide Number Placeholder 2">
            <a:extLst>
              <a:ext uri="{FF2B5EF4-FFF2-40B4-BE49-F238E27FC236}">
                <a16:creationId xmlns:a16="http://schemas.microsoft.com/office/drawing/2014/main" id="{76853CF3-417A-91E9-3A42-3B34379D838F}"/>
              </a:ext>
            </a:extLst>
          </p:cNvPr>
          <p:cNvSpPr>
            <a:spLocks noGrp="1"/>
          </p:cNvSpPr>
          <p:nvPr>
            <p:ph type="sldNum" sz="quarter" idx="12"/>
          </p:nvPr>
        </p:nvSpPr>
        <p:spPr/>
        <p:txBody>
          <a:bodyPr/>
          <a:lstStyle/>
          <a:p>
            <a:fld id="{3A3A6714-3D1F-4857-9904-D935B84167FA}" type="slidenum">
              <a:rPr lang="en-GB" smtClean="0"/>
              <a:pPr/>
              <a:t>7</a:t>
            </a:fld>
            <a:endParaRPr lang="en-GB" dirty="0"/>
          </a:p>
        </p:txBody>
      </p:sp>
      <p:sp>
        <p:nvSpPr>
          <p:cNvPr id="5" name="Footer Placeholder 4">
            <a:extLst>
              <a:ext uri="{FF2B5EF4-FFF2-40B4-BE49-F238E27FC236}">
                <a16:creationId xmlns:a16="http://schemas.microsoft.com/office/drawing/2014/main" id="{B7769A1E-1DE4-A78A-4E0A-CD8BD559D809}"/>
              </a:ext>
            </a:extLst>
          </p:cNvPr>
          <p:cNvSpPr>
            <a:spLocks noGrp="1"/>
          </p:cNvSpPr>
          <p:nvPr>
            <p:ph type="ftr" sz="quarter" idx="13"/>
          </p:nvPr>
        </p:nvSpPr>
        <p:spPr/>
        <p:txBody>
          <a:bodyPr/>
          <a:lstStyle/>
          <a:p>
            <a:pPr algn="l"/>
            <a:r>
              <a:rPr lang="en-GB"/>
              <a:t>Mikael Lindholm, Kévin Pepitone / ScandiNova / Annual meeting 2026</a:t>
            </a:r>
            <a:endParaRPr lang="en-GB" dirty="0"/>
          </a:p>
        </p:txBody>
      </p:sp>
      <p:sp>
        <p:nvSpPr>
          <p:cNvPr id="2" name="Line">
            <a:extLst>
              <a:ext uri="{FF2B5EF4-FFF2-40B4-BE49-F238E27FC236}">
                <a16:creationId xmlns:a16="http://schemas.microsoft.com/office/drawing/2014/main" id="{F2D506B0-A912-06EA-7762-065F5A000150}"/>
              </a:ext>
            </a:extLst>
          </p:cNvPr>
          <p:cNvSpPr/>
          <p:nvPr/>
        </p:nvSpPr>
        <p:spPr>
          <a:xfrm>
            <a:off x="805702" y="1224815"/>
            <a:ext cx="10580596" cy="1"/>
          </a:xfrm>
          <a:prstGeom prst="line">
            <a:avLst/>
          </a:prstGeom>
          <a:ln w="50800">
            <a:solidFill>
              <a:srgbClr val="757F8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55600">
              <a:spcBef>
                <a:spcPts val="4700"/>
              </a:spcBef>
              <a:defRPr sz="4000">
                <a:solidFill>
                  <a:srgbClr val="53585F"/>
                </a:solidFill>
                <a:latin typeface="Graphik Light"/>
                <a:ea typeface="Graphik Light"/>
                <a:cs typeface="Graphik Light"/>
                <a:sym typeface="Graphik Light"/>
              </a:defRPr>
            </a:pPr>
            <a:endParaRPr/>
          </a:p>
        </p:txBody>
      </p:sp>
      <p:sp>
        <p:nvSpPr>
          <p:cNvPr id="4" name="TextBox 3">
            <a:extLst>
              <a:ext uri="{FF2B5EF4-FFF2-40B4-BE49-F238E27FC236}">
                <a16:creationId xmlns:a16="http://schemas.microsoft.com/office/drawing/2014/main" id="{0BBF5D8C-A122-5F15-EB63-82FA5AE267C6}"/>
              </a:ext>
            </a:extLst>
          </p:cNvPr>
          <p:cNvSpPr txBox="1"/>
          <p:nvPr/>
        </p:nvSpPr>
        <p:spPr>
          <a:xfrm>
            <a:off x="796231" y="1474896"/>
            <a:ext cx="4080566" cy="3139321"/>
          </a:xfrm>
          <a:prstGeom prst="rect">
            <a:avLst/>
          </a:prstGeom>
          <a:noFill/>
        </p:spPr>
        <p:txBody>
          <a:bodyPr wrap="square" rtlCol="0">
            <a:spAutoFit/>
          </a:bodyPr>
          <a:lstStyle/>
          <a:p>
            <a:r>
              <a:rPr lang="en-GB" dirty="0"/>
              <a:t>The High Efficiency prototype klystron has</a:t>
            </a:r>
          </a:p>
          <a:p>
            <a:r>
              <a:rPr lang="en-GB" dirty="0"/>
              <a:t> </a:t>
            </a:r>
          </a:p>
          <a:p>
            <a:pPr marL="285750" indent="-285750">
              <a:buFont typeface="Arial" panose="020B0604020202020204" pitchFamily="34" charset="0"/>
              <a:buChar char="•"/>
            </a:pPr>
            <a:r>
              <a:rPr lang="en-GB" dirty="0"/>
              <a:t>Same dimensions as the E37119</a:t>
            </a:r>
          </a:p>
          <a:p>
            <a:pPr marL="285750" indent="-285750">
              <a:buFont typeface="Arial" panose="020B0604020202020204" pitchFamily="34" charset="0"/>
              <a:buChar char="•"/>
            </a:pPr>
            <a:r>
              <a:rPr lang="en-GB" dirty="0"/>
              <a:t>Full compatibility with the existing solenoid, power combiner and X-ray shield</a:t>
            </a:r>
          </a:p>
          <a:p>
            <a:pPr marL="285750" indent="-285750">
              <a:buFont typeface="Arial" panose="020B0604020202020204" pitchFamily="34" charset="0"/>
              <a:buChar char="•"/>
            </a:pPr>
            <a:endParaRPr lang="en-GB" dirty="0"/>
          </a:p>
          <a:p>
            <a:r>
              <a:rPr lang="en-GB" dirty="0"/>
              <a:t>Based on the acquired knowledge by Canon on the collaboration with CERN</a:t>
            </a:r>
          </a:p>
          <a:p>
            <a:endParaRPr lang="en-GB" dirty="0"/>
          </a:p>
          <a:p>
            <a:endParaRPr lang="en-SE" dirty="0"/>
          </a:p>
        </p:txBody>
      </p:sp>
      <p:pic>
        <p:nvPicPr>
          <p:cNvPr id="9" name="Graphic 8" descr="Group brainstorm outline">
            <a:extLst>
              <a:ext uri="{FF2B5EF4-FFF2-40B4-BE49-F238E27FC236}">
                <a16:creationId xmlns:a16="http://schemas.microsoft.com/office/drawing/2014/main" id="{09E356F4-0F6B-ED48-7AE6-0D261102B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1599" y="1313587"/>
            <a:ext cx="2476500" cy="2476500"/>
          </a:xfrm>
          <a:prstGeom prst="rect">
            <a:avLst/>
          </a:prstGeom>
        </p:spPr>
      </p:pic>
      <p:sp>
        <p:nvSpPr>
          <p:cNvPr id="10" name="TextBox 9">
            <a:extLst>
              <a:ext uri="{FF2B5EF4-FFF2-40B4-BE49-F238E27FC236}">
                <a16:creationId xmlns:a16="http://schemas.microsoft.com/office/drawing/2014/main" id="{0ACA2362-E807-6BCA-015D-6687B92D0A9A}"/>
              </a:ext>
            </a:extLst>
          </p:cNvPr>
          <p:cNvSpPr txBox="1"/>
          <p:nvPr/>
        </p:nvSpPr>
        <p:spPr>
          <a:xfrm>
            <a:off x="4986823" y="3429000"/>
            <a:ext cx="6586051" cy="2031325"/>
          </a:xfrm>
          <a:prstGeom prst="rect">
            <a:avLst/>
          </a:prstGeom>
          <a:noFill/>
        </p:spPr>
        <p:txBody>
          <a:bodyPr wrap="square" rtlCol="0">
            <a:spAutoFit/>
          </a:bodyPr>
          <a:lstStyle/>
          <a:p>
            <a:r>
              <a:rPr lang="en-GB" sz="3600" dirty="0">
                <a:solidFill>
                  <a:srgbClr val="0063FF"/>
                </a:solidFill>
              </a:rPr>
              <a:t>Alternatives:</a:t>
            </a:r>
          </a:p>
          <a:p>
            <a:pPr marL="742950" lvl="1" indent="-285750">
              <a:buFont typeface="Arial" panose="020B0604020202020204" pitchFamily="34" charset="0"/>
              <a:buChar char="•"/>
            </a:pPr>
            <a:endParaRPr lang="en-GB" dirty="0">
              <a:solidFill>
                <a:srgbClr val="0063FF"/>
              </a:solidFill>
            </a:endParaRPr>
          </a:p>
          <a:p>
            <a:pPr marL="742950" lvl="1" indent="-285750">
              <a:buFont typeface="Arial" panose="020B0604020202020204" pitchFamily="34" charset="0"/>
              <a:buChar char="•"/>
            </a:pPr>
            <a:r>
              <a:rPr lang="en-GB" dirty="0">
                <a:solidFill>
                  <a:srgbClr val="0063FF"/>
                </a:solidFill>
              </a:rPr>
              <a:t>Option 1: </a:t>
            </a:r>
            <a:r>
              <a:rPr lang="en-GB" dirty="0"/>
              <a:t>Using the existing klystron</a:t>
            </a:r>
          </a:p>
          <a:p>
            <a:pPr marL="742950" lvl="1" indent="-285750">
              <a:buFont typeface="Arial" panose="020B0604020202020204" pitchFamily="34" charset="0"/>
              <a:buChar char="•"/>
            </a:pPr>
            <a:r>
              <a:rPr lang="en-GB" dirty="0">
                <a:solidFill>
                  <a:srgbClr val="0063FF"/>
                </a:solidFill>
              </a:rPr>
              <a:t>Option 2: </a:t>
            </a:r>
            <a:r>
              <a:rPr lang="en-GB" dirty="0"/>
              <a:t>Using a new developed klystron with no guarantee of results (as initial concept)</a:t>
            </a:r>
          </a:p>
          <a:p>
            <a:pPr marL="742950" lvl="1" indent="-285750">
              <a:buFont typeface="Arial" panose="020B0604020202020204" pitchFamily="34" charset="0"/>
              <a:buChar char="•"/>
            </a:pPr>
            <a:r>
              <a:rPr lang="en-GB" dirty="0">
                <a:solidFill>
                  <a:srgbClr val="0063FF"/>
                </a:solidFill>
              </a:rPr>
              <a:t>Option 1.5: </a:t>
            </a:r>
            <a:r>
              <a:rPr lang="en-GB" dirty="0"/>
              <a:t>Improve existing klystron without high risk</a:t>
            </a:r>
            <a:endParaRPr lang="en-SE" dirty="0"/>
          </a:p>
        </p:txBody>
      </p:sp>
    </p:spTree>
    <p:extLst>
      <p:ext uri="{BB962C8B-B14F-4D97-AF65-F5344CB8AC3E}">
        <p14:creationId xmlns:p14="http://schemas.microsoft.com/office/powerpoint/2010/main" val="232520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9A6084-B3BC-59EB-34BD-46EC8B98D365}"/>
              </a:ext>
            </a:extLst>
          </p:cNvPr>
          <p:cNvSpPr>
            <a:spLocks noGrp="1"/>
          </p:cNvSpPr>
          <p:nvPr>
            <p:ph type="title"/>
          </p:nvPr>
        </p:nvSpPr>
        <p:spPr/>
        <p:txBody>
          <a:bodyPr/>
          <a:lstStyle/>
          <a:p>
            <a:r>
              <a:rPr lang="en-US" noProof="0" dirty="0"/>
              <a:t>SPECIFICATIONS</a:t>
            </a:r>
          </a:p>
        </p:txBody>
      </p:sp>
      <p:sp>
        <p:nvSpPr>
          <p:cNvPr id="4" name="Slide Number Placeholder 3">
            <a:extLst>
              <a:ext uri="{FF2B5EF4-FFF2-40B4-BE49-F238E27FC236}">
                <a16:creationId xmlns:a16="http://schemas.microsoft.com/office/drawing/2014/main" id="{90ACD6D7-C738-7729-5068-EBB3E474F45F}"/>
              </a:ext>
            </a:extLst>
          </p:cNvPr>
          <p:cNvSpPr>
            <a:spLocks noGrp="1"/>
          </p:cNvSpPr>
          <p:nvPr>
            <p:ph type="sldNum" sz="quarter" idx="12"/>
          </p:nvPr>
        </p:nvSpPr>
        <p:spPr/>
        <p:txBody>
          <a:bodyPr/>
          <a:lstStyle/>
          <a:p>
            <a:fld id="{3A3A6714-3D1F-4857-9904-D935B84167FA}" type="slidenum">
              <a:rPr lang="en-US" noProof="0" smtClean="0"/>
              <a:pPr/>
              <a:t>8</a:t>
            </a:fld>
            <a:endParaRPr lang="en-US" noProof="0" dirty="0"/>
          </a:p>
        </p:txBody>
      </p:sp>
      <p:sp>
        <p:nvSpPr>
          <p:cNvPr id="5" name="Footer Placeholder 4">
            <a:extLst>
              <a:ext uri="{FF2B5EF4-FFF2-40B4-BE49-F238E27FC236}">
                <a16:creationId xmlns:a16="http://schemas.microsoft.com/office/drawing/2014/main" id="{2A7A2259-0E13-0A07-DFA9-75FD6D4F8188}"/>
              </a:ext>
            </a:extLst>
          </p:cNvPr>
          <p:cNvSpPr>
            <a:spLocks noGrp="1"/>
          </p:cNvSpPr>
          <p:nvPr>
            <p:ph type="ftr" sz="quarter" idx="13"/>
          </p:nvPr>
        </p:nvSpPr>
        <p:spPr/>
        <p:txBody>
          <a:bodyPr/>
          <a:lstStyle/>
          <a:p>
            <a:pPr algn="l"/>
            <a:r>
              <a:rPr lang="en-US" noProof="0" dirty="0"/>
              <a:t>Mikael Lindholm, Kévin Pepitone / ScandiNova / Annual meeting 2026</a:t>
            </a:r>
          </a:p>
        </p:txBody>
      </p:sp>
      <p:grpSp>
        <p:nvGrpSpPr>
          <p:cNvPr id="7" name="Group 6">
            <a:extLst>
              <a:ext uri="{FF2B5EF4-FFF2-40B4-BE49-F238E27FC236}">
                <a16:creationId xmlns:a16="http://schemas.microsoft.com/office/drawing/2014/main" id="{C0FAFC97-8BC3-5C8E-77DC-420C40CF5527}"/>
              </a:ext>
            </a:extLst>
          </p:cNvPr>
          <p:cNvGrpSpPr>
            <a:grpSpLocks/>
          </p:cNvGrpSpPr>
          <p:nvPr/>
        </p:nvGrpSpPr>
        <p:grpSpPr bwMode="auto">
          <a:xfrm>
            <a:off x="314326" y="2374050"/>
            <a:ext cx="5096095" cy="3344664"/>
            <a:chOff x="1398" y="1294"/>
            <a:chExt cx="7264" cy="5016"/>
          </a:xfrm>
        </p:grpSpPr>
        <p:grpSp>
          <p:nvGrpSpPr>
            <p:cNvPr id="8" name="Group 7">
              <a:extLst>
                <a:ext uri="{FF2B5EF4-FFF2-40B4-BE49-F238E27FC236}">
                  <a16:creationId xmlns:a16="http://schemas.microsoft.com/office/drawing/2014/main" id="{720F823F-AD2A-CC6D-CD87-F8FCF0A08EA6}"/>
                </a:ext>
              </a:extLst>
            </p:cNvPr>
            <p:cNvGrpSpPr>
              <a:grpSpLocks/>
            </p:cNvGrpSpPr>
            <p:nvPr/>
          </p:nvGrpSpPr>
          <p:grpSpPr bwMode="auto">
            <a:xfrm>
              <a:off x="1398" y="1311"/>
              <a:ext cx="7264" cy="4999"/>
              <a:chOff x="1398" y="1311"/>
              <a:chExt cx="7264" cy="4999"/>
            </a:xfrm>
          </p:grpSpPr>
          <p:sp>
            <p:nvSpPr>
              <p:cNvPr id="18" name="Text Box 90">
                <a:extLst>
                  <a:ext uri="{FF2B5EF4-FFF2-40B4-BE49-F238E27FC236}">
                    <a16:creationId xmlns:a16="http://schemas.microsoft.com/office/drawing/2014/main" id="{339B59DE-2EF7-FC38-3646-BD7DC319134C}"/>
                  </a:ext>
                </a:extLst>
              </p:cNvPr>
              <p:cNvSpPr txBox="1">
                <a:spLocks noChangeArrowheads="1"/>
              </p:cNvSpPr>
              <p:nvPr/>
            </p:nvSpPr>
            <p:spPr bwMode="auto">
              <a:xfrm>
                <a:off x="2322" y="1678"/>
                <a:ext cx="521" cy="26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US" sz="1000" b="0" i="0" u="none" strike="noStrike" baseline="0" noProof="0" dirty="0">
                    <a:solidFill>
                      <a:srgbClr val="000000"/>
                    </a:solidFill>
                    <a:latin typeface="PP Telegraf Regular (Body)"/>
                    <a:cs typeface="Times New Roman"/>
                  </a:rPr>
                  <a:t>Klystron Current</a:t>
                </a:r>
              </a:p>
              <a:p>
                <a:pPr algn="r" rtl="0">
                  <a:defRPr sz="1000"/>
                </a:pPr>
                <a:endParaRPr lang="en-US" sz="1000" b="0" i="0" u="none" strike="noStrike" baseline="0" noProof="0" dirty="0">
                  <a:solidFill>
                    <a:srgbClr val="000000"/>
                  </a:solidFill>
                  <a:latin typeface="PP Telegraf Regular (Body)"/>
                  <a:cs typeface="Times New Roman"/>
                </a:endParaRPr>
              </a:p>
            </p:txBody>
          </p:sp>
          <p:sp>
            <p:nvSpPr>
              <p:cNvPr id="19" name="Text Box 91">
                <a:extLst>
                  <a:ext uri="{FF2B5EF4-FFF2-40B4-BE49-F238E27FC236}">
                    <a16:creationId xmlns:a16="http://schemas.microsoft.com/office/drawing/2014/main" id="{A8F5A4B4-A9AF-5741-393A-AAB946A170C4}"/>
                  </a:ext>
                </a:extLst>
              </p:cNvPr>
              <p:cNvSpPr txBox="1">
                <a:spLocks noChangeArrowheads="1"/>
              </p:cNvSpPr>
              <p:nvPr/>
            </p:nvSpPr>
            <p:spPr bwMode="auto">
              <a:xfrm>
                <a:off x="1398" y="2009"/>
                <a:ext cx="521" cy="26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en-US" sz="1000" b="0" i="0" u="none" strike="noStrike" baseline="0" noProof="0" dirty="0">
                    <a:solidFill>
                      <a:srgbClr val="000000"/>
                    </a:solidFill>
                    <a:latin typeface="PP Telegraf Regular (Body)"/>
                    <a:cs typeface="Times New Roman"/>
                  </a:rPr>
                  <a:t>Klystron Voltage</a:t>
                </a:r>
              </a:p>
              <a:p>
                <a:pPr algn="r" rtl="0">
                  <a:defRPr sz="1000"/>
                </a:pPr>
                <a:endParaRPr lang="en-US" sz="1000" b="0" i="0" u="none" strike="noStrike" baseline="0" noProof="0" dirty="0">
                  <a:solidFill>
                    <a:srgbClr val="000000"/>
                  </a:solidFill>
                  <a:latin typeface="PP Telegraf Regular (Body)"/>
                  <a:cs typeface="Times New Roman"/>
                </a:endParaRPr>
              </a:p>
            </p:txBody>
          </p:sp>
          <p:sp>
            <p:nvSpPr>
              <p:cNvPr id="20" name="Text Box 92">
                <a:extLst>
                  <a:ext uri="{FF2B5EF4-FFF2-40B4-BE49-F238E27FC236}">
                    <a16:creationId xmlns:a16="http://schemas.microsoft.com/office/drawing/2014/main" id="{03EFFE6F-07EC-6EF2-0A24-3CE7AFD328DD}"/>
                  </a:ext>
                </a:extLst>
              </p:cNvPr>
              <p:cNvSpPr txBox="1">
                <a:spLocks noChangeArrowheads="1"/>
              </p:cNvSpPr>
              <p:nvPr/>
            </p:nvSpPr>
            <p:spPr bwMode="auto">
              <a:xfrm>
                <a:off x="3957" y="4277"/>
                <a:ext cx="2156" cy="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900" b="0" i="0" u="none" strike="noStrike" baseline="0" noProof="0" dirty="0">
                    <a:solidFill>
                      <a:srgbClr val="000000"/>
                    </a:solidFill>
                    <a:latin typeface="PP Telegraf Regular (Body)"/>
                    <a:cs typeface="Times New Roman"/>
                  </a:rPr>
                  <a:t>Pulse Length (top)</a:t>
                </a:r>
              </a:p>
            </p:txBody>
          </p:sp>
          <p:sp>
            <p:nvSpPr>
              <p:cNvPr id="21" name="Text Box 93">
                <a:extLst>
                  <a:ext uri="{FF2B5EF4-FFF2-40B4-BE49-F238E27FC236}">
                    <a16:creationId xmlns:a16="http://schemas.microsoft.com/office/drawing/2014/main" id="{E7885157-1BC7-6355-D56C-79811432FD95}"/>
                  </a:ext>
                </a:extLst>
              </p:cNvPr>
              <p:cNvSpPr txBox="1">
                <a:spLocks noChangeArrowheads="1"/>
              </p:cNvSpPr>
              <p:nvPr/>
            </p:nvSpPr>
            <p:spPr bwMode="auto">
              <a:xfrm>
                <a:off x="3566" y="5908"/>
                <a:ext cx="1777" cy="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600"/>
                  </a:lnSpc>
                  <a:defRPr sz="1000"/>
                </a:pPr>
                <a:r>
                  <a:rPr lang="en-US" sz="1000" b="0" i="0" u="none" strike="noStrike" baseline="0" noProof="0" dirty="0">
                    <a:solidFill>
                      <a:srgbClr val="000000"/>
                    </a:solidFill>
                    <a:latin typeface="PP Telegraf Regular (Body)"/>
                    <a:cs typeface="Times New Roman"/>
                  </a:rPr>
                  <a:t>Rate of Rise</a:t>
                </a:r>
              </a:p>
              <a:p>
                <a:pPr algn="l" rtl="0">
                  <a:lnSpc>
                    <a:spcPts val="700"/>
                  </a:lnSpc>
                  <a:defRPr sz="1000"/>
                </a:pPr>
                <a:endParaRPr lang="en-US" sz="1000" b="0" i="0" u="none" strike="noStrike" baseline="0" noProof="0" dirty="0">
                  <a:solidFill>
                    <a:srgbClr val="000000"/>
                  </a:solidFill>
                  <a:latin typeface="PP Telegraf Regular (Body)"/>
                  <a:cs typeface="Times New Roman"/>
                </a:endParaRPr>
              </a:p>
            </p:txBody>
          </p:sp>
          <p:sp>
            <p:nvSpPr>
              <p:cNvPr id="22" name="Text Box 94">
                <a:extLst>
                  <a:ext uri="{FF2B5EF4-FFF2-40B4-BE49-F238E27FC236}">
                    <a16:creationId xmlns:a16="http://schemas.microsoft.com/office/drawing/2014/main" id="{26D1AC26-F90F-D310-5B97-CA204C83ED53}"/>
                  </a:ext>
                </a:extLst>
              </p:cNvPr>
              <p:cNvSpPr txBox="1">
                <a:spLocks noChangeArrowheads="1"/>
              </p:cNvSpPr>
              <p:nvPr/>
            </p:nvSpPr>
            <p:spPr bwMode="auto">
              <a:xfrm>
                <a:off x="2169" y="5346"/>
                <a:ext cx="735"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600"/>
                  </a:lnSpc>
                  <a:defRPr sz="1000"/>
                </a:pPr>
                <a:r>
                  <a:rPr lang="en-US" sz="1000" b="0" i="0" u="none" strike="noStrike" baseline="0" noProof="0" dirty="0" err="1">
                    <a:solidFill>
                      <a:srgbClr val="000000"/>
                    </a:solidFill>
                    <a:latin typeface="PP Telegraf Regular (Body)"/>
                    <a:cs typeface="Times New Roman"/>
                  </a:rPr>
                  <a:t>dV</a:t>
                </a:r>
                <a:endParaRPr lang="en-US" sz="1000" b="0" i="0" u="none" strike="noStrike" baseline="0" noProof="0" dirty="0">
                  <a:solidFill>
                    <a:srgbClr val="000000"/>
                  </a:solidFill>
                  <a:latin typeface="PP Telegraf Regular (Body)"/>
                  <a:cs typeface="Times New Roman"/>
                </a:endParaRPr>
              </a:p>
              <a:p>
                <a:pPr algn="l" rtl="0">
                  <a:lnSpc>
                    <a:spcPts val="700"/>
                  </a:lnSpc>
                  <a:defRPr sz="1000"/>
                </a:pPr>
                <a:endParaRPr lang="en-US" sz="1000" b="0" i="0" u="none" strike="noStrike" baseline="0" noProof="0" dirty="0">
                  <a:solidFill>
                    <a:srgbClr val="000000"/>
                  </a:solidFill>
                  <a:latin typeface="PP Telegraf Regular (Body)"/>
                  <a:cs typeface="Times New Roman"/>
                </a:endParaRPr>
              </a:p>
            </p:txBody>
          </p:sp>
          <p:sp>
            <p:nvSpPr>
              <p:cNvPr id="23" name="Line 95">
                <a:extLst>
                  <a:ext uri="{FF2B5EF4-FFF2-40B4-BE49-F238E27FC236}">
                    <a16:creationId xmlns:a16="http://schemas.microsoft.com/office/drawing/2014/main" id="{C787B8FF-7106-DDB4-3E3D-6344E2BD7A57}"/>
                  </a:ext>
                </a:extLst>
              </p:cNvPr>
              <p:cNvSpPr>
                <a:spLocks noChangeShapeType="1"/>
              </p:cNvSpPr>
              <p:nvPr/>
            </p:nvSpPr>
            <p:spPr bwMode="auto">
              <a:xfrm>
                <a:off x="2108" y="4464"/>
                <a:ext cx="1080" cy="0"/>
              </a:xfrm>
              <a:prstGeom prst="line">
                <a:avLst/>
              </a:prstGeom>
              <a:noFill/>
              <a:ln w="38100">
                <a:solidFill>
                  <a:srgbClr val="DC5026"/>
                </a:solidFill>
                <a:round/>
                <a:headEnd/>
                <a:tailEnd/>
              </a:ln>
            </p:spPr>
            <p:txBody>
              <a:bodyPr/>
              <a:lstStyle/>
              <a:p>
                <a:endParaRPr lang="en-US" sz="2000" noProof="0" dirty="0">
                  <a:latin typeface="PP Telegraf Regular (Body)"/>
                </a:endParaRPr>
              </a:p>
            </p:txBody>
          </p:sp>
          <p:sp>
            <p:nvSpPr>
              <p:cNvPr id="24" name="Freeform 96">
                <a:extLst>
                  <a:ext uri="{FF2B5EF4-FFF2-40B4-BE49-F238E27FC236}">
                    <a16:creationId xmlns:a16="http://schemas.microsoft.com/office/drawing/2014/main" id="{84E143D5-048C-E2E8-4D8C-24EFCD8FA4CB}"/>
                  </a:ext>
                </a:extLst>
              </p:cNvPr>
              <p:cNvSpPr>
                <a:spLocks/>
              </p:cNvSpPr>
              <p:nvPr/>
            </p:nvSpPr>
            <p:spPr bwMode="auto">
              <a:xfrm>
                <a:off x="3186" y="1400"/>
                <a:ext cx="3531" cy="3202"/>
              </a:xfrm>
              <a:custGeom>
                <a:avLst/>
                <a:gdLst>
                  <a:gd name="T0" fmla="*/ 0 w 3531"/>
                  <a:gd name="T1" fmla="*/ 3070 h 3202"/>
                  <a:gd name="T2" fmla="*/ 147 w 3531"/>
                  <a:gd name="T3" fmla="*/ 2922 h 3202"/>
                  <a:gd name="T4" fmla="*/ 294 w 3531"/>
                  <a:gd name="T5" fmla="*/ 1943 h 3202"/>
                  <a:gd name="T6" fmla="*/ 590 w 3531"/>
                  <a:gd name="T7" fmla="*/ 312 h 3202"/>
                  <a:gd name="T8" fmla="*/ 1870 w 3531"/>
                  <a:gd name="T9" fmla="*/ 72 h 3202"/>
                  <a:gd name="T10" fmla="*/ 3010 w 3531"/>
                  <a:gd name="T11" fmla="*/ 252 h 3202"/>
                  <a:gd name="T12" fmla="*/ 3237 w 3531"/>
                  <a:gd name="T13" fmla="*/ 962 h 3202"/>
                  <a:gd name="T14" fmla="*/ 3531 w 3531"/>
                  <a:gd name="T15" fmla="*/ 3202 h 32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31" h="3202">
                    <a:moveTo>
                      <a:pt x="0" y="3070"/>
                    </a:moveTo>
                    <a:cubicBezTo>
                      <a:pt x="25" y="3047"/>
                      <a:pt x="98" y="3110"/>
                      <a:pt x="147" y="2922"/>
                    </a:cubicBezTo>
                    <a:cubicBezTo>
                      <a:pt x="196" y="2734"/>
                      <a:pt x="220" y="2378"/>
                      <a:pt x="294" y="1943"/>
                    </a:cubicBezTo>
                    <a:cubicBezTo>
                      <a:pt x="368" y="1508"/>
                      <a:pt x="327" y="624"/>
                      <a:pt x="590" y="312"/>
                    </a:cubicBezTo>
                    <a:cubicBezTo>
                      <a:pt x="853" y="0"/>
                      <a:pt x="1467" y="82"/>
                      <a:pt x="1870" y="72"/>
                    </a:cubicBezTo>
                    <a:cubicBezTo>
                      <a:pt x="2273" y="62"/>
                      <a:pt x="2782" y="104"/>
                      <a:pt x="3010" y="252"/>
                    </a:cubicBezTo>
                    <a:cubicBezTo>
                      <a:pt x="3238" y="400"/>
                      <a:pt x="3150" y="470"/>
                      <a:pt x="3237" y="962"/>
                    </a:cubicBezTo>
                    <a:cubicBezTo>
                      <a:pt x="3324" y="1454"/>
                      <a:pt x="3482" y="2828"/>
                      <a:pt x="3531" y="3202"/>
                    </a:cubicBezTo>
                  </a:path>
                </a:pathLst>
              </a:custGeom>
              <a:solidFill>
                <a:srgbClr val="FFFFFF"/>
              </a:solidFill>
              <a:ln w="38100" cmpd="sng">
                <a:solidFill>
                  <a:srgbClr val="DC5026"/>
                </a:solidFill>
                <a:round/>
                <a:headEnd/>
                <a:tailEnd/>
              </a:ln>
            </p:spPr>
            <p:txBody>
              <a:bodyPr/>
              <a:lstStyle/>
              <a:p>
                <a:endParaRPr lang="en-US" sz="2000" noProof="0" dirty="0">
                  <a:latin typeface="PP Telegraf Regular (Body)"/>
                </a:endParaRPr>
              </a:p>
            </p:txBody>
          </p:sp>
          <p:sp>
            <p:nvSpPr>
              <p:cNvPr id="25" name="Freeform 97">
                <a:extLst>
                  <a:ext uri="{FF2B5EF4-FFF2-40B4-BE49-F238E27FC236}">
                    <a16:creationId xmlns:a16="http://schemas.microsoft.com/office/drawing/2014/main" id="{71088FF9-9D66-7DF6-703C-D03C9FB71673}"/>
                  </a:ext>
                </a:extLst>
              </p:cNvPr>
              <p:cNvSpPr>
                <a:spLocks/>
              </p:cNvSpPr>
              <p:nvPr/>
            </p:nvSpPr>
            <p:spPr bwMode="auto">
              <a:xfrm>
                <a:off x="6712" y="4410"/>
                <a:ext cx="900" cy="180"/>
              </a:xfrm>
              <a:custGeom>
                <a:avLst/>
                <a:gdLst>
                  <a:gd name="T0" fmla="*/ 0 w 900"/>
                  <a:gd name="T1" fmla="*/ 180 h 180"/>
                  <a:gd name="T2" fmla="*/ 180 w 900"/>
                  <a:gd name="T3" fmla="*/ 0 h 180"/>
                  <a:gd name="T4" fmla="*/ 360 w 900"/>
                  <a:gd name="T5" fmla="*/ 180 h 180"/>
                  <a:gd name="T6" fmla="*/ 900 w 900"/>
                  <a:gd name="T7" fmla="*/ 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180">
                    <a:moveTo>
                      <a:pt x="0" y="180"/>
                    </a:moveTo>
                    <a:cubicBezTo>
                      <a:pt x="60" y="90"/>
                      <a:pt x="120" y="0"/>
                      <a:pt x="180" y="0"/>
                    </a:cubicBezTo>
                    <a:cubicBezTo>
                      <a:pt x="240" y="0"/>
                      <a:pt x="240" y="180"/>
                      <a:pt x="360" y="180"/>
                    </a:cubicBezTo>
                    <a:cubicBezTo>
                      <a:pt x="480" y="180"/>
                      <a:pt x="810" y="30"/>
                      <a:pt x="900" y="0"/>
                    </a:cubicBezTo>
                  </a:path>
                </a:pathLst>
              </a:custGeom>
              <a:solidFill>
                <a:srgbClr val="FFFFFF"/>
              </a:solidFill>
              <a:ln w="38100" cmpd="sng">
                <a:solidFill>
                  <a:srgbClr val="DC5026"/>
                </a:solidFill>
                <a:round/>
                <a:headEnd/>
                <a:tailEnd/>
              </a:ln>
            </p:spPr>
            <p:txBody>
              <a:bodyPr/>
              <a:lstStyle/>
              <a:p>
                <a:endParaRPr lang="en-US" sz="2000" noProof="0" dirty="0">
                  <a:latin typeface="PP Telegraf Regular (Body)"/>
                </a:endParaRPr>
              </a:p>
            </p:txBody>
          </p:sp>
          <p:sp>
            <p:nvSpPr>
              <p:cNvPr id="26" name="Line 98">
                <a:extLst>
                  <a:ext uri="{FF2B5EF4-FFF2-40B4-BE49-F238E27FC236}">
                    <a16:creationId xmlns:a16="http://schemas.microsoft.com/office/drawing/2014/main" id="{0AD9101C-EE0D-B025-F6BC-628C84B22474}"/>
                  </a:ext>
                </a:extLst>
              </p:cNvPr>
              <p:cNvSpPr>
                <a:spLocks noChangeShapeType="1"/>
              </p:cNvSpPr>
              <p:nvPr/>
            </p:nvSpPr>
            <p:spPr bwMode="auto">
              <a:xfrm>
                <a:off x="7582" y="4405"/>
                <a:ext cx="1080" cy="0"/>
              </a:xfrm>
              <a:prstGeom prst="line">
                <a:avLst/>
              </a:prstGeom>
              <a:noFill/>
              <a:ln w="38100">
                <a:solidFill>
                  <a:srgbClr val="DC5026"/>
                </a:solidFill>
                <a:round/>
                <a:headEnd/>
                <a:tailEnd/>
              </a:ln>
            </p:spPr>
            <p:txBody>
              <a:bodyPr/>
              <a:lstStyle/>
              <a:p>
                <a:endParaRPr lang="en-US" sz="2000" noProof="0" dirty="0">
                  <a:latin typeface="PP Telegraf Regular (Body)"/>
                </a:endParaRPr>
              </a:p>
            </p:txBody>
          </p:sp>
          <p:sp>
            <p:nvSpPr>
              <p:cNvPr id="27" name="Freeform 99">
                <a:extLst>
                  <a:ext uri="{FF2B5EF4-FFF2-40B4-BE49-F238E27FC236}">
                    <a16:creationId xmlns:a16="http://schemas.microsoft.com/office/drawing/2014/main" id="{8A07FDC8-B1E7-67FF-95B6-24226337E550}"/>
                  </a:ext>
                </a:extLst>
              </p:cNvPr>
              <p:cNvSpPr>
                <a:spLocks/>
              </p:cNvSpPr>
              <p:nvPr/>
            </p:nvSpPr>
            <p:spPr bwMode="auto">
              <a:xfrm>
                <a:off x="2913" y="1311"/>
                <a:ext cx="4033" cy="4058"/>
              </a:xfrm>
              <a:custGeom>
                <a:avLst/>
                <a:gdLst>
                  <a:gd name="T0" fmla="*/ 0 w 4033"/>
                  <a:gd name="T1" fmla="*/ 104 h 4058"/>
                  <a:gd name="T2" fmla="*/ 186 w 4033"/>
                  <a:gd name="T3" fmla="*/ 303 h 4058"/>
                  <a:gd name="T4" fmla="*/ 366 w 4033"/>
                  <a:gd name="T5" fmla="*/ 1923 h 4058"/>
                  <a:gd name="T6" fmla="*/ 546 w 4033"/>
                  <a:gd name="T7" fmla="*/ 3723 h 4058"/>
                  <a:gd name="T8" fmla="*/ 554 w 4033"/>
                  <a:gd name="T9" fmla="*/ 3741 h 4058"/>
                  <a:gd name="T10" fmla="*/ 575 w 4033"/>
                  <a:gd name="T11" fmla="*/ 3822 h 4058"/>
                  <a:gd name="T12" fmla="*/ 569 w 4033"/>
                  <a:gd name="T13" fmla="*/ 3822 h 4058"/>
                  <a:gd name="T14" fmla="*/ 566 w 4033"/>
                  <a:gd name="T15" fmla="*/ 3807 h 4058"/>
                  <a:gd name="T16" fmla="*/ 572 w 4033"/>
                  <a:gd name="T17" fmla="*/ 3828 h 4058"/>
                  <a:gd name="T18" fmla="*/ 563 w 4033"/>
                  <a:gd name="T19" fmla="*/ 3792 h 4058"/>
                  <a:gd name="T20" fmla="*/ 563 w 4033"/>
                  <a:gd name="T21" fmla="*/ 3834 h 4058"/>
                  <a:gd name="T22" fmla="*/ 575 w 4033"/>
                  <a:gd name="T23" fmla="*/ 3825 h 4058"/>
                  <a:gd name="T24" fmla="*/ 569 w 4033"/>
                  <a:gd name="T25" fmla="*/ 3819 h 4058"/>
                  <a:gd name="T26" fmla="*/ 566 w 4033"/>
                  <a:gd name="T27" fmla="*/ 3828 h 4058"/>
                  <a:gd name="T28" fmla="*/ 575 w 4033"/>
                  <a:gd name="T29" fmla="*/ 3840 h 4058"/>
                  <a:gd name="T30" fmla="*/ 596 w 4033"/>
                  <a:gd name="T31" fmla="*/ 3876 h 4058"/>
                  <a:gd name="T32" fmla="*/ 735 w 4033"/>
                  <a:gd name="T33" fmla="*/ 3929 h 4058"/>
                  <a:gd name="T34" fmla="*/ 1253 w 4033"/>
                  <a:gd name="T35" fmla="*/ 3944 h 4058"/>
                  <a:gd name="T36" fmla="*/ 1890 w 4033"/>
                  <a:gd name="T37" fmla="*/ 3959 h 4058"/>
                  <a:gd name="T38" fmla="*/ 2618 w 4033"/>
                  <a:gd name="T39" fmla="*/ 3951 h 4058"/>
                  <a:gd name="T40" fmla="*/ 3075 w 4033"/>
                  <a:gd name="T41" fmla="*/ 3921 h 4058"/>
                  <a:gd name="T42" fmla="*/ 3323 w 4033"/>
                  <a:gd name="T43" fmla="*/ 3891 h 4058"/>
                  <a:gd name="T44" fmla="*/ 3377 w 4033"/>
                  <a:gd name="T45" fmla="*/ 3888 h 4058"/>
                  <a:gd name="T46" fmla="*/ 3335 w 4033"/>
                  <a:gd name="T47" fmla="*/ 3891 h 4058"/>
                  <a:gd name="T48" fmla="*/ 3311 w 4033"/>
                  <a:gd name="T49" fmla="*/ 3897 h 4058"/>
                  <a:gd name="T50" fmla="*/ 3326 w 4033"/>
                  <a:gd name="T51" fmla="*/ 3891 h 4058"/>
                  <a:gd name="T52" fmla="*/ 3338 w 4033"/>
                  <a:gd name="T53" fmla="*/ 3891 h 4058"/>
                  <a:gd name="T54" fmla="*/ 3356 w 4033"/>
                  <a:gd name="T55" fmla="*/ 3882 h 4058"/>
                  <a:gd name="T56" fmla="*/ 3353 w 4033"/>
                  <a:gd name="T57" fmla="*/ 3888 h 4058"/>
                  <a:gd name="T58" fmla="*/ 3359 w 4033"/>
                  <a:gd name="T59" fmla="*/ 3903 h 4058"/>
                  <a:gd name="T60" fmla="*/ 3350 w 4033"/>
                  <a:gd name="T61" fmla="*/ 3891 h 4058"/>
                  <a:gd name="T62" fmla="*/ 3377 w 4033"/>
                  <a:gd name="T63" fmla="*/ 3876 h 4058"/>
                  <a:gd name="T64" fmla="*/ 3398 w 4033"/>
                  <a:gd name="T65" fmla="*/ 3885 h 4058"/>
                  <a:gd name="T66" fmla="*/ 3407 w 4033"/>
                  <a:gd name="T67" fmla="*/ 3882 h 4058"/>
                  <a:gd name="T68" fmla="*/ 3398 w 4033"/>
                  <a:gd name="T69" fmla="*/ 3888 h 4058"/>
                  <a:gd name="T70" fmla="*/ 3422 w 4033"/>
                  <a:gd name="T71" fmla="*/ 3885 h 4058"/>
                  <a:gd name="T72" fmla="*/ 3440 w 4033"/>
                  <a:gd name="T73" fmla="*/ 3876 h 4058"/>
                  <a:gd name="T74" fmla="*/ 3533 w 4033"/>
                  <a:gd name="T75" fmla="*/ 3601 h 4058"/>
                  <a:gd name="T76" fmla="*/ 3833 w 4033"/>
                  <a:gd name="T77" fmla="*/ 1131 h 4058"/>
                  <a:gd name="T78" fmla="*/ 4033 w 4033"/>
                  <a:gd name="T79" fmla="*/ 161 h 40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33" h="4058">
                    <a:moveTo>
                      <a:pt x="0" y="104"/>
                    </a:moveTo>
                    <a:cubicBezTo>
                      <a:pt x="31" y="137"/>
                      <a:pt x="125" y="0"/>
                      <a:pt x="186" y="303"/>
                    </a:cubicBezTo>
                    <a:cubicBezTo>
                      <a:pt x="247" y="606"/>
                      <a:pt x="306" y="1353"/>
                      <a:pt x="366" y="1923"/>
                    </a:cubicBezTo>
                    <a:cubicBezTo>
                      <a:pt x="426" y="2493"/>
                      <a:pt x="515" y="3420"/>
                      <a:pt x="546" y="3723"/>
                    </a:cubicBezTo>
                    <a:cubicBezTo>
                      <a:pt x="577" y="4026"/>
                      <a:pt x="549" y="3725"/>
                      <a:pt x="554" y="3741"/>
                    </a:cubicBezTo>
                    <a:cubicBezTo>
                      <a:pt x="559" y="3757"/>
                      <a:pt x="573" y="3809"/>
                      <a:pt x="575" y="3822"/>
                    </a:cubicBezTo>
                    <a:cubicBezTo>
                      <a:pt x="577" y="3835"/>
                      <a:pt x="570" y="3824"/>
                      <a:pt x="569" y="3822"/>
                    </a:cubicBezTo>
                    <a:cubicBezTo>
                      <a:pt x="568" y="3820"/>
                      <a:pt x="566" y="3806"/>
                      <a:pt x="566" y="3807"/>
                    </a:cubicBezTo>
                    <a:cubicBezTo>
                      <a:pt x="566" y="3808"/>
                      <a:pt x="572" y="3830"/>
                      <a:pt x="572" y="3828"/>
                    </a:cubicBezTo>
                    <a:cubicBezTo>
                      <a:pt x="572" y="3826"/>
                      <a:pt x="564" y="3791"/>
                      <a:pt x="563" y="3792"/>
                    </a:cubicBezTo>
                    <a:cubicBezTo>
                      <a:pt x="562" y="3793"/>
                      <a:pt x="561" y="3829"/>
                      <a:pt x="563" y="3834"/>
                    </a:cubicBezTo>
                    <a:cubicBezTo>
                      <a:pt x="565" y="3839"/>
                      <a:pt x="574" y="3827"/>
                      <a:pt x="575" y="3825"/>
                    </a:cubicBezTo>
                    <a:cubicBezTo>
                      <a:pt x="576" y="3823"/>
                      <a:pt x="570" y="3819"/>
                      <a:pt x="569" y="3819"/>
                    </a:cubicBezTo>
                    <a:cubicBezTo>
                      <a:pt x="568" y="3819"/>
                      <a:pt x="565" y="3825"/>
                      <a:pt x="566" y="3828"/>
                    </a:cubicBezTo>
                    <a:cubicBezTo>
                      <a:pt x="567" y="3831"/>
                      <a:pt x="570" y="3832"/>
                      <a:pt x="575" y="3840"/>
                    </a:cubicBezTo>
                    <a:cubicBezTo>
                      <a:pt x="580" y="3848"/>
                      <a:pt x="569" y="3861"/>
                      <a:pt x="596" y="3876"/>
                    </a:cubicBezTo>
                    <a:cubicBezTo>
                      <a:pt x="623" y="3891"/>
                      <a:pt x="626" y="3918"/>
                      <a:pt x="735" y="3929"/>
                    </a:cubicBezTo>
                    <a:cubicBezTo>
                      <a:pt x="844" y="3940"/>
                      <a:pt x="1061" y="3939"/>
                      <a:pt x="1253" y="3944"/>
                    </a:cubicBezTo>
                    <a:cubicBezTo>
                      <a:pt x="1445" y="3949"/>
                      <a:pt x="1663" y="3958"/>
                      <a:pt x="1890" y="3959"/>
                    </a:cubicBezTo>
                    <a:cubicBezTo>
                      <a:pt x="2117" y="3960"/>
                      <a:pt x="2421" y="3957"/>
                      <a:pt x="2618" y="3951"/>
                    </a:cubicBezTo>
                    <a:cubicBezTo>
                      <a:pt x="2815" y="3945"/>
                      <a:pt x="2958" y="3931"/>
                      <a:pt x="3075" y="3921"/>
                    </a:cubicBezTo>
                    <a:cubicBezTo>
                      <a:pt x="3192" y="3911"/>
                      <a:pt x="3273" y="3897"/>
                      <a:pt x="3323" y="3891"/>
                    </a:cubicBezTo>
                    <a:cubicBezTo>
                      <a:pt x="3373" y="3885"/>
                      <a:pt x="3375" y="3888"/>
                      <a:pt x="3377" y="3888"/>
                    </a:cubicBezTo>
                    <a:cubicBezTo>
                      <a:pt x="3379" y="3888"/>
                      <a:pt x="3346" y="3889"/>
                      <a:pt x="3335" y="3891"/>
                    </a:cubicBezTo>
                    <a:cubicBezTo>
                      <a:pt x="3324" y="3893"/>
                      <a:pt x="3312" y="3897"/>
                      <a:pt x="3311" y="3897"/>
                    </a:cubicBezTo>
                    <a:cubicBezTo>
                      <a:pt x="3310" y="3897"/>
                      <a:pt x="3322" y="3892"/>
                      <a:pt x="3326" y="3891"/>
                    </a:cubicBezTo>
                    <a:cubicBezTo>
                      <a:pt x="3330" y="3890"/>
                      <a:pt x="3333" y="3892"/>
                      <a:pt x="3338" y="3891"/>
                    </a:cubicBezTo>
                    <a:cubicBezTo>
                      <a:pt x="3343" y="3890"/>
                      <a:pt x="3354" y="3882"/>
                      <a:pt x="3356" y="3882"/>
                    </a:cubicBezTo>
                    <a:cubicBezTo>
                      <a:pt x="3358" y="3882"/>
                      <a:pt x="3353" y="3885"/>
                      <a:pt x="3353" y="3888"/>
                    </a:cubicBezTo>
                    <a:cubicBezTo>
                      <a:pt x="3353" y="3891"/>
                      <a:pt x="3359" y="3903"/>
                      <a:pt x="3359" y="3903"/>
                    </a:cubicBezTo>
                    <a:cubicBezTo>
                      <a:pt x="3359" y="3903"/>
                      <a:pt x="3347" y="3895"/>
                      <a:pt x="3350" y="3891"/>
                    </a:cubicBezTo>
                    <a:cubicBezTo>
                      <a:pt x="3353" y="3887"/>
                      <a:pt x="3369" y="3877"/>
                      <a:pt x="3377" y="3876"/>
                    </a:cubicBezTo>
                    <a:cubicBezTo>
                      <a:pt x="3385" y="3875"/>
                      <a:pt x="3393" y="3884"/>
                      <a:pt x="3398" y="3885"/>
                    </a:cubicBezTo>
                    <a:cubicBezTo>
                      <a:pt x="3403" y="3886"/>
                      <a:pt x="3407" y="3882"/>
                      <a:pt x="3407" y="3882"/>
                    </a:cubicBezTo>
                    <a:cubicBezTo>
                      <a:pt x="3407" y="3882"/>
                      <a:pt x="3396" y="3888"/>
                      <a:pt x="3398" y="3888"/>
                    </a:cubicBezTo>
                    <a:cubicBezTo>
                      <a:pt x="3400" y="3888"/>
                      <a:pt x="3415" y="3887"/>
                      <a:pt x="3422" y="3885"/>
                    </a:cubicBezTo>
                    <a:cubicBezTo>
                      <a:pt x="3429" y="3883"/>
                      <a:pt x="3422" y="3923"/>
                      <a:pt x="3440" y="3876"/>
                    </a:cubicBezTo>
                    <a:cubicBezTo>
                      <a:pt x="3458" y="3829"/>
                      <a:pt x="3468" y="4058"/>
                      <a:pt x="3533" y="3601"/>
                    </a:cubicBezTo>
                    <a:cubicBezTo>
                      <a:pt x="3598" y="3144"/>
                      <a:pt x="3750" y="1704"/>
                      <a:pt x="3833" y="1131"/>
                    </a:cubicBezTo>
                    <a:cubicBezTo>
                      <a:pt x="3916" y="558"/>
                      <a:pt x="3991" y="363"/>
                      <a:pt x="4033" y="161"/>
                    </a:cubicBezTo>
                  </a:path>
                </a:pathLst>
              </a:custGeom>
              <a:noFill/>
              <a:ln w="38100" cmpd="sng">
                <a:solidFill>
                  <a:srgbClr val="006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noProof="0" dirty="0">
                  <a:latin typeface="PP Telegraf Regular (Body)"/>
                </a:endParaRPr>
              </a:p>
            </p:txBody>
          </p:sp>
          <p:sp>
            <p:nvSpPr>
              <p:cNvPr id="28" name="Line 101">
                <a:extLst>
                  <a:ext uri="{FF2B5EF4-FFF2-40B4-BE49-F238E27FC236}">
                    <a16:creationId xmlns:a16="http://schemas.microsoft.com/office/drawing/2014/main" id="{92C28111-2BBB-362E-F45A-7314CC9F00C4}"/>
                  </a:ext>
                </a:extLst>
              </p:cNvPr>
              <p:cNvSpPr>
                <a:spLocks noChangeShapeType="1"/>
              </p:cNvSpPr>
              <p:nvPr/>
            </p:nvSpPr>
            <p:spPr bwMode="auto">
              <a:xfrm>
                <a:off x="2673" y="5298"/>
                <a:ext cx="381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29" name="Line 102">
                <a:extLst>
                  <a:ext uri="{FF2B5EF4-FFF2-40B4-BE49-F238E27FC236}">
                    <a16:creationId xmlns:a16="http://schemas.microsoft.com/office/drawing/2014/main" id="{93FDAE67-0940-00A9-60C8-61CAC7C5A53B}"/>
                  </a:ext>
                </a:extLst>
              </p:cNvPr>
              <p:cNvSpPr>
                <a:spLocks noChangeShapeType="1"/>
              </p:cNvSpPr>
              <p:nvPr/>
            </p:nvSpPr>
            <p:spPr bwMode="auto">
              <a:xfrm>
                <a:off x="2673" y="5166"/>
                <a:ext cx="381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0" name="Line 103">
                <a:extLst>
                  <a:ext uri="{FF2B5EF4-FFF2-40B4-BE49-F238E27FC236}">
                    <a16:creationId xmlns:a16="http://schemas.microsoft.com/office/drawing/2014/main" id="{B2812DC6-8942-0A58-125F-624D4515AAD2}"/>
                  </a:ext>
                </a:extLst>
              </p:cNvPr>
              <p:cNvSpPr>
                <a:spLocks noChangeShapeType="1"/>
              </p:cNvSpPr>
              <p:nvPr/>
            </p:nvSpPr>
            <p:spPr bwMode="auto">
              <a:xfrm flipH="1" flipV="1">
                <a:off x="2709" y="5298"/>
                <a:ext cx="0" cy="2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1" name="Line 104">
                <a:extLst>
                  <a:ext uri="{FF2B5EF4-FFF2-40B4-BE49-F238E27FC236}">
                    <a16:creationId xmlns:a16="http://schemas.microsoft.com/office/drawing/2014/main" id="{F4A021B6-13AF-7D73-0403-1C7092E1C899}"/>
                  </a:ext>
                </a:extLst>
              </p:cNvPr>
              <p:cNvSpPr>
                <a:spLocks noChangeShapeType="1"/>
              </p:cNvSpPr>
              <p:nvPr/>
            </p:nvSpPr>
            <p:spPr bwMode="auto">
              <a:xfrm flipH="1">
                <a:off x="2709" y="4824"/>
                <a:ext cx="6" cy="3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2" name="Line 105">
                <a:extLst>
                  <a:ext uri="{FF2B5EF4-FFF2-40B4-BE49-F238E27FC236}">
                    <a16:creationId xmlns:a16="http://schemas.microsoft.com/office/drawing/2014/main" id="{93AB7653-B4D0-D79D-ADE5-DC53F0041C82}"/>
                  </a:ext>
                </a:extLst>
              </p:cNvPr>
              <p:cNvSpPr>
                <a:spLocks noChangeShapeType="1"/>
              </p:cNvSpPr>
              <p:nvPr/>
            </p:nvSpPr>
            <p:spPr bwMode="auto">
              <a:xfrm flipH="1" flipV="1">
                <a:off x="3146" y="2190"/>
                <a:ext cx="420" cy="382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3" name="Line 106">
                <a:extLst>
                  <a:ext uri="{FF2B5EF4-FFF2-40B4-BE49-F238E27FC236}">
                    <a16:creationId xmlns:a16="http://schemas.microsoft.com/office/drawing/2014/main" id="{AB343D25-E717-FD26-007A-FFC925391853}"/>
                  </a:ext>
                </a:extLst>
              </p:cNvPr>
              <p:cNvSpPr>
                <a:spLocks noChangeShapeType="1"/>
              </p:cNvSpPr>
              <p:nvPr/>
            </p:nvSpPr>
            <p:spPr bwMode="auto">
              <a:xfrm flipV="1">
                <a:off x="3506" y="4362"/>
                <a:ext cx="0" cy="82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4" name="Line 107">
                <a:extLst>
                  <a:ext uri="{FF2B5EF4-FFF2-40B4-BE49-F238E27FC236}">
                    <a16:creationId xmlns:a16="http://schemas.microsoft.com/office/drawing/2014/main" id="{A98B2221-C69D-B732-F6C8-DDF74571A913}"/>
                  </a:ext>
                </a:extLst>
              </p:cNvPr>
              <p:cNvSpPr>
                <a:spLocks noChangeShapeType="1"/>
              </p:cNvSpPr>
              <p:nvPr/>
            </p:nvSpPr>
            <p:spPr bwMode="auto">
              <a:xfrm flipV="1">
                <a:off x="6356" y="4362"/>
                <a:ext cx="0" cy="82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5" name="Line 108">
                <a:extLst>
                  <a:ext uri="{FF2B5EF4-FFF2-40B4-BE49-F238E27FC236}">
                    <a16:creationId xmlns:a16="http://schemas.microsoft.com/office/drawing/2014/main" id="{3115227A-0F0E-B5EA-20F5-90115A31A5E2}"/>
                  </a:ext>
                </a:extLst>
              </p:cNvPr>
              <p:cNvSpPr>
                <a:spLocks noChangeShapeType="1"/>
              </p:cNvSpPr>
              <p:nvPr/>
            </p:nvSpPr>
            <p:spPr bwMode="auto">
              <a:xfrm flipV="1">
                <a:off x="3518" y="4632"/>
                <a:ext cx="283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6" name="Line 109">
                <a:extLst>
                  <a:ext uri="{FF2B5EF4-FFF2-40B4-BE49-F238E27FC236}">
                    <a16:creationId xmlns:a16="http://schemas.microsoft.com/office/drawing/2014/main" id="{050AAE97-8A5A-848E-C942-0E89416505B9}"/>
                  </a:ext>
                </a:extLst>
              </p:cNvPr>
              <p:cNvSpPr>
                <a:spLocks noChangeShapeType="1"/>
              </p:cNvSpPr>
              <p:nvPr/>
            </p:nvSpPr>
            <p:spPr bwMode="auto">
              <a:xfrm flipV="1">
                <a:off x="1598" y="5232"/>
                <a:ext cx="1926" cy="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7" name="Line 110">
                <a:extLst>
                  <a:ext uri="{FF2B5EF4-FFF2-40B4-BE49-F238E27FC236}">
                    <a16:creationId xmlns:a16="http://schemas.microsoft.com/office/drawing/2014/main" id="{D14894A1-5E39-6BA3-96FC-E5D3FCFDEDFD}"/>
                  </a:ext>
                </a:extLst>
              </p:cNvPr>
              <p:cNvSpPr>
                <a:spLocks noChangeShapeType="1"/>
              </p:cNvSpPr>
              <p:nvPr/>
            </p:nvSpPr>
            <p:spPr bwMode="auto">
              <a:xfrm flipH="1" flipV="1">
                <a:off x="1880" y="1416"/>
                <a:ext cx="0" cy="382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38" name="Line 111">
                <a:extLst>
                  <a:ext uri="{FF2B5EF4-FFF2-40B4-BE49-F238E27FC236}">
                    <a16:creationId xmlns:a16="http://schemas.microsoft.com/office/drawing/2014/main" id="{872D1630-F74A-C950-B3ED-D908602DA28A}"/>
                  </a:ext>
                </a:extLst>
              </p:cNvPr>
              <p:cNvSpPr>
                <a:spLocks noChangeShapeType="1"/>
              </p:cNvSpPr>
              <p:nvPr/>
            </p:nvSpPr>
            <p:spPr bwMode="auto">
              <a:xfrm flipV="1">
                <a:off x="2762" y="1518"/>
                <a:ext cx="6" cy="295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grpSp>
        <p:sp>
          <p:nvSpPr>
            <p:cNvPr id="9" name="Line 112">
              <a:extLst>
                <a:ext uri="{FF2B5EF4-FFF2-40B4-BE49-F238E27FC236}">
                  <a16:creationId xmlns:a16="http://schemas.microsoft.com/office/drawing/2014/main" id="{8A10A10C-B73A-C645-C58A-27B7360E9669}"/>
                </a:ext>
              </a:extLst>
            </p:cNvPr>
            <p:cNvSpPr>
              <a:spLocks noChangeShapeType="1"/>
            </p:cNvSpPr>
            <p:nvPr/>
          </p:nvSpPr>
          <p:spPr bwMode="auto">
            <a:xfrm>
              <a:off x="1880" y="1419"/>
              <a:ext cx="1060" cy="0"/>
            </a:xfrm>
            <a:prstGeom prst="line">
              <a:avLst/>
            </a:prstGeom>
            <a:noFill/>
            <a:ln w="38100">
              <a:solidFill>
                <a:srgbClr val="0063FF"/>
              </a:solidFill>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10" name="Freeform 113">
              <a:extLst>
                <a:ext uri="{FF2B5EF4-FFF2-40B4-BE49-F238E27FC236}">
                  <a16:creationId xmlns:a16="http://schemas.microsoft.com/office/drawing/2014/main" id="{F77387CA-E189-7920-0616-06D29E8B4185}"/>
                </a:ext>
              </a:extLst>
            </p:cNvPr>
            <p:cNvSpPr>
              <a:spLocks/>
            </p:cNvSpPr>
            <p:nvPr/>
          </p:nvSpPr>
          <p:spPr bwMode="auto">
            <a:xfrm>
              <a:off x="6942" y="1294"/>
              <a:ext cx="671" cy="257"/>
            </a:xfrm>
            <a:custGeom>
              <a:avLst/>
              <a:gdLst>
                <a:gd name="T0" fmla="*/ 0 w 684"/>
                <a:gd name="T1" fmla="*/ 191 h 257"/>
                <a:gd name="T2" fmla="*/ 197 w 684"/>
                <a:gd name="T3" fmla="*/ 7 h 257"/>
                <a:gd name="T4" fmla="*/ 377 w 684"/>
                <a:gd name="T5" fmla="*/ 234 h 257"/>
                <a:gd name="T6" fmla="*/ 502 w 684"/>
                <a:gd name="T7" fmla="*/ 148 h 2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4" h="257">
                  <a:moveTo>
                    <a:pt x="0" y="191"/>
                  </a:moveTo>
                  <a:cubicBezTo>
                    <a:pt x="45" y="160"/>
                    <a:pt x="182" y="0"/>
                    <a:pt x="268" y="7"/>
                  </a:cubicBezTo>
                  <a:cubicBezTo>
                    <a:pt x="354" y="14"/>
                    <a:pt x="444" y="211"/>
                    <a:pt x="513" y="234"/>
                  </a:cubicBezTo>
                  <a:cubicBezTo>
                    <a:pt x="582" y="257"/>
                    <a:pt x="656" y="162"/>
                    <a:pt x="684" y="148"/>
                  </a:cubicBezTo>
                </a:path>
              </a:pathLst>
            </a:custGeom>
            <a:noFill/>
            <a:ln w="38100" cmpd="sng">
              <a:solidFill>
                <a:srgbClr val="006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noProof="0" dirty="0">
                <a:latin typeface="PP Telegraf Regular (Body)"/>
              </a:endParaRPr>
            </a:p>
          </p:txBody>
        </p:sp>
        <p:sp>
          <p:nvSpPr>
            <p:cNvPr id="11" name="Line 118">
              <a:extLst>
                <a:ext uri="{FF2B5EF4-FFF2-40B4-BE49-F238E27FC236}">
                  <a16:creationId xmlns:a16="http://schemas.microsoft.com/office/drawing/2014/main" id="{808B94F5-2E0E-84F2-98A2-7EE4898C157C}"/>
                </a:ext>
              </a:extLst>
            </p:cNvPr>
            <p:cNvSpPr>
              <a:spLocks noChangeShapeType="1"/>
            </p:cNvSpPr>
            <p:nvPr/>
          </p:nvSpPr>
          <p:spPr bwMode="auto">
            <a:xfrm flipH="1" flipV="1">
              <a:off x="2447" y="1453"/>
              <a:ext cx="3045" cy="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12" name="Text Box 119">
              <a:extLst>
                <a:ext uri="{FF2B5EF4-FFF2-40B4-BE49-F238E27FC236}">
                  <a16:creationId xmlns:a16="http://schemas.microsoft.com/office/drawing/2014/main" id="{29E3B333-887D-14D1-9519-9FD7812856B4}"/>
                </a:ext>
              </a:extLst>
            </p:cNvPr>
            <p:cNvSpPr txBox="1">
              <a:spLocks noChangeArrowheads="1"/>
            </p:cNvSpPr>
            <p:nvPr/>
          </p:nvSpPr>
          <p:spPr bwMode="auto">
            <a:xfrm>
              <a:off x="2701" y="3025"/>
              <a:ext cx="80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800"/>
                </a:lnSpc>
                <a:defRPr sz="1000"/>
              </a:pPr>
              <a:r>
                <a:rPr lang="en-US" sz="1000" b="0" i="0" u="none" strike="noStrike" baseline="0" noProof="0" dirty="0">
                  <a:solidFill>
                    <a:srgbClr val="000000"/>
                  </a:solidFill>
                  <a:latin typeface="PP Telegraf Regular (Body)"/>
                  <a:cs typeface="Times New Roman"/>
                </a:rPr>
                <a:t>50%</a:t>
              </a:r>
            </a:p>
            <a:p>
              <a:pPr algn="l" rtl="0">
                <a:lnSpc>
                  <a:spcPts val="900"/>
                </a:lnSpc>
                <a:defRPr sz="1000"/>
              </a:pPr>
              <a:endParaRPr lang="en-US" sz="1000" b="0" i="0" u="none" strike="noStrike" baseline="0" noProof="0" dirty="0">
                <a:solidFill>
                  <a:srgbClr val="000000"/>
                </a:solidFill>
                <a:latin typeface="PP Telegraf Regular (Body)"/>
                <a:cs typeface="Times New Roman"/>
              </a:endParaRPr>
            </a:p>
          </p:txBody>
        </p:sp>
        <p:sp>
          <p:nvSpPr>
            <p:cNvPr id="13" name="Line 120">
              <a:extLst>
                <a:ext uri="{FF2B5EF4-FFF2-40B4-BE49-F238E27FC236}">
                  <a16:creationId xmlns:a16="http://schemas.microsoft.com/office/drawing/2014/main" id="{940DB7B2-FD33-1B4D-2B49-CD6486921BF4}"/>
                </a:ext>
              </a:extLst>
            </p:cNvPr>
            <p:cNvSpPr>
              <a:spLocks noChangeShapeType="1"/>
            </p:cNvSpPr>
            <p:nvPr/>
          </p:nvSpPr>
          <p:spPr bwMode="auto">
            <a:xfrm>
              <a:off x="2825" y="3348"/>
              <a:ext cx="4095" cy="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14" name="Text Box 121">
              <a:extLst>
                <a:ext uri="{FF2B5EF4-FFF2-40B4-BE49-F238E27FC236}">
                  <a16:creationId xmlns:a16="http://schemas.microsoft.com/office/drawing/2014/main" id="{67256788-2684-7715-B02F-51409F7C4201}"/>
                </a:ext>
              </a:extLst>
            </p:cNvPr>
            <p:cNvSpPr txBox="1">
              <a:spLocks noChangeArrowheads="1"/>
            </p:cNvSpPr>
            <p:nvPr/>
          </p:nvSpPr>
          <p:spPr bwMode="auto">
            <a:xfrm>
              <a:off x="3870" y="3523"/>
              <a:ext cx="2678" cy="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600"/>
                </a:lnSpc>
                <a:defRPr sz="1000"/>
              </a:pPr>
              <a:r>
                <a:rPr lang="en-US" sz="1000" b="0" i="0" u="none" strike="noStrike" baseline="0" noProof="0" dirty="0">
                  <a:solidFill>
                    <a:srgbClr val="000000"/>
                  </a:solidFill>
                  <a:latin typeface="PP Telegraf Regular (Body)"/>
                  <a:cs typeface="Times New Roman"/>
                </a:rPr>
                <a:t>Pulse Length (FWHM)</a:t>
              </a:r>
            </a:p>
            <a:p>
              <a:pPr algn="l" rtl="0">
                <a:lnSpc>
                  <a:spcPts val="700"/>
                </a:lnSpc>
                <a:defRPr sz="1000"/>
              </a:pPr>
              <a:endParaRPr lang="en-US" sz="1000" b="0" i="0" u="none" strike="noStrike" baseline="0" noProof="0" dirty="0">
                <a:solidFill>
                  <a:srgbClr val="000000"/>
                </a:solidFill>
                <a:latin typeface="PP Telegraf Regular (Body)"/>
                <a:cs typeface="Times New Roman"/>
              </a:endParaRPr>
            </a:p>
          </p:txBody>
        </p:sp>
        <p:sp>
          <p:nvSpPr>
            <p:cNvPr id="15" name="Line 122">
              <a:extLst>
                <a:ext uri="{FF2B5EF4-FFF2-40B4-BE49-F238E27FC236}">
                  <a16:creationId xmlns:a16="http://schemas.microsoft.com/office/drawing/2014/main" id="{5334E82A-1225-0A4E-A7F1-1F620398FCA1}"/>
                </a:ext>
              </a:extLst>
            </p:cNvPr>
            <p:cNvSpPr>
              <a:spLocks noChangeShapeType="1"/>
            </p:cNvSpPr>
            <p:nvPr/>
          </p:nvSpPr>
          <p:spPr bwMode="auto">
            <a:xfrm flipV="1">
              <a:off x="3482" y="3474"/>
              <a:ext cx="306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16" name="Line 123">
              <a:extLst>
                <a:ext uri="{FF2B5EF4-FFF2-40B4-BE49-F238E27FC236}">
                  <a16:creationId xmlns:a16="http://schemas.microsoft.com/office/drawing/2014/main" id="{3E0B920E-CF83-79E5-5C0F-9E848573F85F}"/>
                </a:ext>
              </a:extLst>
            </p:cNvPr>
            <p:cNvSpPr>
              <a:spLocks noChangeShapeType="1"/>
            </p:cNvSpPr>
            <p:nvPr/>
          </p:nvSpPr>
          <p:spPr bwMode="auto">
            <a:xfrm>
              <a:off x="3476" y="3330"/>
              <a:ext cx="12" cy="37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sp>
          <p:nvSpPr>
            <p:cNvPr id="17" name="Line 124">
              <a:extLst>
                <a:ext uri="{FF2B5EF4-FFF2-40B4-BE49-F238E27FC236}">
                  <a16:creationId xmlns:a16="http://schemas.microsoft.com/office/drawing/2014/main" id="{0818D8D3-C05A-FE12-7420-8BA6DD0A7D1B}"/>
                </a:ext>
              </a:extLst>
            </p:cNvPr>
            <p:cNvSpPr>
              <a:spLocks noChangeShapeType="1"/>
            </p:cNvSpPr>
            <p:nvPr/>
          </p:nvSpPr>
          <p:spPr bwMode="auto">
            <a:xfrm>
              <a:off x="6548" y="3330"/>
              <a:ext cx="12" cy="37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2000" noProof="0" dirty="0">
                <a:latin typeface="PP Telegraf Regular (Body)"/>
              </a:endParaRPr>
            </a:p>
          </p:txBody>
        </p:sp>
      </p:grpSp>
      <p:sp>
        <p:nvSpPr>
          <p:cNvPr id="45" name="Text Box 121">
            <a:extLst>
              <a:ext uri="{FF2B5EF4-FFF2-40B4-BE49-F238E27FC236}">
                <a16:creationId xmlns:a16="http://schemas.microsoft.com/office/drawing/2014/main" id="{1EE97B37-9802-0E9D-4F49-492CCD3B30D0}"/>
              </a:ext>
            </a:extLst>
          </p:cNvPr>
          <p:cNvSpPr txBox="1">
            <a:spLocks noChangeArrowheads="1"/>
          </p:cNvSpPr>
          <p:nvPr/>
        </p:nvSpPr>
        <p:spPr bwMode="auto">
          <a:xfrm>
            <a:off x="2063444" y="4414455"/>
            <a:ext cx="1878764" cy="283390"/>
          </a:xfrm>
          <a:prstGeom prst="rect">
            <a:avLst/>
          </a:prstGeom>
          <a:noFill/>
          <a:ln>
            <a:noFill/>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600"/>
              </a:lnSpc>
              <a:defRPr sz="1000"/>
            </a:pPr>
            <a:r>
              <a:rPr lang="en-US" sz="1000" b="0" i="0" u="none" strike="noStrike" baseline="0" noProof="0" dirty="0">
                <a:solidFill>
                  <a:srgbClr val="000000"/>
                </a:solidFill>
                <a:latin typeface="PP Telegraf Regular (Body)"/>
                <a:cs typeface="Times New Roman"/>
              </a:rPr>
              <a:t>Pulse Length (TOP)</a:t>
            </a:r>
          </a:p>
          <a:p>
            <a:pPr algn="l" rtl="0">
              <a:lnSpc>
                <a:spcPts val="700"/>
              </a:lnSpc>
              <a:defRPr sz="1000"/>
            </a:pPr>
            <a:endParaRPr lang="en-US" sz="1000" b="0" i="0" u="none" strike="noStrike" baseline="0" noProof="0" dirty="0">
              <a:solidFill>
                <a:srgbClr val="000000"/>
              </a:solidFill>
              <a:latin typeface="PP Telegraf Regular (Body)"/>
              <a:cs typeface="Times New Roman"/>
            </a:endParaRPr>
          </a:p>
        </p:txBody>
      </p:sp>
      <p:graphicFrame>
        <p:nvGraphicFramePr>
          <p:cNvPr id="40" name="Table 39">
            <a:extLst>
              <a:ext uri="{FF2B5EF4-FFF2-40B4-BE49-F238E27FC236}">
                <a16:creationId xmlns:a16="http://schemas.microsoft.com/office/drawing/2014/main" id="{382E6328-E6A4-A72A-17B4-2A0D6F8F0A78}"/>
              </a:ext>
            </a:extLst>
          </p:cNvPr>
          <p:cNvGraphicFramePr>
            <a:graphicFrameLocks noGrp="1"/>
          </p:cNvGraphicFramePr>
          <p:nvPr>
            <p:extLst>
              <p:ext uri="{D42A27DB-BD31-4B8C-83A1-F6EECF244321}">
                <p14:modId xmlns:p14="http://schemas.microsoft.com/office/powerpoint/2010/main" val="4028751615"/>
              </p:ext>
            </p:extLst>
          </p:nvPr>
        </p:nvGraphicFramePr>
        <p:xfrm>
          <a:off x="6201345" y="1602632"/>
          <a:ext cx="5028092" cy="4450080"/>
        </p:xfrm>
        <a:graphic>
          <a:graphicData uri="http://schemas.openxmlformats.org/drawingml/2006/table">
            <a:tbl>
              <a:tblPr firstRow="1" bandRow="1">
                <a:tableStyleId>{5C22544A-7EE6-4342-B048-85BDC9FD1C3A}</a:tableStyleId>
              </a:tblPr>
              <a:tblGrid>
                <a:gridCol w="2071624">
                  <a:extLst>
                    <a:ext uri="{9D8B030D-6E8A-4147-A177-3AD203B41FA5}">
                      <a16:colId xmlns:a16="http://schemas.microsoft.com/office/drawing/2014/main" val="2186099346"/>
                    </a:ext>
                  </a:extLst>
                </a:gridCol>
                <a:gridCol w="641668">
                  <a:extLst>
                    <a:ext uri="{9D8B030D-6E8A-4147-A177-3AD203B41FA5}">
                      <a16:colId xmlns:a16="http://schemas.microsoft.com/office/drawing/2014/main" val="3423360223"/>
                    </a:ext>
                  </a:extLst>
                </a:gridCol>
                <a:gridCol w="2314800">
                  <a:extLst>
                    <a:ext uri="{9D8B030D-6E8A-4147-A177-3AD203B41FA5}">
                      <a16:colId xmlns:a16="http://schemas.microsoft.com/office/drawing/2014/main" val="1784814792"/>
                    </a:ext>
                  </a:extLst>
                </a:gridCol>
              </a:tblGrid>
              <a:tr h="370840">
                <a:tc>
                  <a:txBody>
                    <a:bodyPr/>
                    <a:lstStyle/>
                    <a:p>
                      <a:pPr algn="ctr"/>
                      <a:r>
                        <a:rPr lang="en-GB" sz="1600" dirty="0">
                          <a:latin typeface="+mn-lt"/>
                        </a:rPr>
                        <a:t>Parameter</a:t>
                      </a:r>
                      <a:endParaRPr lang="en-SE" sz="1600" dirty="0">
                        <a:latin typeface="+mn-lt"/>
                      </a:endParaRPr>
                    </a:p>
                  </a:txBody>
                  <a:tcPr anchor="ctr">
                    <a:solidFill>
                      <a:srgbClr val="7030A0"/>
                    </a:solidFill>
                  </a:tcPr>
                </a:tc>
                <a:tc>
                  <a:txBody>
                    <a:bodyPr/>
                    <a:lstStyle/>
                    <a:p>
                      <a:pPr algn="ctr"/>
                      <a:r>
                        <a:rPr lang="en-GB" sz="1600" dirty="0">
                          <a:latin typeface="+mn-lt"/>
                        </a:rPr>
                        <a:t>Unit</a:t>
                      </a:r>
                      <a:endParaRPr lang="en-SE" sz="1600" dirty="0">
                        <a:latin typeface="+mn-lt"/>
                      </a:endParaRPr>
                    </a:p>
                  </a:txBody>
                  <a:tcPr anchor="ctr">
                    <a:solidFill>
                      <a:srgbClr val="7030A0"/>
                    </a:solidFill>
                  </a:tcPr>
                </a:tc>
                <a:tc>
                  <a:txBody>
                    <a:bodyPr/>
                    <a:lstStyle/>
                    <a:p>
                      <a:pPr algn="ctr"/>
                      <a:r>
                        <a:rPr lang="en-GB" sz="1600" dirty="0">
                          <a:latin typeface="+mn-lt"/>
                        </a:rPr>
                        <a:t>Range/Value</a:t>
                      </a:r>
                      <a:endParaRPr lang="en-SE" sz="1600" dirty="0">
                        <a:latin typeface="+mn-lt"/>
                      </a:endParaRPr>
                    </a:p>
                  </a:txBody>
                  <a:tcPr anchor="ctr">
                    <a:solidFill>
                      <a:srgbClr val="7030A0"/>
                    </a:solidFill>
                  </a:tcPr>
                </a:tc>
                <a:extLst>
                  <a:ext uri="{0D108BD9-81ED-4DB2-BD59-A6C34878D82A}">
                    <a16:rowId xmlns:a16="http://schemas.microsoft.com/office/drawing/2014/main" val="2646692231"/>
                  </a:ext>
                </a:extLst>
              </a:tr>
              <a:tr h="370840">
                <a:tc>
                  <a:txBody>
                    <a:bodyPr/>
                    <a:lstStyle/>
                    <a:p>
                      <a:pPr algn="l" fontAlgn="b">
                        <a:buNone/>
                      </a:pPr>
                      <a:r>
                        <a:rPr lang="it-IT" sz="1200" u="none" strike="noStrike" dirty="0">
                          <a:effectLst/>
                          <a:latin typeface="+mn-lt"/>
                        </a:rPr>
                        <a:t>Modulator peak power (max)</a:t>
                      </a:r>
                      <a:endParaRPr lang="it-IT" sz="1200" b="0" i="0" u="none" strike="noStrike" dirty="0">
                        <a:effectLst/>
                        <a:latin typeface="+mn-lt"/>
                      </a:endParaRPr>
                    </a:p>
                  </a:txBody>
                  <a:tcPr marL="0" marR="0" marT="0" marB="0" anchor="ctr">
                    <a:noFill/>
                  </a:tcPr>
                </a:tc>
                <a:tc>
                  <a:txBody>
                    <a:bodyPr/>
                    <a:lstStyle/>
                    <a:p>
                      <a:pPr algn="ctr" fontAlgn="b">
                        <a:buNone/>
                      </a:pPr>
                      <a:r>
                        <a:rPr lang="it-IT" sz="1200" u="none" strike="noStrike" dirty="0">
                          <a:effectLst/>
                          <a:latin typeface="+mn-lt"/>
                        </a:rPr>
                        <a:t>MW</a:t>
                      </a:r>
                      <a:endParaRPr lang="it-IT" sz="1200" b="0" i="0" u="none" strike="noStrike" dirty="0">
                        <a:effectLst/>
                        <a:latin typeface="+mn-lt"/>
                      </a:endParaRPr>
                    </a:p>
                  </a:txBody>
                  <a:tcPr marL="0" marR="0" marT="0" marB="0" anchor="ctr">
                    <a:noFill/>
                  </a:tcPr>
                </a:tc>
                <a:tc>
                  <a:txBody>
                    <a:bodyPr/>
                    <a:lstStyle/>
                    <a:p>
                      <a:pPr algn="ctr" fontAlgn="b">
                        <a:buNone/>
                      </a:pPr>
                      <a:r>
                        <a:rPr lang="en-SE" sz="1200" u="none" strike="noStrike" dirty="0">
                          <a:effectLst/>
                          <a:latin typeface="+mn-lt"/>
                        </a:rPr>
                        <a:t>59.9</a:t>
                      </a:r>
                      <a:endParaRPr lang="en-SE" sz="1200" b="0" i="0" u="none" strike="noStrike" dirty="0">
                        <a:effectLst/>
                        <a:latin typeface="+mn-lt"/>
                      </a:endParaRPr>
                    </a:p>
                  </a:txBody>
                  <a:tcPr marL="0" marR="0" marT="0" marB="0" anchor="ctr">
                    <a:noFill/>
                  </a:tcPr>
                </a:tc>
                <a:extLst>
                  <a:ext uri="{0D108BD9-81ED-4DB2-BD59-A6C34878D82A}">
                    <a16:rowId xmlns:a16="http://schemas.microsoft.com/office/drawing/2014/main" val="1632061629"/>
                  </a:ext>
                </a:extLst>
              </a:tr>
              <a:tr h="370840">
                <a:tc>
                  <a:txBody>
                    <a:bodyPr/>
                    <a:lstStyle/>
                    <a:p>
                      <a:pPr algn="l" fontAlgn="b">
                        <a:buNone/>
                      </a:pPr>
                      <a:r>
                        <a:rPr lang="it-IT" sz="1200" u="none" strike="noStrike" dirty="0">
                          <a:effectLst/>
                          <a:latin typeface="+mn-lt"/>
                        </a:rPr>
                        <a:t>Modulator Average power (max)</a:t>
                      </a:r>
                      <a:endParaRPr lang="it-IT" sz="1200" b="0" i="0" u="none" strike="noStrike" dirty="0">
                        <a:effectLst/>
                        <a:latin typeface="+mn-lt"/>
                      </a:endParaRPr>
                    </a:p>
                  </a:txBody>
                  <a:tcPr marL="0" marR="0" marT="0" marB="0" anchor="ctr">
                    <a:noFill/>
                  </a:tcPr>
                </a:tc>
                <a:tc>
                  <a:txBody>
                    <a:bodyPr/>
                    <a:lstStyle/>
                    <a:p>
                      <a:pPr algn="ctr" fontAlgn="b">
                        <a:buNone/>
                      </a:pPr>
                      <a:r>
                        <a:rPr lang="it-IT" sz="1200" u="none" strike="noStrike">
                          <a:effectLst/>
                          <a:latin typeface="+mn-lt"/>
                        </a:rPr>
                        <a:t>kW</a:t>
                      </a:r>
                      <a:endParaRPr lang="it-IT" sz="1200" b="0" i="0" u="none" strike="noStrike">
                        <a:effectLst/>
                        <a:latin typeface="+mn-lt"/>
                      </a:endParaRPr>
                    </a:p>
                  </a:txBody>
                  <a:tcPr marL="0" marR="0" marT="0" marB="0" anchor="ctr">
                    <a:noFill/>
                  </a:tcPr>
                </a:tc>
                <a:tc>
                  <a:txBody>
                    <a:bodyPr/>
                    <a:lstStyle/>
                    <a:p>
                      <a:pPr algn="ctr" fontAlgn="b">
                        <a:buNone/>
                      </a:pPr>
                      <a:r>
                        <a:rPr lang="en-SE" sz="1200" u="none" strike="noStrike" dirty="0">
                          <a:effectLst/>
                          <a:latin typeface="+mn-lt"/>
                        </a:rPr>
                        <a:t>81.3</a:t>
                      </a:r>
                      <a:endParaRPr lang="en-SE" sz="1200" b="0" i="0" u="none" strike="noStrike" dirty="0">
                        <a:effectLst/>
                        <a:latin typeface="+mn-lt"/>
                      </a:endParaRPr>
                    </a:p>
                  </a:txBody>
                  <a:tcPr marL="0" marR="0" marT="0" marB="0" anchor="ctr">
                    <a:noFill/>
                  </a:tcPr>
                </a:tc>
                <a:extLst>
                  <a:ext uri="{0D108BD9-81ED-4DB2-BD59-A6C34878D82A}">
                    <a16:rowId xmlns:a16="http://schemas.microsoft.com/office/drawing/2014/main" val="1646120906"/>
                  </a:ext>
                </a:extLst>
              </a:tr>
              <a:tr h="370840">
                <a:tc>
                  <a:txBody>
                    <a:bodyPr/>
                    <a:lstStyle/>
                    <a:p>
                      <a:pPr algn="l" fontAlgn="b">
                        <a:buNone/>
                      </a:pPr>
                      <a:r>
                        <a:rPr lang="en-US" sz="1200" u="none" strike="noStrike" noProof="0" dirty="0">
                          <a:effectLst/>
                          <a:latin typeface="+mn-lt"/>
                        </a:rPr>
                        <a:t>Klystron Voltage (min/max</a:t>
                      </a:r>
                      <a:r>
                        <a:rPr lang="da-DK" sz="1200" u="none" strike="noStrike" dirty="0">
                          <a:effectLst/>
                          <a:latin typeface="+mn-lt"/>
                        </a:rPr>
                        <a:t>)</a:t>
                      </a:r>
                      <a:endParaRPr lang="da-DK" sz="1200" b="0" i="0" u="none" strike="noStrike" dirty="0">
                        <a:effectLst/>
                        <a:latin typeface="+mn-lt"/>
                      </a:endParaRPr>
                    </a:p>
                  </a:txBody>
                  <a:tcPr marL="0" marR="0" marT="0" marB="0" anchor="ctr">
                    <a:noFill/>
                  </a:tcPr>
                </a:tc>
                <a:tc>
                  <a:txBody>
                    <a:bodyPr/>
                    <a:lstStyle/>
                    <a:p>
                      <a:pPr algn="ctr" fontAlgn="b">
                        <a:buNone/>
                      </a:pPr>
                      <a:r>
                        <a:rPr lang="it-IT" sz="1200" u="none" strike="noStrike">
                          <a:effectLst/>
                          <a:latin typeface="+mn-lt"/>
                        </a:rPr>
                        <a:t>kV</a:t>
                      </a:r>
                      <a:endParaRPr lang="it-IT" sz="1200" b="0" i="0" u="none" strike="noStrike">
                        <a:effectLst/>
                        <a:latin typeface="+mn-lt"/>
                      </a:endParaRPr>
                    </a:p>
                  </a:txBody>
                  <a:tcPr marL="0" marR="0" marT="0" marB="0" anchor="ctr">
                    <a:noFill/>
                  </a:tcPr>
                </a:tc>
                <a:tc>
                  <a:txBody>
                    <a:bodyPr/>
                    <a:lstStyle/>
                    <a:p>
                      <a:pPr algn="ctr" fontAlgn="b">
                        <a:buNone/>
                      </a:pPr>
                      <a:r>
                        <a:rPr lang="en-GB" sz="1200" u="none" strike="noStrike" dirty="0">
                          <a:effectLst/>
                          <a:latin typeface="+mn-lt"/>
                        </a:rPr>
                        <a:t>0-</a:t>
                      </a:r>
                      <a:r>
                        <a:rPr lang="en-SE" sz="1200" u="none" strike="noStrike" dirty="0">
                          <a:effectLst/>
                          <a:latin typeface="+mn-lt"/>
                        </a:rPr>
                        <a:t>307</a:t>
                      </a:r>
                      <a:endParaRPr lang="en-SE" sz="1200" b="0" i="0" u="none" strike="noStrike" dirty="0">
                        <a:effectLst/>
                        <a:latin typeface="+mn-lt"/>
                      </a:endParaRPr>
                    </a:p>
                  </a:txBody>
                  <a:tcPr marL="0" marR="0" marT="0" marB="0" anchor="ctr">
                    <a:noFill/>
                  </a:tcPr>
                </a:tc>
                <a:extLst>
                  <a:ext uri="{0D108BD9-81ED-4DB2-BD59-A6C34878D82A}">
                    <a16:rowId xmlns:a16="http://schemas.microsoft.com/office/drawing/2014/main" val="2496229044"/>
                  </a:ext>
                </a:extLst>
              </a:tr>
              <a:tr h="370840">
                <a:tc>
                  <a:txBody>
                    <a:bodyPr/>
                    <a:lstStyle/>
                    <a:p>
                      <a:pPr algn="l" fontAlgn="b">
                        <a:buNone/>
                      </a:pPr>
                      <a:r>
                        <a:rPr lang="it-IT" sz="1200" u="none" strike="noStrike" dirty="0">
                          <a:effectLst/>
                          <a:latin typeface="+mn-lt"/>
                        </a:rPr>
                        <a:t>Klystron Current (min/max)</a:t>
                      </a:r>
                      <a:r>
                        <a:rPr lang="en-SE" sz="1200" u="none" strike="noStrike" dirty="0">
                          <a:effectLst/>
                          <a:latin typeface="+mn-lt"/>
                        </a:rPr>
                        <a:t> </a:t>
                      </a:r>
                      <a:endParaRPr lang="en-SE" sz="1200" b="0" i="0" u="none" strike="noStrike" dirty="0">
                        <a:effectLst/>
                        <a:latin typeface="+mn-lt"/>
                      </a:endParaRPr>
                    </a:p>
                  </a:txBody>
                  <a:tcPr marL="0" marR="0" marT="0" marB="0" anchor="ctr">
                    <a:noFill/>
                  </a:tcPr>
                </a:tc>
                <a:tc>
                  <a:txBody>
                    <a:bodyPr/>
                    <a:lstStyle/>
                    <a:p>
                      <a:pPr algn="ctr" fontAlgn="b">
                        <a:buNone/>
                      </a:pPr>
                      <a:r>
                        <a:rPr lang="it-IT" sz="1200" u="none" strike="noStrike" dirty="0">
                          <a:effectLst/>
                          <a:latin typeface="+mn-lt"/>
                        </a:rPr>
                        <a:t>A</a:t>
                      </a:r>
                      <a:endParaRPr lang="it-IT" sz="1200" b="0" i="0" u="none" strike="noStrike" dirty="0">
                        <a:effectLst/>
                        <a:latin typeface="+mn-lt"/>
                      </a:endParaRPr>
                    </a:p>
                  </a:txBody>
                  <a:tcPr marL="0" marR="0" marT="0" marB="0" anchor="ctr">
                    <a:noFill/>
                  </a:tcPr>
                </a:tc>
                <a:tc>
                  <a:txBody>
                    <a:bodyPr/>
                    <a:lstStyle/>
                    <a:p>
                      <a:pPr algn="ctr" fontAlgn="b">
                        <a:buNone/>
                      </a:pPr>
                      <a:r>
                        <a:rPr lang="en-GB" sz="1200" u="none" strike="noStrike" dirty="0">
                          <a:effectLst/>
                          <a:latin typeface="+mn-lt"/>
                        </a:rPr>
                        <a:t>0-</a:t>
                      </a:r>
                      <a:r>
                        <a:rPr lang="en-SE" sz="1200" u="none" strike="noStrike" dirty="0">
                          <a:effectLst/>
                          <a:latin typeface="+mn-lt"/>
                        </a:rPr>
                        <a:t>195</a:t>
                      </a:r>
                      <a:endParaRPr lang="en-SE" sz="1200" b="0" i="0" u="none" strike="noStrike" dirty="0">
                        <a:effectLst/>
                        <a:latin typeface="+mn-lt"/>
                      </a:endParaRPr>
                    </a:p>
                  </a:txBody>
                  <a:tcPr marL="0" marR="0" marT="0" marB="0" anchor="ctr">
                    <a:noFill/>
                  </a:tcPr>
                </a:tc>
                <a:extLst>
                  <a:ext uri="{0D108BD9-81ED-4DB2-BD59-A6C34878D82A}">
                    <a16:rowId xmlns:a16="http://schemas.microsoft.com/office/drawing/2014/main" val="3406562757"/>
                  </a:ext>
                </a:extLst>
              </a:tr>
              <a:tr h="370840">
                <a:tc>
                  <a:txBody>
                    <a:bodyPr/>
                    <a:lstStyle/>
                    <a:p>
                      <a:pPr algn="l" fontAlgn="b">
                        <a:buNone/>
                      </a:pPr>
                      <a:r>
                        <a:rPr lang="it-IT" sz="1200" u="none" strike="noStrike" dirty="0">
                          <a:effectLst/>
                          <a:latin typeface="+mn-lt"/>
                        </a:rPr>
                        <a:t>PRF range (min/max)</a:t>
                      </a:r>
                      <a:endParaRPr lang="it-IT" sz="1200" b="0" i="0" u="none" strike="noStrike" dirty="0">
                        <a:effectLst/>
                        <a:latin typeface="+mn-lt"/>
                      </a:endParaRPr>
                    </a:p>
                  </a:txBody>
                  <a:tcPr marL="0" marR="0" marT="0" marB="0" anchor="ctr">
                    <a:noFill/>
                  </a:tcPr>
                </a:tc>
                <a:tc>
                  <a:txBody>
                    <a:bodyPr/>
                    <a:lstStyle/>
                    <a:p>
                      <a:pPr algn="ctr" fontAlgn="b">
                        <a:buNone/>
                      </a:pPr>
                      <a:r>
                        <a:rPr lang="it-IT" sz="1200" u="none" strike="noStrike" dirty="0">
                          <a:effectLst/>
                          <a:latin typeface="+mn-lt"/>
                        </a:rPr>
                        <a:t>Hz</a:t>
                      </a:r>
                      <a:endParaRPr lang="it-IT" sz="1200" b="0" i="0" u="none" strike="noStrike" dirty="0">
                        <a:effectLst/>
                        <a:latin typeface="+mn-lt"/>
                      </a:endParaRPr>
                    </a:p>
                  </a:txBody>
                  <a:tcPr marL="0" marR="0" marT="0" marB="0" anchor="ctr">
                    <a:noFill/>
                  </a:tcPr>
                </a:tc>
                <a:tc>
                  <a:txBody>
                    <a:bodyPr/>
                    <a:lstStyle/>
                    <a:p>
                      <a:pPr algn="ctr" fontAlgn="b">
                        <a:buNone/>
                      </a:pPr>
                      <a:r>
                        <a:rPr lang="en-GB" sz="1200" u="none" strike="noStrike" dirty="0">
                          <a:effectLst/>
                          <a:latin typeface="+mn-lt"/>
                        </a:rPr>
                        <a:t>0-400/</a:t>
                      </a:r>
                      <a:r>
                        <a:rPr lang="en-SE" sz="1200" u="none" strike="noStrike" dirty="0">
                          <a:effectLst/>
                          <a:latin typeface="+mn-lt"/>
                        </a:rPr>
                        <a:t>500</a:t>
                      </a:r>
                      <a:endParaRPr lang="en-SE" sz="1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834916705"/>
                  </a:ext>
                </a:extLst>
              </a:tr>
              <a:tr h="370840">
                <a:tc>
                  <a:txBody>
                    <a:bodyPr/>
                    <a:lstStyle/>
                    <a:p>
                      <a:pPr algn="l" fontAlgn="b">
                        <a:buNone/>
                      </a:pPr>
                      <a:r>
                        <a:rPr lang="it-IT" sz="1200" b="0" i="0" u="none" strike="noStrike" dirty="0">
                          <a:effectLst/>
                          <a:latin typeface="+mn-lt"/>
                        </a:rPr>
                        <a:t>Pulse Length FWHM (min/max)</a:t>
                      </a:r>
                    </a:p>
                  </a:txBody>
                  <a:tcPr marL="0" marR="0" marT="0" marB="0" anchor="ctr">
                    <a:noFill/>
                  </a:tcPr>
                </a:tc>
                <a:tc>
                  <a:txBody>
                    <a:bodyPr/>
                    <a:lstStyle/>
                    <a:p>
                      <a:pPr algn="ctr" fontAlgn="b">
                        <a:buNone/>
                      </a:pPr>
                      <a:r>
                        <a:rPr lang="it-IT" sz="1200" u="none" strike="noStrike" dirty="0">
                          <a:effectLst/>
                          <a:latin typeface="+mn-lt"/>
                        </a:rPr>
                        <a:t>µs</a:t>
                      </a:r>
                      <a:endParaRPr lang="it-IT" sz="1200" b="0" i="0" u="none" strike="noStrike" dirty="0">
                        <a:effectLst/>
                        <a:latin typeface="+mn-lt"/>
                      </a:endParaRPr>
                    </a:p>
                  </a:txBody>
                  <a:tcPr marL="0" marR="0" marT="0" marB="0" anchor="ctr">
                    <a:noFill/>
                  </a:tcPr>
                </a:tc>
                <a:tc>
                  <a:txBody>
                    <a:bodyPr/>
                    <a:lstStyle/>
                    <a:p>
                      <a:pPr algn="ctr" fontAlgn="b">
                        <a:buNone/>
                      </a:pPr>
                      <a:r>
                        <a:rPr lang="en-GB" sz="1200" b="0" i="0" u="none" strike="noStrike" dirty="0">
                          <a:solidFill>
                            <a:srgbClr val="000000"/>
                          </a:solidFill>
                          <a:effectLst/>
                          <a:latin typeface="+mn-lt"/>
                        </a:rPr>
                        <a:t>0-3.02/2.72</a:t>
                      </a:r>
                      <a:endParaRPr lang="en-SE" sz="1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353758149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200" b="0" i="0" u="none" strike="noStrike" dirty="0">
                          <a:effectLst/>
                          <a:latin typeface="+mn-lt"/>
                        </a:rPr>
                        <a:t>Pulse Length TOP (min/max)</a:t>
                      </a:r>
                    </a:p>
                  </a:txBody>
                  <a:tcPr marL="0" marR="0" marT="0" marB="0" anchor="ctr">
                    <a:noFill/>
                  </a:tcPr>
                </a:tc>
                <a:tc>
                  <a:txBody>
                    <a:bodyPr/>
                    <a:lstStyle/>
                    <a:p>
                      <a:pPr algn="ctr" fontAlgn="b">
                        <a:buNone/>
                      </a:pPr>
                      <a:r>
                        <a:rPr lang="it-IT" sz="1200" u="none" strike="noStrike" dirty="0">
                          <a:effectLst/>
                          <a:latin typeface="+mn-lt"/>
                        </a:rPr>
                        <a:t>µs</a:t>
                      </a:r>
                      <a:endParaRPr lang="it-IT" sz="1200" b="0" i="0" u="none" strike="noStrike" dirty="0">
                        <a:effectLst/>
                        <a:latin typeface="+mn-lt"/>
                      </a:endParaRPr>
                    </a:p>
                  </a:txBody>
                  <a:tcPr marL="0" marR="0" marT="0" marB="0" anchor="ctr">
                    <a:noFill/>
                  </a:tcPr>
                </a:tc>
                <a:tc>
                  <a:txBody>
                    <a:bodyPr/>
                    <a:lstStyle/>
                    <a:p>
                      <a:pPr algn="ctr" fontAlgn="b">
                        <a:buNone/>
                      </a:pPr>
                      <a:r>
                        <a:rPr lang="en-GB" sz="1200" b="0" i="0" u="none" strike="noStrike" dirty="0">
                          <a:solidFill>
                            <a:srgbClr val="000000"/>
                          </a:solidFill>
                          <a:effectLst/>
                          <a:latin typeface="+mn-lt"/>
                        </a:rPr>
                        <a:t>0-1.5/1.2</a:t>
                      </a:r>
                      <a:endParaRPr lang="en-SE" sz="1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2830919861"/>
                  </a:ext>
                </a:extLst>
              </a:tr>
              <a:tr h="370840">
                <a:tc>
                  <a:txBody>
                    <a:bodyPr/>
                    <a:lstStyle/>
                    <a:p>
                      <a:pPr algn="l" fontAlgn="b">
                        <a:buNone/>
                      </a:pPr>
                      <a:r>
                        <a:rPr lang="it-IT" sz="1200" u="none" strike="noStrike" dirty="0">
                          <a:effectLst/>
                          <a:latin typeface="+mn-lt"/>
                        </a:rPr>
                        <a:t>Top flatness (dV)</a:t>
                      </a:r>
                      <a:endParaRPr lang="it-IT" sz="1200" b="0" i="0" u="none" strike="noStrike" dirty="0">
                        <a:effectLst/>
                        <a:latin typeface="+mn-lt"/>
                      </a:endParaRPr>
                    </a:p>
                  </a:txBody>
                  <a:tcPr marL="0" marR="0" marT="0" marB="0" anchor="ctr">
                    <a:noFill/>
                  </a:tcPr>
                </a:tc>
                <a:tc>
                  <a:txBody>
                    <a:bodyPr/>
                    <a:lstStyle/>
                    <a:p>
                      <a:pPr algn="ctr" fontAlgn="b">
                        <a:buNone/>
                      </a:pPr>
                      <a:r>
                        <a:rPr lang="en-SE" sz="1200" u="none" strike="noStrike" baseline="30000" dirty="0">
                          <a:effectLst/>
                          <a:latin typeface="+mn-lt"/>
                        </a:rPr>
                        <a:t>+</a:t>
                      </a:r>
                      <a:r>
                        <a:rPr lang="en-SE" sz="1200" u="none" strike="noStrike" dirty="0">
                          <a:effectLst/>
                          <a:latin typeface="+mn-lt"/>
                        </a:rPr>
                        <a:t>/</a:t>
                      </a:r>
                      <a:r>
                        <a:rPr lang="en-SE" sz="1200" u="none" strike="noStrike" baseline="-25000" dirty="0">
                          <a:effectLst/>
                          <a:latin typeface="+mn-lt"/>
                        </a:rPr>
                        <a:t>-</a:t>
                      </a:r>
                      <a:r>
                        <a:rPr lang="en-SE" sz="1200" u="none" strike="noStrike" dirty="0">
                          <a:effectLst/>
                          <a:latin typeface="+mn-lt"/>
                        </a:rPr>
                        <a:t>%</a:t>
                      </a:r>
                      <a:endParaRPr lang="en-SE" sz="1200" b="0" i="0" u="none" strike="noStrike" dirty="0">
                        <a:effectLst/>
                        <a:latin typeface="+mn-lt"/>
                      </a:endParaRPr>
                    </a:p>
                  </a:txBody>
                  <a:tcPr marL="0" marR="0" marT="0" marB="0" anchor="ctr">
                    <a:noFill/>
                  </a:tcPr>
                </a:tc>
                <a:tc>
                  <a:txBody>
                    <a:bodyPr/>
                    <a:lstStyle/>
                    <a:p>
                      <a:pPr algn="ctr" fontAlgn="b">
                        <a:buNone/>
                      </a:pPr>
                      <a:r>
                        <a:rPr lang="en-SE" sz="1200" u="none" strike="noStrike" dirty="0">
                          <a:effectLst/>
                          <a:latin typeface="+mn-lt"/>
                        </a:rPr>
                        <a:t>0.5</a:t>
                      </a:r>
                      <a:endParaRPr lang="en-SE" sz="1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4128580240"/>
                  </a:ext>
                </a:extLst>
              </a:tr>
              <a:tr h="370840">
                <a:tc>
                  <a:txBody>
                    <a:bodyPr/>
                    <a:lstStyle/>
                    <a:p>
                      <a:pPr algn="l" fontAlgn="b">
                        <a:buNone/>
                      </a:pPr>
                      <a:r>
                        <a:rPr lang="en-US" sz="1200" u="none" strike="noStrike" dirty="0">
                          <a:effectLst/>
                          <a:latin typeface="+mn-lt"/>
                        </a:rPr>
                        <a:t>Pulse to Pulse stability rms (max)</a:t>
                      </a:r>
                      <a:endParaRPr lang="en-US" sz="1200" b="0" i="0" u="none" strike="noStrike" dirty="0">
                        <a:effectLst/>
                        <a:latin typeface="+mn-lt"/>
                      </a:endParaRPr>
                    </a:p>
                  </a:txBody>
                  <a:tcPr marL="0" marR="0" marT="0" marB="0" anchor="ctr">
                    <a:noFill/>
                  </a:tcPr>
                </a:tc>
                <a:tc>
                  <a:txBody>
                    <a:bodyPr/>
                    <a:lstStyle/>
                    <a:p>
                      <a:pPr algn="ctr" fontAlgn="b">
                        <a:buNone/>
                      </a:pPr>
                      <a:r>
                        <a:rPr lang="it-IT" sz="1200" u="none" strike="noStrike" dirty="0">
                          <a:effectLst/>
                          <a:latin typeface="+mn-lt"/>
                        </a:rPr>
                        <a:t>ppm</a:t>
                      </a:r>
                      <a:endParaRPr lang="it-IT" sz="1200" b="0" i="0" u="none" strike="noStrike" dirty="0">
                        <a:effectLst/>
                        <a:latin typeface="+mn-lt"/>
                      </a:endParaRPr>
                    </a:p>
                  </a:txBody>
                  <a:tcPr marL="0" marR="0" marT="0" marB="0" anchor="ctr">
                    <a:noFill/>
                  </a:tcPr>
                </a:tc>
                <a:tc>
                  <a:txBody>
                    <a:bodyPr/>
                    <a:lstStyle/>
                    <a:p>
                      <a:pPr algn="ctr" fontAlgn="b">
                        <a:buNone/>
                      </a:pPr>
                      <a:r>
                        <a:rPr lang="en-SE" sz="1200" u="none" strike="noStrike" dirty="0">
                          <a:effectLst/>
                          <a:latin typeface="+mn-lt"/>
                        </a:rPr>
                        <a:t>20</a:t>
                      </a:r>
                      <a:endParaRPr lang="en-SE" sz="1200" b="0" i="0" u="none" strike="noStrike" dirty="0">
                        <a:effectLst/>
                        <a:latin typeface="+mn-lt"/>
                      </a:endParaRPr>
                    </a:p>
                  </a:txBody>
                  <a:tcPr marL="0" marR="0" marT="0" marB="0" anchor="ctr">
                    <a:noFill/>
                  </a:tcPr>
                </a:tc>
                <a:extLst>
                  <a:ext uri="{0D108BD9-81ED-4DB2-BD59-A6C34878D82A}">
                    <a16:rowId xmlns:a16="http://schemas.microsoft.com/office/drawing/2014/main" val="301198119"/>
                  </a:ext>
                </a:extLst>
              </a:tr>
              <a:tr h="370840">
                <a:tc>
                  <a:txBody>
                    <a:bodyPr/>
                    <a:lstStyle/>
                    <a:p>
                      <a:pPr algn="l" fontAlgn="b">
                        <a:buNone/>
                      </a:pPr>
                      <a:r>
                        <a:rPr lang="it-IT" sz="1200" u="none" strike="noStrike" dirty="0">
                          <a:effectLst/>
                          <a:latin typeface="+mn-lt"/>
                        </a:rPr>
                        <a:t>Rate of rise</a:t>
                      </a:r>
                      <a:endParaRPr lang="it-IT" sz="1200" b="0" i="0" u="none" strike="noStrike" dirty="0">
                        <a:effectLst/>
                        <a:latin typeface="+mn-lt"/>
                      </a:endParaRPr>
                    </a:p>
                  </a:txBody>
                  <a:tcPr marL="0" marR="0" marT="0" marB="0" anchor="ctr">
                    <a:noFill/>
                  </a:tcPr>
                </a:tc>
                <a:tc>
                  <a:txBody>
                    <a:bodyPr/>
                    <a:lstStyle/>
                    <a:p>
                      <a:pPr algn="ctr" fontAlgn="b">
                        <a:buNone/>
                      </a:pPr>
                      <a:r>
                        <a:rPr lang="it-IT" sz="1200" u="none" strike="noStrike" dirty="0">
                          <a:effectLst/>
                          <a:latin typeface="+mn-lt"/>
                        </a:rPr>
                        <a:t>kV/µs</a:t>
                      </a:r>
                      <a:endParaRPr lang="it-IT" sz="1200" b="0" i="0" u="none" strike="noStrike" dirty="0">
                        <a:effectLst/>
                        <a:latin typeface="+mn-lt"/>
                      </a:endParaRPr>
                    </a:p>
                  </a:txBody>
                  <a:tcPr marL="0" marR="0" marT="0" marB="0" anchor="ctr">
                    <a:noFill/>
                  </a:tcPr>
                </a:tc>
                <a:tc>
                  <a:txBody>
                    <a:bodyPr/>
                    <a:lstStyle/>
                    <a:p>
                      <a:pPr algn="ctr" fontAlgn="b">
                        <a:buNone/>
                      </a:pPr>
                      <a:r>
                        <a:rPr lang="en-GB" sz="1200" u="none" strike="noStrike" dirty="0">
                          <a:effectLst/>
                          <a:latin typeface="+mn-lt"/>
                        </a:rPr>
                        <a:t>&gt; </a:t>
                      </a:r>
                      <a:r>
                        <a:rPr lang="en-SE" sz="1200" u="none" strike="noStrike" dirty="0">
                          <a:effectLst/>
                          <a:latin typeface="+mn-lt"/>
                        </a:rPr>
                        <a:t>276</a:t>
                      </a:r>
                      <a:endParaRPr lang="en-SE" sz="1200" b="0" i="0" u="none" strike="noStrike" dirty="0">
                        <a:effectLst/>
                        <a:latin typeface="+mn-lt"/>
                      </a:endParaRPr>
                    </a:p>
                  </a:txBody>
                  <a:tcPr marL="0" marR="0" marT="0" marB="0" anchor="ctr">
                    <a:noFill/>
                  </a:tcPr>
                </a:tc>
                <a:extLst>
                  <a:ext uri="{0D108BD9-81ED-4DB2-BD59-A6C34878D82A}">
                    <a16:rowId xmlns:a16="http://schemas.microsoft.com/office/drawing/2014/main" val="650302727"/>
                  </a:ext>
                </a:extLst>
              </a:tr>
              <a:tr h="370840">
                <a:tc>
                  <a:txBody>
                    <a:bodyPr/>
                    <a:lstStyle/>
                    <a:p>
                      <a:pPr algn="l" fontAlgn="b">
                        <a:buNone/>
                      </a:pPr>
                      <a:r>
                        <a:rPr lang="it-IT" sz="1200" u="none" strike="noStrike" dirty="0">
                          <a:effectLst/>
                          <a:latin typeface="+mn-lt"/>
                        </a:rPr>
                        <a:t>Rate of fall</a:t>
                      </a:r>
                      <a:endParaRPr lang="it-IT" sz="1200" b="0" i="0" u="none" strike="noStrike" dirty="0">
                        <a:effectLst/>
                        <a:latin typeface="+mn-lt"/>
                      </a:endParaRPr>
                    </a:p>
                  </a:txBody>
                  <a:tcPr marL="0" marR="0" marT="0" marB="0" anchor="ctr">
                    <a:noFill/>
                  </a:tcPr>
                </a:tc>
                <a:tc>
                  <a:txBody>
                    <a:bodyPr/>
                    <a:lstStyle/>
                    <a:p>
                      <a:pPr algn="ctr" fontAlgn="b">
                        <a:buNone/>
                      </a:pPr>
                      <a:r>
                        <a:rPr lang="it-IT" sz="1200" u="none" strike="noStrike">
                          <a:effectLst/>
                          <a:latin typeface="+mn-lt"/>
                        </a:rPr>
                        <a:t>kV/µs</a:t>
                      </a:r>
                      <a:endParaRPr lang="it-IT" sz="1200" b="0" i="0" u="none" strike="noStrike">
                        <a:effectLst/>
                        <a:latin typeface="+mn-lt"/>
                      </a:endParaRPr>
                    </a:p>
                  </a:txBody>
                  <a:tcPr marL="0" marR="0" marT="0" marB="0" anchor="ctr">
                    <a:noFill/>
                  </a:tcPr>
                </a:tc>
                <a:tc>
                  <a:txBody>
                    <a:bodyPr/>
                    <a:lstStyle/>
                    <a:p>
                      <a:pPr algn="ctr" fontAlgn="b">
                        <a:buNone/>
                      </a:pPr>
                      <a:r>
                        <a:rPr lang="en-GB" sz="1200" u="none" strike="noStrike" dirty="0">
                          <a:effectLst/>
                          <a:latin typeface="+mn-lt"/>
                        </a:rPr>
                        <a:t>&gt; </a:t>
                      </a:r>
                      <a:r>
                        <a:rPr lang="en-SE" sz="1200" u="none" strike="noStrike" dirty="0">
                          <a:effectLst/>
                          <a:latin typeface="+mn-lt"/>
                        </a:rPr>
                        <a:t>273</a:t>
                      </a:r>
                      <a:endParaRPr lang="en-SE" sz="1200" b="0" i="0" u="none" strike="noStrike" dirty="0">
                        <a:effectLst/>
                        <a:latin typeface="+mn-lt"/>
                      </a:endParaRPr>
                    </a:p>
                  </a:txBody>
                  <a:tcPr marL="0" marR="0" marT="0" marB="0" anchor="ctr">
                    <a:noFill/>
                  </a:tcPr>
                </a:tc>
                <a:extLst>
                  <a:ext uri="{0D108BD9-81ED-4DB2-BD59-A6C34878D82A}">
                    <a16:rowId xmlns:a16="http://schemas.microsoft.com/office/drawing/2014/main" val="3601940624"/>
                  </a:ext>
                </a:extLst>
              </a:tr>
            </a:tbl>
          </a:graphicData>
        </a:graphic>
      </p:graphicFrame>
    </p:spTree>
    <p:extLst>
      <p:ext uri="{BB962C8B-B14F-4D97-AF65-F5344CB8AC3E}">
        <p14:creationId xmlns:p14="http://schemas.microsoft.com/office/powerpoint/2010/main" val="102785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F3A50B-466E-55E3-C463-165C2CA82062}"/>
              </a:ext>
            </a:extLst>
          </p:cNvPr>
          <p:cNvSpPr>
            <a:spLocks noGrp="1"/>
          </p:cNvSpPr>
          <p:nvPr>
            <p:ph type="title"/>
          </p:nvPr>
        </p:nvSpPr>
        <p:spPr/>
        <p:txBody>
          <a:bodyPr/>
          <a:lstStyle/>
          <a:p>
            <a:r>
              <a:rPr lang="en-GB" dirty="0"/>
              <a:t>TIMELINE</a:t>
            </a:r>
            <a:endParaRPr lang="en-SE" dirty="0"/>
          </a:p>
        </p:txBody>
      </p:sp>
      <p:sp>
        <p:nvSpPr>
          <p:cNvPr id="4" name="Slide Number Placeholder 3">
            <a:extLst>
              <a:ext uri="{FF2B5EF4-FFF2-40B4-BE49-F238E27FC236}">
                <a16:creationId xmlns:a16="http://schemas.microsoft.com/office/drawing/2014/main" id="{20943730-745E-369D-1B70-34063E8820BB}"/>
              </a:ext>
            </a:extLst>
          </p:cNvPr>
          <p:cNvSpPr>
            <a:spLocks noGrp="1"/>
          </p:cNvSpPr>
          <p:nvPr>
            <p:ph type="sldNum" sz="quarter" idx="12"/>
          </p:nvPr>
        </p:nvSpPr>
        <p:spPr/>
        <p:txBody>
          <a:bodyPr/>
          <a:lstStyle/>
          <a:p>
            <a:fld id="{3A3A6714-3D1F-4857-9904-D935B84167FA}" type="slidenum">
              <a:rPr lang="en-GB" smtClean="0"/>
              <a:pPr/>
              <a:t>9</a:t>
            </a:fld>
            <a:endParaRPr lang="en-GB" dirty="0"/>
          </a:p>
        </p:txBody>
      </p:sp>
      <p:sp>
        <p:nvSpPr>
          <p:cNvPr id="5" name="Footer Placeholder 4">
            <a:extLst>
              <a:ext uri="{FF2B5EF4-FFF2-40B4-BE49-F238E27FC236}">
                <a16:creationId xmlns:a16="http://schemas.microsoft.com/office/drawing/2014/main" id="{13C8198A-937C-89D0-221E-98A992BC27F2}"/>
              </a:ext>
            </a:extLst>
          </p:cNvPr>
          <p:cNvSpPr>
            <a:spLocks noGrp="1"/>
          </p:cNvSpPr>
          <p:nvPr>
            <p:ph type="ftr" sz="quarter" idx="13"/>
          </p:nvPr>
        </p:nvSpPr>
        <p:spPr/>
        <p:txBody>
          <a:bodyPr/>
          <a:lstStyle/>
          <a:p>
            <a:pPr algn="l"/>
            <a:r>
              <a:rPr lang="en-GB"/>
              <a:t>Mikael Lindholm, Kévin Pepitone / ScandiNova / Annual meeting 2026</a:t>
            </a:r>
            <a:endParaRPr lang="en-GB" dirty="0"/>
          </a:p>
        </p:txBody>
      </p:sp>
      <p:sp>
        <p:nvSpPr>
          <p:cNvPr id="6" name="TextBox 5">
            <a:extLst>
              <a:ext uri="{FF2B5EF4-FFF2-40B4-BE49-F238E27FC236}">
                <a16:creationId xmlns:a16="http://schemas.microsoft.com/office/drawing/2014/main" id="{A204D84D-E1B1-EDF5-F2A7-521D573D9640}"/>
              </a:ext>
            </a:extLst>
          </p:cNvPr>
          <p:cNvSpPr txBox="1"/>
          <p:nvPr/>
        </p:nvSpPr>
        <p:spPr>
          <a:xfrm flipH="1">
            <a:off x="735105" y="1380565"/>
            <a:ext cx="6078070" cy="369332"/>
          </a:xfrm>
          <a:prstGeom prst="rect">
            <a:avLst/>
          </a:prstGeom>
          <a:noFill/>
        </p:spPr>
        <p:txBody>
          <a:bodyPr wrap="square" rtlCol="0">
            <a:spAutoFit/>
          </a:bodyPr>
          <a:lstStyle/>
          <a:p>
            <a:r>
              <a:rPr lang="en-GB" b="1" dirty="0"/>
              <a:t>Klystron</a:t>
            </a:r>
            <a:r>
              <a:rPr lang="en-GB" dirty="0"/>
              <a:t>: Estimated deliver time from the order</a:t>
            </a:r>
            <a:endParaRPr lang="en-SE" dirty="0"/>
          </a:p>
        </p:txBody>
      </p:sp>
      <p:graphicFrame>
        <p:nvGraphicFramePr>
          <p:cNvPr id="7" name="Table 6">
            <a:extLst>
              <a:ext uri="{FF2B5EF4-FFF2-40B4-BE49-F238E27FC236}">
                <a16:creationId xmlns:a16="http://schemas.microsoft.com/office/drawing/2014/main" id="{0D662AEB-91EA-26A6-54B6-E9A1957863CE}"/>
              </a:ext>
            </a:extLst>
          </p:cNvPr>
          <p:cNvGraphicFramePr>
            <a:graphicFrameLocks noGrp="1"/>
          </p:cNvGraphicFramePr>
          <p:nvPr>
            <p:extLst>
              <p:ext uri="{D42A27DB-BD31-4B8C-83A1-F6EECF244321}">
                <p14:modId xmlns:p14="http://schemas.microsoft.com/office/powerpoint/2010/main" val="2335648630"/>
              </p:ext>
            </p:extLst>
          </p:nvPr>
        </p:nvGraphicFramePr>
        <p:xfrm>
          <a:off x="2030099" y="1749897"/>
          <a:ext cx="7599732" cy="1872627"/>
        </p:xfrm>
        <a:graphic>
          <a:graphicData uri="http://schemas.openxmlformats.org/drawingml/2006/table">
            <a:tbl>
              <a:tblPr firstRow="1" bandRow="1">
                <a:tableStyleId>{00A15C55-8517-42AA-B614-E9B94910E393}</a:tableStyleId>
              </a:tblPr>
              <a:tblGrid>
                <a:gridCol w="2682259">
                  <a:extLst>
                    <a:ext uri="{9D8B030D-6E8A-4147-A177-3AD203B41FA5}">
                      <a16:colId xmlns:a16="http://schemas.microsoft.com/office/drawing/2014/main" val="4187770983"/>
                    </a:ext>
                  </a:extLst>
                </a:gridCol>
                <a:gridCol w="447043">
                  <a:extLst>
                    <a:ext uri="{9D8B030D-6E8A-4147-A177-3AD203B41FA5}">
                      <a16:colId xmlns:a16="http://schemas.microsoft.com/office/drawing/2014/main" val="2806077679"/>
                    </a:ext>
                  </a:extLst>
                </a:gridCol>
                <a:gridCol w="447043">
                  <a:extLst>
                    <a:ext uri="{9D8B030D-6E8A-4147-A177-3AD203B41FA5}">
                      <a16:colId xmlns:a16="http://schemas.microsoft.com/office/drawing/2014/main" val="1435031581"/>
                    </a:ext>
                  </a:extLst>
                </a:gridCol>
                <a:gridCol w="438686">
                  <a:extLst>
                    <a:ext uri="{9D8B030D-6E8A-4147-A177-3AD203B41FA5}">
                      <a16:colId xmlns:a16="http://schemas.microsoft.com/office/drawing/2014/main" val="1741940500"/>
                    </a:ext>
                  </a:extLst>
                </a:gridCol>
                <a:gridCol w="455400">
                  <a:extLst>
                    <a:ext uri="{9D8B030D-6E8A-4147-A177-3AD203B41FA5}">
                      <a16:colId xmlns:a16="http://schemas.microsoft.com/office/drawing/2014/main" val="3623278440"/>
                    </a:ext>
                  </a:extLst>
                </a:gridCol>
                <a:gridCol w="447043">
                  <a:extLst>
                    <a:ext uri="{9D8B030D-6E8A-4147-A177-3AD203B41FA5}">
                      <a16:colId xmlns:a16="http://schemas.microsoft.com/office/drawing/2014/main" val="1701243807"/>
                    </a:ext>
                  </a:extLst>
                </a:gridCol>
                <a:gridCol w="447043">
                  <a:extLst>
                    <a:ext uri="{9D8B030D-6E8A-4147-A177-3AD203B41FA5}">
                      <a16:colId xmlns:a16="http://schemas.microsoft.com/office/drawing/2014/main" val="3219609925"/>
                    </a:ext>
                  </a:extLst>
                </a:gridCol>
                <a:gridCol w="447043">
                  <a:extLst>
                    <a:ext uri="{9D8B030D-6E8A-4147-A177-3AD203B41FA5}">
                      <a16:colId xmlns:a16="http://schemas.microsoft.com/office/drawing/2014/main" val="1306689133"/>
                    </a:ext>
                  </a:extLst>
                </a:gridCol>
                <a:gridCol w="447043">
                  <a:extLst>
                    <a:ext uri="{9D8B030D-6E8A-4147-A177-3AD203B41FA5}">
                      <a16:colId xmlns:a16="http://schemas.microsoft.com/office/drawing/2014/main" val="3323237933"/>
                    </a:ext>
                  </a:extLst>
                </a:gridCol>
                <a:gridCol w="447043">
                  <a:extLst>
                    <a:ext uri="{9D8B030D-6E8A-4147-A177-3AD203B41FA5}">
                      <a16:colId xmlns:a16="http://schemas.microsoft.com/office/drawing/2014/main" val="1702198448"/>
                    </a:ext>
                  </a:extLst>
                </a:gridCol>
                <a:gridCol w="447043">
                  <a:extLst>
                    <a:ext uri="{9D8B030D-6E8A-4147-A177-3AD203B41FA5}">
                      <a16:colId xmlns:a16="http://schemas.microsoft.com/office/drawing/2014/main" val="1633986960"/>
                    </a:ext>
                  </a:extLst>
                </a:gridCol>
                <a:gridCol w="447043">
                  <a:extLst>
                    <a:ext uri="{9D8B030D-6E8A-4147-A177-3AD203B41FA5}">
                      <a16:colId xmlns:a16="http://schemas.microsoft.com/office/drawing/2014/main" val="934967713"/>
                    </a:ext>
                  </a:extLst>
                </a:gridCol>
              </a:tblGrid>
              <a:tr h="370840">
                <a:tc>
                  <a:txBody>
                    <a:bodyPr/>
                    <a:lstStyle/>
                    <a:p>
                      <a:r>
                        <a:rPr lang="en-GB" dirty="0"/>
                        <a:t>Task</a:t>
                      </a:r>
                      <a:endParaRPr lang="en-SE" dirty="0"/>
                    </a:p>
                  </a:txBody>
                  <a:tcPr>
                    <a:lnL w="12700" cap="flat" cmpd="sng" algn="ctr">
                      <a:solidFill>
                        <a:srgbClr val="FFC000"/>
                      </a:solidFill>
                      <a:prstDash val="solid"/>
                      <a:round/>
                      <a:headEnd type="none" w="med" len="med"/>
                      <a:tailEnd type="none" w="med" len="med"/>
                    </a:lnL>
                    <a:lnT w="12700" cap="flat" cmpd="sng" algn="ctr">
                      <a:solidFill>
                        <a:srgbClr val="FFC000"/>
                      </a:solidFill>
                      <a:prstDash val="solid"/>
                      <a:round/>
                      <a:headEnd type="none" w="med" len="med"/>
                      <a:tailEnd type="none" w="med" len="med"/>
                    </a:lnT>
                  </a:tcPr>
                </a:tc>
                <a:tc>
                  <a:txBody>
                    <a:bodyPr/>
                    <a:lstStyle/>
                    <a:p>
                      <a:r>
                        <a:rPr lang="en-GB" dirty="0"/>
                        <a:t>1</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2</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3</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4</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5</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6</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7</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8</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9</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10</a:t>
                      </a:r>
                      <a:endParaRPr lang="en-SE" dirty="0"/>
                    </a:p>
                  </a:txBody>
                  <a:tcPr>
                    <a:lnT w="12700" cap="flat" cmpd="sng" algn="ctr">
                      <a:solidFill>
                        <a:srgbClr val="FFC000"/>
                      </a:solidFill>
                      <a:prstDash val="solid"/>
                      <a:round/>
                      <a:headEnd type="none" w="med" len="med"/>
                      <a:tailEnd type="none" w="med" len="med"/>
                    </a:lnT>
                    <a:lnB w="38100" cmpd="sng">
                      <a:noFill/>
                    </a:lnB>
                  </a:tcPr>
                </a:tc>
                <a:tc>
                  <a:txBody>
                    <a:bodyPr/>
                    <a:lstStyle/>
                    <a:p>
                      <a:r>
                        <a:rPr lang="en-GB" dirty="0"/>
                        <a:t>11</a:t>
                      </a:r>
                      <a:endParaRPr lang="en-SE" dirty="0"/>
                    </a:p>
                  </a:txBody>
                  <a:tcPr>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tcPr>
                </a:tc>
                <a:extLst>
                  <a:ext uri="{0D108BD9-81ED-4DB2-BD59-A6C34878D82A}">
                    <a16:rowId xmlns:a16="http://schemas.microsoft.com/office/drawing/2014/main" val="1446036058"/>
                  </a:ext>
                </a:extLst>
              </a:tr>
              <a:tr h="370840">
                <a:tc>
                  <a:txBody>
                    <a:bodyPr/>
                    <a:lstStyle/>
                    <a:p>
                      <a:r>
                        <a:rPr lang="en-GB" dirty="0"/>
                        <a:t>Design</a:t>
                      </a:r>
                    </a:p>
                  </a:txBody>
                  <a:tcPr>
                    <a:lnL w="12700" cap="flat" cmpd="sng" algn="ctr">
                      <a:solidFill>
                        <a:srgbClr val="FFC000"/>
                      </a:solidFill>
                      <a:prstDash val="solid"/>
                      <a:round/>
                      <a:headEnd type="none" w="med" len="med"/>
                      <a:tailEnd type="none" w="med" len="med"/>
                    </a:lnL>
                    <a:lnR w="12700" cmpd="sng">
                      <a:noFill/>
                    </a:ln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ap="flat" cmpd="sng" algn="ctr">
                      <a:solidFill>
                        <a:srgbClr val="FFC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6814950"/>
                  </a:ext>
                </a:extLst>
              </a:tr>
              <a:tr h="389267">
                <a:tc>
                  <a:txBody>
                    <a:bodyPr/>
                    <a:lstStyle/>
                    <a:p>
                      <a:r>
                        <a:rPr lang="en-GB" dirty="0"/>
                        <a:t>Procurement</a:t>
                      </a:r>
                      <a:endParaRPr lang="en-SE" dirty="0"/>
                    </a:p>
                  </a:txBody>
                  <a:tcPr>
                    <a:lnL w="12700" cap="flat" cmpd="sng" algn="ctr">
                      <a:solidFill>
                        <a:srgbClr val="FFC000"/>
                      </a:solidFill>
                      <a:prstDash val="solid"/>
                      <a:round/>
                      <a:headEnd type="none" w="med" len="med"/>
                      <a:tailEnd type="none" w="med" len="med"/>
                    </a:lnL>
                    <a:lnR w="12700" cmpd="sng">
                      <a:noFill/>
                    </a:lnR>
                    <a:lnB w="12700" cmpd="sng">
                      <a:noFill/>
                    </a:lnB>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8729270"/>
                  </a:ext>
                </a:extLst>
              </a:tr>
              <a:tr h="370840">
                <a:tc>
                  <a:txBody>
                    <a:bodyPr/>
                    <a:lstStyle/>
                    <a:p>
                      <a:r>
                        <a:rPr lang="en-GB" dirty="0"/>
                        <a:t>Assembly and test</a:t>
                      </a:r>
                      <a:endParaRPr lang="en-SE" dirty="0"/>
                    </a:p>
                  </a:txBody>
                  <a:tcPr>
                    <a:lnL w="12700" cap="flat" cmpd="sng" algn="ctr">
                      <a:solidFill>
                        <a:srgbClr val="FFC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40A9C"/>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40A9C"/>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40A9C"/>
                    </a:solidFill>
                  </a:tcPr>
                </a:tc>
                <a:tc>
                  <a:txBody>
                    <a:bodyPr/>
                    <a:lstStyle/>
                    <a:p>
                      <a:endParaRPr lang="en-SE"/>
                    </a:p>
                  </a:txBody>
                  <a:tcPr>
                    <a:lnL w="12700" cmpd="sng">
                      <a:noFill/>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587824"/>
                  </a:ext>
                </a:extLst>
              </a:tr>
              <a:tr h="370840">
                <a:tc>
                  <a:txBody>
                    <a:bodyPr/>
                    <a:lstStyle/>
                    <a:p>
                      <a:r>
                        <a:rPr lang="en-GB" dirty="0"/>
                        <a:t>Shipment</a:t>
                      </a:r>
                      <a:endParaRPr lang="en-SE" dirty="0"/>
                    </a:p>
                  </a:txBody>
                  <a:tcPr>
                    <a:lnL w="12700" cap="flat" cmpd="sng" algn="ctr">
                      <a:solidFill>
                        <a:srgbClr val="FFC000"/>
                      </a:solidFill>
                      <a:prstDash val="solid"/>
                      <a:round/>
                      <a:headEnd type="none" w="med" len="med"/>
                      <a:tailEnd type="none" w="med" len="med"/>
                    </a:lnL>
                    <a:lnR w="12700" cmpd="sng">
                      <a:noFill/>
                    </a:lnR>
                    <a:lnT w="12700" cmpd="sng">
                      <a:noFill/>
                    </a:lnT>
                    <a:lnB w="12700" cap="flat" cmpd="sng" algn="ctr">
                      <a:solidFill>
                        <a:srgbClr val="FFC000"/>
                      </a:solidFill>
                      <a:prstDash val="solid"/>
                      <a:round/>
                      <a:headEnd type="none" w="med" len="med"/>
                      <a:tailEnd type="none" w="med" len="med"/>
                    </a:lnB>
                    <a:noFill/>
                  </a:tcPr>
                </a:tc>
                <a:tc>
                  <a:txBody>
                    <a:bodyPr/>
                    <a:lstStyle/>
                    <a:p>
                      <a:endParaRPr lang="en-SE" dirty="0"/>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SE" dirty="0"/>
                    </a:p>
                  </a:txBody>
                  <a:tcPr>
                    <a:lnL w="12700" cmpd="sng">
                      <a:noFill/>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A0FA4B"/>
                    </a:solidFill>
                  </a:tcPr>
                </a:tc>
                <a:extLst>
                  <a:ext uri="{0D108BD9-81ED-4DB2-BD59-A6C34878D82A}">
                    <a16:rowId xmlns:a16="http://schemas.microsoft.com/office/drawing/2014/main" val="2135491915"/>
                  </a:ext>
                </a:extLst>
              </a:tr>
            </a:tbl>
          </a:graphicData>
        </a:graphic>
      </p:graphicFrame>
      <p:sp>
        <p:nvSpPr>
          <p:cNvPr id="8" name="TextBox 7">
            <a:extLst>
              <a:ext uri="{FF2B5EF4-FFF2-40B4-BE49-F238E27FC236}">
                <a16:creationId xmlns:a16="http://schemas.microsoft.com/office/drawing/2014/main" id="{79E37D6F-C828-61CF-7763-EC25809EF580}"/>
              </a:ext>
            </a:extLst>
          </p:cNvPr>
          <p:cNvSpPr txBox="1"/>
          <p:nvPr/>
        </p:nvSpPr>
        <p:spPr>
          <a:xfrm flipH="1">
            <a:off x="735105" y="3735418"/>
            <a:ext cx="1945341" cy="369332"/>
          </a:xfrm>
          <a:prstGeom prst="rect">
            <a:avLst/>
          </a:prstGeom>
          <a:noFill/>
        </p:spPr>
        <p:txBody>
          <a:bodyPr wrap="square" rtlCol="0">
            <a:spAutoFit/>
          </a:bodyPr>
          <a:lstStyle/>
          <a:p>
            <a:r>
              <a:rPr lang="en-GB" b="1" dirty="0"/>
              <a:t>Modulator</a:t>
            </a:r>
            <a:endParaRPr lang="en-SE" b="1" dirty="0"/>
          </a:p>
        </p:txBody>
      </p:sp>
      <p:graphicFrame>
        <p:nvGraphicFramePr>
          <p:cNvPr id="9" name="Table 8">
            <a:extLst>
              <a:ext uri="{FF2B5EF4-FFF2-40B4-BE49-F238E27FC236}">
                <a16:creationId xmlns:a16="http://schemas.microsoft.com/office/drawing/2014/main" id="{EA74F5BA-1599-EA0E-FED3-9BDD737FD065}"/>
              </a:ext>
            </a:extLst>
          </p:cNvPr>
          <p:cNvGraphicFramePr>
            <a:graphicFrameLocks noGrp="1"/>
          </p:cNvGraphicFramePr>
          <p:nvPr>
            <p:extLst>
              <p:ext uri="{D42A27DB-BD31-4B8C-83A1-F6EECF244321}">
                <p14:modId xmlns:p14="http://schemas.microsoft.com/office/powerpoint/2010/main" val="2193914481"/>
              </p:ext>
            </p:extLst>
          </p:nvPr>
        </p:nvGraphicFramePr>
        <p:xfrm>
          <a:off x="666917" y="4064885"/>
          <a:ext cx="11187949" cy="2242710"/>
        </p:xfrm>
        <a:graphic>
          <a:graphicData uri="http://schemas.openxmlformats.org/drawingml/2006/table">
            <a:tbl>
              <a:tblPr firstRow="1" bandRow="1">
                <a:tableStyleId>{00A15C55-8517-42AA-B614-E9B94910E393}</a:tableStyleId>
              </a:tblPr>
              <a:tblGrid>
                <a:gridCol w="2685108">
                  <a:extLst>
                    <a:ext uri="{9D8B030D-6E8A-4147-A177-3AD203B41FA5}">
                      <a16:colId xmlns:a16="http://schemas.microsoft.com/office/drawing/2014/main" val="4187770983"/>
                    </a:ext>
                  </a:extLst>
                </a:gridCol>
                <a:gridCol w="447518">
                  <a:extLst>
                    <a:ext uri="{9D8B030D-6E8A-4147-A177-3AD203B41FA5}">
                      <a16:colId xmlns:a16="http://schemas.microsoft.com/office/drawing/2014/main" val="2806077679"/>
                    </a:ext>
                  </a:extLst>
                </a:gridCol>
                <a:gridCol w="447518">
                  <a:extLst>
                    <a:ext uri="{9D8B030D-6E8A-4147-A177-3AD203B41FA5}">
                      <a16:colId xmlns:a16="http://schemas.microsoft.com/office/drawing/2014/main" val="1435031581"/>
                    </a:ext>
                  </a:extLst>
                </a:gridCol>
                <a:gridCol w="439151">
                  <a:extLst>
                    <a:ext uri="{9D8B030D-6E8A-4147-A177-3AD203B41FA5}">
                      <a16:colId xmlns:a16="http://schemas.microsoft.com/office/drawing/2014/main" val="1741940500"/>
                    </a:ext>
                  </a:extLst>
                </a:gridCol>
                <a:gridCol w="455884">
                  <a:extLst>
                    <a:ext uri="{9D8B030D-6E8A-4147-A177-3AD203B41FA5}">
                      <a16:colId xmlns:a16="http://schemas.microsoft.com/office/drawing/2014/main" val="3623278440"/>
                    </a:ext>
                  </a:extLst>
                </a:gridCol>
                <a:gridCol w="447518">
                  <a:extLst>
                    <a:ext uri="{9D8B030D-6E8A-4147-A177-3AD203B41FA5}">
                      <a16:colId xmlns:a16="http://schemas.microsoft.com/office/drawing/2014/main" val="1701243807"/>
                    </a:ext>
                  </a:extLst>
                </a:gridCol>
                <a:gridCol w="447518">
                  <a:extLst>
                    <a:ext uri="{9D8B030D-6E8A-4147-A177-3AD203B41FA5}">
                      <a16:colId xmlns:a16="http://schemas.microsoft.com/office/drawing/2014/main" val="3219609925"/>
                    </a:ext>
                  </a:extLst>
                </a:gridCol>
                <a:gridCol w="447518">
                  <a:extLst>
                    <a:ext uri="{9D8B030D-6E8A-4147-A177-3AD203B41FA5}">
                      <a16:colId xmlns:a16="http://schemas.microsoft.com/office/drawing/2014/main" val="1306689133"/>
                    </a:ext>
                  </a:extLst>
                </a:gridCol>
                <a:gridCol w="447518">
                  <a:extLst>
                    <a:ext uri="{9D8B030D-6E8A-4147-A177-3AD203B41FA5}">
                      <a16:colId xmlns:a16="http://schemas.microsoft.com/office/drawing/2014/main" val="3323237933"/>
                    </a:ext>
                  </a:extLst>
                </a:gridCol>
                <a:gridCol w="447518">
                  <a:extLst>
                    <a:ext uri="{9D8B030D-6E8A-4147-A177-3AD203B41FA5}">
                      <a16:colId xmlns:a16="http://schemas.microsoft.com/office/drawing/2014/main" val="1702198448"/>
                    </a:ext>
                  </a:extLst>
                </a:gridCol>
                <a:gridCol w="447518">
                  <a:extLst>
                    <a:ext uri="{9D8B030D-6E8A-4147-A177-3AD203B41FA5}">
                      <a16:colId xmlns:a16="http://schemas.microsoft.com/office/drawing/2014/main" val="1633986960"/>
                    </a:ext>
                  </a:extLst>
                </a:gridCol>
                <a:gridCol w="447518">
                  <a:extLst>
                    <a:ext uri="{9D8B030D-6E8A-4147-A177-3AD203B41FA5}">
                      <a16:colId xmlns:a16="http://schemas.microsoft.com/office/drawing/2014/main" val="934967713"/>
                    </a:ext>
                  </a:extLst>
                </a:gridCol>
                <a:gridCol w="447518">
                  <a:extLst>
                    <a:ext uri="{9D8B030D-6E8A-4147-A177-3AD203B41FA5}">
                      <a16:colId xmlns:a16="http://schemas.microsoft.com/office/drawing/2014/main" val="3172263003"/>
                    </a:ext>
                  </a:extLst>
                </a:gridCol>
                <a:gridCol w="447518">
                  <a:extLst>
                    <a:ext uri="{9D8B030D-6E8A-4147-A177-3AD203B41FA5}">
                      <a16:colId xmlns:a16="http://schemas.microsoft.com/office/drawing/2014/main" val="2532255774"/>
                    </a:ext>
                  </a:extLst>
                </a:gridCol>
                <a:gridCol w="447518">
                  <a:extLst>
                    <a:ext uri="{9D8B030D-6E8A-4147-A177-3AD203B41FA5}">
                      <a16:colId xmlns:a16="http://schemas.microsoft.com/office/drawing/2014/main" val="3431436710"/>
                    </a:ext>
                  </a:extLst>
                </a:gridCol>
                <a:gridCol w="447518">
                  <a:extLst>
                    <a:ext uri="{9D8B030D-6E8A-4147-A177-3AD203B41FA5}">
                      <a16:colId xmlns:a16="http://schemas.microsoft.com/office/drawing/2014/main" val="3214065233"/>
                    </a:ext>
                  </a:extLst>
                </a:gridCol>
                <a:gridCol w="447518">
                  <a:extLst>
                    <a:ext uri="{9D8B030D-6E8A-4147-A177-3AD203B41FA5}">
                      <a16:colId xmlns:a16="http://schemas.microsoft.com/office/drawing/2014/main" val="3162709441"/>
                    </a:ext>
                  </a:extLst>
                </a:gridCol>
                <a:gridCol w="447518">
                  <a:extLst>
                    <a:ext uri="{9D8B030D-6E8A-4147-A177-3AD203B41FA5}">
                      <a16:colId xmlns:a16="http://schemas.microsoft.com/office/drawing/2014/main" val="1127210251"/>
                    </a:ext>
                  </a:extLst>
                </a:gridCol>
                <a:gridCol w="447518">
                  <a:extLst>
                    <a:ext uri="{9D8B030D-6E8A-4147-A177-3AD203B41FA5}">
                      <a16:colId xmlns:a16="http://schemas.microsoft.com/office/drawing/2014/main" val="199368118"/>
                    </a:ext>
                  </a:extLst>
                </a:gridCol>
                <a:gridCol w="447518">
                  <a:extLst>
                    <a:ext uri="{9D8B030D-6E8A-4147-A177-3AD203B41FA5}">
                      <a16:colId xmlns:a16="http://schemas.microsoft.com/office/drawing/2014/main" val="250944443"/>
                    </a:ext>
                  </a:extLst>
                </a:gridCol>
              </a:tblGrid>
              <a:tr h="740923">
                <a:tc>
                  <a:txBody>
                    <a:bodyPr/>
                    <a:lstStyle/>
                    <a:p>
                      <a:r>
                        <a:rPr lang="en-GB" dirty="0"/>
                        <a:t>Task</a:t>
                      </a:r>
                      <a:endParaRPr lang="en-SE" dirty="0"/>
                    </a:p>
                  </a:txBody>
                  <a:tcPr/>
                </a:tc>
                <a:tc>
                  <a:txBody>
                    <a:bodyPr/>
                    <a:lstStyle/>
                    <a:p>
                      <a:r>
                        <a:rPr lang="en-GB" sz="1000" dirty="0"/>
                        <a:t>March 2026</a:t>
                      </a:r>
                      <a:endParaRPr lang="en-SE" sz="1000" dirty="0"/>
                    </a:p>
                  </a:txBody>
                  <a:tcPr vert="vert270">
                    <a:lnB w="38100" cmpd="sng">
                      <a:noFill/>
                    </a:lnB>
                  </a:tcPr>
                </a:tc>
                <a:tc>
                  <a:txBody>
                    <a:bodyPr/>
                    <a:lstStyle/>
                    <a:p>
                      <a:r>
                        <a:rPr lang="en-GB" sz="1000" dirty="0"/>
                        <a:t>April 2026</a:t>
                      </a:r>
                      <a:endParaRPr lang="en-SE" sz="1000" dirty="0"/>
                    </a:p>
                  </a:txBody>
                  <a:tcPr vert="vert270">
                    <a:lnB w="38100" cmpd="sng">
                      <a:noFill/>
                    </a:lnB>
                  </a:tcPr>
                </a:tc>
                <a:tc>
                  <a:txBody>
                    <a:bodyPr/>
                    <a:lstStyle/>
                    <a:p>
                      <a:r>
                        <a:rPr lang="en-GB" sz="1000" dirty="0"/>
                        <a:t>May 2026</a:t>
                      </a:r>
                      <a:endParaRPr lang="en-SE" sz="1000" dirty="0"/>
                    </a:p>
                  </a:txBody>
                  <a:tcPr vert="vert270">
                    <a:lnB w="38100" cmpd="sng">
                      <a:noFill/>
                    </a:lnB>
                  </a:tcPr>
                </a:tc>
                <a:tc>
                  <a:txBody>
                    <a:bodyPr/>
                    <a:lstStyle/>
                    <a:p>
                      <a:r>
                        <a:rPr lang="en-GB" sz="1000" dirty="0"/>
                        <a:t>June 2026</a:t>
                      </a:r>
                      <a:endParaRPr lang="en-SE" sz="1000" dirty="0"/>
                    </a:p>
                  </a:txBody>
                  <a:tcPr vert="vert270">
                    <a:lnB w="38100" cmpd="sng">
                      <a:noFill/>
                    </a:lnB>
                  </a:tcPr>
                </a:tc>
                <a:tc>
                  <a:txBody>
                    <a:bodyPr/>
                    <a:lstStyle/>
                    <a:p>
                      <a:r>
                        <a:rPr lang="en-GB" sz="1000" dirty="0"/>
                        <a:t>July 2026</a:t>
                      </a:r>
                      <a:endParaRPr lang="en-SE" sz="1000" dirty="0"/>
                    </a:p>
                  </a:txBody>
                  <a:tcPr vert="vert270">
                    <a:lnB w="38100" cmpd="sng">
                      <a:noFill/>
                    </a:lnB>
                  </a:tcPr>
                </a:tc>
                <a:tc>
                  <a:txBody>
                    <a:bodyPr/>
                    <a:lstStyle/>
                    <a:p>
                      <a:r>
                        <a:rPr lang="en-GB" sz="1000" dirty="0"/>
                        <a:t>August 2026</a:t>
                      </a:r>
                      <a:endParaRPr lang="en-SE" sz="1000" dirty="0"/>
                    </a:p>
                  </a:txBody>
                  <a:tcPr vert="vert270">
                    <a:lnB w="38100" cmpd="sng">
                      <a:noFill/>
                    </a:lnB>
                  </a:tcPr>
                </a:tc>
                <a:tc>
                  <a:txBody>
                    <a:bodyPr/>
                    <a:lstStyle/>
                    <a:p>
                      <a:r>
                        <a:rPr lang="en-GB" sz="1000" dirty="0"/>
                        <a:t>September 2026</a:t>
                      </a:r>
                      <a:endParaRPr lang="en-SE" sz="1000" dirty="0"/>
                    </a:p>
                  </a:txBody>
                  <a:tcPr vert="vert270">
                    <a:lnB w="38100" cmpd="sng">
                      <a:noFill/>
                    </a:lnB>
                  </a:tcPr>
                </a:tc>
                <a:tc>
                  <a:txBody>
                    <a:bodyPr/>
                    <a:lstStyle/>
                    <a:p>
                      <a:r>
                        <a:rPr lang="en-GB" sz="1000" dirty="0"/>
                        <a:t>October 2026</a:t>
                      </a:r>
                      <a:endParaRPr lang="en-SE" sz="1000" dirty="0"/>
                    </a:p>
                  </a:txBody>
                  <a:tcPr vert="vert270">
                    <a:lnB w="38100" cmpd="sng">
                      <a:noFill/>
                    </a:lnB>
                  </a:tcPr>
                </a:tc>
                <a:tc>
                  <a:txBody>
                    <a:bodyPr/>
                    <a:lstStyle/>
                    <a:p>
                      <a:r>
                        <a:rPr lang="en-GB" sz="1000" dirty="0"/>
                        <a:t>November 2026</a:t>
                      </a:r>
                      <a:endParaRPr lang="en-SE" sz="1000" dirty="0"/>
                    </a:p>
                  </a:txBody>
                  <a:tcPr vert="vert270">
                    <a:lnB w="38100" cmpd="sng">
                      <a:noFill/>
                    </a:lnB>
                  </a:tcPr>
                </a:tc>
                <a:tc>
                  <a:txBody>
                    <a:bodyPr/>
                    <a:lstStyle/>
                    <a:p>
                      <a:r>
                        <a:rPr lang="en-GB" sz="1000" dirty="0"/>
                        <a:t>December 2026</a:t>
                      </a:r>
                      <a:endParaRPr lang="en-SE" sz="1000" dirty="0"/>
                    </a:p>
                  </a:txBody>
                  <a:tcPr vert="vert270">
                    <a:lnB w="38100" cmpd="sng">
                      <a:noFill/>
                    </a:lnB>
                  </a:tcPr>
                </a:tc>
                <a:tc>
                  <a:txBody>
                    <a:bodyPr/>
                    <a:lstStyle/>
                    <a:p>
                      <a:r>
                        <a:rPr lang="en-GB" sz="1000" dirty="0"/>
                        <a:t>January 2027</a:t>
                      </a:r>
                      <a:endParaRPr lang="en-SE" sz="1000" dirty="0"/>
                    </a:p>
                  </a:txBody>
                  <a:tcPr vert="vert270">
                    <a:lnB w="38100" cmpd="sng">
                      <a:noFill/>
                    </a:lnB>
                  </a:tcPr>
                </a:tc>
                <a:tc>
                  <a:txBody>
                    <a:bodyPr/>
                    <a:lstStyle/>
                    <a:p>
                      <a:r>
                        <a:rPr lang="en-GB" sz="1000" dirty="0"/>
                        <a:t>February 2027</a:t>
                      </a:r>
                      <a:endParaRPr lang="en-SE" sz="1000" dirty="0"/>
                    </a:p>
                  </a:txBody>
                  <a:tcPr vert="vert270">
                    <a:lnB w="38100" cmpd="sng">
                      <a:noFill/>
                    </a:lnB>
                  </a:tcPr>
                </a:tc>
                <a:tc>
                  <a:txBody>
                    <a:bodyPr/>
                    <a:lstStyle/>
                    <a:p>
                      <a:r>
                        <a:rPr lang="en-GB" sz="1000" dirty="0"/>
                        <a:t>March 2027</a:t>
                      </a:r>
                      <a:endParaRPr lang="en-SE" sz="1000" dirty="0"/>
                    </a:p>
                  </a:txBody>
                  <a:tcPr vert="vert270">
                    <a:lnB w="38100" cmpd="sng">
                      <a:noFill/>
                    </a:lnB>
                  </a:tcPr>
                </a:tc>
                <a:tc>
                  <a:txBody>
                    <a:bodyPr/>
                    <a:lstStyle/>
                    <a:p>
                      <a:r>
                        <a:rPr lang="en-GB" sz="1000" dirty="0"/>
                        <a:t>April 2027</a:t>
                      </a:r>
                      <a:endParaRPr lang="en-SE" sz="1000" dirty="0"/>
                    </a:p>
                  </a:txBody>
                  <a:tcPr vert="vert270">
                    <a:lnB w="38100" cmpd="sng">
                      <a:noFill/>
                    </a:lnB>
                  </a:tcPr>
                </a:tc>
                <a:tc>
                  <a:txBody>
                    <a:bodyPr/>
                    <a:lstStyle/>
                    <a:p>
                      <a:r>
                        <a:rPr lang="en-GB" sz="1000" dirty="0"/>
                        <a:t>May 2027</a:t>
                      </a:r>
                      <a:endParaRPr lang="en-SE" sz="1000" dirty="0"/>
                    </a:p>
                  </a:txBody>
                  <a:tcPr vert="vert270">
                    <a:lnB w="38100" cmpd="sng">
                      <a:noFill/>
                    </a:lnB>
                  </a:tcPr>
                </a:tc>
                <a:tc>
                  <a:txBody>
                    <a:bodyPr/>
                    <a:lstStyle/>
                    <a:p>
                      <a:r>
                        <a:rPr lang="en-GB" sz="1000" dirty="0"/>
                        <a:t>June 2027</a:t>
                      </a:r>
                      <a:endParaRPr lang="en-SE" sz="1000" dirty="0"/>
                    </a:p>
                  </a:txBody>
                  <a:tcPr vert="vert270">
                    <a:lnB w="38100" cmpd="sng">
                      <a:noFill/>
                    </a:lnB>
                  </a:tcPr>
                </a:tc>
                <a:tc>
                  <a:txBody>
                    <a:bodyPr/>
                    <a:lstStyle/>
                    <a:p>
                      <a:r>
                        <a:rPr lang="en-GB" sz="1000" dirty="0"/>
                        <a:t>July 2027</a:t>
                      </a:r>
                      <a:endParaRPr lang="en-SE" sz="1000" dirty="0"/>
                    </a:p>
                  </a:txBody>
                  <a:tcPr vert="vert270">
                    <a:lnB w="38100" cmpd="sng">
                      <a:noFill/>
                    </a:lnB>
                  </a:tcPr>
                </a:tc>
                <a:tc>
                  <a:txBody>
                    <a:bodyPr/>
                    <a:lstStyle/>
                    <a:p>
                      <a:r>
                        <a:rPr lang="en-GB" sz="1000" dirty="0"/>
                        <a:t>August 207</a:t>
                      </a:r>
                      <a:endParaRPr lang="en-SE" sz="1000" dirty="0"/>
                    </a:p>
                  </a:txBody>
                  <a:tcPr vert="vert270">
                    <a:lnB w="38100" cmpd="sng">
                      <a:noFill/>
                    </a:lnB>
                  </a:tcPr>
                </a:tc>
                <a:tc>
                  <a:txBody>
                    <a:bodyPr/>
                    <a:lstStyle/>
                    <a:p>
                      <a:r>
                        <a:rPr lang="en-GB" sz="1000" dirty="0"/>
                        <a:t>September 2027</a:t>
                      </a:r>
                      <a:endParaRPr lang="en-SE" sz="1000" dirty="0"/>
                    </a:p>
                  </a:txBody>
                  <a:tcPr vert="vert270">
                    <a:lnB w="38100" cmpd="sng">
                      <a:noFill/>
                    </a:lnB>
                  </a:tcPr>
                </a:tc>
                <a:extLst>
                  <a:ext uri="{0D108BD9-81ED-4DB2-BD59-A6C34878D82A}">
                    <a16:rowId xmlns:a16="http://schemas.microsoft.com/office/drawing/2014/main" val="1446036058"/>
                  </a:ext>
                </a:extLst>
              </a:tr>
              <a:tr h="370840">
                <a:tc>
                  <a:txBody>
                    <a:bodyPr/>
                    <a:lstStyle/>
                    <a:p>
                      <a:r>
                        <a:rPr lang="en-GB" dirty="0"/>
                        <a:t>Design</a:t>
                      </a:r>
                    </a:p>
                  </a:txBody>
                  <a:tcPr>
                    <a:lnR w="12700" cmpd="sng">
                      <a:noFill/>
                    </a:lnR>
                    <a:noFill/>
                  </a:tcPr>
                </a:tc>
                <a:tc>
                  <a:txBody>
                    <a:bodyPr/>
                    <a:lstStyle/>
                    <a:p>
                      <a:endParaRPr lang="en-SE" dirty="0">
                        <a:solidFill>
                          <a:schemeClr val="accent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SE" dirty="0">
                        <a:solidFill>
                          <a:schemeClr val="accent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SE" dirty="0">
                        <a:solidFill>
                          <a:schemeClr val="accent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6814950"/>
                  </a:ext>
                </a:extLst>
              </a:tr>
              <a:tr h="389267">
                <a:tc>
                  <a:txBody>
                    <a:bodyPr/>
                    <a:lstStyle/>
                    <a:p>
                      <a:r>
                        <a:rPr lang="en-GB" dirty="0"/>
                        <a:t>Procurement</a:t>
                      </a:r>
                      <a:endParaRPr lang="en-SE" dirty="0"/>
                    </a:p>
                  </a:txBody>
                  <a:tcPr>
                    <a:lnR w="12700" cmpd="sng">
                      <a:noFill/>
                    </a:ln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solidFill>
                          <a:srgbClr val="0063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A8"/>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8729270"/>
                  </a:ext>
                </a:extLst>
              </a:tr>
              <a:tr h="370840">
                <a:tc>
                  <a:txBody>
                    <a:bodyPr/>
                    <a:lstStyle/>
                    <a:p>
                      <a:r>
                        <a:rPr lang="en-GB" dirty="0"/>
                        <a:t>Assembly and test</a:t>
                      </a:r>
                      <a:endParaRPr lang="en-SE" dirty="0"/>
                    </a:p>
                  </a:txBody>
                  <a:tcPr>
                    <a:lnR w="12700" cmpd="sng">
                      <a:noFill/>
                    </a:ln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40A9C"/>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40A9C"/>
                    </a:solid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587824"/>
                  </a:ext>
                </a:extLst>
              </a:tr>
              <a:tr h="370840">
                <a:tc>
                  <a:txBody>
                    <a:bodyPr/>
                    <a:lstStyle/>
                    <a:p>
                      <a:r>
                        <a:rPr lang="en-GB" dirty="0"/>
                        <a:t>Shipment</a:t>
                      </a:r>
                      <a:endParaRPr lang="en-SE" dirty="0"/>
                    </a:p>
                  </a:txBody>
                  <a:tcPr>
                    <a:lnR w="12700" cmpd="sng">
                      <a:noFill/>
                    </a:ln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S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FA4B"/>
                    </a:solidFill>
                  </a:tcPr>
                </a:tc>
                <a:extLst>
                  <a:ext uri="{0D108BD9-81ED-4DB2-BD59-A6C34878D82A}">
                    <a16:rowId xmlns:a16="http://schemas.microsoft.com/office/drawing/2014/main" val="2135491915"/>
                  </a:ext>
                </a:extLst>
              </a:tr>
            </a:tbl>
          </a:graphicData>
        </a:graphic>
      </p:graphicFrame>
      <p:cxnSp>
        <p:nvCxnSpPr>
          <p:cNvPr id="11" name="Straight Connector 10">
            <a:extLst>
              <a:ext uri="{FF2B5EF4-FFF2-40B4-BE49-F238E27FC236}">
                <a16:creationId xmlns:a16="http://schemas.microsoft.com/office/drawing/2014/main" id="{41C16FAD-98E3-D984-DC11-A8B1E4EDCCD0}"/>
              </a:ext>
            </a:extLst>
          </p:cNvPr>
          <p:cNvCxnSpPr>
            <a:cxnSpLocks/>
          </p:cNvCxnSpPr>
          <p:nvPr/>
        </p:nvCxnSpPr>
        <p:spPr>
          <a:xfrm>
            <a:off x="2030099" y="3622524"/>
            <a:ext cx="2792913" cy="48222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59E4F9-FF13-4EE7-74CC-5255007EA23D}"/>
              </a:ext>
            </a:extLst>
          </p:cNvPr>
          <p:cNvCxnSpPr>
            <a:cxnSpLocks/>
          </p:cNvCxnSpPr>
          <p:nvPr/>
        </p:nvCxnSpPr>
        <p:spPr>
          <a:xfrm flipH="1" flipV="1">
            <a:off x="9629831" y="3622524"/>
            <a:ext cx="921488" cy="48222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812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5AD140-C82A-464F-9F64-54FBAFFBD5F1}">
  <we:reference id="736841ae-745e-49e1-00ea-e85941e13b68"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4baaa65-bc8d-4653-a153-b03afe81d866">
      <Terms xmlns="http://schemas.microsoft.com/office/infopath/2007/PartnerControls"/>
    </lcf76f155ced4ddcb4097134ff3c332f>
    <TaxCatchAll xmlns="61616150-5b52-481c-b044-2e240aa5fc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0987A0915868F4B9A7934BC3DFBA6E4" ma:contentTypeVersion="13" ma:contentTypeDescription="Skapa ett nytt dokument." ma:contentTypeScope="" ma:versionID="249af2f5afa74244b1f3a43cf28c2248">
  <xsd:schema xmlns:xsd="http://www.w3.org/2001/XMLSchema" xmlns:xs="http://www.w3.org/2001/XMLSchema" xmlns:p="http://schemas.microsoft.com/office/2006/metadata/properties" xmlns:ns2="d4baaa65-bc8d-4653-a153-b03afe81d866" xmlns:ns3="61616150-5b52-481c-b044-2e240aa5fc2c" targetNamespace="http://schemas.microsoft.com/office/2006/metadata/properties" ma:root="true" ma:fieldsID="a4ea998cf5daad076a22045e11aac857" ns2:_="" ns3:_="">
    <xsd:import namespace="d4baaa65-bc8d-4653-a153-b03afe81d866"/>
    <xsd:import namespace="61616150-5b52-481c-b044-2e240aa5fc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aaa65-bc8d-4653-a153-b03afe81d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616150-5b52-481c-b044-2e240aa5fc2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3cbe1c-15b8-49a3-966f-cb46d899b540}" ma:internalName="TaxCatchAll" ma:showField="CatchAllData" ma:web="61616150-5b52-481c-b044-2e240aa5fc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81043-34C7-4219-BDE6-28F708A40982}">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2c43926a-b248-4fb5-8692-7f03bd5c687b"/>
    <ds:schemaRef ds:uri="http://schemas.openxmlformats.org/package/2006/metadata/core-properties"/>
    <ds:schemaRef ds:uri="2c0728d4-b628-46ac-beb8-1847ad0e6c02"/>
    <ds:schemaRef ds:uri="http://schemas.microsoft.com/office/2006/metadata/properties"/>
    <ds:schemaRef ds:uri="d4baaa65-bc8d-4653-a153-b03afe81d866"/>
    <ds:schemaRef ds:uri="61616150-5b52-481c-b044-2e240aa5fc2c"/>
    <ds:schemaRef ds:uri="8364b907-be39-43d2-9c96-3c977e52a2ee"/>
    <ds:schemaRef ds:uri="ddea1695-0cb8-46f2-939a-cd3f4c14cb46"/>
  </ds:schemaRefs>
</ds:datastoreItem>
</file>

<file path=customXml/itemProps2.xml><?xml version="1.0" encoding="utf-8"?>
<ds:datastoreItem xmlns:ds="http://schemas.openxmlformats.org/officeDocument/2006/customXml" ds:itemID="{899EB1EA-53CF-4961-9F1C-A396DF266BF6}">
  <ds:schemaRefs>
    <ds:schemaRef ds:uri="http://schemas.microsoft.com/sharepoint/v3/contenttype/forms"/>
  </ds:schemaRefs>
</ds:datastoreItem>
</file>

<file path=customXml/itemProps3.xml><?xml version="1.0" encoding="utf-8"?>
<ds:datastoreItem xmlns:ds="http://schemas.openxmlformats.org/officeDocument/2006/customXml" ds:itemID="{2F2E1FCD-C417-4EA6-9DD9-4F62BA9B07E2}"/>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otalTime>8063</TotalTime>
  <Words>577</Words>
  <Application>Microsoft Office PowerPoint</Application>
  <PresentationFormat>Bredbild</PresentationFormat>
  <Paragraphs>162</Paragraphs>
  <Slides>10</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Arial</vt:lpstr>
      <vt:lpstr>Arial Narrow</vt:lpstr>
      <vt:lpstr>Calibri</vt:lpstr>
      <vt:lpstr>Calibri Light</vt:lpstr>
      <vt:lpstr>Courier New</vt:lpstr>
      <vt:lpstr>PP Telegraf Regular (Body)</vt:lpstr>
      <vt:lpstr>Office Theme</vt:lpstr>
      <vt:lpstr>WP6: High efficiency RF generator WP7: High repetition rate modulator</vt:lpstr>
      <vt:lpstr>OUTLINE</vt:lpstr>
      <vt:lpstr>MODULATOR</vt:lpstr>
      <vt:lpstr>MODULATOR</vt:lpstr>
      <vt:lpstr>OPERATING MODES</vt:lpstr>
      <vt:lpstr>KLYSTRON DESIGN</vt:lpstr>
      <vt:lpstr>KLYSTRON DESIGN</vt:lpstr>
      <vt:lpstr>SPECIFICATIONS</vt:lpstr>
      <vt:lpstr>TIMELINE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Mikael Lindholm</cp:lastModifiedBy>
  <cp:revision>74</cp:revision>
  <dcterms:created xsi:type="dcterms:W3CDTF">2018-02-09T13:41:45Z</dcterms:created>
  <dcterms:modified xsi:type="dcterms:W3CDTF">2026-03-20T16:14:15Z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0x01010090987A0915868F4B9A7934BC3DFBA6E4</vt:lpwstr>
  </property>
  <property fmtid="{D5CDD505-2E9C-101B-9397-08002B2CF9AE}" pid="3" name="MediaServiceImageTags">
    <vt:lpwstr/>
  </property>
</Properties>
</file>