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1"/>
  </p:notesMasterIdLst>
  <p:sldIdLst>
    <p:sldId id="256" r:id="rId2"/>
    <p:sldId id="333" r:id="rId3"/>
    <p:sldId id="348" r:id="rId4"/>
    <p:sldId id="351" r:id="rId5"/>
    <p:sldId id="350" r:id="rId6"/>
    <p:sldId id="342" r:id="rId7"/>
    <p:sldId id="354" r:id="rId8"/>
    <p:sldId id="360" r:id="rId9"/>
    <p:sldId id="359" r:id="rId10"/>
  </p:sldIdLst>
  <p:sldSz cx="12192000" cy="6858000"/>
  <p:notesSz cx="9872663" cy="6797675"/>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2"/>
  </p:normalViewPr>
  <p:slideViewPr>
    <p:cSldViewPr>
      <p:cViewPr varScale="1">
        <p:scale>
          <a:sx n="114" d="100"/>
          <a:sy n="114" d="100"/>
        </p:scale>
        <p:origin x="496" y="1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78313"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592763" y="0"/>
            <a:ext cx="4278312" cy="341313"/>
          </a:xfrm>
          <a:prstGeom prst="rect">
            <a:avLst/>
          </a:prstGeom>
        </p:spPr>
        <p:txBody>
          <a:bodyPr vert="horz" lIns="91440" tIns="45720" rIns="91440" bIns="45720" rtlCol="0"/>
          <a:lstStyle>
            <a:lvl1pPr algn="r">
              <a:defRPr sz="1200"/>
            </a:lvl1pPr>
          </a:lstStyle>
          <a:p>
            <a:fld id="{5105F58E-BEF6-4CCC-8708-B08AE9FE8042}" type="datetimeFigureOut">
              <a:rPr lang="it-IT" smtClean="0"/>
              <a:t>24/03/26</a:t>
            </a:fld>
            <a:endParaRPr lang="it-IT"/>
          </a:p>
        </p:txBody>
      </p:sp>
      <p:sp>
        <p:nvSpPr>
          <p:cNvPr id="4" name="Segnaposto immagine diapositiva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87425" y="3271838"/>
            <a:ext cx="7897813" cy="26765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6363"/>
            <a:ext cx="4278313" cy="34131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592763" y="6456363"/>
            <a:ext cx="4278312" cy="341312"/>
          </a:xfrm>
          <a:prstGeom prst="rect">
            <a:avLst/>
          </a:prstGeom>
        </p:spPr>
        <p:txBody>
          <a:bodyPr vert="horz" lIns="91440" tIns="45720" rIns="91440" bIns="45720" rtlCol="0" anchor="b"/>
          <a:lstStyle>
            <a:lvl1pPr algn="r">
              <a:defRPr sz="1200"/>
            </a:lvl1pPr>
          </a:lstStyle>
          <a:p>
            <a:fld id="{BF8B1961-7D84-4C18-9027-F79EE08A5A05}" type="slidenum">
              <a:rPr lang="it-IT" smtClean="0"/>
              <a:t>‹#›</a:t>
            </a:fld>
            <a:endParaRPr lang="it-IT"/>
          </a:p>
        </p:txBody>
      </p:sp>
    </p:spTree>
    <p:extLst>
      <p:ext uri="{BB962C8B-B14F-4D97-AF65-F5344CB8AC3E}">
        <p14:creationId xmlns:p14="http://schemas.microsoft.com/office/powerpoint/2010/main" val="3955221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F8B1961-7D84-4C18-9027-F79EE08A5A05}" type="slidenum">
              <a:rPr lang="it-IT" smtClean="0"/>
              <a:t>4</a:t>
            </a:fld>
            <a:endParaRPr lang="it-IT"/>
          </a:p>
        </p:txBody>
      </p:sp>
    </p:spTree>
    <p:extLst>
      <p:ext uri="{BB962C8B-B14F-4D97-AF65-F5344CB8AC3E}">
        <p14:creationId xmlns:p14="http://schemas.microsoft.com/office/powerpoint/2010/main" val="179160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pic>
        <p:nvPicPr>
          <p:cNvPr id="10" name="Picture 9" descr="A bright light in the dark&#10;&#10;AI-generated content may be incorrect."/>
          <p:cNvPicPr>
            <a:picLocks noChangeAspect="1"/>
          </p:cNvPicPr>
          <p:nvPr userDrawn="1"/>
        </p:nvPicPr>
        <p:blipFill>
          <a:blip r:embed="rId2"/>
          <a:stretch/>
        </p:blipFill>
        <p:spPr bwMode="auto">
          <a:xfrm>
            <a:off x="0" y="-294639"/>
            <a:ext cx="12192000" cy="7152639"/>
          </a:xfrm>
          <a:prstGeom prst="rect">
            <a:avLst/>
          </a:prstGeom>
        </p:spPr>
      </p:pic>
      <p:sp>
        <p:nvSpPr>
          <p:cNvPr id="2" name="Title 1"/>
          <p:cNvSpPr>
            <a:spLocks noGrp="1"/>
          </p:cNvSpPr>
          <p:nvPr>
            <p:ph type="ctrTitle"/>
          </p:nvPr>
        </p:nvSpPr>
        <p:spPr bwMode="auto">
          <a:xfrm>
            <a:off x="3223488" y="1939633"/>
            <a:ext cx="7813967" cy="1043854"/>
          </a:xfrm>
        </p:spPr>
        <p:txBody>
          <a:bodyPr anchor="b">
            <a:normAutofit/>
          </a:bodyPr>
          <a:lstStyle>
            <a:lvl1pPr algn="l">
              <a:defRPr sz="4800" b="1">
                <a:solidFill>
                  <a:schemeClr val="bg1"/>
                </a:solidFill>
                <a:latin typeface="+mj-lt"/>
              </a:defRPr>
            </a:lvl1pPr>
          </a:lstStyle>
          <a:p>
            <a:pPr>
              <a:defRPr/>
            </a:pPr>
            <a:r>
              <a:rPr lang="en-US"/>
              <a:t>Click to edit Master title style</a:t>
            </a:r>
            <a:endParaRPr lang="en-GB"/>
          </a:p>
        </p:txBody>
      </p:sp>
      <p:sp>
        <p:nvSpPr>
          <p:cNvPr id="3" name="Subtitle 2"/>
          <p:cNvSpPr>
            <a:spLocks noGrp="1"/>
          </p:cNvSpPr>
          <p:nvPr>
            <p:ph type="subTitle" idx="1" hasCustomPrompt="1"/>
          </p:nvPr>
        </p:nvSpPr>
        <p:spPr bwMode="auto">
          <a:xfrm>
            <a:off x="3232723" y="3153930"/>
            <a:ext cx="7813967" cy="812944"/>
          </a:xfrm>
        </p:spPr>
        <p:txBody>
          <a:bodyPr/>
          <a:lstStyle>
            <a:lvl1pPr marL="0" indent="0" algn="l">
              <a:buNone/>
              <a:defRPr sz="240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add author / institute</a:t>
            </a:r>
            <a:r>
              <a:rPr lang="en-GB"/>
              <a:t> and occasion</a:t>
            </a:r>
            <a:endParaRPr lang="en-US"/>
          </a:p>
        </p:txBody>
      </p:sp>
      <p:sp>
        <p:nvSpPr>
          <p:cNvPr id="25" name="TextBox 24"/>
          <p:cNvSpPr txBox="1"/>
          <p:nvPr userDrawn="1"/>
        </p:nvSpPr>
        <p:spPr bwMode="auto">
          <a:xfrm>
            <a:off x="147345" y="6173098"/>
            <a:ext cx="6170755" cy="461665"/>
          </a:xfrm>
          <a:prstGeom prst="rect">
            <a:avLst/>
          </a:prstGeom>
          <a:noFill/>
        </p:spPr>
        <p:txBody>
          <a:bodyPr wrap="square" rtlCol="0">
            <a:spAutoFit/>
          </a:bodyPr>
          <a:lstStyle/>
          <a:p>
            <a:pPr>
              <a:defRPr/>
            </a:pPr>
            <a:r>
              <a:rPr lang="en-US" sz="800" b="1">
                <a:solidFill>
                  <a:schemeClr val="bg1"/>
                </a:solidFill>
              </a:rPr>
              <a:t>This project has received funding from the European Union. The participation of PSI is funded by the Swiss State Secretariat for Education, Research and Innovation (SERI). The information herein reflects the views of its author(s) only, and neither European Union nor the SERI is responsible for any use that may be made of the information contained.</a:t>
            </a:r>
            <a:endParaRPr lang="en-GB" sz="800" b="1">
              <a:solidFill>
                <a:schemeClr val="bg1"/>
              </a:solidFill>
            </a:endParaRPr>
          </a:p>
        </p:txBody>
      </p:sp>
      <p:pic>
        <p:nvPicPr>
          <p:cNvPr id="6" name="Picture 5" descr="A blue background with yellow stars&#10;&#10;Description automatically generated with low confidence"/>
          <p:cNvPicPr>
            <a:picLocks noChangeAspect="1"/>
          </p:cNvPicPr>
          <p:nvPr userDrawn="1"/>
        </p:nvPicPr>
        <p:blipFill>
          <a:blip r:embed="rId3"/>
          <a:stretch/>
        </p:blipFill>
        <p:spPr bwMode="auto">
          <a:xfrm>
            <a:off x="243614" y="5484266"/>
            <a:ext cx="842973" cy="558039"/>
          </a:xfrm>
          <a:prstGeom prst="rect">
            <a:avLst/>
          </a:prstGeom>
        </p:spPr>
      </p:pic>
      <p:sp>
        <p:nvSpPr>
          <p:cNvPr id="9" name="TextBox 8"/>
          <p:cNvSpPr txBox="1"/>
          <p:nvPr userDrawn="1"/>
        </p:nvSpPr>
        <p:spPr bwMode="auto">
          <a:xfrm>
            <a:off x="1086587" y="5552843"/>
            <a:ext cx="1524509" cy="430887"/>
          </a:xfrm>
          <a:prstGeom prst="rect">
            <a:avLst/>
          </a:prstGeom>
          <a:noFill/>
        </p:spPr>
        <p:txBody>
          <a:bodyPr wrap="square" rtlCol="0">
            <a:spAutoFit/>
          </a:bodyPr>
          <a:lstStyle/>
          <a:p>
            <a:pPr>
              <a:defRPr/>
            </a:pPr>
            <a:r>
              <a:rPr lang="en-GB" sz="1100" b="1" dirty="0">
                <a:solidFill>
                  <a:schemeClr val="bg1"/>
                </a:solidFill>
                <a:latin typeface="Arial"/>
                <a:cs typeface="Arial"/>
              </a:rPr>
              <a:t>Funded by </a:t>
            </a:r>
            <a:endParaRPr dirty="0"/>
          </a:p>
          <a:p>
            <a:pPr>
              <a:defRPr/>
            </a:pPr>
            <a:r>
              <a:rPr lang="en-GB" sz="1100" b="1" dirty="0">
                <a:solidFill>
                  <a:schemeClr val="bg1"/>
                </a:solidFill>
                <a:latin typeface="Arial"/>
                <a:cs typeface="Arial"/>
              </a:rPr>
              <a:t>the European Union</a:t>
            </a:r>
            <a:endParaRPr dirty="0"/>
          </a:p>
        </p:txBody>
      </p:sp>
      <p:pic>
        <p:nvPicPr>
          <p:cNvPr id="17" name="Picture 16" descr="A yellow and white text with stars&#10;&#10;AI-generated content may be incorrect."/>
          <p:cNvPicPr>
            <a:picLocks noChangeAspect="1"/>
          </p:cNvPicPr>
          <p:nvPr userDrawn="1"/>
        </p:nvPicPr>
        <p:blipFill>
          <a:blip r:embed="rId4"/>
          <a:stretch/>
        </p:blipFill>
        <p:spPr bwMode="auto">
          <a:xfrm>
            <a:off x="8190277" y="-45632"/>
            <a:ext cx="3707784" cy="1736258"/>
          </a:xfrm>
          <a:prstGeom prst="rect">
            <a:avLst/>
          </a:prstGeom>
        </p:spPr>
      </p:pic>
      <p:sp>
        <p:nvSpPr>
          <p:cNvPr id="19" name="Rectangle 3"/>
          <p:cNvSpPr>
            <a:spLocks noChangeArrowheads="1"/>
          </p:cNvSpPr>
          <p:nvPr userDrawn="1"/>
        </p:nvSpPr>
        <p:spPr bwMode="auto">
          <a:xfrm>
            <a:off x="293939" y="74253"/>
            <a:ext cx="3973261" cy="1938992"/>
          </a:xfrm>
          <a:prstGeom prst="rect">
            <a:avLst/>
          </a:prstGeom>
          <a:noFill/>
          <a:ln>
            <a:noFill/>
          </a:ln>
        </p:spPr>
        <p:txBody>
          <a:bodyPr wrap="square">
            <a:spAutoFit/>
          </a:bodyPr>
          <a:lstStyle/>
          <a:p>
            <a:pPr>
              <a:defRPr/>
            </a:pPr>
            <a:r>
              <a:rPr lang="en-GB" sz="2400" i="1" dirty="0">
                <a:solidFill>
                  <a:srgbClr val="FCAF17"/>
                </a:solidFill>
                <a:latin typeface="Arial Narrow"/>
              </a:rPr>
              <a:t>PLASMA</a:t>
            </a:r>
            <a:endParaRPr dirty="0"/>
          </a:p>
          <a:p>
            <a:pPr>
              <a:defRPr/>
            </a:pPr>
            <a:r>
              <a:rPr lang="en-GB" sz="2400" i="1" dirty="0">
                <a:solidFill>
                  <a:srgbClr val="FCAF17"/>
                </a:solidFill>
                <a:latin typeface="Arial Narrow"/>
              </a:rPr>
              <a:t>ACCELERATOR SYSTEMS FOR </a:t>
            </a:r>
            <a:endParaRPr dirty="0"/>
          </a:p>
          <a:p>
            <a:pPr>
              <a:defRPr/>
            </a:pPr>
            <a:r>
              <a:rPr lang="en-GB" sz="2400" i="1" dirty="0">
                <a:solidFill>
                  <a:schemeClr val="bg1"/>
                </a:solidFill>
                <a:latin typeface="Arial Narrow"/>
              </a:rPr>
              <a:t>COMPACT</a:t>
            </a:r>
            <a:endParaRPr dirty="0"/>
          </a:p>
          <a:p>
            <a:pPr>
              <a:defRPr/>
            </a:pPr>
            <a:r>
              <a:rPr lang="en-GB" sz="2400" i="1" dirty="0">
                <a:solidFill>
                  <a:schemeClr val="bg1"/>
                </a:solidFill>
                <a:latin typeface="Arial Narrow"/>
              </a:rPr>
              <a:t>RESEARCH INFRASTRUCTURES</a:t>
            </a:r>
            <a:endParaRPr dirty="0"/>
          </a:p>
        </p:txBody>
      </p:sp>
      <p:pic>
        <p:nvPicPr>
          <p:cNvPr id="4" name="Picture 3"/>
          <p:cNvPicPr>
            <a:picLocks noChangeAspect="1"/>
          </p:cNvPicPr>
          <p:nvPr userDrawn="1"/>
        </p:nvPicPr>
        <p:blipFill>
          <a:blip r:embed="rId5"/>
          <a:stretch/>
        </p:blipFill>
        <p:spPr bwMode="auto">
          <a:xfrm flipH="1" flipV="1">
            <a:off x="2655206" y="5663768"/>
            <a:ext cx="382490" cy="367737"/>
          </a:xfrm>
          <a:prstGeom prst="rect">
            <a:avLst/>
          </a:prstGeom>
        </p:spPr>
      </p:pic>
      <p:sp>
        <p:nvSpPr>
          <p:cNvPr id="7" name="TextBox 6"/>
          <p:cNvSpPr txBox="1"/>
          <p:nvPr userDrawn="1"/>
        </p:nvSpPr>
        <p:spPr bwMode="auto">
          <a:xfrm>
            <a:off x="2557795" y="5417548"/>
            <a:ext cx="2569377" cy="246221"/>
          </a:xfrm>
          <a:prstGeom prst="rect">
            <a:avLst/>
          </a:prstGeom>
          <a:noFill/>
        </p:spPr>
        <p:txBody>
          <a:bodyPr wrap="square">
            <a:spAutoFit/>
          </a:bodyPr>
          <a:lstStyle/>
          <a:p>
            <a:pPr algn="l">
              <a:lnSpc>
                <a:spcPts val="1248"/>
              </a:lnSpc>
              <a:buNone/>
              <a:defRPr/>
            </a:pPr>
            <a:r>
              <a:rPr lang="en-GB" sz="1000" b="1" i="0" dirty="0">
                <a:solidFill>
                  <a:srgbClr val="FFFFFF"/>
                </a:solidFill>
                <a:latin typeface="Arial"/>
                <a:cs typeface="Arial"/>
              </a:rPr>
              <a:t>PSI supported by</a:t>
            </a:r>
            <a:endParaRPr lang="en-GB" sz="1000" dirty="0"/>
          </a:p>
        </p:txBody>
      </p:sp>
      <p:sp>
        <p:nvSpPr>
          <p:cNvPr id="11" name="TextBox 10"/>
          <p:cNvSpPr txBox="1"/>
          <p:nvPr userDrawn="1"/>
        </p:nvSpPr>
        <p:spPr bwMode="auto">
          <a:xfrm>
            <a:off x="4536030" y="5586026"/>
            <a:ext cx="1938494" cy="523220"/>
          </a:xfrm>
          <a:prstGeom prst="rect">
            <a:avLst/>
          </a:prstGeom>
          <a:noFill/>
        </p:spPr>
        <p:txBody>
          <a:bodyPr wrap="square">
            <a:spAutoFit/>
          </a:bodyPr>
          <a:lstStyle/>
          <a:p>
            <a:pPr>
              <a:defRPr/>
            </a:pPr>
            <a:r>
              <a:rPr lang="en-GB" sz="700">
                <a:solidFill>
                  <a:schemeClr val="bg1"/>
                </a:solidFill>
                <a:latin typeface="Arial"/>
                <a:cs typeface="Arial"/>
              </a:rPr>
              <a:t>Federal Department of Economic Affairs, </a:t>
            </a:r>
            <a:endParaRPr/>
          </a:p>
          <a:p>
            <a:pPr>
              <a:defRPr/>
            </a:pPr>
            <a:r>
              <a:rPr lang="en-GB" sz="700">
                <a:solidFill>
                  <a:schemeClr val="bg1"/>
                </a:solidFill>
                <a:latin typeface="Arial"/>
                <a:cs typeface="Arial"/>
              </a:rPr>
              <a:t>Education and Research EAER, </a:t>
            </a:r>
            <a:endParaRPr/>
          </a:p>
          <a:p>
            <a:pPr>
              <a:defRPr/>
            </a:pPr>
            <a:r>
              <a:rPr lang="en-GB" sz="700" b="1">
                <a:solidFill>
                  <a:schemeClr val="bg1"/>
                </a:solidFill>
                <a:latin typeface="Arial"/>
                <a:cs typeface="Arial"/>
              </a:rPr>
              <a:t>State Secretariat for Education, Research and Innovation SERI</a:t>
            </a:r>
            <a:endParaRPr/>
          </a:p>
        </p:txBody>
      </p:sp>
      <p:sp>
        <p:nvSpPr>
          <p:cNvPr id="13" name="TextBox 12"/>
          <p:cNvSpPr txBox="1"/>
          <p:nvPr userDrawn="1"/>
        </p:nvSpPr>
        <p:spPr bwMode="auto">
          <a:xfrm>
            <a:off x="3033310" y="5602963"/>
            <a:ext cx="1598567" cy="630941"/>
          </a:xfrm>
          <a:prstGeom prst="rect">
            <a:avLst/>
          </a:prstGeom>
          <a:noFill/>
        </p:spPr>
        <p:txBody>
          <a:bodyPr wrap="square">
            <a:spAutoFit/>
          </a:bodyPr>
          <a:lstStyle/>
          <a:p>
            <a:pPr>
              <a:buNone/>
              <a:defRPr/>
            </a:pPr>
            <a:r>
              <a:rPr lang="en-GB" sz="700" b="0" i="0" dirty="0" err="1">
                <a:solidFill>
                  <a:srgbClr val="FFFFFF"/>
                </a:solidFill>
                <a:latin typeface="Arial"/>
                <a:cs typeface="Arial"/>
              </a:rPr>
              <a:t>Schweizerische</a:t>
            </a:r>
            <a:r>
              <a:rPr lang="en-GB" sz="700" b="0" i="0" dirty="0">
                <a:solidFill>
                  <a:srgbClr val="FFFFFF"/>
                </a:solidFill>
                <a:latin typeface="Arial"/>
                <a:cs typeface="Arial"/>
              </a:rPr>
              <a:t> </a:t>
            </a:r>
            <a:r>
              <a:rPr lang="en-GB" sz="700" b="0" i="0" dirty="0" err="1">
                <a:solidFill>
                  <a:srgbClr val="FFFFFF"/>
                </a:solidFill>
                <a:latin typeface="Arial"/>
                <a:cs typeface="Arial"/>
              </a:rPr>
              <a:t>Eidgenossenschaft</a:t>
            </a:r>
            <a:r>
              <a:rPr lang="en-GB" sz="700" b="0" i="0" dirty="0">
                <a:solidFill>
                  <a:srgbClr val="FFFFFF"/>
                </a:solidFill>
                <a:latin typeface="Arial"/>
                <a:cs typeface="Arial"/>
              </a:rPr>
              <a:t> </a:t>
            </a:r>
            <a:endParaRPr dirty="0"/>
          </a:p>
          <a:p>
            <a:pPr>
              <a:buNone/>
              <a:defRPr/>
            </a:pPr>
            <a:r>
              <a:rPr lang="en-GB" sz="700" b="0" i="0" dirty="0" err="1">
                <a:solidFill>
                  <a:srgbClr val="FFFFFF"/>
                </a:solidFill>
                <a:latin typeface="Arial"/>
                <a:cs typeface="Arial"/>
              </a:rPr>
              <a:t>Confédération</a:t>
            </a:r>
            <a:r>
              <a:rPr lang="en-GB" sz="700" b="0" i="0" dirty="0">
                <a:solidFill>
                  <a:srgbClr val="FFFFFF"/>
                </a:solidFill>
                <a:latin typeface="Arial"/>
                <a:cs typeface="Arial"/>
              </a:rPr>
              <a:t> </a:t>
            </a:r>
            <a:r>
              <a:rPr lang="en-GB" sz="700" b="0" i="0" dirty="0" err="1">
                <a:solidFill>
                  <a:srgbClr val="FFFFFF"/>
                </a:solidFill>
                <a:latin typeface="Arial"/>
                <a:cs typeface="Arial"/>
              </a:rPr>
              <a:t>suisse</a:t>
            </a:r>
            <a:r>
              <a:rPr lang="en-GB" sz="700" b="0" i="0" dirty="0">
                <a:solidFill>
                  <a:srgbClr val="FFFFFF"/>
                </a:solidFill>
                <a:latin typeface="Arial"/>
                <a:cs typeface="Arial"/>
              </a:rPr>
              <a:t> </a:t>
            </a:r>
            <a:endParaRPr dirty="0"/>
          </a:p>
          <a:p>
            <a:pPr>
              <a:buNone/>
              <a:defRPr/>
            </a:pPr>
            <a:r>
              <a:rPr lang="en-GB" sz="700" b="0" i="0" dirty="0" err="1">
                <a:solidFill>
                  <a:srgbClr val="FFFFFF"/>
                </a:solidFill>
                <a:latin typeface="Arial"/>
                <a:cs typeface="Arial"/>
              </a:rPr>
              <a:t>Confederazione</a:t>
            </a:r>
            <a:r>
              <a:rPr lang="en-GB" sz="700" b="0" i="0" dirty="0">
                <a:solidFill>
                  <a:srgbClr val="FFFFFF"/>
                </a:solidFill>
                <a:latin typeface="Arial"/>
                <a:cs typeface="Arial"/>
              </a:rPr>
              <a:t> </a:t>
            </a:r>
            <a:r>
              <a:rPr lang="en-GB" sz="700" b="0" i="0" dirty="0" err="1">
                <a:solidFill>
                  <a:srgbClr val="FFFFFF"/>
                </a:solidFill>
                <a:latin typeface="Arial"/>
                <a:cs typeface="Arial"/>
              </a:rPr>
              <a:t>Svizzera</a:t>
            </a:r>
            <a:r>
              <a:rPr lang="en-GB" sz="700" b="0" i="0" dirty="0">
                <a:solidFill>
                  <a:srgbClr val="FFFFFF"/>
                </a:solidFill>
                <a:latin typeface="Arial"/>
                <a:cs typeface="Arial"/>
              </a:rPr>
              <a:t> </a:t>
            </a:r>
            <a:endParaRPr dirty="0"/>
          </a:p>
          <a:p>
            <a:pPr>
              <a:buNone/>
              <a:defRPr/>
            </a:pPr>
            <a:r>
              <a:rPr lang="en-GB" sz="700" b="0" i="0" dirty="0" err="1">
                <a:solidFill>
                  <a:srgbClr val="FFFFFF"/>
                </a:solidFill>
                <a:latin typeface="Arial"/>
                <a:cs typeface="Arial"/>
              </a:rPr>
              <a:t>Confederaziun</a:t>
            </a:r>
            <a:r>
              <a:rPr lang="en-GB" sz="700" b="0" i="0" dirty="0">
                <a:solidFill>
                  <a:srgbClr val="FFFFFF"/>
                </a:solidFill>
                <a:latin typeface="Arial"/>
                <a:cs typeface="Arial"/>
              </a:rPr>
              <a:t> </a:t>
            </a:r>
            <a:r>
              <a:rPr lang="en-GB" sz="700" b="0" i="0" dirty="0" err="1">
                <a:solidFill>
                  <a:srgbClr val="FFFFFF"/>
                </a:solidFill>
                <a:latin typeface="Arial"/>
                <a:cs typeface="Arial"/>
              </a:rPr>
              <a:t>svizra</a:t>
            </a:r>
            <a:r>
              <a:rPr lang="en-GB" sz="700" b="0" i="0" dirty="0">
                <a:solidFill>
                  <a:srgbClr val="FFFFFF"/>
                </a:solidFill>
                <a:latin typeface="Arial"/>
                <a:cs typeface="Arial"/>
              </a:rPr>
              <a:t> </a:t>
            </a:r>
            <a:endParaRPr dirty="0"/>
          </a:p>
          <a:p>
            <a:pPr>
              <a:buNone/>
              <a:defRPr/>
            </a:pPr>
            <a:r>
              <a:rPr lang="en-GB" sz="700" b="0" i="0" dirty="0">
                <a:solidFill>
                  <a:srgbClr val="FFFFFF"/>
                </a:solidFill>
                <a:latin typeface="Arial"/>
                <a:cs typeface="Arial"/>
              </a:rPr>
              <a:t>Swiss Confederation</a:t>
            </a:r>
            <a:endParaRPr lang="en-GB" sz="7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pic>
        <p:nvPicPr>
          <p:cNvPr id="12" name="Picture 11" descr="A bright light in the dark&#10;&#10;AI-generated content may be incorrect."/>
          <p:cNvPicPr>
            <a:picLocks noChangeAspect="1"/>
          </p:cNvPicPr>
          <p:nvPr userDrawn="1"/>
        </p:nvPicPr>
        <p:blipFill>
          <a:blip r:embed="rId2"/>
          <a:srcRect t="47084"/>
          <a:stretch/>
        </p:blipFill>
        <p:spPr bwMode="auto">
          <a:xfrm>
            <a:off x="-1" y="6457516"/>
            <a:ext cx="12192000" cy="422305"/>
          </a:xfrm>
          <a:prstGeom prst="rect">
            <a:avLst/>
          </a:prstGeom>
        </p:spPr>
      </p:pic>
      <p:pic>
        <p:nvPicPr>
          <p:cNvPr id="10" name="Picture 9" descr="A bright light in the dark&#10;&#10;AI-generated content may be incorrect."/>
          <p:cNvPicPr>
            <a:picLocks noChangeAspect="1"/>
          </p:cNvPicPr>
          <p:nvPr userDrawn="1"/>
        </p:nvPicPr>
        <p:blipFill>
          <a:blip r:embed="rId2"/>
          <a:stretch/>
        </p:blipFill>
        <p:spPr bwMode="auto">
          <a:xfrm>
            <a:off x="-1" y="-20367"/>
            <a:ext cx="12192000" cy="798066"/>
          </a:xfrm>
          <a:prstGeom prst="rect">
            <a:avLst/>
          </a:prstGeom>
        </p:spPr>
      </p:pic>
      <p:sp>
        <p:nvSpPr>
          <p:cNvPr id="3" name="Content Placeholder 2"/>
          <p:cNvSpPr>
            <a:spLocks noGrp="1"/>
          </p:cNvSpPr>
          <p:nvPr>
            <p:ph idx="1"/>
          </p:nvPr>
        </p:nvSpPr>
        <p:spPr bwMode="auto"/>
        <p:txBody>
          <a:bodyPr/>
          <a:lstStyle/>
          <a:p>
            <a:pPr lvl="0">
              <a:defRPr/>
            </a:pPr>
            <a:r>
              <a:rPr lang="en-US" dirty="0"/>
              <a:t>Edit Master text styles</a:t>
            </a:r>
            <a:endParaRPr dirty="0"/>
          </a:p>
          <a:p>
            <a:pPr lvl="1">
              <a:defRPr/>
            </a:pPr>
            <a:r>
              <a:rPr lang="en-US" dirty="0"/>
              <a:t>Second level</a:t>
            </a:r>
            <a:endParaRPr dirty="0"/>
          </a:p>
          <a:p>
            <a:pPr lvl="2">
              <a:defRPr/>
            </a:pPr>
            <a:r>
              <a:rPr lang="en-US" dirty="0"/>
              <a:t>Third level</a:t>
            </a:r>
            <a:endParaRPr dirty="0"/>
          </a:p>
          <a:p>
            <a:pPr lvl="3">
              <a:defRPr/>
            </a:pPr>
            <a:r>
              <a:rPr lang="en-US" dirty="0"/>
              <a:t>Fourth level</a:t>
            </a:r>
            <a:endParaRPr dirty="0"/>
          </a:p>
          <a:p>
            <a:pPr lvl="4">
              <a:defRPr/>
            </a:pPr>
            <a:r>
              <a:rPr lang="en-US" dirty="0"/>
              <a:t>Fifth level</a:t>
            </a:r>
            <a:endParaRPr lang="en-GB" dirty="0"/>
          </a:p>
        </p:txBody>
      </p:sp>
      <p:sp>
        <p:nvSpPr>
          <p:cNvPr id="6" name="Slide Number Placeholder 5"/>
          <p:cNvSpPr>
            <a:spLocks noGrp="1"/>
          </p:cNvSpPr>
          <p:nvPr>
            <p:ph type="sldNum" sz="quarter" idx="12"/>
          </p:nvPr>
        </p:nvSpPr>
        <p:spPr bwMode="auto">
          <a:xfrm>
            <a:off x="9111673" y="6480789"/>
            <a:ext cx="2743200" cy="365125"/>
          </a:xfrm>
        </p:spPr>
        <p:txBody>
          <a:bodyPr/>
          <a:lstStyle>
            <a:lvl1pPr>
              <a:defRPr sz="1400">
                <a:solidFill>
                  <a:srgbClr val="FCAF17"/>
                </a:solidFill>
              </a:defRPr>
            </a:lvl1pPr>
          </a:lstStyle>
          <a:p>
            <a:pPr>
              <a:defRPr/>
            </a:pPr>
            <a:fld id="{3A3A6714-3D1F-4857-9904-D935B84167FA}" type="slidenum">
              <a:rPr lang="en-GB"/>
              <a:t>‹#›</a:t>
            </a:fld>
            <a:endParaRPr lang="en-GB"/>
          </a:p>
        </p:txBody>
      </p:sp>
      <p:sp>
        <p:nvSpPr>
          <p:cNvPr id="2" name="Title 1"/>
          <p:cNvSpPr>
            <a:spLocks noGrp="1"/>
          </p:cNvSpPr>
          <p:nvPr>
            <p:ph type="title"/>
          </p:nvPr>
        </p:nvSpPr>
        <p:spPr bwMode="auto">
          <a:xfrm>
            <a:off x="2042254" y="-14978"/>
            <a:ext cx="7961747" cy="792677"/>
          </a:xfrm>
        </p:spPr>
        <p:txBody>
          <a:bodyPr>
            <a:normAutofit/>
          </a:bodyPr>
          <a:lstStyle>
            <a:lvl1pPr algn="ctr">
              <a:defRPr sz="3500" b="1">
                <a:solidFill>
                  <a:srgbClr val="FCAF17"/>
                </a:solidFill>
              </a:defRPr>
            </a:lvl1pPr>
          </a:lstStyle>
          <a:p>
            <a:pPr>
              <a:defRPr/>
            </a:pPr>
            <a:r>
              <a:rPr lang="en-US" dirty="0"/>
              <a:t>Click to edit Master title style</a:t>
            </a:r>
            <a:endParaRPr lang="en-GB" dirty="0"/>
          </a:p>
        </p:txBody>
      </p:sp>
      <p:sp>
        <p:nvSpPr>
          <p:cNvPr id="20" name="Footer Placeholder 19"/>
          <p:cNvSpPr>
            <a:spLocks noGrp="1"/>
          </p:cNvSpPr>
          <p:nvPr>
            <p:ph type="ftr" sz="quarter" idx="13"/>
          </p:nvPr>
        </p:nvSpPr>
        <p:spPr bwMode="auto">
          <a:xfrm>
            <a:off x="410544" y="6462572"/>
            <a:ext cx="4114800" cy="365125"/>
          </a:xfrm>
        </p:spPr>
        <p:txBody>
          <a:bodyPr/>
          <a:lstStyle>
            <a:lvl1pPr>
              <a:defRPr sz="1400" i="1">
                <a:solidFill>
                  <a:srgbClr val="FCAF17"/>
                </a:solidFill>
              </a:defRPr>
            </a:lvl1pPr>
          </a:lstStyle>
          <a:p>
            <a:pPr algn="l">
              <a:defRPr/>
            </a:pPr>
            <a:r>
              <a:rPr lang="en-GB" dirty="0"/>
              <a:t>Insert author and occasion</a:t>
            </a:r>
            <a:endParaRPr dirty="0"/>
          </a:p>
        </p:txBody>
      </p:sp>
      <p:pic>
        <p:nvPicPr>
          <p:cNvPr id="13" name="Picture 12"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sp>
        <p:nvSpPr>
          <p:cNvPr id="5" name="TextBox 4"/>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FCAF17"/>
                </a:solidFill>
              </a:rPr>
              <a:t>www.pacri.eu</a:t>
            </a:r>
            <a:endParaRPr/>
          </a:p>
        </p:txBody>
      </p:sp>
      <p:pic>
        <p:nvPicPr>
          <p:cNvPr id="17" name="Picture 16" descr="A yellow and white text with stars&#10;&#10;AI-generated content may be incorrect."/>
          <p:cNvPicPr>
            <a:picLocks noChangeAspect="1"/>
          </p:cNvPicPr>
          <p:nvPr userDrawn="1"/>
        </p:nvPicPr>
        <p:blipFill>
          <a:blip r:embed="rId4"/>
          <a:stretch/>
        </p:blipFill>
        <p:spPr bwMode="auto">
          <a:xfrm>
            <a:off x="114402" y="32299"/>
            <a:ext cx="1537562" cy="720000"/>
          </a:xfrm>
          <a:prstGeom prst="rect">
            <a:avLst/>
          </a:prstGeom>
        </p:spPr>
      </p:pic>
      <p:pic>
        <p:nvPicPr>
          <p:cNvPr id="4" name="Picture 3"/>
          <p:cNvPicPr>
            <a:picLocks noChangeAspect="1"/>
          </p:cNvPicPr>
          <p:nvPr userDrawn="1"/>
        </p:nvPicPr>
        <p:blipFill>
          <a:blip r:embed="rId5"/>
          <a:stretch/>
        </p:blipFill>
        <p:spPr bwMode="auto">
          <a:xfrm flipH="1" flipV="1">
            <a:off x="11623610" y="195344"/>
            <a:ext cx="382490" cy="36773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bg>
      <p:bgPr>
        <a:gradFill>
          <a:gsLst>
            <a:gs pos="0">
              <a:srgbClr val="2E0330"/>
            </a:gs>
            <a:gs pos="80000">
              <a:srgbClr val="2E0330"/>
            </a:gs>
          </a:gsLst>
          <a:lin ang="5400000" scaled="1"/>
        </a:gradFill>
        <a:effectLst/>
      </p:bgPr>
    </p:bg>
    <p:spTree>
      <p:nvGrpSpPr>
        <p:cNvPr id="1" name=""/>
        <p:cNvGrpSpPr/>
        <p:nvPr/>
      </p:nvGrpSpPr>
      <p:grpSpPr bwMode="auto">
        <a:xfrm>
          <a:off x="0" y="0"/>
          <a:ext cx="0" cy="0"/>
          <a:chOff x="0" y="0"/>
          <a:chExt cx="0" cy="0"/>
        </a:xfrm>
      </p:grpSpPr>
      <p:sp>
        <p:nvSpPr>
          <p:cNvPr id="11" name="Rectangle 10"/>
          <p:cNvSpPr/>
          <p:nvPr userDrawn="1"/>
        </p:nvSpPr>
        <p:spPr bwMode="auto">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3" name="Content Placeholder 2"/>
          <p:cNvSpPr>
            <a:spLocks noGrp="1"/>
          </p:cNvSpPr>
          <p:nvPr>
            <p:ph idx="1"/>
          </p:nvPr>
        </p:nvSpPr>
        <p:spPr bwMode="auto"/>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Rectangle 6"/>
          <p:cNvSpPr/>
          <p:nvPr userDrawn="1"/>
        </p:nvSpPr>
        <p:spPr bwMode="auto">
          <a:xfrm>
            <a:off x="0" y="-20367"/>
            <a:ext cx="12192000" cy="8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C6D9F1"/>
              </a:solidFill>
            </a:endParaRPr>
          </a:p>
        </p:txBody>
      </p:sp>
      <p:sp>
        <p:nvSpPr>
          <p:cNvPr id="6" name="Slide Number Placeholder 5"/>
          <p:cNvSpPr>
            <a:spLocks noGrp="1"/>
          </p:cNvSpPr>
          <p:nvPr>
            <p:ph type="sldNum" sz="quarter" idx="12"/>
          </p:nvPr>
        </p:nvSpPr>
        <p:spPr bwMode="auto">
          <a:xfrm>
            <a:off x="9111673" y="6480789"/>
            <a:ext cx="2743200" cy="365125"/>
          </a:xfrm>
        </p:spPr>
        <p:txBody>
          <a:bodyPr/>
          <a:lstStyle>
            <a:lvl1pPr>
              <a:defRPr sz="1400">
                <a:solidFill>
                  <a:srgbClr val="334186"/>
                </a:solidFill>
              </a:defRPr>
            </a:lvl1pPr>
          </a:lstStyle>
          <a:p>
            <a:pPr>
              <a:defRPr/>
            </a:pPr>
            <a:fld id="{3A3A6714-3D1F-4857-9904-D935B84167FA}" type="slidenum">
              <a:rPr lang="en-GB"/>
              <a:t>‹#›</a:t>
            </a:fld>
            <a:endParaRPr lang="en-GB"/>
          </a:p>
        </p:txBody>
      </p:sp>
      <p:sp>
        <p:nvSpPr>
          <p:cNvPr id="2" name="Title 1"/>
          <p:cNvSpPr>
            <a:spLocks noGrp="1"/>
          </p:cNvSpPr>
          <p:nvPr>
            <p:ph type="title"/>
          </p:nvPr>
        </p:nvSpPr>
        <p:spPr bwMode="auto">
          <a:xfrm>
            <a:off x="2115125" y="-20366"/>
            <a:ext cx="7961747" cy="803120"/>
          </a:xfrm>
        </p:spPr>
        <p:txBody>
          <a:bodyPr>
            <a:normAutofit/>
          </a:bodyPr>
          <a:lstStyle>
            <a:lvl1pPr algn="ctr">
              <a:defRPr sz="3500" b="1">
                <a:solidFill>
                  <a:srgbClr val="334186"/>
                </a:solidFill>
              </a:defRPr>
            </a:lvl1pPr>
          </a:lstStyle>
          <a:p>
            <a:pPr>
              <a:defRPr/>
            </a:pPr>
            <a:r>
              <a:rPr lang="en-US"/>
              <a:t>Click to edit Master title style</a:t>
            </a:r>
            <a:endParaRPr lang="en-GB"/>
          </a:p>
        </p:txBody>
      </p:sp>
      <p:sp>
        <p:nvSpPr>
          <p:cNvPr id="20" name="Footer Placeholder 19"/>
          <p:cNvSpPr>
            <a:spLocks noGrp="1"/>
          </p:cNvSpPr>
          <p:nvPr>
            <p:ph type="ftr" sz="quarter" idx="13"/>
          </p:nvPr>
        </p:nvSpPr>
        <p:spPr bwMode="auto">
          <a:xfrm>
            <a:off x="410544" y="6462572"/>
            <a:ext cx="4114800" cy="365125"/>
          </a:xfrm>
        </p:spPr>
        <p:txBody>
          <a:bodyPr/>
          <a:lstStyle>
            <a:lvl1pPr>
              <a:defRPr sz="1400" i="1">
                <a:solidFill>
                  <a:srgbClr val="334186"/>
                </a:solidFill>
              </a:defRPr>
            </a:lvl1pPr>
          </a:lstStyle>
          <a:p>
            <a:pPr algn="l">
              <a:defRPr/>
            </a:pPr>
            <a:r>
              <a:rPr lang="en-GB"/>
              <a:t>Insert author and occasion</a:t>
            </a:r>
            <a:endParaRPr/>
          </a:p>
        </p:txBody>
      </p:sp>
      <p:sp>
        <p:nvSpPr>
          <p:cNvPr id="4" name="TextBox 3"/>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2C3982"/>
                </a:solidFill>
              </a:rPr>
              <a:t>www.pacri.eu</a:t>
            </a:r>
            <a:endParaRPr/>
          </a:p>
        </p:txBody>
      </p:sp>
      <p:pic>
        <p:nvPicPr>
          <p:cNvPr id="12" name="Picture 11" descr="A yellow and blue text with stars&#10;&#10;AI-generated content may be incorrect."/>
          <p:cNvPicPr>
            <a:picLocks noChangeAspect="1"/>
          </p:cNvPicPr>
          <p:nvPr userDrawn="1"/>
        </p:nvPicPr>
        <p:blipFill>
          <a:blip r:embed="rId2"/>
          <a:stretch/>
        </p:blipFill>
        <p:spPr bwMode="auto">
          <a:xfrm>
            <a:off x="114401" y="32299"/>
            <a:ext cx="1537562" cy="720000"/>
          </a:xfrm>
          <a:prstGeom prst="rect">
            <a:avLst/>
          </a:prstGeom>
        </p:spPr>
      </p:pic>
      <p:pic>
        <p:nvPicPr>
          <p:cNvPr id="8" name="Picture 7"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pic>
        <p:nvPicPr>
          <p:cNvPr id="10" name="Picture 9"/>
          <p:cNvPicPr>
            <a:picLocks noChangeAspect="1"/>
          </p:cNvPicPr>
          <p:nvPr userDrawn="1"/>
        </p:nvPicPr>
        <p:blipFill>
          <a:blip r:embed="rId4"/>
          <a:stretch/>
        </p:blipFill>
        <p:spPr bwMode="auto">
          <a:xfrm flipH="1" flipV="1">
            <a:off x="11623610" y="195344"/>
            <a:ext cx="382490" cy="36773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_Title and Conten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Rectangle 3"/>
          <p:cNvSpPr/>
          <p:nvPr userDrawn="1"/>
        </p:nvSpPr>
        <p:spPr bwMode="auto">
          <a:xfrm>
            <a:off x="0" y="-20367"/>
            <a:ext cx="12192000" cy="8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C6D9F1"/>
              </a:solidFill>
            </a:endParaRPr>
          </a:p>
        </p:txBody>
      </p:sp>
      <p:sp>
        <p:nvSpPr>
          <p:cNvPr id="7" name="Title 1"/>
          <p:cNvSpPr>
            <a:spLocks noGrp="1"/>
          </p:cNvSpPr>
          <p:nvPr>
            <p:ph type="title"/>
          </p:nvPr>
        </p:nvSpPr>
        <p:spPr bwMode="auto">
          <a:xfrm>
            <a:off x="2086426" y="5944"/>
            <a:ext cx="7961747" cy="720000"/>
          </a:xfrm>
        </p:spPr>
        <p:txBody>
          <a:bodyPr>
            <a:normAutofit/>
          </a:bodyPr>
          <a:lstStyle>
            <a:lvl1pPr algn="ctr">
              <a:defRPr sz="3500" b="1">
                <a:solidFill>
                  <a:srgbClr val="334186"/>
                </a:solidFill>
              </a:defRPr>
            </a:lvl1pPr>
          </a:lstStyle>
          <a:p>
            <a:pPr>
              <a:defRPr/>
            </a:pPr>
            <a:r>
              <a:rPr lang="en-US" dirty="0"/>
              <a:t>Click to edit Master title style</a:t>
            </a:r>
            <a:endParaRPr lang="en-GB" dirty="0"/>
          </a:p>
        </p:txBody>
      </p:sp>
      <p:pic>
        <p:nvPicPr>
          <p:cNvPr id="11" name="Picture 10" descr="A yellow and blue text with stars&#10;&#10;AI-generated content may be incorrect."/>
          <p:cNvPicPr>
            <a:picLocks noChangeAspect="1"/>
          </p:cNvPicPr>
          <p:nvPr userDrawn="1"/>
        </p:nvPicPr>
        <p:blipFill>
          <a:blip r:embed="rId2"/>
          <a:stretch/>
        </p:blipFill>
        <p:spPr bwMode="auto">
          <a:xfrm>
            <a:off x="114401" y="32299"/>
            <a:ext cx="1537562" cy="720000"/>
          </a:xfrm>
          <a:prstGeom prst="rect">
            <a:avLst/>
          </a:prstGeom>
        </p:spPr>
      </p:pic>
      <p:sp>
        <p:nvSpPr>
          <p:cNvPr id="15" name="Rectangle 14"/>
          <p:cNvSpPr/>
          <p:nvPr userDrawn="1"/>
        </p:nvSpPr>
        <p:spPr bwMode="auto">
          <a:xfrm>
            <a:off x="0" y="6462572"/>
            <a:ext cx="12192000" cy="401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16" name="Slide Number Placeholder 5"/>
          <p:cNvSpPr>
            <a:spLocks noGrp="1"/>
          </p:cNvSpPr>
          <p:nvPr>
            <p:ph type="sldNum" sz="quarter" idx="12"/>
          </p:nvPr>
        </p:nvSpPr>
        <p:spPr bwMode="auto">
          <a:xfrm>
            <a:off x="9111673" y="6480789"/>
            <a:ext cx="2743200" cy="365125"/>
          </a:xfrm>
        </p:spPr>
        <p:txBody>
          <a:bodyPr/>
          <a:lstStyle>
            <a:lvl1pPr>
              <a:defRPr sz="1400">
                <a:solidFill>
                  <a:srgbClr val="334186"/>
                </a:solidFill>
              </a:defRPr>
            </a:lvl1pPr>
          </a:lstStyle>
          <a:p>
            <a:pPr>
              <a:defRPr/>
            </a:pPr>
            <a:fld id="{3A3A6714-3D1F-4857-9904-D935B84167FA}" type="slidenum">
              <a:rPr lang="en-GB"/>
              <a:t>‹#›</a:t>
            </a:fld>
            <a:endParaRPr lang="en-GB"/>
          </a:p>
        </p:txBody>
      </p:sp>
      <p:sp>
        <p:nvSpPr>
          <p:cNvPr id="18" name="Footer Placeholder 19"/>
          <p:cNvSpPr>
            <a:spLocks noGrp="1"/>
          </p:cNvSpPr>
          <p:nvPr>
            <p:ph type="ftr" sz="quarter" idx="13"/>
          </p:nvPr>
        </p:nvSpPr>
        <p:spPr bwMode="auto">
          <a:xfrm>
            <a:off x="410544" y="6462572"/>
            <a:ext cx="4114800" cy="365125"/>
          </a:xfrm>
        </p:spPr>
        <p:txBody>
          <a:bodyPr/>
          <a:lstStyle>
            <a:lvl1pPr>
              <a:defRPr sz="1400" i="1">
                <a:solidFill>
                  <a:srgbClr val="334186"/>
                </a:solidFill>
              </a:defRPr>
            </a:lvl1pPr>
          </a:lstStyle>
          <a:p>
            <a:pPr algn="l">
              <a:defRPr/>
            </a:pPr>
            <a:r>
              <a:rPr lang="en-GB" dirty="0"/>
              <a:t>Insert author and occasion</a:t>
            </a:r>
            <a:endParaRPr dirty="0"/>
          </a:p>
        </p:txBody>
      </p:sp>
      <p:sp>
        <p:nvSpPr>
          <p:cNvPr id="19" name="TextBox 18"/>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2C3982"/>
                </a:solidFill>
              </a:rPr>
              <a:t>www.pacri.eu</a:t>
            </a:r>
            <a:endParaRPr/>
          </a:p>
        </p:txBody>
      </p:sp>
      <p:pic>
        <p:nvPicPr>
          <p:cNvPr id="2" name="Picture 1"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pic>
        <p:nvPicPr>
          <p:cNvPr id="5" name="Picture 4"/>
          <p:cNvPicPr>
            <a:picLocks noChangeAspect="1"/>
          </p:cNvPicPr>
          <p:nvPr userDrawn="1"/>
        </p:nvPicPr>
        <p:blipFill>
          <a:blip r:embed="rId4"/>
          <a:stretch/>
        </p:blipFill>
        <p:spPr bwMode="auto">
          <a:xfrm flipH="1" flipV="1">
            <a:off x="11623610" y="195344"/>
            <a:ext cx="382490" cy="367737"/>
          </a:xfrm>
          <a:prstGeom prst="rect">
            <a:avLst/>
          </a:prstGeom>
        </p:spPr>
      </p:pic>
      <p:sp>
        <p:nvSpPr>
          <p:cNvPr id="6" name="Line"/>
          <p:cNvSpPr/>
          <p:nvPr userDrawn="1"/>
        </p:nvSpPr>
        <p:spPr bwMode="auto">
          <a:xfrm>
            <a:off x="777002" y="806058"/>
            <a:ext cx="10580596" cy="1"/>
          </a:xfrm>
          <a:prstGeom prst="line">
            <a:avLst/>
          </a:prstGeom>
          <a:ln w="50800">
            <a:solidFill>
              <a:srgbClr val="757F8D"/>
            </a:solidFill>
            <a:miter lim="400000"/>
          </a:ln>
        </p:spPr>
        <p:txBody>
          <a:bodyPr lIns="50800" tIns="50800" rIns="50800" bIns="50800" anchor="ctr"/>
          <a:ls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a:lstStyle>
          <a:p>
            <a:pPr defTabSz="355600">
              <a:spcBef>
                <a:spcPts val="4700"/>
              </a:spcBef>
              <a:defRPr sz="4000">
                <a:solidFill>
                  <a:srgbClr val="53585F"/>
                </a:solidFill>
                <a:latin typeface="Graphik Light"/>
                <a:ea typeface="Graphik Light"/>
                <a:cs typeface="Graphik Light"/>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Title and Content">
    <p:bg>
      <p:bgPr>
        <a:gradFill>
          <a:gsLst>
            <a:gs pos="0">
              <a:srgbClr val="2E0330"/>
            </a:gs>
            <a:gs pos="80000">
              <a:srgbClr val="2E0330"/>
            </a:gs>
          </a:gsLst>
          <a:lin ang="5400000" scaled="1"/>
        </a:grad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p:txBody>
          <a:bodyPr/>
          <a:lstStyle>
            <a:lvl1pPr>
              <a:defRPr>
                <a:solidFill>
                  <a:srgbClr val="FCAF17"/>
                </a:solidFill>
              </a:defRPr>
            </a:lvl1pPr>
            <a:lvl2pPr>
              <a:defRPr>
                <a:solidFill>
                  <a:srgbClr val="FCAF17"/>
                </a:solidFill>
              </a:defRPr>
            </a:lvl2pPr>
            <a:lvl3pPr>
              <a:defRPr>
                <a:solidFill>
                  <a:srgbClr val="FCAF17"/>
                </a:solidFill>
              </a:defRPr>
            </a:lvl3pPr>
            <a:lvl4pPr>
              <a:defRPr>
                <a:solidFill>
                  <a:srgbClr val="FCAF17"/>
                </a:solidFill>
              </a:defRPr>
            </a:lvl4pPr>
            <a:lvl5pPr>
              <a:defRPr>
                <a:solidFill>
                  <a:srgbClr val="FCAF17"/>
                </a:solidFill>
              </a:defRPr>
            </a:lvl5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 name="Title 1"/>
          <p:cNvSpPr>
            <a:spLocks noGrp="1"/>
          </p:cNvSpPr>
          <p:nvPr>
            <p:ph type="title"/>
          </p:nvPr>
        </p:nvSpPr>
        <p:spPr bwMode="auto">
          <a:xfrm>
            <a:off x="2115127" y="-272186"/>
            <a:ext cx="7961747" cy="1325563"/>
          </a:xfrm>
        </p:spPr>
        <p:txBody>
          <a:bodyPr>
            <a:normAutofit/>
          </a:bodyPr>
          <a:lstStyle>
            <a:lvl1pPr algn="ctr">
              <a:defRPr sz="3500" b="1">
                <a:solidFill>
                  <a:srgbClr val="FCAF17"/>
                </a:solidFill>
              </a:defRPr>
            </a:lvl1pPr>
          </a:lstStyle>
          <a:p>
            <a:pPr>
              <a:defRPr/>
            </a:pPr>
            <a:r>
              <a:rPr lang="en-US"/>
              <a:t>Click to edit Master title style</a:t>
            </a:r>
            <a:endParaRPr lang="en-GB"/>
          </a:p>
        </p:txBody>
      </p:sp>
      <p:pic>
        <p:nvPicPr>
          <p:cNvPr id="15" name="Picture 14" descr="A yellow and white text with stars&#10;&#10;AI-generated content may be incorrect."/>
          <p:cNvPicPr>
            <a:picLocks noChangeAspect="1"/>
          </p:cNvPicPr>
          <p:nvPr userDrawn="1"/>
        </p:nvPicPr>
        <p:blipFill>
          <a:blip r:embed="rId2"/>
          <a:stretch/>
        </p:blipFill>
        <p:spPr bwMode="auto">
          <a:xfrm>
            <a:off x="114402" y="32299"/>
            <a:ext cx="1537562" cy="720000"/>
          </a:xfrm>
          <a:prstGeom prst="rect">
            <a:avLst/>
          </a:prstGeom>
        </p:spPr>
      </p:pic>
      <p:sp>
        <p:nvSpPr>
          <p:cNvPr id="17" name="Slide Number Placeholder 5"/>
          <p:cNvSpPr>
            <a:spLocks noGrp="1"/>
          </p:cNvSpPr>
          <p:nvPr>
            <p:ph type="sldNum" sz="quarter" idx="12"/>
          </p:nvPr>
        </p:nvSpPr>
        <p:spPr bwMode="auto">
          <a:xfrm>
            <a:off x="9111673" y="6480789"/>
            <a:ext cx="2743200" cy="365125"/>
          </a:xfrm>
        </p:spPr>
        <p:txBody>
          <a:bodyPr/>
          <a:lstStyle>
            <a:lvl1pPr>
              <a:defRPr sz="1400">
                <a:solidFill>
                  <a:srgbClr val="FCAF17"/>
                </a:solidFill>
              </a:defRPr>
            </a:lvl1pPr>
          </a:lstStyle>
          <a:p>
            <a:pPr>
              <a:defRPr/>
            </a:pPr>
            <a:fld id="{3A3A6714-3D1F-4857-9904-D935B84167FA}" type="slidenum">
              <a:rPr lang="en-GB"/>
              <a:t>‹#›</a:t>
            </a:fld>
            <a:endParaRPr lang="en-GB"/>
          </a:p>
        </p:txBody>
      </p:sp>
      <p:sp>
        <p:nvSpPr>
          <p:cNvPr id="18" name="Footer Placeholder 19"/>
          <p:cNvSpPr>
            <a:spLocks noGrp="1"/>
          </p:cNvSpPr>
          <p:nvPr>
            <p:ph type="ftr" sz="quarter" idx="13"/>
          </p:nvPr>
        </p:nvSpPr>
        <p:spPr bwMode="auto">
          <a:xfrm>
            <a:off x="410544" y="6462572"/>
            <a:ext cx="4114800" cy="365125"/>
          </a:xfrm>
        </p:spPr>
        <p:txBody>
          <a:bodyPr/>
          <a:lstStyle>
            <a:lvl1pPr>
              <a:defRPr sz="1400" i="1">
                <a:solidFill>
                  <a:srgbClr val="FCAF17"/>
                </a:solidFill>
              </a:defRPr>
            </a:lvl1pPr>
          </a:lstStyle>
          <a:p>
            <a:pPr algn="l">
              <a:defRPr/>
            </a:pPr>
            <a:r>
              <a:rPr lang="en-GB"/>
              <a:t>Insert author and occasion</a:t>
            </a:r>
            <a:endParaRPr/>
          </a:p>
        </p:txBody>
      </p:sp>
      <p:sp>
        <p:nvSpPr>
          <p:cNvPr id="19" name="TextBox 18"/>
          <p:cNvSpPr txBox="1"/>
          <p:nvPr userDrawn="1"/>
        </p:nvSpPr>
        <p:spPr bwMode="auto">
          <a:xfrm>
            <a:off x="4456234" y="6458365"/>
            <a:ext cx="3279531" cy="369332"/>
          </a:xfrm>
          <a:prstGeom prst="rect">
            <a:avLst/>
          </a:prstGeom>
          <a:noFill/>
        </p:spPr>
        <p:txBody>
          <a:bodyPr wrap="square" rtlCol="0">
            <a:spAutoFit/>
          </a:bodyPr>
          <a:lstStyle/>
          <a:p>
            <a:pPr algn="ctr">
              <a:defRPr/>
            </a:pPr>
            <a:r>
              <a:rPr lang="en-GB">
                <a:solidFill>
                  <a:srgbClr val="FCAF17"/>
                </a:solidFill>
              </a:rPr>
              <a:t>www.pacri.eu</a:t>
            </a:r>
            <a:endParaRPr/>
          </a:p>
        </p:txBody>
      </p:sp>
      <p:pic>
        <p:nvPicPr>
          <p:cNvPr id="2" name="Picture 1" descr="A blue background with yellow stars&#10;&#10;Description automatically generated with low confidence"/>
          <p:cNvPicPr>
            <a:picLocks noChangeAspect="1"/>
          </p:cNvPicPr>
          <p:nvPr userDrawn="1"/>
        </p:nvPicPr>
        <p:blipFill>
          <a:blip r:embed="rId3"/>
          <a:stretch/>
        </p:blipFill>
        <p:spPr bwMode="auto">
          <a:xfrm>
            <a:off x="11008950" y="185819"/>
            <a:ext cx="555505" cy="367738"/>
          </a:xfrm>
          <a:prstGeom prst="rect">
            <a:avLst/>
          </a:prstGeom>
        </p:spPr>
      </p:pic>
      <p:pic>
        <p:nvPicPr>
          <p:cNvPr id="4" name="Picture 3"/>
          <p:cNvPicPr>
            <a:picLocks noChangeAspect="1"/>
          </p:cNvPicPr>
          <p:nvPr userDrawn="1"/>
        </p:nvPicPr>
        <p:blipFill>
          <a:blip r:embed="rId4"/>
          <a:stretch/>
        </p:blipFill>
        <p:spPr bwMode="auto">
          <a:xfrm flipH="1" flipV="1">
            <a:off x="11623610" y="195344"/>
            <a:ext cx="382490" cy="36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85C45F3-8D30-4E47-A23B-88EACEE32C39}" type="datetime1">
              <a:rPr lang="en-GB"/>
              <a:t>24/03/2026</a:t>
            </a:fld>
            <a:endParaRPr lang="en-GB"/>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t>Insert author and occasion</a:t>
            </a: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3A6714-3D1F-4857-9904-D935B84167FA}"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2880291" y="2492896"/>
            <a:ext cx="8839199" cy="622893"/>
          </a:xfrm>
        </p:spPr>
        <p:txBody>
          <a:bodyPr>
            <a:normAutofit/>
          </a:bodyPr>
          <a:lstStyle/>
          <a:p>
            <a:pPr>
              <a:defRPr/>
            </a:pPr>
            <a:r>
              <a:rPr lang="en-GB" sz="3700" dirty="0"/>
              <a:t>WP6: X-band generator</a:t>
            </a:r>
          </a:p>
        </p:txBody>
      </p:sp>
      <p:sp>
        <p:nvSpPr>
          <p:cNvPr id="3" name="Subtitle 2"/>
          <p:cNvSpPr>
            <a:spLocks noGrp="1"/>
          </p:cNvSpPr>
          <p:nvPr>
            <p:ph type="subTitle" idx="1"/>
          </p:nvPr>
        </p:nvSpPr>
        <p:spPr bwMode="auto">
          <a:xfrm>
            <a:off x="2880291" y="3284984"/>
            <a:ext cx="7813967" cy="812944"/>
          </a:xfrm>
        </p:spPr>
        <p:txBody>
          <a:bodyPr>
            <a:normAutofit lnSpcReduction="10000"/>
          </a:bodyPr>
          <a:lstStyle/>
          <a:p>
            <a:pPr>
              <a:defRPr/>
            </a:pPr>
            <a:r>
              <a:rPr lang="en-GB" b="1" dirty="0"/>
              <a:t>G. </a:t>
            </a:r>
            <a:r>
              <a:rPr lang="en-GB" b="1" dirty="0" err="1"/>
              <a:t>D’Auria</a:t>
            </a:r>
            <a:endParaRPr lang="en-GB" b="1" dirty="0"/>
          </a:p>
          <a:p>
            <a:pPr>
              <a:defRPr/>
            </a:pPr>
            <a:r>
              <a:rPr lang="en-GB" b="1" dirty="0" err="1"/>
              <a:t>Elettra</a:t>
            </a:r>
            <a:r>
              <a:rPr lang="en-GB" b="1" dirty="0"/>
              <a:t> - </a:t>
            </a:r>
            <a:r>
              <a:rPr lang="en-GB" b="1" dirty="0" err="1"/>
              <a:t>Sincrotrone</a:t>
            </a:r>
            <a:r>
              <a:rPr lang="en-GB" b="1" dirty="0"/>
              <a:t> Trieste</a:t>
            </a:r>
          </a:p>
          <a:p>
            <a:pPr>
              <a:defRPr/>
            </a:pPr>
            <a:endParaRPr lang="en-GB"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3467708" y="116632"/>
            <a:ext cx="5256584" cy="590387"/>
          </a:xfrm>
        </p:spPr>
        <p:txBody>
          <a:bodyPr>
            <a:noAutofit/>
          </a:bodyPr>
          <a:lstStyle/>
          <a:p>
            <a:pPr>
              <a:defRPr/>
            </a:pPr>
            <a:r>
              <a:rPr lang="en-US" sz="3700" dirty="0">
                <a:latin typeface="+mn-lt"/>
              </a:rPr>
              <a:t>RF X-band</a:t>
            </a:r>
            <a:endParaRPr sz="3700" dirty="0">
              <a:latin typeface="+mn-lt"/>
            </a:endParaRPr>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2</a:t>
            </a:fld>
            <a:endParaRPr lang="en-GB" dirty="0"/>
          </a:p>
        </p:txBody>
      </p:sp>
      <p:sp>
        <p:nvSpPr>
          <p:cNvPr id="7" name="Footer Placeholder 4">
            <a:extLst>
              <a:ext uri="{FF2B5EF4-FFF2-40B4-BE49-F238E27FC236}">
                <a16:creationId xmlns:a16="http://schemas.microsoft.com/office/drawing/2014/main" id="{7DC05ED9-011B-45F0-900C-812EB72B0DDC}"/>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PACRI Annual Meeting 2026 - Lisbon</a:t>
            </a:r>
            <a:endParaRPr dirty="0"/>
          </a:p>
        </p:txBody>
      </p:sp>
      <p:sp>
        <p:nvSpPr>
          <p:cNvPr id="8" name="Rettangolo 7">
            <a:extLst>
              <a:ext uri="{FF2B5EF4-FFF2-40B4-BE49-F238E27FC236}">
                <a16:creationId xmlns:a16="http://schemas.microsoft.com/office/drawing/2014/main" id="{32FC17B4-6AD6-4140-B616-C06B493CCF92}"/>
              </a:ext>
            </a:extLst>
          </p:cNvPr>
          <p:cNvSpPr/>
          <p:nvPr/>
        </p:nvSpPr>
        <p:spPr bwMode="auto">
          <a:xfrm>
            <a:off x="2855640" y="955945"/>
            <a:ext cx="6984776" cy="3770263"/>
          </a:xfrm>
          <a:prstGeom prst="rect">
            <a:avLst/>
          </a:prstGeom>
          <a:ln w="19050">
            <a:solidFill>
              <a:srgbClr val="002060"/>
            </a:solidFill>
          </a:ln>
        </p:spPr>
        <p:txBody>
          <a:bodyPr wrap="square">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defRPr/>
            </a:pPr>
            <a:r>
              <a:rPr lang="it-IT" sz="2400" b="1" dirty="0"/>
              <a:t>WP6: High efficiency RF generator (Elettra)</a:t>
            </a:r>
            <a:endParaRPr sz="2400" dirty="0"/>
          </a:p>
          <a:p>
            <a:pPr marL="446088" indent="-176213" algn="just">
              <a:buFont typeface="Arial"/>
              <a:buChar char="•"/>
              <a:defRPr/>
            </a:pPr>
            <a:r>
              <a:rPr lang="it-IT" sz="2100" dirty="0"/>
              <a:t>Task 6.1: X-band klystron </a:t>
            </a:r>
            <a:r>
              <a:rPr lang="it-IT" sz="2100" dirty="0" err="1"/>
              <a:t>parameters</a:t>
            </a:r>
            <a:r>
              <a:rPr lang="it-IT" sz="2100" dirty="0"/>
              <a:t> review</a:t>
            </a:r>
            <a:endParaRPr sz="2100" dirty="0"/>
          </a:p>
          <a:p>
            <a:pPr marL="446088" indent="-176213" algn="just">
              <a:spcAft>
                <a:spcPts val="1200"/>
              </a:spcAft>
              <a:buFont typeface="Arial"/>
              <a:buChar char="•"/>
              <a:defRPr/>
            </a:pPr>
            <a:r>
              <a:rPr lang="it-IT" sz="2100" dirty="0"/>
              <a:t>Task 6.2: Klystron acquisition</a:t>
            </a:r>
          </a:p>
          <a:p>
            <a:pPr algn="just">
              <a:defRPr/>
            </a:pPr>
            <a:r>
              <a:rPr lang="en-US" sz="2400" b="1" dirty="0"/>
              <a:t>WP7: High repetition rate modulator  (</a:t>
            </a:r>
            <a:r>
              <a:rPr lang="en-US" sz="2400" b="1" dirty="0" err="1"/>
              <a:t>Scandinova</a:t>
            </a:r>
            <a:r>
              <a:rPr lang="en-US" sz="2400" b="1" dirty="0"/>
              <a:t>)</a:t>
            </a:r>
            <a:endParaRPr lang="en-US" sz="2400" dirty="0"/>
          </a:p>
          <a:p>
            <a:pPr marL="446088" indent="-176213">
              <a:buFont typeface="Arial"/>
              <a:buChar char="•"/>
              <a:defRPr/>
            </a:pPr>
            <a:r>
              <a:rPr lang="en-US" sz="2100" dirty="0"/>
              <a:t>Task 7.1: Modulator design</a:t>
            </a:r>
          </a:p>
          <a:p>
            <a:pPr marL="446088" indent="-176213">
              <a:spcAft>
                <a:spcPts val="1200"/>
              </a:spcAft>
              <a:buFont typeface="Arial"/>
              <a:buChar char="•"/>
              <a:defRPr/>
            </a:pPr>
            <a:r>
              <a:rPr lang="en-US" sz="2100" dirty="0"/>
              <a:t>Task 7.2: Prototype production</a:t>
            </a:r>
          </a:p>
          <a:p>
            <a:pPr algn="just">
              <a:defRPr/>
            </a:pPr>
            <a:r>
              <a:rPr lang="en-US" sz="2400" b="1" dirty="0"/>
              <a:t>WP8: RF pulse compressor (INFN)</a:t>
            </a:r>
            <a:endParaRPr lang="en-US" sz="2400" dirty="0"/>
          </a:p>
          <a:p>
            <a:pPr marL="447675" indent="-177800" algn="just">
              <a:buFont typeface="Arial"/>
              <a:buChar char="•"/>
              <a:defRPr/>
            </a:pPr>
            <a:r>
              <a:rPr lang="en-US" sz="2100" dirty="0"/>
              <a:t>Task 8.1: BOC design</a:t>
            </a:r>
          </a:p>
          <a:p>
            <a:pPr marL="447675" indent="-177800" algn="just">
              <a:buFont typeface="Arial"/>
              <a:buChar char="•"/>
              <a:defRPr/>
            </a:pPr>
            <a:r>
              <a:rPr lang="en-US" sz="2100" dirty="0"/>
              <a:t>Task 8.2: BOC prototype construction</a:t>
            </a:r>
          </a:p>
          <a:p>
            <a:pPr marL="447675" indent="-177800" algn="just">
              <a:spcAft>
                <a:spcPts val="1800"/>
              </a:spcAft>
              <a:buFont typeface="Arial"/>
              <a:buChar char="•"/>
              <a:defRPr/>
            </a:pPr>
            <a:r>
              <a:rPr lang="en-US" sz="2100" dirty="0"/>
              <a:t>Task 8.3: BOC low power RF characterization</a:t>
            </a:r>
            <a:endParaRPr lang="en-US" sz="2000" dirty="0"/>
          </a:p>
        </p:txBody>
      </p:sp>
      <p:sp>
        <p:nvSpPr>
          <p:cNvPr id="14" name="Rettangolo 13">
            <a:extLst>
              <a:ext uri="{FF2B5EF4-FFF2-40B4-BE49-F238E27FC236}">
                <a16:creationId xmlns:a16="http://schemas.microsoft.com/office/drawing/2014/main" id="{F740CB1E-1857-4469-8F8E-C11AB56C1860}"/>
              </a:ext>
            </a:extLst>
          </p:cNvPr>
          <p:cNvSpPr/>
          <p:nvPr/>
        </p:nvSpPr>
        <p:spPr bwMode="auto">
          <a:xfrm>
            <a:off x="2855640" y="5224060"/>
            <a:ext cx="6984776" cy="1107996"/>
          </a:xfrm>
          <a:prstGeom prst="rect">
            <a:avLst/>
          </a:prstGeom>
          <a:ln w="19050">
            <a:solidFill>
              <a:srgbClr val="002060"/>
            </a:solidFill>
          </a:ln>
        </p:spPr>
        <p:txBody>
          <a:bodyPr wrap="square">
            <a:spAutoFit/>
          </a:bodyPr>
          <a:ls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defRPr/>
            </a:pPr>
            <a:r>
              <a:rPr lang="en-US" sz="2400" b="1" dirty="0"/>
              <a:t>WP9: High power RF tests and validation (CERN)</a:t>
            </a:r>
            <a:endParaRPr sz="2400" dirty="0"/>
          </a:p>
          <a:p>
            <a:pPr marL="447675" indent="-177800" algn="just">
              <a:buFont typeface="Arial"/>
              <a:buChar char="•"/>
              <a:defRPr/>
            </a:pPr>
            <a:r>
              <a:rPr lang="en-US" sz="2100" dirty="0"/>
              <a:t>Task 9.1: Set up of the RF testing area</a:t>
            </a:r>
            <a:endParaRPr sz="2100" dirty="0"/>
          </a:p>
          <a:p>
            <a:pPr marL="447675" indent="-177800" algn="just">
              <a:spcAft>
                <a:spcPts val="1800"/>
              </a:spcAft>
              <a:buFont typeface="Arial"/>
              <a:buChar char="•"/>
              <a:defRPr/>
            </a:pPr>
            <a:r>
              <a:rPr lang="en-US" sz="2100" dirty="0"/>
              <a:t>Task 9.2: RF systems power tests</a:t>
            </a:r>
            <a:endParaRPr lang="en-US" sz="2100" b="1" dirty="0"/>
          </a:p>
        </p:txBody>
      </p:sp>
      <p:sp>
        <p:nvSpPr>
          <p:cNvPr id="17" name="Freccia in giù 16">
            <a:extLst>
              <a:ext uri="{FF2B5EF4-FFF2-40B4-BE49-F238E27FC236}">
                <a16:creationId xmlns:a16="http://schemas.microsoft.com/office/drawing/2014/main" id="{68D2DFFF-61DF-4FFA-B1CF-2CCE10103241}"/>
              </a:ext>
            </a:extLst>
          </p:cNvPr>
          <p:cNvSpPr/>
          <p:nvPr/>
        </p:nvSpPr>
        <p:spPr>
          <a:xfrm>
            <a:off x="5987988" y="4807057"/>
            <a:ext cx="504056" cy="33615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352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 calcmode="lin" valueType="num">
                                      <p:cBhvr additive="base">
                                        <p:cTn id="2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 calcmode="lin" valueType="num">
                                      <p:cBhvr additive="base">
                                        <p:cTn id="2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 calcmode="lin" valueType="num">
                                      <p:cBhvr additive="base">
                                        <p:cTn id="33"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2279576" y="131636"/>
            <a:ext cx="7632848" cy="590387"/>
          </a:xfrm>
        </p:spPr>
        <p:txBody>
          <a:bodyPr>
            <a:noAutofit/>
          </a:bodyPr>
          <a:lstStyle/>
          <a:p>
            <a:pPr>
              <a:defRPr/>
            </a:pPr>
            <a:r>
              <a:rPr lang="en-US" sz="3700" b="0" dirty="0">
                <a:latin typeface="+mn-lt"/>
              </a:rPr>
              <a:t>Klystron contingency plan</a:t>
            </a:r>
            <a:endParaRPr sz="3700" b="0" dirty="0">
              <a:latin typeface="+mn-lt"/>
            </a:endParaRPr>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3</a:t>
            </a:fld>
            <a:endParaRPr lang="en-GB"/>
          </a:p>
        </p:txBody>
      </p:sp>
      <p:sp>
        <p:nvSpPr>
          <p:cNvPr id="7" name="Footer Placeholder 4">
            <a:extLst>
              <a:ext uri="{FF2B5EF4-FFF2-40B4-BE49-F238E27FC236}">
                <a16:creationId xmlns:a16="http://schemas.microsoft.com/office/drawing/2014/main" id="{7DC05ED9-011B-45F0-900C-812EB72B0DDC}"/>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PACRI Annual Meeting 2026 - Lisbon</a:t>
            </a:r>
            <a:endParaRPr dirty="0"/>
          </a:p>
        </p:txBody>
      </p:sp>
      <p:sp>
        <p:nvSpPr>
          <p:cNvPr id="6" name="Rettangolo 5">
            <a:extLst>
              <a:ext uri="{FF2B5EF4-FFF2-40B4-BE49-F238E27FC236}">
                <a16:creationId xmlns:a16="http://schemas.microsoft.com/office/drawing/2014/main" id="{67265E6F-B5A3-489E-9FD7-D13BCA33F63C}"/>
              </a:ext>
            </a:extLst>
          </p:cNvPr>
          <p:cNvSpPr/>
          <p:nvPr/>
        </p:nvSpPr>
        <p:spPr>
          <a:xfrm>
            <a:off x="983432" y="1328416"/>
            <a:ext cx="9793088" cy="4539704"/>
          </a:xfrm>
          <a:prstGeom prst="rect">
            <a:avLst/>
          </a:prstGeom>
        </p:spPr>
        <p:txBody>
          <a:bodyPr wrap="square">
            <a:spAutoFit/>
          </a:bodyPr>
          <a:lstStyle/>
          <a:p>
            <a:pPr marL="342900" indent="-342900" algn="just">
              <a:spcAft>
                <a:spcPts val="1000"/>
              </a:spcAft>
              <a:buSzPct val="73000"/>
              <a:buFont typeface="Wingdings" panose="05000000000000000000" pitchFamily="2" charset="2"/>
              <a:buChar char="Ø"/>
            </a:pPr>
            <a:r>
              <a:rPr lang="en-US" sz="2400" dirty="0"/>
              <a:t>Following THALES-MIS's exit from PACRI, </a:t>
            </a:r>
            <a:r>
              <a:rPr lang="en-US" sz="2400" dirty="0" err="1"/>
              <a:t>Elettra</a:t>
            </a:r>
            <a:r>
              <a:rPr lang="en-US" sz="2400" dirty="0"/>
              <a:t> took over the coordination of WP6, with the support of SCANDINOVA and the other members of the PACRI RF pillar.</a:t>
            </a:r>
          </a:p>
          <a:p>
            <a:pPr marL="342900" indent="-342900" algn="just">
              <a:spcAft>
                <a:spcPts val="1000"/>
              </a:spcAft>
              <a:buSzPct val="73000"/>
              <a:buFont typeface="Wingdings" panose="05000000000000000000" pitchFamily="2" charset="2"/>
              <a:buChar char="Ø"/>
            </a:pPr>
            <a:r>
              <a:rPr lang="en-US" sz="2400" dirty="0"/>
              <a:t>We have contacted Canon for purchasing an X-band klystron that meets most of PACRI’s requirements, to be installed on the SCANDINAVA modulator.</a:t>
            </a:r>
          </a:p>
          <a:p>
            <a:pPr marL="342900" indent="-342900" algn="just">
              <a:spcAft>
                <a:spcPts val="1000"/>
              </a:spcAft>
              <a:buSzPct val="73000"/>
              <a:buFont typeface="Wingdings" panose="05000000000000000000" pitchFamily="2" charset="2"/>
              <a:buChar char="Ø"/>
            </a:pPr>
            <a:r>
              <a:rPr lang="en-US" sz="2400" dirty="0"/>
              <a:t>Canon has agreed to provide us a slightly modified version of their 25 MW tube (mod. E37119) with the aim to increase its efficiency from 42% to 50%.</a:t>
            </a:r>
          </a:p>
          <a:p>
            <a:pPr marL="342900" indent="-342900" algn="just">
              <a:spcAft>
                <a:spcPts val="1000"/>
              </a:spcAft>
              <a:buSzPct val="73000"/>
              <a:buFont typeface="Wingdings" panose="05000000000000000000" pitchFamily="2" charset="2"/>
              <a:buChar char="Ø"/>
            </a:pPr>
            <a:r>
              <a:rPr lang="en-US" sz="2400" dirty="0"/>
              <a:t>We are carefully evaluating this option, trying to minimize risks and unexpected problems.</a:t>
            </a:r>
          </a:p>
        </p:txBody>
      </p:sp>
    </p:spTree>
    <p:extLst>
      <p:ext uri="{BB962C8B-B14F-4D97-AF65-F5344CB8AC3E}">
        <p14:creationId xmlns:p14="http://schemas.microsoft.com/office/powerpoint/2010/main" val="367489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1847528" y="131354"/>
            <a:ext cx="8734266" cy="590387"/>
          </a:xfrm>
        </p:spPr>
        <p:txBody>
          <a:bodyPr>
            <a:normAutofit/>
          </a:bodyPr>
          <a:lstStyle/>
          <a:p>
            <a:pPr>
              <a:defRPr/>
            </a:pPr>
            <a:r>
              <a:rPr lang="en-US" sz="2800" dirty="0"/>
              <a:t>Reallocation of THALES Tasks/Deliverables</a:t>
            </a:r>
            <a:endParaRPr sz="2800" dirty="0">
              <a:latin typeface="+mn-lt"/>
            </a:endParaRPr>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4</a:t>
            </a:fld>
            <a:endParaRPr lang="en-GB"/>
          </a:p>
        </p:txBody>
      </p:sp>
      <p:sp>
        <p:nvSpPr>
          <p:cNvPr id="7" name="Footer Placeholder 4">
            <a:extLst>
              <a:ext uri="{FF2B5EF4-FFF2-40B4-BE49-F238E27FC236}">
                <a16:creationId xmlns:a16="http://schemas.microsoft.com/office/drawing/2014/main" id="{7DC05ED9-011B-45F0-900C-812EB72B0DDC}"/>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PACRI Annual Meeting 2026 - Lisbon</a:t>
            </a:r>
            <a:endParaRPr dirty="0"/>
          </a:p>
        </p:txBody>
      </p:sp>
      <p:graphicFrame>
        <p:nvGraphicFramePr>
          <p:cNvPr id="5" name="Tabella 4">
            <a:extLst>
              <a:ext uri="{FF2B5EF4-FFF2-40B4-BE49-F238E27FC236}">
                <a16:creationId xmlns:a16="http://schemas.microsoft.com/office/drawing/2014/main" id="{B6A49255-0303-466F-9FFE-E8D904BB005E}"/>
              </a:ext>
            </a:extLst>
          </p:cNvPr>
          <p:cNvGraphicFramePr>
            <a:graphicFrameLocks noGrp="1"/>
          </p:cNvGraphicFramePr>
          <p:nvPr>
            <p:extLst>
              <p:ext uri="{D42A27DB-BD31-4B8C-83A1-F6EECF244321}">
                <p14:modId xmlns:p14="http://schemas.microsoft.com/office/powerpoint/2010/main" val="460062303"/>
              </p:ext>
            </p:extLst>
          </p:nvPr>
        </p:nvGraphicFramePr>
        <p:xfrm>
          <a:off x="2279576" y="980728"/>
          <a:ext cx="7973961" cy="2967674"/>
        </p:xfrm>
        <a:graphic>
          <a:graphicData uri="http://schemas.openxmlformats.org/drawingml/2006/table">
            <a:tbl>
              <a:tblPr firstRow="1" firstCol="1" bandRow="1">
                <a:tableStyleId>{5C22544A-7EE6-4342-B048-85BDC9FD1C3A}</a:tableStyleId>
              </a:tblPr>
              <a:tblGrid>
                <a:gridCol w="1802808">
                  <a:extLst>
                    <a:ext uri="{9D8B030D-6E8A-4147-A177-3AD203B41FA5}">
                      <a16:colId xmlns:a16="http://schemas.microsoft.com/office/drawing/2014/main" val="3117646990"/>
                    </a:ext>
                  </a:extLst>
                </a:gridCol>
                <a:gridCol w="3850816">
                  <a:extLst>
                    <a:ext uri="{9D8B030D-6E8A-4147-A177-3AD203B41FA5}">
                      <a16:colId xmlns:a16="http://schemas.microsoft.com/office/drawing/2014/main" val="2162396333"/>
                    </a:ext>
                  </a:extLst>
                </a:gridCol>
                <a:gridCol w="986098">
                  <a:extLst>
                    <a:ext uri="{9D8B030D-6E8A-4147-A177-3AD203B41FA5}">
                      <a16:colId xmlns:a16="http://schemas.microsoft.com/office/drawing/2014/main" val="3348723497"/>
                    </a:ext>
                  </a:extLst>
                </a:gridCol>
                <a:gridCol w="1334239">
                  <a:extLst>
                    <a:ext uri="{9D8B030D-6E8A-4147-A177-3AD203B41FA5}">
                      <a16:colId xmlns:a16="http://schemas.microsoft.com/office/drawing/2014/main" val="477817845"/>
                    </a:ext>
                  </a:extLst>
                </a:gridCol>
              </a:tblGrid>
              <a:tr h="406380">
                <a:tc>
                  <a:txBody>
                    <a:bodyPr/>
                    <a:lstStyle/>
                    <a:p>
                      <a:pPr algn="ctr">
                        <a:lnSpc>
                          <a:spcPct val="107000"/>
                        </a:lnSpc>
                        <a:spcAft>
                          <a:spcPts val="800"/>
                        </a:spcAft>
                      </a:pPr>
                      <a:r>
                        <a:rPr lang="it-IT" sz="1400" dirty="0">
                          <a:effectLst/>
                          <a:latin typeface="+mn-lt"/>
                        </a:rPr>
                        <a:t>Work Package</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2000" dirty="0" err="1">
                          <a:effectLst/>
                          <a:latin typeface="+mn-lt"/>
                        </a:rPr>
                        <a:t>Tasks</a:t>
                      </a:r>
                      <a:endParaRPr lang="it-IT" sz="20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a:effectLst/>
                          <a:latin typeface="+mn-lt"/>
                        </a:rPr>
                        <a:t>Thales AVS p/m</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err="1">
                          <a:effectLst/>
                          <a:latin typeface="+mn-lt"/>
                        </a:rPr>
                        <a:t>Reallocated</a:t>
                      </a:r>
                      <a:r>
                        <a:rPr lang="it-IT" sz="1400" dirty="0">
                          <a:effectLst/>
                          <a:latin typeface="+mn-lt"/>
                        </a:rPr>
                        <a:t> to</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3170023056"/>
                  </a:ext>
                </a:extLst>
              </a:tr>
              <a:tr h="614164">
                <a:tc>
                  <a:txBody>
                    <a:bodyPr/>
                    <a:lstStyle/>
                    <a:p>
                      <a:pPr algn="l">
                        <a:lnSpc>
                          <a:spcPct val="107000"/>
                        </a:lnSpc>
                        <a:spcAft>
                          <a:spcPts val="0"/>
                        </a:spcAft>
                      </a:pPr>
                      <a:r>
                        <a:rPr lang="en-US" sz="1400" dirty="0">
                          <a:effectLst/>
                          <a:latin typeface="+mn-lt"/>
                        </a:rPr>
                        <a:t>WP2: Scientific and industrial exploitation</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nSpc>
                          <a:spcPct val="107000"/>
                        </a:lnSpc>
                        <a:spcAft>
                          <a:spcPts val="0"/>
                        </a:spcAft>
                      </a:pPr>
                      <a:r>
                        <a:rPr lang="en-US" sz="1400" dirty="0">
                          <a:effectLst/>
                          <a:latin typeface="+mn-lt"/>
                        </a:rPr>
                        <a:t>Task 2.1: </a:t>
                      </a:r>
                      <a:r>
                        <a:rPr lang="en-US" sz="1400" dirty="0" err="1">
                          <a:effectLst/>
                          <a:latin typeface="+mn-lt"/>
                        </a:rPr>
                        <a:t>Tecnology</a:t>
                      </a:r>
                      <a:r>
                        <a:rPr lang="en-US" sz="1400" dirty="0">
                          <a:effectLst/>
                          <a:latin typeface="+mn-lt"/>
                        </a:rPr>
                        <a:t> transfer strategy &amp; networking</a:t>
                      </a:r>
                      <a:br>
                        <a:rPr lang="en-US" sz="1400" dirty="0">
                          <a:effectLst/>
                          <a:latin typeface="+mn-lt"/>
                        </a:rPr>
                      </a:br>
                      <a:r>
                        <a:rPr lang="en-US" sz="1400" dirty="0">
                          <a:effectLst/>
                          <a:latin typeface="+mn-lt"/>
                        </a:rPr>
                        <a:t>Task 2.2: Dissemination.</a:t>
                      </a:r>
                      <a:br>
                        <a:rPr lang="en-US" sz="1400" dirty="0">
                          <a:effectLst/>
                          <a:latin typeface="+mn-lt"/>
                        </a:rPr>
                      </a:br>
                      <a:r>
                        <a:rPr lang="en-US" sz="1400" dirty="0">
                          <a:effectLst/>
                          <a:latin typeface="+mn-lt"/>
                        </a:rPr>
                        <a:t>Task 2.3: Industrial Exploitation. </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a:effectLst/>
                          <a:latin typeface="+mn-lt"/>
                        </a:rPr>
                        <a:t>1</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a:effectLst/>
                          <a:latin typeface="+mn-lt"/>
                        </a:rPr>
                        <a:t>Elettra</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2497062277"/>
                  </a:ext>
                </a:extLst>
              </a:tr>
              <a:tr h="614164">
                <a:tc>
                  <a:txBody>
                    <a:bodyPr/>
                    <a:lstStyle/>
                    <a:p>
                      <a:pPr algn="l">
                        <a:lnSpc>
                          <a:spcPct val="107000"/>
                        </a:lnSpc>
                        <a:spcAft>
                          <a:spcPts val="0"/>
                        </a:spcAft>
                      </a:pPr>
                      <a:r>
                        <a:rPr lang="en-US" sz="1400" dirty="0">
                          <a:effectLst/>
                          <a:latin typeface="+mn-lt"/>
                        </a:rPr>
                        <a:t>WP6: High efficiency RF generator (WP Leader)</a:t>
                      </a:r>
                    </a:p>
                  </a:txBody>
                  <a:tcPr marL="68580" marR="68580" marT="0" marB="0" anchor="ctr"/>
                </a:tc>
                <a:tc>
                  <a:txBody>
                    <a:bodyPr/>
                    <a:lstStyle/>
                    <a:p>
                      <a:pPr>
                        <a:lnSpc>
                          <a:spcPct val="107000"/>
                        </a:lnSpc>
                        <a:spcAft>
                          <a:spcPts val="0"/>
                        </a:spcAft>
                      </a:pPr>
                      <a:r>
                        <a:rPr lang="en-US" sz="1400" dirty="0">
                          <a:effectLst/>
                          <a:latin typeface="+mn-lt"/>
                        </a:rPr>
                        <a:t>Task 6.1: CANON X-band klystron specs review</a:t>
                      </a:r>
                      <a:br>
                        <a:rPr lang="en-US" sz="1400" dirty="0">
                          <a:effectLst/>
                          <a:latin typeface="+mn-lt"/>
                        </a:rPr>
                      </a:br>
                      <a:r>
                        <a:rPr lang="en-US" sz="1400" dirty="0">
                          <a:effectLst/>
                          <a:latin typeface="+mn-lt"/>
                        </a:rPr>
                        <a:t>Task 6.2: Purchase of the X-band klystron from CANON</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a:effectLst/>
                          <a:latin typeface="+mn-lt"/>
                        </a:rPr>
                        <a:t>19</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latin typeface="+mn-lt"/>
                        </a:rPr>
                        <a:t>Elettra (15)</a:t>
                      </a:r>
                    </a:p>
                    <a:p>
                      <a:pPr algn="ctr">
                        <a:lnSpc>
                          <a:spcPct val="107000"/>
                        </a:lnSpc>
                        <a:spcAft>
                          <a:spcPts val="0"/>
                        </a:spcAft>
                      </a:pPr>
                      <a:r>
                        <a:rPr lang="it-IT" sz="1400" dirty="0" err="1">
                          <a:effectLst/>
                          <a:latin typeface="+mn-lt"/>
                        </a:rPr>
                        <a:t>Scandinova</a:t>
                      </a:r>
                      <a:r>
                        <a:rPr lang="it-IT" sz="1400" dirty="0">
                          <a:effectLst/>
                          <a:latin typeface="+mn-lt"/>
                        </a:rPr>
                        <a:t> (4)</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2187318454"/>
                  </a:ext>
                </a:extLst>
              </a:tr>
              <a:tr h="406380">
                <a:tc>
                  <a:txBody>
                    <a:bodyPr/>
                    <a:lstStyle/>
                    <a:p>
                      <a:pPr algn="l">
                        <a:lnSpc>
                          <a:spcPct val="107000"/>
                        </a:lnSpc>
                        <a:spcAft>
                          <a:spcPts val="0"/>
                        </a:spcAft>
                      </a:pPr>
                      <a:r>
                        <a:rPr lang="en-US" sz="1400" dirty="0">
                          <a:effectLst/>
                          <a:latin typeface="+mn-lt"/>
                        </a:rPr>
                        <a:t>WP7: High repetition rate modulator</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l">
                        <a:lnSpc>
                          <a:spcPct val="107000"/>
                        </a:lnSpc>
                        <a:spcAft>
                          <a:spcPts val="0"/>
                        </a:spcAft>
                      </a:pPr>
                      <a:r>
                        <a:rPr lang="en-US" sz="1400" dirty="0">
                          <a:effectLst/>
                          <a:latin typeface="+mn-lt"/>
                        </a:rPr>
                        <a:t>Task 7.1: High voltage modulator design</a:t>
                      </a:r>
                      <a:br>
                        <a:rPr lang="en-US" sz="1400" dirty="0">
                          <a:effectLst/>
                          <a:latin typeface="+mn-lt"/>
                        </a:rPr>
                      </a:br>
                      <a:r>
                        <a:rPr lang="en-US" sz="1400" dirty="0">
                          <a:effectLst/>
                          <a:latin typeface="+mn-lt"/>
                        </a:rPr>
                        <a:t>Task 7.2: Prototype production.</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a:effectLst/>
                          <a:latin typeface="+mn-lt"/>
                        </a:rPr>
                        <a:t>1</a:t>
                      </a:r>
                      <a:endParaRPr lang="it-IT" sz="140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err="1">
                          <a:effectLst/>
                          <a:latin typeface="+mn-lt"/>
                        </a:rPr>
                        <a:t>Scandinova</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2271507696"/>
                  </a:ext>
                </a:extLst>
              </a:tr>
              <a:tr h="614164">
                <a:tc>
                  <a:txBody>
                    <a:bodyPr/>
                    <a:lstStyle/>
                    <a:p>
                      <a:pPr algn="l">
                        <a:lnSpc>
                          <a:spcPct val="107000"/>
                        </a:lnSpc>
                        <a:spcAft>
                          <a:spcPts val="0"/>
                        </a:spcAft>
                      </a:pPr>
                      <a:r>
                        <a:rPr lang="en-US" sz="1400" dirty="0">
                          <a:effectLst/>
                          <a:latin typeface="+mn-lt"/>
                        </a:rPr>
                        <a:t>WP9: RF tests and validation</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l">
                        <a:lnSpc>
                          <a:spcPct val="107000"/>
                        </a:lnSpc>
                        <a:spcAft>
                          <a:spcPts val="0"/>
                        </a:spcAft>
                      </a:pPr>
                      <a:r>
                        <a:rPr lang="en-US" sz="1400" dirty="0">
                          <a:effectLst/>
                          <a:latin typeface="+mn-lt"/>
                        </a:rPr>
                        <a:t>Task 9.1: Set up of the RF test area.</a:t>
                      </a:r>
                      <a:br>
                        <a:rPr lang="en-US" sz="1400" dirty="0">
                          <a:effectLst/>
                          <a:latin typeface="+mn-lt"/>
                        </a:rPr>
                      </a:br>
                      <a:r>
                        <a:rPr lang="en-US" sz="1400" dirty="0">
                          <a:effectLst/>
                          <a:latin typeface="+mn-lt"/>
                        </a:rPr>
                        <a:t>Task 9.2: RF systems power tests and validation.</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800"/>
                        </a:spcAft>
                      </a:pPr>
                      <a:r>
                        <a:rPr lang="it-IT" sz="1400" dirty="0">
                          <a:effectLst/>
                          <a:latin typeface="+mn-lt"/>
                        </a:rPr>
                        <a:t>3</a:t>
                      </a: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latin typeface="+mn-lt"/>
                        </a:rPr>
                        <a:t>Elettra (2)</a:t>
                      </a:r>
                    </a:p>
                    <a:p>
                      <a:pPr algn="ctr">
                        <a:lnSpc>
                          <a:spcPct val="107000"/>
                        </a:lnSpc>
                        <a:spcAft>
                          <a:spcPts val="0"/>
                        </a:spcAft>
                      </a:pPr>
                      <a:r>
                        <a:rPr lang="it-IT" sz="1400" dirty="0" err="1">
                          <a:effectLst/>
                          <a:latin typeface="+mn-lt"/>
                        </a:rPr>
                        <a:t>Scandinova</a:t>
                      </a:r>
                      <a:r>
                        <a:rPr lang="it-IT" sz="1400" dirty="0">
                          <a:effectLst/>
                          <a:latin typeface="+mn-lt"/>
                        </a:rPr>
                        <a:t> (1)</a:t>
                      </a:r>
                      <a:endParaRPr lang="it-IT" sz="1400" dirty="0">
                        <a:effectLst/>
                        <a:latin typeface="+mn-lt"/>
                        <a:ea typeface="MS Mincho" panose="02020609040205080304" pitchFamily="49" charset="-128"/>
                        <a:cs typeface="Cambria" panose="02040503050406030204" pitchFamily="18" charset="0"/>
                      </a:endParaRPr>
                    </a:p>
                    <a:p>
                      <a:pPr algn="ctr">
                        <a:lnSpc>
                          <a:spcPct val="107000"/>
                        </a:lnSpc>
                        <a:spcAft>
                          <a:spcPts val="800"/>
                        </a:spcAft>
                      </a:pPr>
                      <a:endParaRPr lang="it-IT" sz="1400" dirty="0">
                        <a:effectLst/>
                        <a:latin typeface="+mn-lt"/>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3521830050"/>
                  </a:ext>
                </a:extLst>
              </a:tr>
            </a:tbl>
          </a:graphicData>
        </a:graphic>
      </p:graphicFrame>
      <p:graphicFrame>
        <p:nvGraphicFramePr>
          <p:cNvPr id="2" name="Tabella 1">
            <a:extLst>
              <a:ext uri="{FF2B5EF4-FFF2-40B4-BE49-F238E27FC236}">
                <a16:creationId xmlns:a16="http://schemas.microsoft.com/office/drawing/2014/main" id="{14850DC9-F1CD-4366-B833-BB2A214C1D13}"/>
              </a:ext>
            </a:extLst>
          </p:cNvPr>
          <p:cNvGraphicFramePr>
            <a:graphicFrameLocks noGrp="1"/>
          </p:cNvGraphicFramePr>
          <p:nvPr>
            <p:extLst>
              <p:ext uri="{D42A27DB-BD31-4B8C-83A1-F6EECF244321}">
                <p14:modId xmlns:p14="http://schemas.microsoft.com/office/powerpoint/2010/main" val="4212515792"/>
              </p:ext>
            </p:extLst>
          </p:nvPr>
        </p:nvGraphicFramePr>
        <p:xfrm>
          <a:off x="2279576" y="3987312"/>
          <a:ext cx="7980307" cy="2415148"/>
        </p:xfrm>
        <a:graphic>
          <a:graphicData uri="http://schemas.openxmlformats.org/drawingml/2006/table">
            <a:tbl>
              <a:tblPr firstRow="1" firstCol="1" bandRow="1">
                <a:tableStyleId>{5C22544A-7EE6-4342-B048-85BDC9FD1C3A}</a:tableStyleId>
              </a:tblPr>
              <a:tblGrid>
                <a:gridCol w="971390">
                  <a:extLst>
                    <a:ext uri="{9D8B030D-6E8A-4147-A177-3AD203B41FA5}">
                      <a16:colId xmlns:a16="http://schemas.microsoft.com/office/drawing/2014/main" val="1678402971"/>
                    </a:ext>
                  </a:extLst>
                </a:gridCol>
                <a:gridCol w="1833243">
                  <a:extLst>
                    <a:ext uri="{9D8B030D-6E8A-4147-A177-3AD203B41FA5}">
                      <a16:colId xmlns:a16="http://schemas.microsoft.com/office/drawing/2014/main" val="842941327"/>
                    </a:ext>
                  </a:extLst>
                </a:gridCol>
                <a:gridCol w="538562">
                  <a:extLst>
                    <a:ext uri="{9D8B030D-6E8A-4147-A177-3AD203B41FA5}">
                      <a16:colId xmlns:a16="http://schemas.microsoft.com/office/drawing/2014/main" val="4017182764"/>
                    </a:ext>
                  </a:extLst>
                </a:gridCol>
                <a:gridCol w="1401935">
                  <a:extLst>
                    <a:ext uri="{9D8B030D-6E8A-4147-A177-3AD203B41FA5}">
                      <a16:colId xmlns:a16="http://schemas.microsoft.com/office/drawing/2014/main" val="2843114492"/>
                    </a:ext>
                  </a:extLst>
                </a:gridCol>
                <a:gridCol w="945175">
                  <a:extLst>
                    <a:ext uri="{9D8B030D-6E8A-4147-A177-3AD203B41FA5}">
                      <a16:colId xmlns:a16="http://schemas.microsoft.com/office/drawing/2014/main" val="3706050329"/>
                    </a:ext>
                  </a:extLst>
                </a:gridCol>
                <a:gridCol w="1110304">
                  <a:extLst>
                    <a:ext uri="{9D8B030D-6E8A-4147-A177-3AD203B41FA5}">
                      <a16:colId xmlns:a16="http://schemas.microsoft.com/office/drawing/2014/main" val="2330629963"/>
                    </a:ext>
                  </a:extLst>
                </a:gridCol>
                <a:gridCol w="1179698">
                  <a:extLst>
                    <a:ext uri="{9D8B030D-6E8A-4147-A177-3AD203B41FA5}">
                      <a16:colId xmlns:a16="http://schemas.microsoft.com/office/drawing/2014/main" val="3368988808"/>
                    </a:ext>
                  </a:extLst>
                </a:gridCol>
              </a:tblGrid>
              <a:tr h="282572">
                <a:tc gridSpan="7">
                  <a:txBody>
                    <a:bodyPr/>
                    <a:lstStyle/>
                    <a:p>
                      <a:pPr algn="ctr">
                        <a:lnSpc>
                          <a:spcPct val="107000"/>
                        </a:lnSpc>
                        <a:spcAft>
                          <a:spcPts val="0"/>
                        </a:spcAft>
                      </a:pPr>
                      <a:r>
                        <a:rPr lang="it-IT" sz="1800" dirty="0">
                          <a:effectLst/>
                        </a:rPr>
                        <a:t>Deliverables                       </a:t>
                      </a:r>
                      <a:endParaRPr lang="it-IT" sz="18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79335278"/>
                  </a:ext>
                </a:extLst>
              </a:tr>
              <a:tr h="612893">
                <a:tc>
                  <a:txBody>
                    <a:bodyPr/>
                    <a:lstStyle/>
                    <a:p>
                      <a:pPr algn="ctr">
                        <a:lnSpc>
                          <a:spcPct val="107000"/>
                        </a:lnSpc>
                        <a:spcAft>
                          <a:spcPts val="0"/>
                        </a:spcAft>
                      </a:pPr>
                      <a:r>
                        <a:rPr lang="it-IT" sz="1400" dirty="0">
                          <a:effectLst/>
                        </a:rPr>
                        <a:t>Deliverable</a:t>
                      </a:r>
                      <a:br>
                        <a:rPr lang="it-IT" sz="1400" dirty="0">
                          <a:effectLst/>
                        </a:rPr>
                      </a:br>
                      <a:r>
                        <a:rPr lang="it-IT" sz="1400" dirty="0">
                          <a:effectLst/>
                        </a:rPr>
                        <a:t>Name</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a:effectLst/>
                        </a:rPr>
                        <a:t>Short</a:t>
                      </a:r>
                    </a:p>
                    <a:p>
                      <a:pPr algn="ctr">
                        <a:lnSpc>
                          <a:spcPct val="107000"/>
                        </a:lnSpc>
                        <a:spcAft>
                          <a:spcPts val="0"/>
                        </a:spcAft>
                      </a:pPr>
                      <a:r>
                        <a:rPr lang="it-IT" sz="1400">
                          <a:effectLst/>
                        </a:rPr>
                        <a:t>description</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rPr>
                        <a:t>WP</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en-US" sz="1400">
                          <a:effectLst/>
                        </a:rPr>
                        <a:t>Short name of NEW lead participant</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a:effectLst/>
                        </a:rPr>
                        <a:t>Type</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a:effectLst/>
                        </a:rPr>
                        <a:t>Dissemination</a:t>
                      </a:r>
                    </a:p>
                    <a:p>
                      <a:pPr algn="ctr">
                        <a:lnSpc>
                          <a:spcPct val="107000"/>
                        </a:lnSpc>
                        <a:spcAft>
                          <a:spcPts val="0"/>
                        </a:spcAft>
                      </a:pPr>
                      <a:r>
                        <a:rPr lang="it-IT" sz="1400">
                          <a:effectLst/>
                        </a:rPr>
                        <a:t> level</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a:effectLst/>
                        </a:rPr>
                        <a:t>Delivery month</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2995845850"/>
                  </a:ext>
                </a:extLst>
              </a:tr>
              <a:tr h="523673">
                <a:tc>
                  <a:txBody>
                    <a:bodyPr/>
                    <a:lstStyle/>
                    <a:p>
                      <a:pPr algn="ctr">
                        <a:lnSpc>
                          <a:spcPct val="107000"/>
                        </a:lnSpc>
                        <a:spcAft>
                          <a:spcPts val="0"/>
                        </a:spcAft>
                      </a:pPr>
                      <a:r>
                        <a:rPr lang="it-IT" sz="1400">
                          <a:effectLst/>
                        </a:rPr>
                        <a:t>D 6.1</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en-US" sz="1400" dirty="0">
                          <a:effectLst/>
                        </a:rPr>
                        <a:t>Revised high efficiency klystron parameters</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rPr>
                        <a:t>6</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rPr>
                        <a:t>Elettra</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rPr>
                        <a:t>Report</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a:effectLst/>
                        </a:rPr>
                        <a:t>SEN</a:t>
                      </a:r>
                      <a:endParaRPr lang="it-IT" sz="140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dirty="0">
                          <a:effectLst/>
                        </a:rPr>
                        <a:t>15</a:t>
                      </a:r>
                      <a:endParaRPr lang="it-IT" sz="140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1254002062"/>
                  </a:ext>
                </a:extLst>
              </a:tr>
              <a:tr h="425689">
                <a:tc>
                  <a:txBody>
                    <a:bodyPr/>
                    <a:lstStyle/>
                    <a:p>
                      <a:pPr algn="ctr">
                        <a:lnSpc>
                          <a:spcPct val="107000"/>
                        </a:lnSpc>
                        <a:spcAft>
                          <a:spcPts val="0"/>
                        </a:spcAft>
                      </a:pPr>
                      <a:r>
                        <a:rPr lang="it-IT" sz="1400" b="1" dirty="0">
                          <a:effectLst/>
                        </a:rPr>
                        <a:t>D 6.2</a:t>
                      </a:r>
                      <a:endParaRPr lang="it-IT" sz="1400" b="1"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effectLst/>
                        </a:rPr>
                        <a:t>Report on klystron </a:t>
                      </a:r>
                      <a:r>
                        <a:rPr lang="it-IT" sz="1400" b="0" dirty="0" err="1">
                          <a:effectLst/>
                        </a:rPr>
                        <a:t>purchasing</a:t>
                      </a:r>
                      <a:endParaRPr lang="it-IT" sz="1400" b="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effectLst/>
                        </a:rPr>
                        <a:t>6</a:t>
                      </a:r>
                      <a:endParaRPr lang="it-IT" sz="1400" b="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err="1">
                          <a:solidFill>
                            <a:schemeClr val="tx1"/>
                          </a:solidFill>
                          <a:effectLst/>
                        </a:rPr>
                        <a:t>Scandinova</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effectLst/>
                        </a:rPr>
                        <a:t>Report</a:t>
                      </a:r>
                      <a:endParaRPr lang="it-IT" sz="1400" b="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effectLst/>
                        </a:rPr>
                        <a:t>P</a:t>
                      </a:r>
                      <a:endParaRPr lang="it-IT" sz="1400" b="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effectLst/>
                        </a:rPr>
                        <a:t>27</a:t>
                      </a:r>
                      <a:endParaRPr lang="it-IT" sz="1400" b="0"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3787647426"/>
                  </a:ext>
                </a:extLst>
              </a:tr>
              <a:tr h="425689">
                <a:tc>
                  <a:txBody>
                    <a:bodyPr/>
                    <a:lstStyle/>
                    <a:p>
                      <a:pPr algn="ctr">
                        <a:lnSpc>
                          <a:spcPct val="107000"/>
                        </a:lnSpc>
                        <a:spcAft>
                          <a:spcPts val="0"/>
                        </a:spcAft>
                      </a:pPr>
                      <a:r>
                        <a:rPr lang="it-IT" sz="1400" b="1" dirty="0">
                          <a:effectLst/>
                        </a:rPr>
                        <a:t>D 6.3</a:t>
                      </a:r>
                      <a:endParaRPr lang="it-IT" sz="1400" b="1" dirty="0">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solidFill>
                            <a:schemeClr val="tx1"/>
                          </a:solidFill>
                          <a:effectLst/>
                        </a:rPr>
                        <a:t>Klystron delivery report</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solidFill>
                            <a:schemeClr val="tx1"/>
                          </a:solidFill>
                          <a:effectLst/>
                        </a:rPr>
                        <a:t>6</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err="1">
                          <a:solidFill>
                            <a:schemeClr val="tx1"/>
                          </a:solidFill>
                          <a:effectLst/>
                        </a:rPr>
                        <a:t>Scandinova</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solidFill>
                            <a:schemeClr val="tx1"/>
                          </a:solidFill>
                          <a:effectLst/>
                        </a:rPr>
                        <a:t>Report</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solidFill>
                            <a:schemeClr val="tx1"/>
                          </a:solidFill>
                          <a:effectLst/>
                        </a:rPr>
                        <a:t>P</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tc>
                  <a:txBody>
                    <a:bodyPr/>
                    <a:lstStyle/>
                    <a:p>
                      <a:pPr algn="ctr">
                        <a:lnSpc>
                          <a:spcPct val="107000"/>
                        </a:lnSpc>
                        <a:spcAft>
                          <a:spcPts val="0"/>
                        </a:spcAft>
                      </a:pPr>
                      <a:r>
                        <a:rPr lang="it-IT" sz="1400" b="0" dirty="0">
                          <a:solidFill>
                            <a:schemeClr val="tx1"/>
                          </a:solidFill>
                          <a:effectLst/>
                        </a:rPr>
                        <a:t>36</a:t>
                      </a:r>
                      <a:endParaRPr lang="it-IT" sz="1400" b="0" dirty="0">
                        <a:solidFill>
                          <a:schemeClr val="tx1"/>
                        </a:solidFill>
                        <a:effectLst/>
                        <a:latin typeface="Arial" panose="020B0604020202020204" pitchFamily="34" charset="0"/>
                        <a:ea typeface="MS Mincho" panose="02020609040205080304" pitchFamily="49" charset="-128"/>
                        <a:cs typeface="Cambria" panose="02040503050406030204" pitchFamily="18" charset="0"/>
                      </a:endParaRPr>
                    </a:p>
                  </a:txBody>
                  <a:tcPr marL="68580" marR="68580" marT="0" marB="0" anchor="ctr"/>
                </a:tc>
                <a:extLst>
                  <a:ext uri="{0D108BD9-81ED-4DB2-BD59-A6C34878D82A}">
                    <a16:rowId xmlns:a16="http://schemas.microsoft.com/office/drawing/2014/main" val="221217050"/>
                  </a:ext>
                </a:extLst>
              </a:tr>
            </a:tbl>
          </a:graphicData>
        </a:graphic>
      </p:graphicFrame>
    </p:spTree>
    <p:extLst>
      <p:ext uri="{BB962C8B-B14F-4D97-AF65-F5344CB8AC3E}">
        <p14:creationId xmlns:p14="http://schemas.microsoft.com/office/powerpoint/2010/main" val="21205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1847528" y="99356"/>
            <a:ext cx="8734266" cy="590387"/>
          </a:xfrm>
        </p:spPr>
        <p:txBody>
          <a:bodyPr>
            <a:normAutofit/>
          </a:bodyPr>
          <a:lstStyle/>
          <a:p>
            <a:pPr>
              <a:defRPr/>
            </a:pPr>
            <a:r>
              <a:rPr lang="en-US" sz="2800" b="0" dirty="0">
                <a:latin typeface="+mn-lt"/>
              </a:rPr>
              <a:t>CANON E37119 operating parameters</a:t>
            </a:r>
            <a:endParaRPr sz="2800" b="0" dirty="0">
              <a:latin typeface="+mn-lt"/>
            </a:endParaRPr>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5</a:t>
            </a:fld>
            <a:endParaRPr lang="en-GB"/>
          </a:p>
        </p:txBody>
      </p:sp>
      <p:sp>
        <p:nvSpPr>
          <p:cNvPr id="7" name="Footer Placeholder 4">
            <a:extLst>
              <a:ext uri="{FF2B5EF4-FFF2-40B4-BE49-F238E27FC236}">
                <a16:creationId xmlns:a16="http://schemas.microsoft.com/office/drawing/2014/main" id="{7DC05ED9-011B-45F0-900C-812EB72B0DDC}"/>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PACRI Annual Meeting 2026 - Lisbon</a:t>
            </a:r>
            <a:endParaRPr dirty="0"/>
          </a:p>
        </p:txBody>
      </p:sp>
      <p:pic>
        <p:nvPicPr>
          <p:cNvPr id="8" name="Immagine 7">
            <a:extLst>
              <a:ext uri="{FF2B5EF4-FFF2-40B4-BE49-F238E27FC236}">
                <a16:creationId xmlns:a16="http://schemas.microsoft.com/office/drawing/2014/main" id="{1834CC2C-13A9-4353-8445-056970B29F86}"/>
              </a:ext>
            </a:extLst>
          </p:cNvPr>
          <p:cNvPicPr>
            <a:picLocks noChangeAspect="1"/>
          </p:cNvPicPr>
          <p:nvPr/>
        </p:nvPicPr>
        <p:blipFill>
          <a:blip r:embed="rId2"/>
          <a:stretch>
            <a:fillRect/>
          </a:stretch>
        </p:blipFill>
        <p:spPr bwMode="auto">
          <a:xfrm>
            <a:off x="287700" y="2201267"/>
            <a:ext cx="3545198" cy="3046830"/>
          </a:xfrm>
          <a:prstGeom prst="rect">
            <a:avLst/>
          </a:prstGeom>
        </p:spPr>
      </p:pic>
      <p:sp>
        <p:nvSpPr>
          <p:cNvPr id="6" name="Rettangolo 5">
            <a:extLst>
              <a:ext uri="{FF2B5EF4-FFF2-40B4-BE49-F238E27FC236}">
                <a16:creationId xmlns:a16="http://schemas.microsoft.com/office/drawing/2014/main" id="{34906BBF-AD43-4BB7-B776-8A0E9976817E}"/>
              </a:ext>
            </a:extLst>
          </p:cNvPr>
          <p:cNvSpPr/>
          <p:nvPr/>
        </p:nvSpPr>
        <p:spPr>
          <a:xfrm>
            <a:off x="407368" y="1556792"/>
            <a:ext cx="3273653" cy="461665"/>
          </a:xfrm>
          <a:prstGeom prst="rect">
            <a:avLst/>
          </a:prstGeom>
        </p:spPr>
        <p:txBody>
          <a:bodyPr wrap="none">
            <a:spAutoFit/>
          </a:bodyPr>
          <a:lstStyle/>
          <a:p>
            <a:pPr algn="ctr"/>
            <a:r>
              <a:rPr lang="en-US" sz="2400" b="1" dirty="0">
                <a:solidFill>
                  <a:schemeClr val="accent5">
                    <a:lumMod val="50000"/>
                  </a:schemeClr>
                </a:solidFill>
              </a:rPr>
              <a:t>Existing E37119</a:t>
            </a:r>
            <a:r>
              <a:rPr lang="it-IT" sz="2400" b="1" dirty="0">
                <a:solidFill>
                  <a:schemeClr val="accent5">
                    <a:lumMod val="50000"/>
                  </a:schemeClr>
                </a:solidFill>
              </a:rPr>
              <a:t> klystron</a:t>
            </a:r>
            <a:endParaRPr lang="en-US" sz="2400" b="1" dirty="0">
              <a:solidFill>
                <a:schemeClr val="accent5">
                  <a:lumMod val="50000"/>
                </a:schemeClr>
              </a:solidFill>
            </a:endParaRPr>
          </a:p>
        </p:txBody>
      </p:sp>
      <p:sp>
        <p:nvSpPr>
          <p:cNvPr id="10" name="CasellaDiTesto 9">
            <a:extLst>
              <a:ext uri="{FF2B5EF4-FFF2-40B4-BE49-F238E27FC236}">
                <a16:creationId xmlns:a16="http://schemas.microsoft.com/office/drawing/2014/main" id="{798390AF-B4B9-40BD-90D6-38A84796D3FA}"/>
              </a:ext>
            </a:extLst>
          </p:cNvPr>
          <p:cNvSpPr txBox="1"/>
          <p:nvPr/>
        </p:nvSpPr>
        <p:spPr>
          <a:xfrm>
            <a:off x="10200456" y="2966726"/>
            <a:ext cx="1539204" cy="523220"/>
          </a:xfrm>
          <a:prstGeom prst="rect">
            <a:avLst/>
          </a:prstGeom>
          <a:noFill/>
          <a:ln w="12700">
            <a:solidFill>
              <a:srgbClr val="C00000"/>
            </a:solidFill>
          </a:ln>
        </p:spPr>
        <p:txBody>
          <a:bodyPr wrap="none" rtlCol="0">
            <a:spAutoFit/>
          </a:bodyPr>
          <a:lstStyle/>
          <a:p>
            <a:pPr algn="ctr"/>
            <a:r>
              <a:rPr lang="it-IT" sz="1400" b="1" dirty="0">
                <a:solidFill>
                  <a:srgbClr val="C00000"/>
                </a:solidFill>
              </a:rPr>
              <a:t>With </a:t>
            </a:r>
            <a:r>
              <a:rPr lang="it-IT" sz="1400" b="1" dirty="0" err="1">
                <a:solidFill>
                  <a:srgbClr val="C00000"/>
                </a:solidFill>
              </a:rPr>
              <a:t>modification</a:t>
            </a:r>
            <a:endParaRPr lang="it-IT" sz="1400" b="1" dirty="0">
              <a:solidFill>
                <a:srgbClr val="C00000"/>
              </a:solidFill>
            </a:endParaRPr>
          </a:p>
          <a:p>
            <a:pPr algn="ctr"/>
            <a:r>
              <a:rPr lang="it-IT" sz="1400" b="1" dirty="0">
                <a:solidFill>
                  <a:srgbClr val="C00000"/>
                </a:solidFill>
              </a:rPr>
              <a:t>of RF </a:t>
            </a:r>
            <a:r>
              <a:rPr lang="it-IT" sz="1400" b="1" dirty="0" err="1">
                <a:solidFill>
                  <a:srgbClr val="C00000"/>
                </a:solidFill>
              </a:rPr>
              <a:t>circuit</a:t>
            </a:r>
            <a:r>
              <a:rPr lang="it-IT" sz="1400" b="1" dirty="0">
                <a:solidFill>
                  <a:srgbClr val="C00000"/>
                </a:solidFill>
              </a:rPr>
              <a:t> </a:t>
            </a:r>
          </a:p>
        </p:txBody>
      </p:sp>
      <p:sp>
        <p:nvSpPr>
          <p:cNvPr id="11" name="Freccia a destra 10">
            <a:extLst>
              <a:ext uri="{FF2B5EF4-FFF2-40B4-BE49-F238E27FC236}">
                <a16:creationId xmlns:a16="http://schemas.microsoft.com/office/drawing/2014/main" id="{9537A505-07A0-43CA-BC8D-292E1E1D1EC5}"/>
              </a:ext>
            </a:extLst>
          </p:cNvPr>
          <p:cNvSpPr/>
          <p:nvPr/>
        </p:nvSpPr>
        <p:spPr>
          <a:xfrm>
            <a:off x="3870292" y="3489946"/>
            <a:ext cx="35350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0467ACA9-FEC0-4E13-AECA-874C18C51139}"/>
              </a:ext>
            </a:extLst>
          </p:cNvPr>
          <p:cNvCxnSpPr>
            <a:cxnSpLocks/>
          </p:cNvCxnSpPr>
          <p:nvPr/>
        </p:nvCxnSpPr>
        <p:spPr>
          <a:xfrm flipH="1">
            <a:off x="9840416" y="3226003"/>
            <a:ext cx="36004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o 20">
            <a:extLst>
              <a:ext uri="{FF2B5EF4-FFF2-40B4-BE49-F238E27FC236}">
                <a16:creationId xmlns:a16="http://schemas.microsoft.com/office/drawing/2014/main" id="{0D5FBCA6-1B7E-491B-9CC2-1D6BDB3BF13F}"/>
              </a:ext>
            </a:extLst>
          </p:cNvPr>
          <p:cNvGrpSpPr/>
          <p:nvPr/>
        </p:nvGrpSpPr>
        <p:grpSpPr>
          <a:xfrm>
            <a:off x="9890267" y="4220395"/>
            <a:ext cx="2208036" cy="307777"/>
            <a:chOff x="9890267" y="4220395"/>
            <a:chExt cx="2208036" cy="307777"/>
          </a:xfrm>
        </p:grpSpPr>
        <p:sp>
          <p:nvSpPr>
            <p:cNvPr id="15" name="CasellaDiTesto 14">
              <a:extLst>
                <a:ext uri="{FF2B5EF4-FFF2-40B4-BE49-F238E27FC236}">
                  <a16:creationId xmlns:a16="http://schemas.microsoft.com/office/drawing/2014/main" id="{E14BA6FF-39B1-4119-AC70-F57F6B925C97}"/>
                </a:ext>
              </a:extLst>
            </p:cNvPr>
            <p:cNvSpPr txBox="1"/>
            <p:nvPr/>
          </p:nvSpPr>
          <p:spPr bwMode="auto">
            <a:xfrm>
              <a:off x="10226094" y="4220395"/>
              <a:ext cx="1872209" cy="307777"/>
            </a:xfrm>
            <a:prstGeom prst="rect">
              <a:avLst/>
            </a:prstGeom>
            <a:noFill/>
            <a:ln w="12700">
              <a:solidFill>
                <a:schemeClr val="tx1"/>
              </a:solidFill>
            </a:ln>
          </p:spPr>
          <p:txBody>
            <a:bodyPr wrap="square" rtlCol="0">
              <a:spAutoFit/>
            </a:bodyPr>
            <a:lstStyle/>
            <a:p>
              <a:pPr algn="ctr"/>
              <a:r>
                <a:rPr lang="it-IT" sz="1400" b="1" dirty="0"/>
                <a:t>RF window </a:t>
              </a:r>
              <a:r>
                <a:rPr lang="it-IT" sz="1400" b="1" dirty="0" err="1"/>
                <a:t>unchanged</a:t>
              </a:r>
              <a:endParaRPr lang="it-IT" sz="1400" b="1" dirty="0"/>
            </a:p>
          </p:txBody>
        </p:sp>
        <p:cxnSp>
          <p:nvCxnSpPr>
            <p:cNvPr id="19" name="Connettore 2 18">
              <a:extLst>
                <a:ext uri="{FF2B5EF4-FFF2-40B4-BE49-F238E27FC236}">
                  <a16:creationId xmlns:a16="http://schemas.microsoft.com/office/drawing/2014/main" id="{A767DF3F-367B-44D3-A3D7-960568BEC373}"/>
                </a:ext>
              </a:extLst>
            </p:cNvPr>
            <p:cNvCxnSpPr>
              <a:cxnSpLocks/>
            </p:cNvCxnSpPr>
            <p:nvPr/>
          </p:nvCxnSpPr>
          <p:spPr bwMode="auto">
            <a:xfrm flipH="1">
              <a:off x="9890267" y="4386807"/>
              <a:ext cx="3358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uppo 21">
            <a:extLst>
              <a:ext uri="{FF2B5EF4-FFF2-40B4-BE49-F238E27FC236}">
                <a16:creationId xmlns:a16="http://schemas.microsoft.com/office/drawing/2014/main" id="{171DAC01-DAB6-41B4-A4E0-5DE8ACF4474C}"/>
              </a:ext>
            </a:extLst>
          </p:cNvPr>
          <p:cNvGrpSpPr/>
          <p:nvPr/>
        </p:nvGrpSpPr>
        <p:grpSpPr>
          <a:xfrm>
            <a:off x="9905935" y="5167554"/>
            <a:ext cx="2208036" cy="307777"/>
            <a:chOff x="9890267" y="4220395"/>
            <a:chExt cx="2208036" cy="307777"/>
          </a:xfrm>
        </p:grpSpPr>
        <p:sp>
          <p:nvSpPr>
            <p:cNvPr id="23" name="CasellaDiTesto 22">
              <a:extLst>
                <a:ext uri="{FF2B5EF4-FFF2-40B4-BE49-F238E27FC236}">
                  <a16:creationId xmlns:a16="http://schemas.microsoft.com/office/drawing/2014/main" id="{B8714D4B-BE46-4E1E-8BE0-06725D06BE09}"/>
                </a:ext>
              </a:extLst>
            </p:cNvPr>
            <p:cNvSpPr txBox="1"/>
            <p:nvPr/>
          </p:nvSpPr>
          <p:spPr bwMode="auto">
            <a:xfrm>
              <a:off x="10226094" y="4220395"/>
              <a:ext cx="1872209" cy="307777"/>
            </a:xfrm>
            <a:prstGeom prst="rect">
              <a:avLst/>
            </a:prstGeom>
            <a:noFill/>
            <a:ln w="12700">
              <a:solidFill>
                <a:schemeClr val="tx1"/>
              </a:solidFill>
            </a:ln>
          </p:spPr>
          <p:txBody>
            <a:bodyPr wrap="square" rtlCol="0">
              <a:spAutoFit/>
            </a:bodyPr>
            <a:lstStyle/>
            <a:p>
              <a:pPr algn="ctr"/>
              <a:r>
                <a:rPr lang="it-IT" sz="1400" b="1" dirty="0"/>
                <a:t>Collector </a:t>
              </a:r>
              <a:r>
                <a:rPr lang="it-IT" sz="1400" b="1" dirty="0" err="1"/>
                <a:t>unchanged</a:t>
              </a:r>
              <a:endParaRPr lang="it-IT" sz="1400" b="1" dirty="0"/>
            </a:p>
          </p:txBody>
        </p:sp>
        <p:cxnSp>
          <p:nvCxnSpPr>
            <p:cNvPr id="24" name="Connettore 2 23">
              <a:extLst>
                <a:ext uri="{FF2B5EF4-FFF2-40B4-BE49-F238E27FC236}">
                  <a16:creationId xmlns:a16="http://schemas.microsoft.com/office/drawing/2014/main" id="{67637A1F-554A-45C3-8741-CD0717DBFF22}"/>
                </a:ext>
              </a:extLst>
            </p:cNvPr>
            <p:cNvCxnSpPr>
              <a:cxnSpLocks/>
            </p:cNvCxnSpPr>
            <p:nvPr/>
          </p:nvCxnSpPr>
          <p:spPr bwMode="auto">
            <a:xfrm flipH="1">
              <a:off x="9890267" y="4386807"/>
              <a:ext cx="33582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uppo 27">
            <a:extLst>
              <a:ext uri="{FF2B5EF4-FFF2-40B4-BE49-F238E27FC236}">
                <a16:creationId xmlns:a16="http://schemas.microsoft.com/office/drawing/2014/main" id="{1C34F536-1264-4177-9AA7-32F2F1C7C8BA}"/>
              </a:ext>
            </a:extLst>
          </p:cNvPr>
          <p:cNvGrpSpPr/>
          <p:nvPr/>
        </p:nvGrpSpPr>
        <p:grpSpPr>
          <a:xfrm>
            <a:off x="4295800" y="1020818"/>
            <a:ext cx="5743482" cy="4441587"/>
            <a:chOff x="4295800" y="1020818"/>
            <a:chExt cx="5743482" cy="4441587"/>
          </a:xfrm>
        </p:grpSpPr>
        <p:graphicFrame>
          <p:nvGraphicFramePr>
            <p:cNvPr id="5" name="Oggetto 4">
              <a:extLst>
                <a:ext uri="{FF2B5EF4-FFF2-40B4-BE49-F238E27FC236}">
                  <a16:creationId xmlns:a16="http://schemas.microsoft.com/office/drawing/2014/main" id="{9AA3A76B-5917-47B0-A9A3-AE38DB7110DB}"/>
                </a:ext>
              </a:extLst>
            </p:cNvPr>
            <p:cNvGraphicFramePr>
              <a:graphicFrameLocks noChangeAspect="1"/>
            </p:cNvGraphicFramePr>
            <p:nvPr>
              <p:extLst>
                <p:ext uri="{D42A27DB-BD31-4B8C-83A1-F6EECF244321}">
                  <p14:modId xmlns:p14="http://schemas.microsoft.com/office/powerpoint/2010/main" val="327523243"/>
                </p:ext>
              </p:extLst>
            </p:nvPr>
          </p:nvGraphicFramePr>
          <p:xfrm>
            <a:off x="4295800" y="1882613"/>
            <a:ext cx="5743482" cy="3579792"/>
          </p:xfrm>
          <a:graphic>
            <a:graphicData uri="http://schemas.openxmlformats.org/presentationml/2006/ole">
              <mc:AlternateContent xmlns:mc="http://schemas.openxmlformats.org/markup-compatibility/2006">
                <mc:Choice xmlns:v="urn:schemas-microsoft-com:vml" Requires="v">
                  <p:oleObj name="Worksheet" r:id="rId3" imgW="7610622" imgH="4743450" progId="Excel.Sheet.12">
                    <p:embed/>
                  </p:oleObj>
                </mc:Choice>
                <mc:Fallback>
                  <p:oleObj name="Worksheet" r:id="rId3" imgW="7610622" imgH="4743450" progId="Excel.Sheet.12">
                    <p:embed/>
                    <p:pic>
                      <p:nvPicPr>
                        <p:cNvPr id="0" name=""/>
                        <p:cNvPicPr/>
                        <p:nvPr/>
                      </p:nvPicPr>
                      <p:blipFill>
                        <a:blip r:embed="rId4"/>
                        <a:stretch>
                          <a:fillRect/>
                        </a:stretch>
                      </p:blipFill>
                      <p:spPr>
                        <a:xfrm>
                          <a:off x="4295800" y="1882613"/>
                          <a:ext cx="5743482" cy="3579792"/>
                        </a:xfrm>
                        <a:prstGeom prst="rect">
                          <a:avLst/>
                        </a:prstGeom>
                      </p:spPr>
                    </p:pic>
                  </p:oleObj>
                </mc:Fallback>
              </mc:AlternateContent>
            </a:graphicData>
          </a:graphic>
        </p:graphicFrame>
        <p:sp>
          <p:nvSpPr>
            <p:cNvPr id="9" name="Rettangolo 8">
              <a:extLst>
                <a:ext uri="{FF2B5EF4-FFF2-40B4-BE49-F238E27FC236}">
                  <a16:creationId xmlns:a16="http://schemas.microsoft.com/office/drawing/2014/main" id="{5273CB36-6B2F-4F45-9717-6E12B6B8008E}"/>
                </a:ext>
              </a:extLst>
            </p:cNvPr>
            <p:cNvSpPr/>
            <p:nvPr/>
          </p:nvSpPr>
          <p:spPr bwMode="auto">
            <a:xfrm>
              <a:off x="5085881" y="1020818"/>
              <a:ext cx="4163319" cy="830997"/>
            </a:xfrm>
            <a:prstGeom prst="rect">
              <a:avLst/>
            </a:prstGeom>
          </p:spPr>
          <p:txBody>
            <a:bodyPr wrap="none">
              <a:spAutoFit/>
            </a:bodyPr>
            <a:lstStyle/>
            <a:p>
              <a:pPr algn="ctr"/>
              <a:r>
                <a:rPr lang="en-US" sz="2400" b="1" dirty="0">
                  <a:solidFill>
                    <a:schemeClr val="accent5">
                      <a:lumMod val="50000"/>
                    </a:schemeClr>
                  </a:solidFill>
                </a:rPr>
                <a:t>High efficiency E37119</a:t>
              </a:r>
              <a:r>
                <a:rPr lang="it-IT" sz="2400" b="1" dirty="0">
                  <a:solidFill>
                    <a:schemeClr val="accent5">
                      <a:lumMod val="50000"/>
                    </a:schemeClr>
                  </a:solidFill>
                </a:rPr>
                <a:t> klystron</a:t>
              </a:r>
            </a:p>
            <a:p>
              <a:pPr algn="ctr"/>
              <a:r>
                <a:rPr lang="it-IT" sz="2400" b="1" dirty="0">
                  <a:solidFill>
                    <a:schemeClr val="accent5">
                      <a:lumMod val="50000"/>
                    </a:schemeClr>
                  </a:solidFill>
                </a:rPr>
                <a:t>(</a:t>
              </a:r>
              <a:r>
                <a:rPr lang="it-IT" sz="2400" b="1" dirty="0" err="1">
                  <a:solidFill>
                    <a:schemeClr val="accent5">
                      <a:lumMod val="50000"/>
                    </a:schemeClr>
                  </a:solidFill>
                </a:rPr>
                <a:t>as</a:t>
              </a:r>
              <a:r>
                <a:rPr lang="it-IT" sz="2400" b="1" dirty="0">
                  <a:solidFill>
                    <a:schemeClr val="accent5">
                      <a:lumMod val="50000"/>
                    </a:schemeClr>
                  </a:solidFill>
                </a:rPr>
                <a:t> </a:t>
              </a:r>
              <a:r>
                <a:rPr lang="it-IT" sz="2400" b="1" dirty="0" err="1">
                  <a:solidFill>
                    <a:schemeClr val="accent5">
                      <a:lumMod val="50000"/>
                    </a:schemeClr>
                  </a:solidFill>
                </a:rPr>
                <a:t>proposed</a:t>
              </a:r>
              <a:r>
                <a:rPr lang="it-IT" sz="2400" b="1" dirty="0">
                  <a:solidFill>
                    <a:schemeClr val="accent5">
                      <a:lumMod val="50000"/>
                    </a:schemeClr>
                  </a:solidFill>
                </a:rPr>
                <a:t> by CANON)</a:t>
              </a:r>
              <a:endParaRPr lang="en-US" sz="2400" b="1" dirty="0">
                <a:solidFill>
                  <a:schemeClr val="accent5">
                    <a:lumMod val="50000"/>
                  </a:schemeClr>
                </a:solidFill>
              </a:endParaRPr>
            </a:p>
          </p:txBody>
        </p:sp>
        <p:sp>
          <p:nvSpPr>
            <p:cNvPr id="12" name="Rettangolo 11">
              <a:extLst>
                <a:ext uri="{FF2B5EF4-FFF2-40B4-BE49-F238E27FC236}">
                  <a16:creationId xmlns:a16="http://schemas.microsoft.com/office/drawing/2014/main" id="{CA8EDFA0-2FCD-4291-8820-56F6C54001DF}"/>
                </a:ext>
              </a:extLst>
            </p:cNvPr>
            <p:cNvSpPr/>
            <p:nvPr/>
          </p:nvSpPr>
          <p:spPr>
            <a:xfrm>
              <a:off x="8700344" y="3100657"/>
              <a:ext cx="765874" cy="2129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155152E-6569-45EB-9E6D-92F55E5CE892}"/>
                </a:ext>
              </a:extLst>
            </p:cNvPr>
            <p:cNvSpPr/>
            <p:nvPr/>
          </p:nvSpPr>
          <p:spPr bwMode="auto">
            <a:xfrm>
              <a:off x="8728736" y="4723532"/>
              <a:ext cx="765874" cy="7115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F2DD7EA6-E37C-40A3-821F-A36B5E38E78F}"/>
                </a:ext>
              </a:extLst>
            </p:cNvPr>
            <p:cNvSpPr txBox="1"/>
            <p:nvPr/>
          </p:nvSpPr>
          <p:spPr>
            <a:xfrm>
              <a:off x="8917575" y="3059363"/>
              <a:ext cx="367408" cy="307777"/>
            </a:xfrm>
            <a:prstGeom prst="rect">
              <a:avLst/>
            </a:prstGeom>
            <a:noFill/>
          </p:spPr>
          <p:txBody>
            <a:bodyPr wrap="none" rtlCol="0">
              <a:spAutoFit/>
            </a:bodyPr>
            <a:lstStyle/>
            <a:p>
              <a:r>
                <a:rPr lang="it-IT" sz="1400" b="1" dirty="0">
                  <a:solidFill>
                    <a:srgbClr val="C00000"/>
                  </a:solidFill>
                </a:rPr>
                <a:t>50</a:t>
              </a:r>
            </a:p>
          </p:txBody>
        </p:sp>
        <p:sp>
          <p:nvSpPr>
            <p:cNvPr id="25" name="Ovale 24">
              <a:extLst>
                <a:ext uri="{FF2B5EF4-FFF2-40B4-BE49-F238E27FC236}">
                  <a16:creationId xmlns:a16="http://schemas.microsoft.com/office/drawing/2014/main" id="{EC792CA8-9D95-4D15-BA8F-7DCD84FB4029}"/>
                </a:ext>
              </a:extLst>
            </p:cNvPr>
            <p:cNvSpPr/>
            <p:nvPr/>
          </p:nvSpPr>
          <p:spPr>
            <a:xfrm>
              <a:off x="8094968" y="3769036"/>
              <a:ext cx="476464" cy="315854"/>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6" name="Immagine 25">
              <a:extLst>
                <a:ext uri="{FF2B5EF4-FFF2-40B4-BE49-F238E27FC236}">
                  <a16:creationId xmlns:a16="http://schemas.microsoft.com/office/drawing/2014/main" id="{C9EFBF1F-FA8D-4C57-B9BE-FE82D1CCE0DF}"/>
                </a:ext>
              </a:extLst>
            </p:cNvPr>
            <p:cNvPicPr>
              <a:picLocks noChangeAspect="1"/>
            </p:cNvPicPr>
            <p:nvPr/>
          </p:nvPicPr>
          <p:blipFill>
            <a:blip r:embed="rId5"/>
            <a:stretch>
              <a:fillRect/>
            </a:stretch>
          </p:blipFill>
          <p:spPr>
            <a:xfrm>
              <a:off x="8082045" y="3282139"/>
              <a:ext cx="506479" cy="339393"/>
            </a:xfrm>
            <a:prstGeom prst="rect">
              <a:avLst/>
            </a:prstGeom>
          </p:spPr>
        </p:pic>
      </p:grpSp>
    </p:spTree>
    <p:extLst>
      <p:ext uri="{BB962C8B-B14F-4D97-AF65-F5344CB8AC3E}">
        <p14:creationId xmlns:p14="http://schemas.microsoft.com/office/powerpoint/2010/main" val="278686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1847528" y="68130"/>
            <a:ext cx="8734266" cy="590387"/>
          </a:xfrm>
        </p:spPr>
        <p:txBody>
          <a:bodyPr>
            <a:normAutofit/>
          </a:bodyPr>
          <a:lstStyle/>
          <a:p>
            <a:pPr>
              <a:defRPr/>
            </a:pPr>
            <a:r>
              <a:rPr lang="en-US" sz="2800" b="0" dirty="0">
                <a:latin typeface="+mn-lt"/>
              </a:rPr>
              <a:t>HV modulator operating parameters</a:t>
            </a:r>
            <a:endParaRPr sz="2800" b="0" dirty="0">
              <a:latin typeface="+mn-lt"/>
            </a:endParaRPr>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6</a:t>
            </a:fld>
            <a:endParaRPr lang="en-GB"/>
          </a:p>
        </p:txBody>
      </p:sp>
      <p:sp>
        <p:nvSpPr>
          <p:cNvPr id="7" name="Footer Placeholder 4">
            <a:extLst>
              <a:ext uri="{FF2B5EF4-FFF2-40B4-BE49-F238E27FC236}">
                <a16:creationId xmlns:a16="http://schemas.microsoft.com/office/drawing/2014/main" id="{7DC05ED9-011B-45F0-900C-812EB72B0DDC}"/>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PACRI Annual Meeting 2026 - Lisbon</a:t>
            </a:r>
            <a:endParaRPr dirty="0"/>
          </a:p>
        </p:txBody>
      </p:sp>
      <p:pic>
        <p:nvPicPr>
          <p:cNvPr id="5" name="Picture 6">
            <a:extLst>
              <a:ext uri="{FF2B5EF4-FFF2-40B4-BE49-F238E27FC236}">
                <a16:creationId xmlns:a16="http://schemas.microsoft.com/office/drawing/2014/main" id="{2441AE86-1A55-42F7-AE9B-A6277718C8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6039" y="1110858"/>
            <a:ext cx="5594567" cy="4622397"/>
          </a:xfrm>
          <a:prstGeom prst="rect">
            <a:avLst/>
          </a:prstGeom>
          <a:noFill/>
        </p:spPr>
      </p:pic>
      <p:graphicFrame>
        <p:nvGraphicFramePr>
          <p:cNvPr id="2" name="Oggetto 1">
            <a:extLst>
              <a:ext uri="{FF2B5EF4-FFF2-40B4-BE49-F238E27FC236}">
                <a16:creationId xmlns:a16="http://schemas.microsoft.com/office/drawing/2014/main" id="{AC37CA03-1B88-4814-BC38-E4EE2E7426F8}"/>
              </a:ext>
            </a:extLst>
          </p:cNvPr>
          <p:cNvGraphicFramePr>
            <a:graphicFrameLocks noChangeAspect="1"/>
          </p:cNvGraphicFramePr>
          <p:nvPr>
            <p:extLst>
              <p:ext uri="{D42A27DB-BD31-4B8C-83A1-F6EECF244321}">
                <p14:modId xmlns:p14="http://schemas.microsoft.com/office/powerpoint/2010/main" val="1089217067"/>
              </p:ext>
            </p:extLst>
          </p:nvPr>
        </p:nvGraphicFramePr>
        <p:xfrm>
          <a:off x="141394" y="2121022"/>
          <a:ext cx="6314647" cy="2615955"/>
        </p:xfrm>
        <a:graphic>
          <a:graphicData uri="http://schemas.openxmlformats.org/presentationml/2006/ole">
            <mc:AlternateContent xmlns:mc="http://schemas.openxmlformats.org/markup-compatibility/2006">
              <mc:Choice xmlns:v="urn:schemas-microsoft-com:vml" Requires="v">
                <p:oleObj name="Worksheet" r:id="rId3" imgW="7610622" imgH="3152667" progId="Excel.Sheet.12">
                  <p:embed/>
                </p:oleObj>
              </mc:Choice>
              <mc:Fallback>
                <p:oleObj name="Worksheet" r:id="rId3" imgW="7610622" imgH="3152667" progId="Excel.Sheet.12">
                  <p:embed/>
                  <p:pic>
                    <p:nvPicPr>
                      <p:cNvPr id="0" name=""/>
                      <p:cNvPicPr/>
                      <p:nvPr/>
                    </p:nvPicPr>
                    <p:blipFill>
                      <a:blip r:embed="rId4"/>
                      <a:stretch>
                        <a:fillRect/>
                      </a:stretch>
                    </p:blipFill>
                    <p:spPr>
                      <a:xfrm>
                        <a:off x="141394" y="2121022"/>
                        <a:ext cx="6314647" cy="2615955"/>
                      </a:xfrm>
                      <a:prstGeom prst="rect">
                        <a:avLst/>
                      </a:prstGeom>
                    </p:spPr>
                  </p:pic>
                </p:oleObj>
              </mc:Fallback>
            </mc:AlternateContent>
          </a:graphicData>
        </a:graphic>
      </p:graphicFrame>
      <p:sp>
        <p:nvSpPr>
          <p:cNvPr id="8" name="Freccia a destra 7">
            <a:extLst>
              <a:ext uri="{FF2B5EF4-FFF2-40B4-BE49-F238E27FC236}">
                <a16:creationId xmlns:a16="http://schemas.microsoft.com/office/drawing/2014/main" id="{3A337F8E-088E-4CE4-B63F-BBD7BA2449CE}"/>
              </a:ext>
            </a:extLst>
          </p:cNvPr>
          <p:cNvSpPr/>
          <p:nvPr/>
        </p:nvSpPr>
        <p:spPr>
          <a:xfrm>
            <a:off x="6672064" y="3284984"/>
            <a:ext cx="576064" cy="504056"/>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0A91C614-5A06-4B8C-B7D2-63ADC2BC8F34}"/>
              </a:ext>
            </a:extLst>
          </p:cNvPr>
          <p:cNvPicPr>
            <a:picLocks noChangeAspect="1"/>
          </p:cNvPicPr>
          <p:nvPr/>
        </p:nvPicPr>
        <p:blipFill>
          <a:blip r:embed="rId5"/>
          <a:stretch>
            <a:fillRect/>
          </a:stretch>
        </p:blipFill>
        <p:spPr>
          <a:xfrm>
            <a:off x="4984327" y="2387491"/>
            <a:ext cx="869541" cy="791545"/>
          </a:xfrm>
          <a:prstGeom prst="rect">
            <a:avLst/>
          </a:prstGeom>
        </p:spPr>
      </p:pic>
      <p:pic>
        <p:nvPicPr>
          <p:cNvPr id="11" name="Immagine 10">
            <a:extLst>
              <a:ext uri="{FF2B5EF4-FFF2-40B4-BE49-F238E27FC236}">
                <a16:creationId xmlns:a16="http://schemas.microsoft.com/office/drawing/2014/main" id="{DCDC0E49-6A11-4BB6-9EA9-8B03E8454FBD}"/>
              </a:ext>
            </a:extLst>
          </p:cNvPr>
          <p:cNvPicPr>
            <a:picLocks noChangeAspect="1"/>
          </p:cNvPicPr>
          <p:nvPr/>
        </p:nvPicPr>
        <p:blipFill>
          <a:blip r:embed="rId6"/>
          <a:stretch>
            <a:fillRect/>
          </a:stretch>
        </p:blipFill>
        <p:spPr>
          <a:xfrm>
            <a:off x="4287713" y="3897435"/>
            <a:ext cx="591363" cy="396274"/>
          </a:xfrm>
          <a:prstGeom prst="rect">
            <a:avLst/>
          </a:prstGeom>
        </p:spPr>
      </p:pic>
      <p:sp>
        <p:nvSpPr>
          <p:cNvPr id="12" name="CasellaDiTesto 11">
            <a:extLst>
              <a:ext uri="{FF2B5EF4-FFF2-40B4-BE49-F238E27FC236}">
                <a16:creationId xmlns:a16="http://schemas.microsoft.com/office/drawing/2014/main" id="{996B01DF-8C74-4EE7-879A-3A958CC947F3}"/>
              </a:ext>
            </a:extLst>
          </p:cNvPr>
          <p:cNvSpPr txBox="1"/>
          <p:nvPr/>
        </p:nvSpPr>
        <p:spPr>
          <a:xfrm>
            <a:off x="7464152" y="5728212"/>
            <a:ext cx="3876382" cy="369332"/>
          </a:xfrm>
          <a:prstGeom prst="rect">
            <a:avLst/>
          </a:prstGeom>
          <a:noFill/>
        </p:spPr>
        <p:txBody>
          <a:bodyPr wrap="none" rtlCol="0">
            <a:spAutoFit/>
          </a:bodyPr>
          <a:lstStyle/>
          <a:p>
            <a:r>
              <a:rPr lang="it-IT" b="1" dirty="0" err="1"/>
              <a:t>Modulatror</a:t>
            </a:r>
            <a:r>
              <a:rPr lang="it-IT" b="1" dirty="0"/>
              <a:t> </a:t>
            </a:r>
            <a:r>
              <a:rPr lang="it-IT" b="1" dirty="0" err="1"/>
              <a:t>voltage</a:t>
            </a:r>
            <a:r>
              <a:rPr lang="it-IT" b="1" dirty="0"/>
              <a:t> and </a:t>
            </a:r>
            <a:r>
              <a:rPr lang="it-IT" b="1" dirty="0" err="1"/>
              <a:t>current</a:t>
            </a:r>
            <a:r>
              <a:rPr lang="it-IT" b="1" dirty="0"/>
              <a:t> </a:t>
            </a:r>
            <a:r>
              <a:rPr lang="it-IT" b="1" dirty="0" err="1"/>
              <a:t>pulses</a:t>
            </a:r>
            <a:endParaRPr lang="it-IT" b="1" dirty="0"/>
          </a:p>
        </p:txBody>
      </p:sp>
    </p:spTree>
    <p:extLst>
      <p:ext uri="{BB962C8B-B14F-4D97-AF65-F5344CB8AC3E}">
        <p14:creationId xmlns:p14="http://schemas.microsoft.com/office/powerpoint/2010/main" val="42724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a:xfrm>
            <a:off x="2171564" y="116632"/>
            <a:ext cx="7848872" cy="590387"/>
          </a:xfrm>
        </p:spPr>
        <p:txBody>
          <a:bodyPr>
            <a:normAutofit/>
          </a:bodyPr>
          <a:lstStyle/>
          <a:p>
            <a:pPr>
              <a:defRPr/>
            </a:pPr>
            <a:r>
              <a:rPr lang="en-US" sz="2800" b="0" dirty="0">
                <a:latin typeface="+mn-lt"/>
              </a:rPr>
              <a:t>High efficiency E37119 CANON timeline </a:t>
            </a:r>
            <a:endParaRPr sz="2800" b="0" dirty="0">
              <a:latin typeface="+mn-lt"/>
            </a:endParaRPr>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7</a:t>
            </a:fld>
            <a:endParaRPr lang="en-GB"/>
          </a:p>
        </p:txBody>
      </p:sp>
      <p:sp>
        <p:nvSpPr>
          <p:cNvPr id="7" name="Footer Placeholder 4">
            <a:extLst>
              <a:ext uri="{FF2B5EF4-FFF2-40B4-BE49-F238E27FC236}">
                <a16:creationId xmlns:a16="http://schemas.microsoft.com/office/drawing/2014/main" id="{7DC05ED9-011B-45F0-900C-812EB72B0DDC}"/>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PACRI Annual Meeting 2026 - Lisbon</a:t>
            </a:r>
            <a:endParaRPr dirty="0"/>
          </a:p>
        </p:txBody>
      </p:sp>
      <p:pic>
        <p:nvPicPr>
          <p:cNvPr id="2" name="Immagine 1">
            <a:extLst>
              <a:ext uri="{FF2B5EF4-FFF2-40B4-BE49-F238E27FC236}">
                <a16:creationId xmlns:a16="http://schemas.microsoft.com/office/drawing/2014/main" id="{D43F37E0-D871-4073-A734-867BFC63BB81}"/>
              </a:ext>
            </a:extLst>
          </p:cNvPr>
          <p:cNvPicPr>
            <a:picLocks noChangeAspect="1"/>
          </p:cNvPicPr>
          <p:nvPr/>
        </p:nvPicPr>
        <p:blipFill>
          <a:blip r:embed="rId2"/>
          <a:stretch>
            <a:fillRect/>
          </a:stretch>
        </p:blipFill>
        <p:spPr>
          <a:xfrm>
            <a:off x="839416" y="1484784"/>
            <a:ext cx="10272464" cy="3059014"/>
          </a:xfrm>
          <a:prstGeom prst="rect">
            <a:avLst/>
          </a:prstGeom>
        </p:spPr>
      </p:pic>
      <p:sp>
        <p:nvSpPr>
          <p:cNvPr id="6" name="CasellaDiTesto 5">
            <a:extLst>
              <a:ext uri="{FF2B5EF4-FFF2-40B4-BE49-F238E27FC236}">
                <a16:creationId xmlns:a16="http://schemas.microsoft.com/office/drawing/2014/main" id="{95B0B5E7-E2D6-4964-8252-079D866ED32E}"/>
              </a:ext>
            </a:extLst>
          </p:cNvPr>
          <p:cNvSpPr txBox="1"/>
          <p:nvPr/>
        </p:nvSpPr>
        <p:spPr>
          <a:xfrm>
            <a:off x="5159896" y="4653136"/>
            <a:ext cx="2693366" cy="523220"/>
          </a:xfrm>
          <a:prstGeom prst="rect">
            <a:avLst/>
          </a:prstGeom>
          <a:noFill/>
        </p:spPr>
        <p:txBody>
          <a:bodyPr wrap="none" rtlCol="0">
            <a:spAutoFit/>
          </a:bodyPr>
          <a:lstStyle/>
          <a:p>
            <a:r>
              <a:rPr lang="it-IT" sz="2800" b="1" dirty="0" err="1">
                <a:solidFill>
                  <a:srgbClr val="002060"/>
                </a:solidFill>
              </a:rPr>
              <a:t>Less</a:t>
            </a:r>
            <a:r>
              <a:rPr lang="it-IT" sz="2800" b="1" dirty="0">
                <a:solidFill>
                  <a:srgbClr val="002060"/>
                </a:solidFill>
              </a:rPr>
              <a:t> </a:t>
            </a:r>
            <a:r>
              <a:rPr lang="it-IT" sz="2800" b="1" dirty="0" err="1">
                <a:solidFill>
                  <a:srgbClr val="002060"/>
                </a:solidFill>
              </a:rPr>
              <a:t>than</a:t>
            </a:r>
            <a:r>
              <a:rPr lang="it-IT" sz="2800" b="1" dirty="0">
                <a:solidFill>
                  <a:srgbClr val="002060"/>
                </a:solidFill>
              </a:rPr>
              <a:t> 1 </a:t>
            </a:r>
            <a:r>
              <a:rPr lang="it-IT" sz="2800" b="1" dirty="0" err="1">
                <a:solidFill>
                  <a:srgbClr val="002060"/>
                </a:solidFill>
              </a:rPr>
              <a:t>year</a:t>
            </a:r>
            <a:r>
              <a:rPr lang="it-IT" sz="2800" b="1" dirty="0">
                <a:solidFill>
                  <a:srgbClr val="002060"/>
                </a:solidFill>
              </a:rPr>
              <a:t>!</a:t>
            </a:r>
          </a:p>
        </p:txBody>
      </p:sp>
    </p:spTree>
    <p:extLst>
      <p:ext uri="{BB962C8B-B14F-4D97-AF65-F5344CB8AC3E}">
        <p14:creationId xmlns:p14="http://schemas.microsoft.com/office/powerpoint/2010/main" val="1969737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le 2"/>
          <p:cNvSpPr>
            <a:spLocks noGrp="1"/>
          </p:cNvSpPr>
          <p:nvPr>
            <p:ph type="title"/>
          </p:nvPr>
        </p:nvSpPr>
        <p:spPr bwMode="auto"/>
        <p:txBody>
          <a:bodyPr>
            <a:normAutofit/>
          </a:bodyPr>
          <a:lstStyle/>
          <a:p>
            <a:pPr>
              <a:defRPr/>
            </a:pPr>
            <a:r>
              <a:rPr lang="en-GB" sz="3700" dirty="0"/>
              <a:t>Conclusions</a:t>
            </a:r>
            <a:endParaRPr sz="3700" dirty="0"/>
          </a:p>
        </p:txBody>
      </p:sp>
      <p:sp>
        <p:nvSpPr>
          <p:cNvPr id="4" name="Slide Number Placeholder 3"/>
          <p:cNvSpPr>
            <a:spLocks noGrp="1"/>
          </p:cNvSpPr>
          <p:nvPr>
            <p:ph type="sldNum" sz="quarter" idx="12"/>
          </p:nvPr>
        </p:nvSpPr>
        <p:spPr bwMode="auto"/>
        <p:txBody>
          <a:bodyPr/>
          <a:lstStyle/>
          <a:p>
            <a:pPr>
              <a:defRPr/>
            </a:pPr>
            <a:fld id="{3A3A6714-3D1F-4857-9904-D935B84167FA}" type="slidenum">
              <a:rPr lang="en-GB"/>
              <a:t>8</a:t>
            </a:fld>
            <a:endParaRPr lang="en-GB"/>
          </a:p>
        </p:txBody>
      </p:sp>
      <p:sp>
        <p:nvSpPr>
          <p:cNvPr id="6" name="Rettangolo 5">
            <a:extLst>
              <a:ext uri="{FF2B5EF4-FFF2-40B4-BE49-F238E27FC236}">
                <a16:creationId xmlns:a16="http://schemas.microsoft.com/office/drawing/2014/main" id="{C7AFB8C9-6923-44A3-91B7-08D47FD06DA0}"/>
              </a:ext>
            </a:extLst>
          </p:cNvPr>
          <p:cNvSpPr/>
          <p:nvPr/>
        </p:nvSpPr>
        <p:spPr>
          <a:xfrm>
            <a:off x="1302305" y="1412776"/>
            <a:ext cx="9587389" cy="3877985"/>
          </a:xfrm>
          <a:prstGeom prst="rect">
            <a:avLst/>
          </a:prstGeom>
        </p:spPr>
        <p:txBody>
          <a:bodyPr wrap="square">
            <a:spAutoFit/>
          </a:bodyPr>
          <a:lstStyle/>
          <a:p>
            <a:pPr marL="342900" indent="-342900" algn="just">
              <a:spcBef>
                <a:spcPts val="1200"/>
              </a:spcBef>
              <a:buSzPct val="75000"/>
              <a:buFont typeface="Wingdings" panose="05000000000000000000" pitchFamily="2" charset="2"/>
              <a:buChar char="ü"/>
            </a:pPr>
            <a:r>
              <a:rPr lang="en-US" sz="2400" dirty="0">
                <a:solidFill>
                  <a:srgbClr val="002060"/>
                </a:solidFill>
              </a:rPr>
              <a:t>The contingency plan to address THALES' exit from the project has been finalized and approved by the European Commission.</a:t>
            </a:r>
          </a:p>
          <a:p>
            <a:pPr marL="342900" indent="-342900" algn="just">
              <a:spcBef>
                <a:spcPts val="1200"/>
              </a:spcBef>
              <a:buSzPct val="75000"/>
              <a:buFont typeface="Wingdings" panose="05000000000000000000" pitchFamily="2" charset="2"/>
              <a:buChar char="ü"/>
            </a:pPr>
            <a:r>
              <a:rPr lang="en-US" sz="2400" dirty="0">
                <a:solidFill>
                  <a:srgbClr val="002060"/>
                </a:solidFill>
              </a:rPr>
              <a:t>The proposed solution ensures that PACRI's overall objectives and ambitions remain essentially the same. </a:t>
            </a:r>
          </a:p>
          <a:p>
            <a:pPr marL="342900" indent="-342900" algn="just">
              <a:spcBef>
                <a:spcPts val="1200"/>
              </a:spcBef>
              <a:buSzPct val="75000"/>
              <a:buFont typeface="Wingdings" panose="05000000000000000000" pitchFamily="2" charset="2"/>
              <a:buChar char="ü"/>
            </a:pPr>
            <a:r>
              <a:rPr lang="en-US" sz="2400" dirty="0">
                <a:solidFill>
                  <a:srgbClr val="002060"/>
                </a:solidFill>
              </a:rPr>
              <a:t>We will purchase a Canon klystron to be installed on the modulator under development at SCANDINOVA.</a:t>
            </a:r>
          </a:p>
          <a:p>
            <a:pPr marL="342900" indent="-342900" algn="just">
              <a:spcBef>
                <a:spcPts val="1200"/>
              </a:spcBef>
              <a:buSzPct val="75000"/>
              <a:buFont typeface="Wingdings" panose="05000000000000000000" pitchFamily="2" charset="2"/>
              <a:buChar char="ü"/>
            </a:pPr>
            <a:r>
              <a:rPr lang="en-US" sz="2400" dirty="0">
                <a:solidFill>
                  <a:srgbClr val="002060"/>
                </a:solidFill>
              </a:rPr>
              <a:t>Over the next few months, we will decide whether to opt for a high-efficiency klystron, as proposed by CANON, or to minimize risks, by selecting a klystron that can only operate at a higher repetition rate.</a:t>
            </a:r>
          </a:p>
        </p:txBody>
      </p:sp>
      <p:sp>
        <p:nvSpPr>
          <p:cNvPr id="10" name="Footer Placeholder 4">
            <a:extLst>
              <a:ext uri="{FF2B5EF4-FFF2-40B4-BE49-F238E27FC236}">
                <a16:creationId xmlns:a16="http://schemas.microsoft.com/office/drawing/2014/main" id="{EE34D1FF-08A0-489C-A795-57E92D1383F9}"/>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Tree>
    <p:extLst>
      <p:ext uri="{BB962C8B-B14F-4D97-AF65-F5344CB8AC3E}">
        <p14:creationId xmlns:p14="http://schemas.microsoft.com/office/powerpoint/2010/main" val="31529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p>
            <a:pPr>
              <a:defRPr/>
            </a:pPr>
            <a:fld id="{3A3A6714-3D1F-4857-9904-D935B84167FA}" type="slidenum">
              <a:rPr lang="en-GB"/>
              <a:t>9</a:t>
            </a:fld>
            <a:endParaRPr lang="en-GB"/>
          </a:p>
        </p:txBody>
      </p:sp>
      <p:sp>
        <p:nvSpPr>
          <p:cNvPr id="34" name="Footer Placeholder 4">
            <a:extLst>
              <a:ext uri="{FF2B5EF4-FFF2-40B4-BE49-F238E27FC236}">
                <a16:creationId xmlns:a16="http://schemas.microsoft.com/office/drawing/2014/main" id="{CF2812F0-AEFB-44A2-863F-059DE8A79428}"/>
              </a:ext>
            </a:extLst>
          </p:cNvPr>
          <p:cNvSpPr>
            <a:spLocks noGrp="1"/>
          </p:cNvSpPr>
          <p:nvPr>
            <p:ph type="ftr" sz="quarter" idx="13"/>
          </p:nvPr>
        </p:nvSpPr>
        <p:spPr bwMode="auto">
          <a:xfrm>
            <a:off x="0" y="6477651"/>
            <a:ext cx="4377208" cy="365125"/>
          </a:xfrm>
        </p:spPr>
        <p:txBody>
          <a:bodyPr/>
          <a:lstStyle/>
          <a:p>
            <a:pPr algn="l">
              <a:defRPr/>
            </a:pPr>
            <a:r>
              <a:rPr lang="en-GB" dirty="0" err="1"/>
              <a:t>GdA</a:t>
            </a:r>
            <a:r>
              <a:rPr lang="en-GB" dirty="0"/>
              <a:t>, LS, RG, CB – PACRI Annual Meeting 2026 - Lisbon</a:t>
            </a:r>
            <a:endParaRPr dirty="0"/>
          </a:p>
        </p:txBody>
      </p:sp>
      <p:sp>
        <p:nvSpPr>
          <p:cNvPr id="37" name="Rettangolo 36">
            <a:extLst>
              <a:ext uri="{FF2B5EF4-FFF2-40B4-BE49-F238E27FC236}">
                <a16:creationId xmlns:a16="http://schemas.microsoft.com/office/drawing/2014/main" id="{5CEE4A6C-0663-4C5A-BD5D-602DF1E492C4}"/>
              </a:ext>
            </a:extLst>
          </p:cNvPr>
          <p:cNvSpPr/>
          <p:nvPr/>
        </p:nvSpPr>
        <p:spPr>
          <a:xfrm>
            <a:off x="3935760" y="2780928"/>
            <a:ext cx="3515706" cy="954107"/>
          </a:xfrm>
          <a:prstGeom prst="rect">
            <a:avLst/>
          </a:prstGeom>
        </p:spPr>
        <p:txBody>
          <a:bodyPr wrap="none">
            <a:spAutoFit/>
          </a:bodyPr>
          <a:lstStyle/>
          <a:p>
            <a:pPr algn="ctr">
              <a:defRPr/>
            </a:pPr>
            <a:r>
              <a:rPr lang="it-IT" sz="5600" b="1" dirty="0">
                <a:solidFill>
                  <a:srgbClr val="002060"/>
                </a:solidFill>
              </a:rPr>
              <a:t>Thank </a:t>
            </a:r>
            <a:r>
              <a:rPr lang="it-IT" sz="5600" b="1" dirty="0" err="1">
                <a:solidFill>
                  <a:srgbClr val="002060"/>
                </a:solidFill>
              </a:rPr>
              <a:t>you</a:t>
            </a:r>
            <a:r>
              <a:rPr lang="it-IT" sz="5600" b="1" dirty="0">
                <a:solidFill>
                  <a:srgbClr val="002060"/>
                </a:solidFill>
              </a:rPr>
              <a:t>!</a:t>
            </a:r>
            <a:endParaRPr lang="it-IT" sz="5600" dirty="0">
              <a:solidFill>
                <a:srgbClr val="002060"/>
              </a:solidFill>
            </a:endParaRPr>
          </a:p>
        </p:txBody>
      </p:sp>
    </p:spTree>
    <p:extLst>
      <p:ext uri="{BB962C8B-B14F-4D97-AF65-F5344CB8AC3E}">
        <p14:creationId xmlns:p14="http://schemas.microsoft.com/office/powerpoint/2010/main" val="304876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3130</TotalTime>
  <Words>630</Words>
  <Application>Microsoft Macintosh PowerPoint</Application>
  <DocSecurity>0</DocSecurity>
  <PresentationFormat>Widescreen</PresentationFormat>
  <Paragraphs>112</Paragraphs>
  <Slides>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Arial Narrow</vt:lpstr>
      <vt:lpstr>Calibri</vt:lpstr>
      <vt:lpstr>Calibri Light</vt:lpstr>
      <vt:lpstr>Wingdings</vt:lpstr>
      <vt:lpstr>Office Theme</vt:lpstr>
      <vt:lpstr>Worksheet</vt:lpstr>
      <vt:lpstr>WP6: X-band generator</vt:lpstr>
      <vt:lpstr>RF X-band</vt:lpstr>
      <vt:lpstr>Klystron contingency plan</vt:lpstr>
      <vt:lpstr>Reallocation of THALES Tasks/Deliverables</vt:lpstr>
      <vt:lpstr>CANON E37119 operating parameters</vt:lpstr>
      <vt:lpstr>HV modulator operating parameters</vt:lpstr>
      <vt:lpstr>High efficiency E37119 CANON timeline </vt:lpstr>
      <vt:lpstr>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Welsch, Alexandra (Cockcroft Inst,DL,-)</dc:creator>
  <cp:keywords/>
  <dc:description/>
  <cp:lastModifiedBy>Cecilia Blasetti</cp:lastModifiedBy>
  <cp:revision>260</cp:revision>
  <cp:lastPrinted>2026-03-18T09:02:22Z</cp:lastPrinted>
  <dcterms:created xsi:type="dcterms:W3CDTF">2018-02-09T13:41:45Z</dcterms:created>
  <dcterms:modified xsi:type="dcterms:W3CDTF">2026-03-24T10:49:52Z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0x01010090987A0915868F4B9A7934BC3DFBA6E4</vt:lpwstr>
  </property>
  <property fmtid="{D5CDD505-2E9C-101B-9397-08002B2CF9AE}" pid="3" name="MediaServiceImageTags">
    <vt:lpwstr/>
  </property>
</Properties>
</file>