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17"/>
  </p:notesMasterIdLst>
  <p:sldIdLst>
    <p:sldId id="256" r:id="rId2"/>
    <p:sldId id="278" r:id="rId3"/>
    <p:sldId id="257" r:id="rId4"/>
    <p:sldId id="258" r:id="rId5"/>
    <p:sldId id="259" r:id="rId6"/>
    <p:sldId id="280" r:id="rId7"/>
    <p:sldId id="279" r:id="rId8"/>
    <p:sldId id="261" r:id="rId9"/>
    <p:sldId id="281" r:id="rId10"/>
    <p:sldId id="282" r:id="rId11"/>
    <p:sldId id="283" r:id="rId12"/>
    <p:sldId id="284" r:id="rId13"/>
    <p:sldId id="285" r:id="rId14"/>
    <p:sldId id="286" r:id="rId15"/>
    <p:sldId id="287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0416" autoAdjust="0"/>
  </p:normalViewPr>
  <p:slideViewPr>
    <p:cSldViewPr snapToGrid="0" snapToObjects="1">
      <p:cViewPr varScale="1">
        <p:scale>
          <a:sx n="81" d="100"/>
          <a:sy n="81" d="100"/>
        </p:scale>
        <p:origin x="73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3B8755-B0B0-4A4F-9EE0-7D0DABA44931}" type="datetimeFigureOut">
              <a:rPr lang="hr-HR" smtClean="0"/>
              <a:t>23.9.2026.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B30A4-46AD-476D-8707-502857F9B467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32277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20BAA-179B-401B-9A2C-23ECCF39E0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C51799-F741-44C9-B539-AE54B888FE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522CD-35A3-47D8-B737-0F8384031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E6DEA-D6E6-4032-8A74-94D74636D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29C215-744D-4DAE-A7A4-FDBF541B5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019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672F-5910-492F-9C49-B134DE25F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AEA56-9762-40C8-9349-20F885E47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DCFCE-262D-498B-89EA-537D935D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45499-B45E-4A32-9A61-D579FB142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20390-0E63-4493-86A1-DFDFE55B0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7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4382-DE77-4A2C-9233-7F93259C2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35840-F8A4-486E-B2CA-43A0AA9A6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317A1-2D23-437F-9723-AFCCF640C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7E62A-ECD7-4E83-8B21-A6EEC1A0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35A19-32FB-4959-992B-78E03C5B1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7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8302E-5718-4A92-952A-98AA840BB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71C7D-14AC-4032-A877-AFDBB17270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AE33C-48EB-4BDD-902B-BACECD540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ED055-8A8A-485E-9368-909CFD64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DF7E31-4E4D-4B85-9225-9B206B4B1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F9D03A-D4BF-4D6D-8239-4C00F4F0F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6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A972B-9DB3-4DFB-9D7B-7102C293D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A0457-5AF1-4509-8725-574C379AE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87282-5E49-406D-AF13-BFDFF04ED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8281F4-4515-4A7A-8D1A-57C80EAD72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8D7ABA-C57F-4278-9AD0-35555B7C1E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0AADC0-7D84-4EDD-BBD0-496418366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E0E4E5-D8AB-4C48-AC71-3289752C3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63C8A-9D09-41A4-AF48-59111B951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636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2B7F4-57EF-4D5D-A208-94A49D76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23B52A-B451-40D3-B3EB-B06FED5B8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6FB9E7-58E7-44DB-8B2E-A455D619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FB386-9105-4173-AD6B-27C482E72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63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A67C17-35CA-46FE-A3D6-D988EEECB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C1D8BA-4B74-434B-B805-E63EEC7F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1D6084-2C07-428E-BA04-5C3727DEB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82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09B30-4D9C-47F0-886D-644E5F11F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0B9766-2D0E-49EE-8BFF-7B9E8D393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5D67F-0F72-43B5-996E-11BA7DC94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5CADC8-1E00-4182-A2A9-5B5E303AF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DF15B0-07C6-4701-9000-03AD8CDB9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EDD3DD-A52C-4FFE-893B-B6C78DEA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35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6BD83-14DE-4E4E-8FA1-8BC86AE0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3D8AB7-8E40-44A2-9405-4619A7EF1B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F0730-B6B6-49DC-8DBF-B83C430341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357D7-CA33-435A-AC0F-D80FD7234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34F35-DBCB-4B9E-8F53-17FE0720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C2C252-948C-4B76-B6C3-1945DDE05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01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DA0E-B2BA-4CE4-AE79-06FF568D2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6673EA-10AC-4DA9-BF09-5AE5B4C03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64E49-2735-4CC2-B16A-BB6A67702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C62F5-D70F-4650-AB50-FD267FC56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6D945-2C48-466A-8ADA-9C36995A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7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696B56-350E-40B5-B391-ABB203D274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F971C3-2EA7-401E-91B2-84DE4A259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9CF0BD-B6C8-4058-9181-42287D889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02AEA-003A-4098-8B4F-99775BDE9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D171E-63F6-4148-A3FF-EE776700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45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7666">
              <a:srgbClr val="D0DBF0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44AA66-53BE-4FE0-8387-BE427712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121F7-B3AD-4F20-AEFF-4A66FA902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3F908-9C62-4880-A4CA-39F92B053F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36414C-D912-4711-AD30-CBB593DA51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AA8B41-ADC7-4657-9AC9-59CEC05B00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4823"/>
            <a:ext cx="8229600" cy="1143000"/>
          </a:xfrm>
        </p:spPr>
        <p:txBody>
          <a:bodyPr>
            <a:normAutofit/>
          </a:bodyPr>
          <a:lstStyle/>
          <a:p>
            <a:r>
              <a:rPr lang="hr-HR" sz="3600" b="1" dirty="0"/>
              <a:t>Swift Heavy Ion Irradiation of Layered Amorphous Oxide–Metal Thin Films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787823"/>
            <a:ext cx="8443609" cy="46664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hr-HR" sz="2400" i="1" dirty="0"/>
              <a:t>Ion-track formation, </a:t>
            </a:r>
            <a:r>
              <a:rPr lang="en-IN" sz="2400" i="1" dirty="0"/>
              <a:t>structural modification </a:t>
            </a:r>
            <a:r>
              <a:rPr lang="hr-HR" sz="2400" i="1" dirty="0"/>
              <a:t>and nanoscale ripples</a:t>
            </a:r>
            <a:endParaRPr lang="hr-HR" sz="2400" dirty="0"/>
          </a:p>
          <a:p>
            <a:pPr>
              <a:lnSpc>
                <a:spcPct val="150000"/>
              </a:lnSpc>
            </a:pPr>
            <a:r>
              <a:rPr lang="hr-HR" sz="2400" b="1" dirty="0"/>
              <a:t>Muhammad Alamgeer</a:t>
            </a:r>
            <a:endParaRPr lang="hr-HR" sz="2400" dirty="0"/>
          </a:p>
          <a:p>
            <a:pPr>
              <a:lnSpc>
                <a:spcPct val="150000"/>
              </a:lnSpc>
            </a:pPr>
            <a:r>
              <a:rPr lang="hr-HR" sz="2400" b="1" dirty="0"/>
              <a:t>Affiliation:</a:t>
            </a:r>
            <a:br>
              <a:rPr lang="hr-HR" sz="2400" dirty="0"/>
            </a:br>
            <a:r>
              <a:rPr lang="hr-HR" sz="2400" dirty="0"/>
              <a:t>Laboratory for Thin Films,</a:t>
            </a:r>
            <a:r>
              <a:rPr lang="en-IN" sz="2400" dirty="0"/>
              <a:t> </a:t>
            </a:r>
            <a:r>
              <a:rPr lang="hr-HR" sz="2400" dirty="0"/>
              <a:t>Ruđer Bošković Institute, Zagreb</a:t>
            </a:r>
            <a:endParaRPr lang="en-IN" sz="2400" dirty="0"/>
          </a:p>
          <a:p>
            <a:pPr>
              <a:lnSpc>
                <a:spcPct val="150000"/>
              </a:lnSpc>
            </a:pPr>
            <a:r>
              <a:rPr lang="hr-HR" sz="2400" b="1" dirty="0"/>
              <a:t>Joined:</a:t>
            </a:r>
            <a:r>
              <a:rPr lang="hr-HR" sz="2400" dirty="0"/>
              <a:t> March 2026</a:t>
            </a:r>
          </a:p>
          <a:p>
            <a:pPr>
              <a:lnSpc>
                <a:spcPct val="150000"/>
              </a:lnSpc>
            </a:pPr>
            <a:r>
              <a:rPr lang="hr-HR" sz="2400" b="1" dirty="0"/>
              <a:t>Mentor:</a:t>
            </a:r>
            <a:r>
              <a:rPr lang="hr-HR" sz="2400" dirty="0"/>
              <a:t> Dr. Krešimir Salamon</a:t>
            </a:r>
            <a:br>
              <a:rPr lang="hr-HR" sz="2400" dirty="0"/>
            </a:br>
            <a:r>
              <a:rPr lang="hr-HR" sz="2400" b="1" dirty="0"/>
              <a:t>Project Lead:</a:t>
            </a:r>
            <a:r>
              <a:rPr lang="hr-HR" sz="2400" dirty="0"/>
              <a:t> Dr. Marko Karlušić</a:t>
            </a:r>
          </a:p>
          <a:p>
            <a:pPr>
              <a:lnSpc>
                <a:spcPct val="150000"/>
              </a:lnSpc>
            </a:pPr>
            <a:r>
              <a:rPr lang="hr-HR" sz="2400" b="1" dirty="0"/>
              <a:t>Project:</a:t>
            </a:r>
            <a:r>
              <a:rPr lang="hr-HR" sz="2400" dirty="0"/>
              <a:t> HRZZ IP-2022-10 (SHIILAOM)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622A1-BBB7-4483-AFDB-F7F599679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hr-HR" dirty="0"/>
              <a:t>Motivations and Impact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AD85CB-4613-456F-AF9C-A71662DA4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64" y="586383"/>
            <a:ext cx="8408071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Swift heavy ion (SHI) irradiation enables 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controlled modification of materials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Important for 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nanoscale structuring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interface engineering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Helps understand </a:t>
            </a:r>
            <a:r>
              <a:rPr kumimoji="0" lang="sr-Latn-RS" altLang="sr-Latn-R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energy dissipation mechanisms</a:t>
            </a: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materials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Applications in: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Nuclear materials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Electronics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r-Latn-RS" altLang="sr-Latn-R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Advanced nanotechnology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35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638"/>
            <a:ext cx="8229600" cy="1143000"/>
          </a:xfrm>
        </p:spPr>
        <p:txBody>
          <a:bodyPr>
            <a:normAutofit/>
          </a:bodyPr>
          <a:lstStyle/>
          <a:p>
            <a:r>
              <a:rPr sz="4400" dirty="0"/>
              <a:t>Objectives and Rationale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424A351-AF8A-4349-870A-EA42256A4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041" y="856118"/>
            <a:ext cx="8988790" cy="481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dirty="0"/>
              <a:t>Study effects of </a:t>
            </a:r>
            <a:r>
              <a:rPr lang="en-US" b="1" dirty="0"/>
              <a:t>SHI irradiation</a:t>
            </a:r>
            <a:r>
              <a:rPr lang="en-US" dirty="0"/>
              <a:t> on oxide–metal multilayers </a:t>
            </a:r>
          </a:p>
          <a:p>
            <a:pPr>
              <a:lnSpc>
                <a:spcPct val="200000"/>
              </a:lnSpc>
            </a:pPr>
            <a:r>
              <a:rPr lang="en-US" dirty="0"/>
              <a:t>Investigate influence of: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Ion fluence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Grazing incidence angle </a:t>
            </a:r>
          </a:p>
          <a:p>
            <a:pPr>
              <a:lnSpc>
                <a:spcPct val="200000"/>
              </a:lnSpc>
            </a:pPr>
            <a:r>
              <a:rPr lang="en-US" dirty="0"/>
              <a:t>Analyze: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Ion-track formation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Nanoparticle formation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Interface modifications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1120"/>
            <a:ext cx="8229600" cy="426720"/>
          </a:xfrm>
        </p:spPr>
        <p:txBody>
          <a:bodyPr>
            <a:normAutofit fontScale="90000"/>
          </a:bodyPr>
          <a:lstStyle/>
          <a:p>
            <a:r>
              <a:rPr dirty="0"/>
              <a:t>Materials and </a:t>
            </a:r>
            <a:r>
              <a:rPr lang="en-IN" dirty="0"/>
              <a:t>Structure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6E6D36-3341-4474-8D73-9519991CA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780" y="-83064"/>
            <a:ext cx="2276272" cy="3818485"/>
          </a:xfrm>
          <a:prstGeom prst="rect">
            <a:avLst/>
          </a:prstGeom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6C789C24-6117-4423-B907-1C0A4F4EA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077" y="497840"/>
            <a:ext cx="601472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Multilayer systems: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 / MgO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 / MgO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Fabrication: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Magnetron sputtering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Structure: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Alternating amorphous oxide and metal layers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Goal: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Controlled </a:t>
            </a: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interface mixing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Development of </a:t>
            </a: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nanoscale ripples</a:t>
            </a:r>
            <a:endParaRPr kumimoji="0" lang="sr-Latn-RS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Formation of </a:t>
            </a:r>
            <a:r>
              <a:rPr kumimoji="0" lang="sr-Latn-RS" altLang="sr-Latn-R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nanoparticles</a:t>
            </a:r>
            <a:r>
              <a:rPr kumimoji="0" lang="sr-Latn-RS" altLang="sr-Latn-R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2D407B-BC0F-401D-A17C-107856B268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4893"/>
          <a:stretch/>
        </p:blipFill>
        <p:spPr>
          <a:xfrm>
            <a:off x="-162452" y="3575607"/>
            <a:ext cx="9306452" cy="35636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34" y="-128001"/>
            <a:ext cx="8628434" cy="839201"/>
          </a:xfrm>
        </p:spPr>
        <p:txBody>
          <a:bodyPr>
            <a:normAutofit/>
          </a:bodyPr>
          <a:lstStyle/>
          <a:p>
            <a:r>
              <a:rPr lang="hr-HR" sz="3600" dirty="0"/>
              <a:t>What is SHI?</a:t>
            </a:r>
            <a:endParaRPr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7B56FD-F253-40F6-921E-C8468617B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3342"/>
            <a:ext cx="4338536" cy="3823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E6D7F0-EB78-4833-8C59-4FE4D542A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353" y="3073342"/>
            <a:ext cx="2577830" cy="37652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09C789-76E0-44E6-97E6-812434AA94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4008"/>
          <a:stretch/>
        </p:blipFill>
        <p:spPr>
          <a:xfrm>
            <a:off x="4352251" y="3073340"/>
            <a:ext cx="2227634" cy="3784660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B82E442C-27D2-4966-9D18-2C73A0182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8768" y="198181"/>
            <a:ext cx="6823696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r>
              <a:rPr lang="en-US" dirty="0"/>
              <a:t>Swift Heavy Ions: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Mass &gt; 20 </a:t>
            </a:r>
            <a:r>
              <a:rPr lang="en-US" dirty="0" err="1"/>
              <a:t>amu</a:t>
            </a:r>
            <a:r>
              <a:rPr lang="en-US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Energy &gt; 1 MeV/</a:t>
            </a:r>
            <a:r>
              <a:rPr lang="en-US" dirty="0" err="1"/>
              <a:t>amu</a:t>
            </a:r>
            <a:r>
              <a:rPr lang="en-US" dirty="0"/>
              <a:t> </a:t>
            </a:r>
          </a:p>
          <a:p>
            <a:r>
              <a:rPr lang="en-US" dirty="0"/>
              <a:t>High-energy ions penetrate material and: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Deposit energy along their path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Create </a:t>
            </a:r>
            <a:r>
              <a:rPr lang="en-US" b="1" dirty="0"/>
              <a:t>ion tracks</a:t>
            </a:r>
            <a:r>
              <a:rPr lang="en-US" dirty="0"/>
              <a:t> </a:t>
            </a:r>
          </a:p>
          <a:p>
            <a:r>
              <a:rPr lang="en-US" b="1" dirty="0"/>
              <a:t>Key Parameters: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Fluence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Incidence angle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r-Latn-RS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063B-4E30-4C1C-811D-66DE25AEE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Physical Effects of SHI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B4D3F-E9AF-4721-A8F0-BACCD5CC8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85692"/>
            <a:ext cx="7886700" cy="435133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Intense </a:t>
            </a:r>
            <a:r>
              <a:rPr lang="en-US" b="1" dirty="0"/>
              <a:t>electronic energy deposition</a:t>
            </a:r>
            <a:r>
              <a:rPr lang="en-US" dirty="0"/>
              <a:t> </a:t>
            </a:r>
          </a:p>
          <a:p>
            <a:pPr>
              <a:lnSpc>
                <a:spcPct val="150000"/>
              </a:lnSpc>
            </a:pPr>
            <a:r>
              <a:rPr lang="en-US" dirty="0"/>
              <a:t>Formation of: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Ion tracks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Localized heating (thermal spike) </a:t>
            </a:r>
          </a:p>
          <a:p>
            <a:pPr>
              <a:lnSpc>
                <a:spcPct val="150000"/>
              </a:lnSpc>
            </a:pPr>
            <a:r>
              <a:rPr lang="en-US" dirty="0"/>
              <a:t>Leads to: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Structural modification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Defect formation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Interface mixing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8807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05FA0-BE1A-4F17-B01C-3754F915C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227"/>
            <a:ext cx="7886700" cy="13255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hr-HR" b="1" dirty="0"/>
              <a:t>Characterization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1A65B-3116-46D7-BE77-B8C7F1646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74516"/>
            <a:ext cx="7886700" cy="4351338"/>
          </a:xfrm>
        </p:spPr>
        <p:txBody>
          <a:bodyPr/>
          <a:lstStyle/>
          <a:p>
            <a:pPr marL="285750" indent="-285750">
              <a:lnSpc>
                <a:spcPct val="150000"/>
              </a:lnSpc>
            </a:pPr>
            <a:r>
              <a:rPr lang="hr-HR" sz="2400" b="1" dirty="0"/>
              <a:t>AFM</a:t>
            </a:r>
            <a:r>
              <a:rPr lang="hr-HR" sz="2400" dirty="0"/>
              <a:t> → Surface morphology </a:t>
            </a:r>
          </a:p>
          <a:p>
            <a:pPr marL="285750" indent="-285750">
              <a:lnSpc>
                <a:spcPct val="150000"/>
              </a:lnSpc>
            </a:pPr>
            <a:r>
              <a:rPr lang="hr-HR" sz="2400" b="1" dirty="0"/>
              <a:t>GISAXS</a:t>
            </a:r>
            <a:r>
              <a:rPr lang="hr-HR" sz="2400" dirty="0"/>
              <a:t> → Nanoscale structure </a:t>
            </a:r>
          </a:p>
          <a:p>
            <a:pPr marL="285750" indent="-285750">
              <a:lnSpc>
                <a:spcPct val="150000"/>
              </a:lnSpc>
            </a:pPr>
            <a:r>
              <a:rPr lang="hr-HR" sz="2400" b="1" dirty="0"/>
              <a:t>RBS/C</a:t>
            </a:r>
            <a:r>
              <a:rPr lang="hr-HR" sz="2400" dirty="0"/>
              <a:t> → Damage profiling </a:t>
            </a:r>
          </a:p>
          <a:p>
            <a:pPr marL="285750" indent="-285750">
              <a:lnSpc>
                <a:spcPct val="150000"/>
              </a:lnSpc>
            </a:pPr>
            <a:r>
              <a:rPr lang="hr-HR" sz="2400" b="1" dirty="0"/>
              <a:t>SEM</a:t>
            </a:r>
            <a:r>
              <a:rPr lang="hr-HR" sz="2400" dirty="0"/>
              <a:t> → Surface imaging </a:t>
            </a:r>
          </a:p>
          <a:p>
            <a:pPr marL="285750" indent="-285750">
              <a:lnSpc>
                <a:spcPct val="150000"/>
              </a:lnSpc>
            </a:pPr>
            <a:r>
              <a:rPr lang="hr-HR" sz="2400" b="1" dirty="0"/>
              <a:t>TEM</a:t>
            </a:r>
            <a:r>
              <a:rPr lang="hr-HR" sz="2400" dirty="0"/>
              <a:t> → Internal structure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42C959-4982-449A-8B4A-43C52B4D7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366" y="228794"/>
            <a:ext cx="2227634" cy="1606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CF41ED7-9EBE-4B3D-A437-720A9EBE97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6366" y="1690689"/>
            <a:ext cx="2227634" cy="14327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AB3374-DDA6-4D3D-89E0-7AD413AD7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0703" y="4720314"/>
            <a:ext cx="2664406" cy="2270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4B2B6F-5B63-4387-854B-8B38249C50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366" y="3123413"/>
            <a:ext cx="2227634" cy="16702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512665-114E-49A3-9F0C-B608D880AF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793710"/>
            <a:ext cx="2149813" cy="20642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8EED4C-6019-47AE-A622-15FFB99A44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2868" y="4793710"/>
            <a:ext cx="2227634" cy="20642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49C63B3-1337-40F0-AB03-0DF8FCBCC4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03438"/>
            <a:ext cx="2362868" cy="2054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82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US" b="1" dirty="0"/>
              <a:t>Expected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261" y="937746"/>
            <a:ext cx="8229600" cy="4525963"/>
          </a:xfrm>
        </p:spPr>
        <p:txBody>
          <a:bodyPr/>
          <a:lstStyle/>
          <a:p>
            <a:r>
              <a:rPr lang="en-US" dirty="0"/>
              <a:t>Formation of </a:t>
            </a:r>
            <a:r>
              <a:rPr lang="en-US" b="1" dirty="0"/>
              <a:t>ion tracks</a:t>
            </a:r>
            <a:r>
              <a:rPr lang="en-US" dirty="0"/>
              <a:t> </a:t>
            </a:r>
          </a:p>
          <a:p>
            <a:r>
              <a:rPr lang="en-US" dirty="0"/>
              <a:t>Development of </a:t>
            </a:r>
            <a:r>
              <a:rPr lang="en-US" b="1" dirty="0"/>
              <a:t>nanoscale ripples</a:t>
            </a:r>
            <a:r>
              <a:rPr lang="en-US" dirty="0"/>
              <a:t> </a:t>
            </a:r>
          </a:p>
          <a:p>
            <a:r>
              <a:rPr lang="en-US" b="1" dirty="0"/>
              <a:t>Nanoparticle formation</a:t>
            </a:r>
            <a:r>
              <a:rPr lang="en-US" dirty="0"/>
              <a:t> within layers </a:t>
            </a:r>
          </a:p>
          <a:p>
            <a:r>
              <a:rPr lang="en-US" b="1" dirty="0"/>
              <a:t>Interface mixing</a:t>
            </a:r>
            <a:r>
              <a:rPr lang="en-US" dirty="0"/>
              <a:t> between oxide and metal layers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C7C57C-FDFB-4242-85D3-314E1DA09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0399"/>
            <a:ext cx="2971237" cy="23876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2D5C08-C386-45B6-B9A2-3D5EA494F5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237" y="4470399"/>
            <a:ext cx="2576123" cy="24928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3197C2-F708-450A-8D31-EB4378E4F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721" y="4470399"/>
            <a:ext cx="3637280" cy="24928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4CCDF5-4460-4CDC-9575-D3C44AD5B8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688975"/>
            <a:ext cx="5695534" cy="1781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480AEE-E158-42F7-ACDD-381FED6F0F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5534" y="0"/>
            <a:ext cx="3448467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F718-02FE-4BDA-B76B-1664CE72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Plan (Year 1)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7E05D-D102-48B3-945B-C2C11CDD6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39520"/>
            <a:ext cx="7886700" cy="4937443"/>
          </a:xfrm>
        </p:spPr>
        <p:txBody>
          <a:bodyPr>
            <a:normAutofit lnSpcReduction="10000"/>
          </a:bodyPr>
          <a:lstStyle/>
          <a:p>
            <a:pPr>
              <a:lnSpc>
                <a:spcPct val="210000"/>
              </a:lnSpc>
            </a:pPr>
            <a:r>
              <a:rPr lang="en-US" dirty="0"/>
              <a:t>Fabrication of multilayer samples </a:t>
            </a:r>
          </a:p>
          <a:p>
            <a:pPr>
              <a:lnSpc>
                <a:spcPct val="210000"/>
              </a:lnSpc>
            </a:pPr>
            <a:r>
              <a:rPr lang="en-US" dirty="0"/>
              <a:t>Post-deposition annealing </a:t>
            </a:r>
          </a:p>
          <a:p>
            <a:pPr>
              <a:lnSpc>
                <a:spcPct val="210000"/>
              </a:lnSpc>
            </a:pPr>
            <a:r>
              <a:rPr lang="en-US" dirty="0"/>
              <a:t>SHI irradiation (grazing incidence) </a:t>
            </a:r>
          </a:p>
          <a:p>
            <a:pPr>
              <a:lnSpc>
                <a:spcPct val="210000"/>
              </a:lnSpc>
            </a:pPr>
            <a:r>
              <a:rPr lang="en-US" dirty="0"/>
              <a:t>Initial characterization: </a:t>
            </a:r>
          </a:p>
          <a:p>
            <a:pPr lvl="1">
              <a:lnSpc>
                <a:spcPct val="210000"/>
              </a:lnSpc>
            </a:pPr>
            <a:r>
              <a:rPr lang="en-US" dirty="0"/>
              <a:t>AFM </a:t>
            </a:r>
          </a:p>
          <a:p>
            <a:pPr lvl="1">
              <a:lnSpc>
                <a:spcPct val="210000"/>
              </a:lnSpc>
            </a:pPr>
            <a:r>
              <a:rPr lang="en-US" dirty="0"/>
              <a:t>RBS/C </a:t>
            </a:r>
          </a:p>
          <a:p>
            <a:pPr lvl="1">
              <a:lnSpc>
                <a:spcPct val="210000"/>
              </a:lnSpc>
            </a:pPr>
            <a:r>
              <a:rPr lang="en-US" dirty="0"/>
              <a:t>SEM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70326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8BF82-C300-4808-8F8D-CF076CADB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Plan (Year 2)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55554-2CD0-4ED5-ADF3-A77CF67F2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51280"/>
            <a:ext cx="7886700" cy="482568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Second series of samples </a:t>
            </a:r>
          </a:p>
          <a:p>
            <a:pPr>
              <a:lnSpc>
                <a:spcPct val="200000"/>
              </a:lnSpc>
            </a:pPr>
            <a:r>
              <a:rPr lang="en-US" dirty="0"/>
              <a:t>Advanced characterization: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GISAXS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XRD / WAXS </a:t>
            </a:r>
          </a:p>
          <a:p>
            <a:pPr>
              <a:lnSpc>
                <a:spcPct val="200000"/>
              </a:lnSpc>
            </a:pPr>
            <a:r>
              <a:rPr lang="en-US" dirty="0"/>
              <a:t>Data analysis </a:t>
            </a:r>
          </a:p>
          <a:p>
            <a:pPr>
              <a:lnSpc>
                <a:spcPct val="200000"/>
              </a:lnSpc>
            </a:pPr>
            <a:r>
              <a:rPr lang="en-US" dirty="0"/>
              <a:t>Publication and conference presentations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46568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EB706-BA2D-4255-930F-A346C0EB2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Plan (Year 3+)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07F5B3-4C7C-4233-9A30-8D1C373DD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90320"/>
            <a:ext cx="7886700" cy="488664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Third series fabrication </a:t>
            </a:r>
          </a:p>
          <a:p>
            <a:pPr>
              <a:lnSpc>
                <a:spcPct val="200000"/>
              </a:lnSpc>
            </a:pPr>
            <a:r>
              <a:rPr lang="en-US" dirty="0"/>
              <a:t>Comprehensive data analysis </a:t>
            </a:r>
          </a:p>
          <a:p>
            <a:pPr>
              <a:lnSpc>
                <a:spcPct val="200000"/>
              </a:lnSpc>
            </a:pPr>
            <a:r>
              <a:rPr lang="en-US" dirty="0"/>
              <a:t>Synchrotron experiments </a:t>
            </a:r>
          </a:p>
          <a:p>
            <a:pPr>
              <a:lnSpc>
                <a:spcPct val="200000"/>
              </a:lnSpc>
            </a:pPr>
            <a:r>
              <a:rPr lang="en-US" dirty="0"/>
              <a:t>Final publications and PhD thesis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66489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BD488-93A4-4FAB-A959-9A6966246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Impact &amp; Applications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C87E0-E81A-448E-8D53-01A429613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Controlled </a:t>
            </a:r>
            <a:r>
              <a:rPr lang="en-US" b="1" dirty="0" err="1"/>
              <a:t>nanostructuring</a:t>
            </a:r>
            <a:r>
              <a:rPr lang="en-US" b="1" dirty="0"/>
              <a:t> of materials</a:t>
            </a:r>
            <a:r>
              <a:rPr lang="en-US" dirty="0"/>
              <a:t> </a:t>
            </a:r>
          </a:p>
          <a:p>
            <a:pPr>
              <a:lnSpc>
                <a:spcPct val="200000"/>
              </a:lnSpc>
            </a:pPr>
            <a:r>
              <a:rPr lang="en-US" dirty="0"/>
              <a:t>Development of </a:t>
            </a:r>
            <a:r>
              <a:rPr lang="en-US" b="1" dirty="0"/>
              <a:t>radiation-tolerant materials</a:t>
            </a:r>
            <a:r>
              <a:rPr lang="en-US" dirty="0"/>
              <a:t> </a:t>
            </a:r>
          </a:p>
          <a:p>
            <a:pPr>
              <a:lnSpc>
                <a:spcPct val="200000"/>
              </a:lnSpc>
            </a:pPr>
            <a:r>
              <a:rPr lang="en-US" dirty="0"/>
              <a:t>Applications in: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Nuclear environments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Aerospace systems </a:t>
            </a:r>
          </a:p>
          <a:p>
            <a:pPr lvl="1">
              <a:lnSpc>
                <a:spcPct val="200000"/>
              </a:lnSpc>
            </a:pPr>
            <a:r>
              <a:rPr lang="en-US" dirty="0"/>
              <a:t>Nanoelectronics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3182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084D-0EBA-4067-AD89-F4D1A2208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Future Work &amp; Collaboration</a:t>
            </a:r>
            <a:br>
              <a:rPr lang="hr-HR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4DC99-E2CE-4125-ABDC-AC718293C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250" y="1253331"/>
            <a:ext cx="7886700" cy="435133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hr-HR" dirty="0"/>
              <a:t>Optimize multilayer design </a:t>
            </a:r>
          </a:p>
          <a:p>
            <a:pPr>
              <a:lnSpc>
                <a:spcPct val="200000"/>
              </a:lnSpc>
            </a:pPr>
            <a:r>
              <a:rPr lang="hr-HR" dirty="0"/>
              <a:t>Explore different irradiation conditions </a:t>
            </a:r>
          </a:p>
          <a:p>
            <a:pPr>
              <a:lnSpc>
                <a:spcPct val="200000"/>
              </a:lnSpc>
            </a:pPr>
            <a:r>
              <a:rPr lang="hr-HR" dirty="0"/>
              <a:t>Expand characterization techniques </a:t>
            </a:r>
          </a:p>
          <a:p>
            <a:pPr>
              <a:lnSpc>
                <a:spcPct val="200000"/>
              </a:lnSpc>
            </a:pPr>
            <a:r>
              <a:rPr lang="hr-HR" dirty="0"/>
              <a:t>Collaborate with experimental facilities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02306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82216-AAC1-4B34-A078-A3ECBF621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Acknowledgments</a:t>
            </a:r>
            <a:br>
              <a:rPr lang="en-US" b="1" dirty="0"/>
            </a:br>
            <a:endParaRPr lang="hr-H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60FD26-969D-4DF1-B69F-CA49F6731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r-HR" sz="3600" b="1" dirty="0"/>
              <a:t>Mentor:</a:t>
            </a:r>
            <a:r>
              <a:rPr lang="hr-HR" sz="3600" dirty="0"/>
              <a:t> Dr. Krešimir Salamon</a:t>
            </a:r>
            <a:br>
              <a:rPr lang="hr-HR" sz="3600" dirty="0"/>
            </a:br>
            <a:r>
              <a:rPr lang="hr-HR" sz="3600" b="1" dirty="0"/>
              <a:t>Lab Head:</a:t>
            </a:r>
            <a:r>
              <a:rPr lang="hr-HR" sz="3600" dirty="0"/>
              <a:t> Dr. Maja Mičetić</a:t>
            </a:r>
            <a:br>
              <a:rPr lang="hr-HR" sz="3600" dirty="0"/>
            </a:br>
            <a:r>
              <a:rPr lang="hr-HR" sz="3600" b="1" dirty="0"/>
              <a:t>Project Lead:</a:t>
            </a:r>
            <a:r>
              <a:rPr lang="hr-HR" sz="3600" dirty="0"/>
              <a:t> Dr. Marko Karlušić</a:t>
            </a:r>
          </a:p>
          <a:p>
            <a:pPr>
              <a:lnSpc>
                <a:spcPct val="150000"/>
              </a:lnSpc>
            </a:pPr>
            <a:r>
              <a:rPr lang="hr-HR" sz="3600" b="1" dirty="0"/>
              <a:t>Project:</a:t>
            </a:r>
            <a:r>
              <a:rPr lang="hr-HR" sz="3600" dirty="0"/>
              <a:t> HRZZ IP-2022-10 (SHIILAOM)</a:t>
            </a:r>
          </a:p>
        </p:txBody>
      </p:sp>
    </p:spTree>
    <p:extLst>
      <p:ext uri="{BB962C8B-B14F-4D97-AF65-F5344CB8AC3E}">
        <p14:creationId xmlns:p14="http://schemas.microsoft.com/office/powerpoint/2010/main" val="1746455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5934B-AF36-4609-A0BE-75990C75E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5D484-7328-48F8-929F-823F1604C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3912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2230</TotalTime>
  <Words>416</Words>
  <Application>Microsoft Office PowerPoint</Application>
  <PresentationFormat>On-screen Show (4:3)</PresentationFormat>
  <Paragraphs>104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Swift Heavy Ion Irradiation of Layered Amorphous Oxide–Metal Thin Films</vt:lpstr>
      <vt:lpstr>Motivations and Impact</vt:lpstr>
      <vt:lpstr>Objectives and Rationale</vt:lpstr>
      <vt:lpstr>Materials and Structure</vt:lpstr>
      <vt:lpstr>What is SHI?</vt:lpstr>
      <vt:lpstr>Physical Effects of SHI </vt:lpstr>
      <vt:lpstr>Characterization Techniques</vt:lpstr>
      <vt:lpstr>Expected Results</vt:lpstr>
      <vt:lpstr>Research Plan (Year 1) </vt:lpstr>
      <vt:lpstr>Research Plan (Year 2) </vt:lpstr>
      <vt:lpstr>Research Plan (Year 3+) </vt:lpstr>
      <vt:lpstr>Impact &amp; Applications </vt:lpstr>
      <vt:lpstr>Future Work &amp; Collaboration </vt:lpstr>
      <vt:lpstr>Acknowledgments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Swift Heavy Ion Irradiation of Layered Amorphous Oxide–Metal Thin Films</dc:title>
  <dc:subject/>
  <dc:creator>Korisnik</dc:creator>
  <cp:keywords/>
  <dc:description>generated using python-pptx</dc:description>
  <cp:lastModifiedBy>Korisnik</cp:lastModifiedBy>
  <cp:revision>28</cp:revision>
  <dcterms:created xsi:type="dcterms:W3CDTF">2013-01-27T09:14:16Z</dcterms:created>
  <dcterms:modified xsi:type="dcterms:W3CDTF">2026-09-24T08:21:03Z</dcterms:modified>
  <cp:category/>
</cp:coreProperties>
</file>