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oleObject" PartName="/ppt/embeddings/oleObject13.bin"/>
  <Override ContentType="application/vnd.openxmlformats-officedocument.oleObject" PartName="/ppt/embeddings/oleObject9.bin"/>
  <Override ContentType="application/vnd.openxmlformats-officedocument.oleObject" PartName="/ppt/embeddings/oleObject6.bin"/>
  <Override ContentType="application/vnd.openxmlformats-officedocument.oleObject" PartName="/ppt/embeddings/oleObject15.bin"/>
  <Override ContentType="application/vnd.openxmlformats-officedocument.oleObject" PartName="/ppt/embeddings/oleObject4.bin"/>
  <Override ContentType="application/vnd.openxmlformats-officedocument.oleObject" PartName="/ppt/embeddings/oleObject1.bin"/>
  <Override ContentType="application/vnd.openxmlformats-officedocument.oleObject" PartName="/ppt/embeddings/oleObject11.bin"/>
  <Override ContentType="application/vnd.openxmlformats-officedocument.oleObject" PartName="/ppt/embeddings/oleObject8.bin"/>
  <Override ContentType="application/vnd.openxmlformats-officedocument.oleObject" PartName="/ppt/embeddings/oleObject14.bin"/>
  <Override ContentType="application/vnd.openxmlformats-officedocument.oleObject" PartName="/ppt/embeddings/oleObject12.bin"/>
  <Override ContentType="application/vnd.openxmlformats-officedocument.oleObject" PartName="/ppt/embeddings/oleObject3.bin"/>
  <Override ContentType="application/vnd.openxmlformats-officedocument.oleObject" PartName="/ppt/embeddings/oleObject5.bin"/>
  <Override ContentType="application/vnd.openxmlformats-officedocument.oleObject" PartName="/ppt/embeddings/oleObject17.bin"/>
  <Override ContentType="application/vnd.openxmlformats-officedocument.oleObject" PartName="/ppt/embeddings/oleObject7.bin"/>
  <Override ContentType="application/vnd.openxmlformats-officedocument.oleObject" PartName="/ppt/embeddings/oleObject16.bin"/>
  <Override ContentType="application/vnd.openxmlformats-officedocument.oleObject" PartName="/ppt/embeddings/oleObject2.bin"/>
  <Override ContentType="application/vnd.openxmlformats-officedocument.oleObject" PartName="/ppt/embeddings/oleObject10.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12192000"/>
  <p:notesSz cx="6858000" cy="9144000"/>
  <p:embeddedFontLst>
    <p:embeddedFont>
      <p:font typeface="Helvetica Neue"/>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4" roundtripDataSignature="AMtx7miIsIPBuctym7trb3FkydwtRigyl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HelveticaNeue-regular.fntdata"/><Relationship Id="rId22" Type="http://schemas.openxmlformats.org/officeDocument/2006/relationships/font" Target="fonts/HelveticaNeue-italic.fntdata"/><Relationship Id="rId21" Type="http://schemas.openxmlformats.org/officeDocument/2006/relationships/font" Target="fonts/HelveticaNeue-bold.fntdata"/><Relationship Id="rId24" Type="http://customschemas.google.com/relationships/presentationmetadata" Target="metadata"/><Relationship Id="rId23" Type="http://schemas.openxmlformats.org/officeDocument/2006/relationships/font" Target="fonts/HelveticaNeue-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image" Target="../media/image21.png"/><Relationship Id="rId3" Type="http://schemas.openxmlformats.org/officeDocument/2006/relationships/image" Target="../media/image30.png"/><Relationship Id="rId4" Type="http://schemas.openxmlformats.org/officeDocument/2006/relationships/image" Target="../media/image18.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58.png"/><Relationship Id="rId3" Type="http://schemas.openxmlformats.org/officeDocument/2006/relationships/image" Target="../media/image23.png"/><Relationship Id="rId4" Type="http://schemas.openxmlformats.org/officeDocument/2006/relationships/image" Target="../media/image22.png"/><Relationship Id="rId5" Type="http://schemas.openxmlformats.org/officeDocument/2006/relationships/image" Target="../media/image29.png"/><Relationship Id="rId6" Type="http://schemas.openxmlformats.org/officeDocument/2006/relationships/image" Target="../media/image49.png"/><Relationship Id="rId7" Type="http://schemas.openxmlformats.org/officeDocument/2006/relationships/image" Target="../media/image4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 name="Google Shape;15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 name="Google Shape;25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4"/>
          <p:cNvSpPr/>
          <p:nvPr>
            <p:ph idx="2" type="pic"/>
          </p:nvPr>
        </p:nvSpPr>
        <p:spPr>
          <a:xfrm>
            <a:off x="5183188" y="987425"/>
            <a:ext cx="6172200" cy="4873625"/>
          </a:xfrm>
          <a:prstGeom prst="rect">
            <a:avLst/>
          </a:prstGeom>
          <a:noFill/>
          <a:ln>
            <a:noFill/>
          </a:ln>
        </p:spPr>
      </p:sp>
      <p:sp>
        <p:nvSpPr>
          <p:cNvPr id="68" name="Google Shape;68;p2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6.png"/><Relationship Id="rId5"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jpg"/><Relationship Id="rId5" Type="http://schemas.openxmlformats.org/officeDocument/2006/relationships/image" Target="../media/image28.jpg"/><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vmlDrawing" Target="../drawings/vmlDrawing1.vml"/><Relationship Id="rId4" Type="http://schemas.openxmlformats.org/officeDocument/2006/relationships/image" Target="../media/image1.png"/><Relationship Id="rId11" Type="http://schemas.openxmlformats.org/officeDocument/2006/relationships/oleObject" Target="../embeddings/oleObject1.bin"/><Relationship Id="rId10" Type="http://schemas.openxmlformats.org/officeDocument/2006/relationships/oleObject" Target="../embeddings/oleObject1.bin"/><Relationship Id="rId12" Type="http://schemas.openxmlformats.org/officeDocument/2006/relationships/image" Target="../media/image15.png"/><Relationship Id="rId9"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4.jpg"/><Relationship Id="rId7" Type="http://schemas.openxmlformats.org/officeDocument/2006/relationships/image" Target="../media/image11.jpg"/><Relationship Id="rId8"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vmlDrawing" Target="../drawings/vmlDrawing2.vml"/><Relationship Id="rId4" Type="http://schemas.openxmlformats.org/officeDocument/2006/relationships/image" Target="../media/image1.png"/><Relationship Id="rId11" Type="http://schemas.openxmlformats.org/officeDocument/2006/relationships/oleObject" Target="../embeddings/oleObject3.bin"/><Relationship Id="rId10" Type="http://schemas.openxmlformats.org/officeDocument/2006/relationships/oleObject" Target="../embeddings/oleObject3.bin"/><Relationship Id="rId12" Type="http://schemas.openxmlformats.org/officeDocument/2006/relationships/image" Target="../media/image9.png"/><Relationship Id="rId9"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12.jpg"/><Relationship Id="rId7" Type="http://schemas.openxmlformats.org/officeDocument/2006/relationships/oleObject" Target="../embeddings/oleObject2.bin"/><Relationship Id="rId8"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0" Type="http://schemas.openxmlformats.org/officeDocument/2006/relationships/oleObject" Target="../embeddings/oleObject9.bin"/><Relationship Id="rId22" Type="http://schemas.openxmlformats.org/officeDocument/2006/relationships/image" Target="../media/image26.png"/><Relationship Id="rId21" Type="http://schemas.openxmlformats.org/officeDocument/2006/relationships/oleObject" Target="../embeddings/oleObject9.bin"/><Relationship Id="rId24" Type="http://schemas.openxmlformats.org/officeDocument/2006/relationships/oleObject" Target="../embeddings/oleObject10.bin"/><Relationship Id="rId23" Type="http://schemas.openxmlformats.org/officeDocument/2006/relationships/oleObject" Target="../embeddings/oleObject10.bin"/><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vmlDrawing" Target="../drawings/vmlDrawing3.vml"/><Relationship Id="rId4" Type="http://schemas.openxmlformats.org/officeDocument/2006/relationships/image" Target="../media/image1.png"/><Relationship Id="rId9" Type="http://schemas.openxmlformats.org/officeDocument/2006/relationships/oleObject" Target="../embeddings/oleObject5.bin"/><Relationship Id="rId26" Type="http://schemas.openxmlformats.org/officeDocument/2006/relationships/image" Target="../media/image24.jpg"/><Relationship Id="rId25" Type="http://schemas.openxmlformats.org/officeDocument/2006/relationships/image" Target="../media/image27.png"/><Relationship Id="rId5" Type="http://schemas.openxmlformats.org/officeDocument/2006/relationships/oleObject" Target="../embeddings/oleObject4.bin"/><Relationship Id="rId6" Type="http://schemas.openxmlformats.org/officeDocument/2006/relationships/oleObject" Target="../embeddings/oleObject4.bin"/><Relationship Id="rId7" Type="http://schemas.openxmlformats.org/officeDocument/2006/relationships/image" Target="../media/image17.png"/><Relationship Id="rId8" Type="http://schemas.openxmlformats.org/officeDocument/2006/relationships/oleObject" Target="../embeddings/oleObject5.bin"/><Relationship Id="rId11" Type="http://schemas.openxmlformats.org/officeDocument/2006/relationships/oleObject" Target="../embeddings/oleObject6.bin"/><Relationship Id="rId10" Type="http://schemas.openxmlformats.org/officeDocument/2006/relationships/image" Target="../media/image21.png"/><Relationship Id="rId13" Type="http://schemas.openxmlformats.org/officeDocument/2006/relationships/image" Target="../media/image30.png"/><Relationship Id="rId12" Type="http://schemas.openxmlformats.org/officeDocument/2006/relationships/oleObject" Target="../embeddings/oleObject6.bin"/><Relationship Id="rId15" Type="http://schemas.openxmlformats.org/officeDocument/2006/relationships/oleObject" Target="../embeddings/oleObject7.bin"/><Relationship Id="rId14" Type="http://schemas.openxmlformats.org/officeDocument/2006/relationships/oleObject" Target="../embeddings/oleObject7.bin"/><Relationship Id="rId17" Type="http://schemas.openxmlformats.org/officeDocument/2006/relationships/oleObject" Target="../embeddings/oleObject8.bin"/><Relationship Id="rId16" Type="http://schemas.openxmlformats.org/officeDocument/2006/relationships/image" Target="../media/image18.png"/><Relationship Id="rId19" Type="http://schemas.openxmlformats.org/officeDocument/2006/relationships/image" Target="../media/image25.png"/><Relationship Id="rId18"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20" Type="http://schemas.openxmlformats.org/officeDocument/2006/relationships/oleObject" Target="../embeddings/oleObject15.bin"/><Relationship Id="rId22" Type="http://schemas.openxmlformats.org/officeDocument/2006/relationships/oleObject" Target="../embeddings/oleObject16.bin"/><Relationship Id="rId21" Type="http://schemas.openxmlformats.org/officeDocument/2006/relationships/image" Target="../media/image29.png"/><Relationship Id="rId24" Type="http://schemas.openxmlformats.org/officeDocument/2006/relationships/image" Target="../media/image49.png"/><Relationship Id="rId23" Type="http://schemas.openxmlformats.org/officeDocument/2006/relationships/oleObject" Target="../embeddings/oleObject16.bin"/><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vmlDrawing" Target="../drawings/vmlDrawing4.vml"/><Relationship Id="rId4" Type="http://schemas.openxmlformats.org/officeDocument/2006/relationships/image" Target="../media/image1.png"/><Relationship Id="rId9" Type="http://schemas.openxmlformats.org/officeDocument/2006/relationships/image" Target="../media/image41.png"/><Relationship Id="rId26" Type="http://schemas.openxmlformats.org/officeDocument/2006/relationships/oleObject" Target="../embeddings/oleObject17.bin"/><Relationship Id="rId25" Type="http://schemas.openxmlformats.org/officeDocument/2006/relationships/image" Target="../media/image31.jpg"/><Relationship Id="rId28" Type="http://schemas.openxmlformats.org/officeDocument/2006/relationships/image" Target="../media/image40.png"/><Relationship Id="rId27" Type="http://schemas.openxmlformats.org/officeDocument/2006/relationships/oleObject" Target="../embeddings/oleObject17.bin"/><Relationship Id="rId5" Type="http://schemas.openxmlformats.org/officeDocument/2006/relationships/image" Target="../media/image20.png"/><Relationship Id="rId6" Type="http://schemas.openxmlformats.org/officeDocument/2006/relationships/image" Target="../media/image19.png"/><Relationship Id="rId7" Type="http://schemas.openxmlformats.org/officeDocument/2006/relationships/oleObject" Target="../embeddings/oleObject11.bin"/><Relationship Id="rId8" Type="http://schemas.openxmlformats.org/officeDocument/2006/relationships/oleObject" Target="../embeddings/oleObject11.bin"/><Relationship Id="rId11" Type="http://schemas.openxmlformats.org/officeDocument/2006/relationships/oleObject" Target="../embeddings/oleObject12.bin"/><Relationship Id="rId10" Type="http://schemas.openxmlformats.org/officeDocument/2006/relationships/oleObject" Target="../embeddings/oleObject12.bin"/><Relationship Id="rId13" Type="http://schemas.openxmlformats.org/officeDocument/2006/relationships/oleObject" Target="../embeddings/oleObject13.bin"/><Relationship Id="rId12" Type="http://schemas.openxmlformats.org/officeDocument/2006/relationships/image" Target="../media/image58.png"/><Relationship Id="rId15" Type="http://schemas.openxmlformats.org/officeDocument/2006/relationships/image" Target="../media/image23.png"/><Relationship Id="rId14" Type="http://schemas.openxmlformats.org/officeDocument/2006/relationships/oleObject" Target="../embeddings/oleObject13.bin"/><Relationship Id="rId17" Type="http://schemas.openxmlformats.org/officeDocument/2006/relationships/oleObject" Target="../embeddings/oleObject14.bin"/><Relationship Id="rId16" Type="http://schemas.openxmlformats.org/officeDocument/2006/relationships/oleObject" Target="../embeddings/oleObject14.bin"/><Relationship Id="rId19" Type="http://schemas.openxmlformats.org/officeDocument/2006/relationships/oleObject" Target="../embeddings/oleObject15.bin"/><Relationship Id="rId18"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33.png"/><Relationship Id="rId5" Type="http://schemas.openxmlformats.org/officeDocument/2006/relationships/image" Target="../media/image5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6.png"/><Relationship Id="rId5" Type="http://schemas.openxmlformats.org/officeDocument/2006/relationships/image" Target="../media/image34.png"/><Relationship Id="rId6" Type="http://schemas.openxmlformats.org/officeDocument/2006/relationships/image" Target="../media/image55.jpg"/><Relationship Id="rId7" Type="http://schemas.openxmlformats.org/officeDocument/2006/relationships/image" Target="../media/image42.png"/><Relationship Id="rId8"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38.jpg"/><Relationship Id="rId9" Type="http://schemas.openxmlformats.org/officeDocument/2006/relationships/image" Target="../media/image57.jpg"/><Relationship Id="rId5" Type="http://schemas.openxmlformats.org/officeDocument/2006/relationships/image" Target="../media/image37.jpg"/><Relationship Id="rId6" Type="http://schemas.openxmlformats.org/officeDocument/2006/relationships/image" Target="../media/image45.jpg"/><Relationship Id="rId7" Type="http://schemas.openxmlformats.org/officeDocument/2006/relationships/image" Target="../media/image39.jpg"/><Relationship Id="rId8" Type="http://schemas.openxmlformats.org/officeDocument/2006/relationships/image" Target="../media/image35.jpg"/><Relationship Id="rId11" Type="http://schemas.openxmlformats.org/officeDocument/2006/relationships/image" Target="../media/image44.jpg"/><Relationship Id="rId10" Type="http://schemas.openxmlformats.org/officeDocument/2006/relationships/image" Target="../media/image43.jpg"/><Relationship Id="rId13" Type="http://schemas.openxmlformats.org/officeDocument/2006/relationships/image" Target="../media/image46.jpg"/><Relationship Id="rId12" Type="http://schemas.openxmlformats.org/officeDocument/2006/relationships/image" Target="../media/image5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5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4.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nvSpPr>
        <p:spPr>
          <a:xfrm>
            <a:off x="640460" y="313801"/>
            <a:ext cx="10649302" cy="179817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002060"/>
                </a:solidFill>
                <a:latin typeface="Arial"/>
                <a:ea typeface="Arial"/>
                <a:cs typeface="Arial"/>
                <a:sym typeface="Arial"/>
              </a:rPr>
              <a:t>Tuning Metal–Support Interactions in a Ru Single Atom Catalyst Anchored on NiCo₂O₄ for Overall Water Splitting: Insights from XAS and XPS</a:t>
            </a:r>
            <a:endParaRPr/>
          </a:p>
        </p:txBody>
      </p:sp>
      <p:sp>
        <p:nvSpPr>
          <p:cNvPr id="90" name="Google Shape;90;p1"/>
          <p:cNvSpPr txBox="1"/>
          <p:nvPr/>
        </p:nvSpPr>
        <p:spPr>
          <a:xfrm>
            <a:off x="7002442" y="4726989"/>
            <a:ext cx="6326611" cy="200288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None/>
            </a:pPr>
            <a:r>
              <a:rPr b="1" i="0" lang="en-US" sz="2400" u="none" cap="none" strike="noStrike">
                <a:solidFill>
                  <a:schemeClr val="dk1"/>
                </a:solidFill>
                <a:latin typeface="Arial"/>
                <a:ea typeface="Arial"/>
                <a:cs typeface="Arial"/>
                <a:sym typeface="Arial"/>
              </a:rPr>
              <a:t>Astha Gupta</a:t>
            </a:r>
            <a:endParaRPr b="1" i="0" sz="2400" u="none" cap="none" strike="noStrike">
              <a:solidFill>
                <a:schemeClr val="dk1"/>
              </a:solidFill>
              <a:latin typeface="Arial"/>
              <a:ea typeface="Arial"/>
              <a:cs typeface="Arial"/>
              <a:sym typeface="Arial"/>
            </a:endParaRPr>
          </a:p>
          <a:p>
            <a:pPr indent="0" lvl="0" marL="0" marR="0" rtl="0" algn="ctr">
              <a:lnSpc>
                <a:spcPct val="90000"/>
              </a:lnSpc>
              <a:spcBef>
                <a:spcPts val="600"/>
              </a:spcBef>
              <a:spcAft>
                <a:spcPts val="0"/>
              </a:spcAft>
              <a:buNone/>
            </a:pPr>
            <a:r>
              <a:rPr b="1" i="0" lang="en-US" sz="2400" u="none" cap="none" strike="noStrike">
                <a:solidFill>
                  <a:schemeClr val="dk1"/>
                </a:solidFill>
                <a:latin typeface="Arial"/>
                <a:ea typeface="Arial"/>
                <a:cs typeface="Arial"/>
                <a:sym typeface="Arial"/>
              </a:rPr>
              <a:t>PhD Research Scholar</a:t>
            </a:r>
            <a:endParaRPr b="1" i="0" sz="2400" u="none" cap="none" strike="noStrike">
              <a:solidFill>
                <a:schemeClr val="dk1"/>
              </a:solidFill>
              <a:latin typeface="Arial"/>
              <a:ea typeface="Arial"/>
              <a:cs typeface="Arial"/>
              <a:sym typeface="Arial"/>
            </a:endParaRPr>
          </a:p>
          <a:p>
            <a:pPr indent="0" lvl="0" marL="0" marR="0" rtl="0" algn="ctr">
              <a:lnSpc>
                <a:spcPct val="90000"/>
              </a:lnSpc>
              <a:spcBef>
                <a:spcPts val="600"/>
              </a:spcBef>
              <a:spcAft>
                <a:spcPts val="0"/>
              </a:spcAft>
              <a:buNone/>
            </a:pPr>
            <a:r>
              <a:rPr b="1" i="0" lang="en-US" sz="2400" u="none" cap="none" strike="noStrike">
                <a:solidFill>
                  <a:schemeClr val="dk1"/>
                </a:solidFill>
                <a:latin typeface="Arial"/>
                <a:ea typeface="Arial"/>
                <a:cs typeface="Arial"/>
                <a:sym typeface="Arial"/>
              </a:rPr>
              <a:t>Department of Chemistry</a:t>
            </a:r>
            <a:endParaRPr/>
          </a:p>
          <a:p>
            <a:pPr indent="0" lvl="0" marL="0" marR="0" rtl="0" algn="ctr">
              <a:lnSpc>
                <a:spcPct val="90000"/>
              </a:lnSpc>
              <a:spcBef>
                <a:spcPts val="600"/>
              </a:spcBef>
              <a:spcAft>
                <a:spcPts val="0"/>
              </a:spcAft>
              <a:buNone/>
            </a:pPr>
            <a:r>
              <a:rPr b="1" i="0" lang="en-US" sz="2400" u="none" cap="none" strike="noStrike">
                <a:solidFill>
                  <a:schemeClr val="dk1"/>
                </a:solidFill>
                <a:latin typeface="Arial"/>
                <a:ea typeface="Arial"/>
                <a:cs typeface="Arial"/>
                <a:sym typeface="Arial"/>
              </a:rPr>
              <a:t>BITS-Pilani, Pilani, India</a:t>
            </a:r>
            <a:endParaRPr/>
          </a:p>
        </p:txBody>
      </p:sp>
      <p:grpSp>
        <p:nvGrpSpPr>
          <p:cNvPr id="91" name="Google Shape;91;p1"/>
          <p:cNvGrpSpPr/>
          <p:nvPr/>
        </p:nvGrpSpPr>
        <p:grpSpPr>
          <a:xfrm>
            <a:off x="0" y="4152285"/>
            <a:ext cx="3261583" cy="2705715"/>
            <a:chOff x="0" y="4152285"/>
            <a:chExt cx="3261583" cy="2705715"/>
          </a:xfrm>
        </p:grpSpPr>
        <p:grpSp>
          <p:nvGrpSpPr>
            <p:cNvPr id="92" name="Google Shape;92;p1"/>
            <p:cNvGrpSpPr/>
            <p:nvPr/>
          </p:nvGrpSpPr>
          <p:grpSpPr>
            <a:xfrm>
              <a:off x="141960" y="4152285"/>
              <a:ext cx="3017232" cy="1149409"/>
              <a:chOff x="219956" y="4645700"/>
              <a:chExt cx="3017232" cy="1149409"/>
            </a:xfrm>
          </p:grpSpPr>
          <p:pic>
            <p:nvPicPr>
              <p:cNvPr id="93" name="Google Shape;93;p1"/>
              <p:cNvPicPr preferRelativeResize="0"/>
              <p:nvPr/>
            </p:nvPicPr>
            <p:blipFill rotWithShape="1">
              <a:blip r:embed="rId3">
                <a:alphaModFix/>
              </a:blip>
              <a:srcRect b="0" l="0" r="0" t="0"/>
              <a:stretch/>
            </p:blipFill>
            <p:spPr>
              <a:xfrm>
                <a:off x="219956" y="4712379"/>
                <a:ext cx="997001" cy="1016052"/>
              </a:xfrm>
              <a:prstGeom prst="rect">
                <a:avLst/>
              </a:prstGeom>
              <a:noFill/>
              <a:ln>
                <a:noFill/>
              </a:ln>
            </p:spPr>
          </p:pic>
          <p:pic>
            <p:nvPicPr>
              <p:cNvPr id="94" name="Google Shape;94;p1"/>
              <p:cNvPicPr preferRelativeResize="0"/>
              <p:nvPr/>
            </p:nvPicPr>
            <p:blipFill rotWithShape="1">
              <a:blip r:embed="rId4">
                <a:alphaModFix/>
              </a:blip>
              <a:srcRect b="0" l="0" r="0" t="0"/>
              <a:stretch/>
            </p:blipFill>
            <p:spPr>
              <a:xfrm>
                <a:off x="1313039" y="4645700"/>
                <a:ext cx="1924149" cy="1149409"/>
              </a:xfrm>
              <a:prstGeom prst="rect">
                <a:avLst/>
              </a:prstGeom>
              <a:noFill/>
              <a:ln>
                <a:noFill/>
              </a:ln>
            </p:spPr>
          </p:pic>
        </p:grpSp>
        <p:sp>
          <p:nvSpPr>
            <p:cNvPr id="95" name="Google Shape;95;p1"/>
            <p:cNvSpPr/>
            <p:nvPr/>
          </p:nvSpPr>
          <p:spPr>
            <a:xfrm>
              <a:off x="0" y="5380672"/>
              <a:ext cx="3261583"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rgbClr val="6E6E6E"/>
                  </a:solidFill>
                  <a:latin typeface="Arial"/>
                  <a:ea typeface="Arial"/>
                  <a:cs typeface="Arial"/>
                  <a:sym typeface="Arial"/>
                </a:rPr>
                <a:t>Gilberto Vlaic XVIII School on Synchrotron Radiation: Fundamentals, Methods and Applications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96" name="Google Shape;96;p1"/>
          <p:cNvPicPr preferRelativeResize="0"/>
          <p:nvPr/>
        </p:nvPicPr>
        <p:blipFill rotWithShape="1">
          <a:blip r:embed="rId5">
            <a:alphaModFix/>
          </a:blip>
          <a:srcRect b="7109" l="0" r="0" t="19733"/>
          <a:stretch/>
        </p:blipFill>
        <p:spPr>
          <a:xfrm>
            <a:off x="129673" y="3081438"/>
            <a:ext cx="2114659" cy="103135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nvSpPr>
        <p:spPr>
          <a:xfrm>
            <a:off x="-669853" y="79886"/>
            <a:ext cx="3461693" cy="70692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rgbClr val="002060"/>
                </a:solidFill>
                <a:latin typeface="Arial"/>
                <a:ea typeface="Arial"/>
                <a:cs typeface="Arial"/>
                <a:sym typeface="Arial"/>
              </a:rPr>
              <a:t>Content</a:t>
            </a:r>
            <a:endParaRPr b="1" sz="3600">
              <a:solidFill>
                <a:srgbClr val="002060"/>
              </a:solidFill>
              <a:latin typeface="Arial"/>
              <a:ea typeface="Arial"/>
              <a:cs typeface="Arial"/>
              <a:sym typeface="Arial"/>
            </a:endParaRPr>
          </a:p>
        </p:txBody>
      </p:sp>
      <p:sp>
        <p:nvSpPr>
          <p:cNvPr id="102" name="Google Shape;102;p2"/>
          <p:cNvSpPr/>
          <p:nvPr/>
        </p:nvSpPr>
        <p:spPr>
          <a:xfrm>
            <a:off x="180753" y="744491"/>
            <a:ext cx="7505581" cy="3416320"/>
          </a:xfrm>
          <a:prstGeom prst="rect">
            <a:avLst/>
          </a:prstGeom>
          <a:noFill/>
          <a:ln>
            <a:noFill/>
          </a:ln>
        </p:spPr>
        <p:txBody>
          <a:bodyPr anchorCtr="0" anchor="ctr" bIns="45700" lIns="91425" spcFirstLastPara="1" rIns="91425" wrap="square" tIns="45700">
            <a:spAutoFit/>
          </a:bodyPr>
          <a:lstStyle/>
          <a:p>
            <a:pPr indent="-285750" lvl="0" marL="285750" marR="0" rtl="0" algn="l">
              <a:lnSpc>
                <a:spcPct val="200000"/>
              </a:lnSpc>
              <a:spcBef>
                <a:spcPts val="0"/>
              </a:spcBef>
              <a:spcAft>
                <a:spcPts val="0"/>
              </a:spcAft>
              <a:buClr>
                <a:schemeClr val="dk1"/>
              </a:buClr>
              <a:buSzPts val="1800"/>
              <a:buFont typeface="Noto Sans Symbols"/>
              <a:buChar char="✔"/>
            </a:pPr>
            <a:r>
              <a:rPr b="1" i="0" lang="en-US" sz="1800" u="none" cap="none" strike="noStrike">
                <a:solidFill>
                  <a:schemeClr val="dk1"/>
                </a:solidFill>
                <a:latin typeface="Arial"/>
                <a:ea typeface="Arial"/>
                <a:cs typeface="Arial"/>
                <a:sym typeface="Arial"/>
              </a:rPr>
              <a:t>Introduction: Single-Atom Catalysts and Metal–Support Interactions</a:t>
            </a:r>
            <a:r>
              <a:rPr b="0" i="0" lang="en-US" sz="1800" u="none" cap="none" strike="noStrike">
                <a:solidFill>
                  <a:schemeClr val="dk1"/>
                </a:solidFill>
                <a:latin typeface="Arial"/>
                <a:ea typeface="Arial"/>
                <a:cs typeface="Arial"/>
                <a:sym typeface="Arial"/>
              </a:rPr>
              <a:t> </a:t>
            </a:r>
            <a:endParaRPr/>
          </a:p>
          <a:p>
            <a:pPr indent="-285750" lvl="0" marL="285750" marR="0" rtl="0" algn="l">
              <a:lnSpc>
                <a:spcPct val="200000"/>
              </a:lnSpc>
              <a:spcBef>
                <a:spcPts val="0"/>
              </a:spcBef>
              <a:spcAft>
                <a:spcPts val="0"/>
              </a:spcAft>
              <a:buClr>
                <a:schemeClr val="dk1"/>
              </a:buClr>
              <a:buSzPts val="1800"/>
              <a:buFont typeface="Noto Sans Symbols"/>
              <a:buChar char="✔"/>
            </a:pPr>
            <a:r>
              <a:rPr b="1" i="0" lang="en-US" sz="1800" u="none" cap="none" strike="noStrike">
                <a:solidFill>
                  <a:schemeClr val="dk1"/>
                </a:solidFill>
                <a:latin typeface="Arial"/>
                <a:ea typeface="Arial"/>
                <a:cs typeface="Arial"/>
                <a:sym typeface="Arial"/>
              </a:rPr>
              <a:t>Ru-SAC</a:t>
            </a:r>
            <a:r>
              <a:rPr b="1" i="0" lang="en-US" sz="1800" u="none" cap="none" strike="noStrike">
                <a:solidFill>
                  <a:schemeClr val="dk1"/>
                </a:solidFill>
                <a:latin typeface="Arial"/>
                <a:ea typeface="Arial"/>
                <a:cs typeface="Arial"/>
                <a:sym typeface="Arial"/>
              </a:rPr>
              <a:t> </a:t>
            </a:r>
            <a:r>
              <a:rPr b="1" i="0" lang="en-US" sz="1800" u="none" cap="none" strike="noStrike">
                <a:solidFill>
                  <a:schemeClr val="dk1"/>
                </a:solidFill>
                <a:latin typeface="Arial"/>
                <a:ea typeface="Arial"/>
                <a:cs typeface="Arial"/>
                <a:sym typeface="Arial"/>
              </a:rPr>
              <a:t>NiCo₂O₄: Synthesis and Structural Characterization</a:t>
            </a:r>
            <a:r>
              <a:rPr b="0" i="0" lang="en-US" sz="1800" u="none" cap="none" strike="noStrike">
                <a:solidFill>
                  <a:schemeClr val="dk1"/>
                </a:solidFill>
                <a:latin typeface="Arial"/>
                <a:ea typeface="Arial"/>
                <a:cs typeface="Arial"/>
                <a:sym typeface="Arial"/>
              </a:rPr>
              <a:t> </a:t>
            </a:r>
            <a:endParaRPr/>
          </a:p>
          <a:p>
            <a:pPr indent="-285750" lvl="0" marL="285750" marR="0" rtl="0" algn="l">
              <a:lnSpc>
                <a:spcPct val="200000"/>
              </a:lnSpc>
              <a:spcBef>
                <a:spcPts val="0"/>
              </a:spcBef>
              <a:spcAft>
                <a:spcPts val="0"/>
              </a:spcAft>
              <a:buClr>
                <a:schemeClr val="dk1"/>
              </a:buClr>
              <a:buSzPts val="1800"/>
              <a:buFont typeface="Noto Sans Symbols"/>
              <a:buChar char="✔"/>
            </a:pPr>
            <a:r>
              <a:rPr b="1" i="0" lang="en-US" sz="1800" u="none" cap="none" strike="noStrike">
                <a:solidFill>
                  <a:schemeClr val="dk1"/>
                </a:solidFill>
                <a:latin typeface="Arial"/>
                <a:ea typeface="Arial"/>
                <a:cs typeface="Arial"/>
                <a:sym typeface="Arial"/>
              </a:rPr>
              <a:t>Local Coordination Structure: Insights from XAS/EXAFS</a:t>
            </a:r>
            <a:r>
              <a:rPr b="0" i="0" lang="en-US" sz="1800" u="none" cap="none" strike="noStrike">
                <a:solidFill>
                  <a:schemeClr val="dk1"/>
                </a:solidFill>
                <a:latin typeface="Arial"/>
                <a:ea typeface="Arial"/>
                <a:cs typeface="Arial"/>
                <a:sym typeface="Arial"/>
              </a:rPr>
              <a:t> </a:t>
            </a:r>
            <a:endParaRPr/>
          </a:p>
          <a:p>
            <a:pPr indent="-285750" lvl="0" marL="285750" marR="0" rtl="0" algn="l">
              <a:lnSpc>
                <a:spcPct val="200000"/>
              </a:lnSpc>
              <a:spcBef>
                <a:spcPts val="0"/>
              </a:spcBef>
              <a:spcAft>
                <a:spcPts val="0"/>
              </a:spcAft>
              <a:buClr>
                <a:schemeClr val="dk1"/>
              </a:buClr>
              <a:buSzPts val="1800"/>
              <a:buFont typeface="Noto Sans Symbols"/>
              <a:buChar char="✔"/>
            </a:pPr>
            <a:r>
              <a:rPr b="1" i="0" lang="en-US" sz="1800" u="none" cap="none" strike="noStrike">
                <a:solidFill>
                  <a:schemeClr val="dk1"/>
                </a:solidFill>
                <a:latin typeface="Arial"/>
                <a:ea typeface="Arial"/>
                <a:cs typeface="Arial"/>
                <a:sym typeface="Arial"/>
              </a:rPr>
              <a:t>Electronic Metal–Support Interaction: XANES and XPS Insights</a:t>
            </a:r>
            <a:r>
              <a:rPr b="0" i="0" lang="en-US" sz="1800" u="none" cap="none" strike="noStrike">
                <a:solidFill>
                  <a:schemeClr val="dk1"/>
                </a:solidFill>
                <a:latin typeface="Arial"/>
                <a:ea typeface="Arial"/>
                <a:cs typeface="Arial"/>
                <a:sym typeface="Arial"/>
              </a:rPr>
              <a:t> </a:t>
            </a:r>
            <a:endParaRPr/>
          </a:p>
          <a:p>
            <a:pPr indent="-285750" lvl="0" marL="285750" marR="0" rtl="0" algn="l">
              <a:lnSpc>
                <a:spcPct val="200000"/>
              </a:lnSpc>
              <a:spcBef>
                <a:spcPts val="0"/>
              </a:spcBef>
              <a:spcAft>
                <a:spcPts val="0"/>
              </a:spcAft>
              <a:buClr>
                <a:schemeClr val="dk1"/>
              </a:buClr>
              <a:buSzPts val="1800"/>
              <a:buFont typeface="Noto Sans Symbols"/>
              <a:buChar char="✔"/>
            </a:pPr>
            <a:r>
              <a:rPr b="1" i="0" lang="en-US" sz="1800" u="none" cap="none" strike="noStrike">
                <a:solidFill>
                  <a:schemeClr val="dk1"/>
                </a:solidFill>
                <a:latin typeface="Arial"/>
                <a:ea typeface="Arial"/>
                <a:cs typeface="Arial"/>
                <a:sym typeface="Arial"/>
              </a:rPr>
              <a:t>Electrocatalytic Performance: HER, OER and Overall Water Splitting</a:t>
            </a:r>
            <a:r>
              <a:rPr b="0" i="0" lang="en-US" sz="1800" u="none" cap="none" strike="noStrike">
                <a:solidFill>
                  <a:schemeClr val="dk1"/>
                </a:solidFill>
                <a:latin typeface="Arial"/>
                <a:ea typeface="Arial"/>
                <a:cs typeface="Arial"/>
                <a:sym typeface="Arial"/>
              </a:rPr>
              <a:t> </a:t>
            </a:r>
            <a:endParaRPr/>
          </a:p>
          <a:p>
            <a:pPr indent="-285750" lvl="0" marL="285750" marR="0" rtl="0" algn="l">
              <a:lnSpc>
                <a:spcPct val="200000"/>
              </a:lnSpc>
              <a:spcBef>
                <a:spcPts val="0"/>
              </a:spcBef>
              <a:spcAft>
                <a:spcPts val="0"/>
              </a:spcAft>
              <a:buClr>
                <a:schemeClr val="dk1"/>
              </a:buClr>
              <a:buSzPts val="1800"/>
              <a:buFont typeface="Noto Sans Symbols"/>
              <a:buChar char="✔"/>
            </a:pPr>
            <a:r>
              <a:rPr b="1" i="0" lang="en-US" sz="1800" u="none" cap="none" strike="noStrike">
                <a:solidFill>
                  <a:schemeClr val="dk1"/>
                </a:solidFill>
                <a:latin typeface="Arial"/>
                <a:ea typeface="Arial"/>
                <a:cs typeface="Arial"/>
                <a:sym typeface="Arial"/>
              </a:rPr>
              <a:t>Conclusions and Outlook: Toward Operando Understanding</a:t>
            </a:r>
            <a:r>
              <a:rPr b="0" i="0" lang="en-US" sz="1800" u="none" cap="none" strike="noStrike">
                <a:solidFill>
                  <a:schemeClr val="dk1"/>
                </a:solidFill>
                <a:latin typeface="Arial"/>
                <a:ea typeface="Arial"/>
                <a:cs typeface="Arial"/>
                <a:sym typeface="Arial"/>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3"/>
          <p:cNvPicPr preferRelativeResize="0"/>
          <p:nvPr/>
        </p:nvPicPr>
        <p:blipFill rotWithShape="1">
          <a:blip r:embed="rId3">
            <a:alphaModFix/>
          </a:blip>
          <a:srcRect b="0" l="0" r="0" t="0"/>
          <a:stretch/>
        </p:blipFill>
        <p:spPr>
          <a:xfrm>
            <a:off x="9999663" y="0"/>
            <a:ext cx="2192337" cy="692150"/>
          </a:xfrm>
          <a:prstGeom prst="rect">
            <a:avLst/>
          </a:prstGeom>
          <a:noFill/>
          <a:ln>
            <a:noFill/>
          </a:ln>
        </p:spPr>
      </p:pic>
      <p:sp>
        <p:nvSpPr>
          <p:cNvPr id="108" name="Google Shape;108;p3"/>
          <p:cNvSpPr txBox="1"/>
          <p:nvPr/>
        </p:nvSpPr>
        <p:spPr>
          <a:xfrm>
            <a:off x="0" y="-371999"/>
            <a:ext cx="10649302" cy="1798173"/>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u="sng">
                <a:solidFill>
                  <a:srgbClr val="002060"/>
                </a:solidFill>
                <a:latin typeface="Arial"/>
                <a:ea typeface="Arial"/>
                <a:cs typeface="Arial"/>
                <a:sym typeface="Arial"/>
              </a:rPr>
              <a:t>Research Goal: Stabilizing Single Atoms for Efficient Electrocatalysis</a:t>
            </a:r>
            <a:endParaRPr b="1" sz="3200" u="sng">
              <a:solidFill>
                <a:srgbClr val="002060"/>
              </a:solidFill>
              <a:latin typeface="Arial"/>
              <a:ea typeface="Arial"/>
              <a:cs typeface="Arial"/>
              <a:sym typeface="Arial"/>
            </a:endParaRPr>
          </a:p>
        </p:txBody>
      </p:sp>
      <p:grpSp>
        <p:nvGrpSpPr>
          <p:cNvPr id="109" name="Google Shape;109;p3"/>
          <p:cNvGrpSpPr/>
          <p:nvPr/>
        </p:nvGrpSpPr>
        <p:grpSpPr>
          <a:xfrm>
            <a:off x="-11126" y="696723"/>
            <a:ext cx="5800839" cy="3149709"/>
            <a:chOff x="-11126" y="696723"/>
            <a:chExt cx="5800839" cy="3149709"/>
          </a:xfrm>
        </p:grpSpPr>
        <p:sp>
          <p:nvSpPr>
            <p:cNvPr id="110" name="Google Shape;110;p3"/>
            <p:cNvSpPr txBox="1"/>
            <p:nvPr/>
          </p:nvSpPr>
          <p:spPr>
            <a:xfrm>
              <a:off x="-11126" y="696723"/>
              <a:ext cx="4629722" cy="1203113"/>
            </a:xfrm>
            <a:prstGeom prst="rect">
              <a:avLst/>
            </a:prstGeom>
            <a:noFill/>
            <a:ln>
              <a:noFill/>
            </a:ln>
          </p:spPr>
          <p:txBody>
            <a:bodyPr anchorCtr="0" anchor="ctr" bIns="45700" lIns="91425" spcFirstLastPara="1" rIns="91425" wrap="square" tIns="45700">
              <a:noAutofit/>
            </a:bodyPr>
            <a:lstStyle/>
            <a:p>
              <a:pPr indent="-457200" lvl="0" marL="457200" marR="0" rtl="0" algn="l">
                <a:spcBef>
                  <a:spcPts val="0"/>
                </a:spcBef>
                <a:spcAft>
                  <a:spcPts val="0"/>
                </a:spcAft>
                <a:buClr>
                  <a:srgbClr val="0070C0"/>
                </a:buClr>
                <a:buSzPts val="2400"/>
                <a:buFont typeface="Noto Sans Symbols"/>
                <a:buChar char="❖"/>
              </a:pPr>
              <a:r>
                <a:rPr b="1" lang="en-US" sz="2400">
                  <a:solidFill>
                    <a:srgbClr val="0070C0"/>
                  </a:solidFill>
                  <a:latin typeface="Arial"/>
                  <a:ea typeface="Arial"/>
                  <a:cs typeface="Arial"/>
                  <a:sym typeface="Arial"/>
                </a:rPr>
                <a:t>Why Single Atoms? </a:t>
              </a:r>
              <a:endParaRPr b="1" sz="2400">
                <a:solidFill>
                  <a:srgbClr val="0070C0"/>
                </a:solidFill>
                <a:latin typeface="Arial"/>
                <a:ea typeface="Arial"/>
                <a:cs typeface="Arial"/>
                <a:sym typeface="Arial"/>
              </a:endParaRPr>
            </a:p>
          </p:txBody>
        </p:sp>
        <p:pic>
          <p:nvPicPr>
            <p:cNvPr id="111" name="Google Shape;111;p3"/>
            <p:cNvPicPr preferRelativeResize="0"/>
            <p:nvPr/>
          </p:nvPicPr>
          <p:blipFill rotWithShape="1">
            <a:blip r:embed="rId4">
              <a:alphaModFix/>
            </a:blip>
            <a:srcRect b="0" l="3393" r="0" t="0"/>
            <a:stretch/>
          </p:blipFill>
          <p:spPr>
            <a:xfrm>
              <a:off x="77603" y="1607597"/>
              <a:ext cx="5712110" cy="1616749"/>
            </a:xfrm>
            <a:prstGeom prst="rect">
              <a:avLst/>
            </a:prstGeom>
            <a:noFill/>
            <a:ln>
              <a:noFill/>
            </a:ln>
          </p:spPr>
        </p:pic>
        <p:sp>
          <p:nvSpPr>
            <p:cNvPr id="112" name="Google Shape;112;p3"/>
            <p:cNvSpPr txBox="1"/>
            <p:nvPr/>
          </p:nvSpPr>
          <p:spPr>
            <a:xfrm>
              <a:off x="264716" y="3200101"/>
              <a:ext cx="4635192"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Every metal atom is accessible</a:t>
              </a:r>
              <a:endParaRPr/>
            </a:p>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Atomic efficiency reaches to 100 %</a:t>
              </a:r>
              <a:endParaRPr sz="1800">
                <a:solidFill>
                  <a:schemeClr val="dk1"/>
                </a:solidFill>
                <a:latin typeface="Times New Roman"/>
                <a:ea typeface="Times New Roman"/>
                <a:cs typeface="Times New Roman"/>
                <a:sym typeface="Times New Roman"/>
              </a:endParaRPr>
            </a:p>
          </p:txBody>
        </p:sp>
      </p:grpSp>
      <p:sp>
        <p:nvSpPr>
          <p:cNvPr id="113" name="Google Shape;113;p3"/>
          <p:cNvSpPr/>
          <p:nvPr/>
        </p:nvSpPr>
        <p:spPr>
          <a:xfrm>
            <a:off x="7791637" y="6519446"/>
            <a:ext cx="462972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600">
                <a:solidFill>
                  <a:srgbClr val="222222"/>
                </a:solidFill>
                <a:latin typeface="Times New Roman"/>
                <a:ea typeface="Times New Roman"/>
                <a:cs typeface="Times New Roman"/>
                <a:sym typeface="Times New Roman"/>
              </a:rPr>
              <a:t>Huang </a:t>
            </a:r>
            <a:r>
              <a:rPr i="1" lang="en-US" sz="1600">
                <a:solidFill>
                  <a:srgbClr val="222222"/>
                </a:solidFill>
                <a:latin typeface="Times New Roman"/>
                <a:ea typeface="Times New Roman"/>
                <a:cs typeface="Times New Roman"/>
                <a:sym typeface="Times New Roman"/>
              </a:rPr>
              <a:t>et al</a:t>
            </a:r>
            <a:r>
              <a:rPr lang="en-US" sz="1600">
                <a:solidFill>
                  <a:srgbClr val="222222"/>
                </a:solidFill>
                <a:latin typeface="Times New Roman"/>
                <a:ea typeface="Times New Roman"/>
                <a:cs typeface="Times New Roman"/>
                <a:sym typeface="Times New Roman"/>
              </a:rPr>
              <a:t>., </a:t>
            </a:r>
            <a:r>
              <a:rPr i="1" lang="en-US" sz="1600">
                <a:solidFill>
                  <a:srgbClr val="222222"/>
                </a:solidFill>
                <a:latin typeface="Times New Roman"/>
                <a:ea typeface="Times New Roman"/>
                <a:cs typeface="Times New Roman"/>
                <a:sym typeface="Times New Roman"/>
              </a:rPr>
              <a:t>Small Methods</a:t>
            </a:r>
            <a:r>
              <a:rPr lang="en-US" sz="1600">
                <a:solidFill>
                  <a:srgbClr val="222222"/>
                </a:solidFill>
                <a:latin typeface="Times New Roman"/>
                <a:ea typeface="Times New Roman"/>
                <a:cs typeface="Times New Roman"/>
                <a:sym typeface="Times New Roman"/>
              </a:rPr>
              <a:t>, </a:t>
            </a:r>
            <a:r>
              <a:rPr b="1" lang="en-US" sz="1600">
                <a:solidFill>
                  <a:srgbClr val="222222"/>
                </a:solidFill>
                <a:latin typeface="Times New Roman"/>
                <a:ea typeface="Times New Roman"/>
                <a:cs typeface="Times New Roman"/>
                <a:sym typeface="Times New Roman"/>
              </a:rPr>
              <a:t>2020</a:t>
            </a:r>
            <a:r>
              <a:rPr lang="en-US" sz="1600">
                <a:solidFill>
                  <a:srgbClr val="222222"/>
                </a:solidFill>
                <a:latin typeface="Times New Roman"/>
                <a:ea typeface="Times New Roman"/>
                <a:cs typeface="Times New Roman"/>
                <a:sym typeface="Times New Roman"/>
              </a:rPr>
              <a:t>, 4(2), 1900540</a:t>
            </a:r>
            <a:endParaRPr sz="1600">
              <a:solidFill>
                <a:schemeClr val="dk1"/>
              </a:solidFill>
              <a:latin typeface="Times New Roman"/>
              <a:ea typeface="Times New Roman"/>
              <a:cs typeface="Times New Roman"/>
              <a:sym typeface="Times New Roman"/>
            </a:endParaRPr>
          </a:p>
        </p:txBody>
      </p:sp>
      <p:grpSp>
        <p:nvGrpSpPr>
          <p:cNvPr id="114" name="Google Shape;114;p3"/>
          <p:cNvGrpSpPr/>
          <p:nvPr/>
        </p:nvGrpSpPr>
        <p:grpSpPr>
          <a:xfrm>
            <a:off x="6977743" y="854685"/>
            <a:ext cx="5413511" cy="3795270"/>
            <a:chOff x="6977743" y="854685"/>
            <a:chExt cx="5413511" cy="3795270"/>
          </a:xfrm>
        </p:grpSpPr>
        <p:sp>
          <p:nvSpPr>
            <p:cNvPr id="115" name="Google Shape;115;p3"/>
            <p:cNvSpPr txBox="1"/>
            <p:nvPr/>
          </p:nvSpPr>
          <p:spPr>
            <a:xfrm>
              <a:off x="6977743" y="854685"/>
              <a:ext cx="4833257" cy="776465"/>
            </a:xfrm>
            <a:prstGeom prst="rect">
              <a:avLst/>
            </a:prstGeom>
            <a:noFill/>
            <a:ln>
              <a:noFill/>
            </a:ln>
          </p:spPr>
          <p:txBody>
            <a:bodyPr anchorCtr="0" anchor="ctr" bIns="45700" lIns="91425" spcFirstLastPara="1" rIns="91425" wrap="square" tIns="45700">
              <a:noAutofit/>
            </a:bodyPr>
            <a:lstStyle/>
            <a:p>
              <a:pPr indent="-457200" lvl="0" marL="457200" marR="0" rtl="0" algn="l">
                <a:spcBef>
                  <a:spcPts val="0"/>
                </a:spcBef>
                <a:spcAft>
                  <a:spcPts val="0"/>
                </a:spcAft>
                <a:buClr>
                  <a:srgbClr val="0070C0"/>
                </a:buClr>
                <a:buSzPts val="2400"/>
                <a:buFont typeface="Noto Sans Symbols"/>
                <a:buChar char="❖"/>
              </a:pPr>
              <a:r>
                <a:rPr b="1" lang="en-US" sz="2400">
                  <a:solidFill>
                    <a:srgbClr val="0070C0"/>
                  </a:solidFill>
                  <a:latin typeface="Arial"/>
                  <a:ea typeface="Arial"/>
                  <a:cs typeface="Arial"/>
                  <a:sym typeface="Arial"/>
                </a:rPr>
                <a:t>Challenges with Single Atoms? </a:t>
              </a:r>
              <a:endParaRPr b="1" sz="2400">
                <a:solidFill>
                  <a:srgbClr val="0070C0"/>
                </a:solidFill>
                <a:latin typeface="Arial"/>
                <a:ea typeface="Arial"/>
                <a:cs typeface="Arial"/>
                <a:sym typeface="Arial"/>
              </a:endParaRPr>
            </a:p>
          </p:txBody>
        </p:sp>
        <p:pic>
          <p:nvPicPr>
            <p:cNvPr id="116" name="Google Shape;116;p3"/>
            <p:cNvPicPr preferRelativeResize="0"/>
            <p:nvPr/>
          </p:nvPicPr>
          <p:blipFill rotWithShape="1">
            <a:blip r:embed="rId5">
              <a:alphaModFix/>
            </a:blip>
            <a:srcRect b="4392" l="5943" r="2860" t="10268"/>
            <a:stretch/>
          </p:blipFill>
          <p:spPr>
            <a:xfrm>
              <a:off x="7791637" y="1631150"/>
              <a:ext cx="3304194" cy="2176827"/>
            </a:xfrm>
            <a:prstGeom prst="rect">
              <a:avLst/>
            </a:prstGeom>
            <a:noFill/>
            <a:ln>
              <a:noFill/>
            </a:ln>
          </p:spPr>
        </p:pic>
        <p:sp>
          <p:nvSpPr>
            <p:cNvPr id="117" name="Google Shape;117;p3"/>
            <p:cNvSpPr txBox="1"/>
            <p:nvPr/>
          </p:nvSpPr>
          <p:spPr>
            <a:xfrm>
              <a:off x="7608072" y="4003624"/>
              <a:ext cx="4783182" cy="646331"/>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Poor stability, metal centers susceptible to aggregation.</a:t>
              </a:r>
              <a:endParaRPr sz="1800">
                <a:solidFill>
                  <a:schemeClr val="dk1"/>
                </a:solidFill>
                <a:latin typeface="Times New Roman"/>
                <a:ea typeface="Times New Roman"/>
                <a:cs typeface="Times New Roman"/>
                <a:sym typeface="Times New Roman"/>
              </a:endParaRPr>
            </a:p>
          </p:txBody>
        </p:sp>
      </p:grpSp>
      <p:grpSp>
        <p:nvGrpSpPr>
          <p:cNvPr id="118" name="Google Shape;118;p3"/>
          <p:cNvGrpSpPr/>
          <p:nvPr/>
        </p:nvGrpSpPr>
        <p:grpSpPr>
          <a:xfrm>
            <a:off x="77603" y="3846432"/>
            <a:ext cx="7898750" cy="2777593"/>
            <a:chOff x="77603" y="3846432"/>
            <a:chExt cx="7898750" cy="2777593"/>
          </a:xfrm>
        </p:grpSpPr>
        <p:sp>
          <p:nvSpPr>
            <p:cNvPr id="119" name="Google Shape;119;p3"/>
            <p:cNvSpPr txBox="1"/>
            <p:nvPr/>
          </p:nvSpPr>
          <p:spPr>
            <a:xfrm>
              <a:off x="77603" y="3846432"/>
              <a:ext cx="5899901" cy="1203113"/>
            </a:xfrm>
            <a:prstGeom prst="rect">
              <a:avLst/>
            </a:prstGeom>
            <a:noFill/>
            <a:ln>
              <a:noFill/>
            </a:ln>
          </p:spPr>
          <p:txBody>
            <a:bodyPr anchorCtr="0" anchor="ctr" bIns="45700" lIns="91425" spcFirstLastPara="1" rIns="91425" wrap="square" tIns="45700">
              <a:noAutofit/>
            </a:bodyPr>
            <a:lstStyle/>
            <a:p>
              <a:pPr indent="-457200" lvl="0" marL="457200" marR="0" rtl="0" algn="l">
                <a:spcBef>
                  <a:spcPts val="0"/>
                </a:spcBef>
                <a:spcAft>
                  <a:spcPts val="0"/>
                </a:spcAft>
                <a:buClr>
                  <a:srgbClr val="0070C0"/>
                </a:buClr>
                <a:buSzPts val="2400"/>
                <a:buFont typeface="Noto Sans Symbols"/>
                <a:buChar char="❖"/>
              </a:pPr>
              <a:r>
                <a:rPr b="1" lang="en-US" sz="2400">
                  <a:solidFill>
                    <a:srgbClr val="0070C0"/>
                  </a:solidFill>
                  <a:latin typeface="Arial"/>
                  <a:ea typeface="Arial"/>
                  <a:cs typeface="Arial"/>
                  <a:sym typeface="Arial"/>
                </a:rPr>
                <a:t>Strategy to stabilize single atoms by trapping them on metal oxide supports</a:t>
              </a:r>
              <a:endParaRPr b="1" sz="2400">
                <a:solidFill>
                  <a:srgbClr val="0070C0"/>
                </a:solidFill>
                <a:latin typeface="Arial"/>
                <a:ea typeface="Arial"/>
                <a:cs typeface="Arial"/>
                <a:sym typeface="Arial"/>
              </a:endParaRPr>
            </a:p>
          </p:txBody>
        </p:sp>
        <p:pic>
          <p:nvPicPr>
            <p:cNvPr id="120" name="Google Shape;120;p3"/>
            <p:cNvPicPr preferRelativeResize="0"/>
            <p:nvPr/>
          </p:nvPicPr>
          <p:blipFill rotWithShape="1">
            <a:blip r:embed="rId6">
              <a:alphaModFix/>
            </a:blip>
            <a:srcRect b="0" l="0" r="0" t="0"/>
            <a:stretch/>
          </p:blipFill>
          <p:spPr>
            <a:xfrm>
              <a:off x="5789713" y="5093837"/>
              <a:ext cx="2186640" cy="1419897"/>
            </a:xfrm>
            <a:prstGeom prst="rect">
              <a:avLst/>
            </a:prstGeom>
            <a:noFill/>
            <a:ln>
              <a:noFill/>
            </a:ln>
          </p:spPr>
        </p:pic>
        <p:sp>
          <p:nvSpPr>
            <p:cNvPr id="121" name="Google Shape;121;p3"/>
            <p:cNvSpPr/>
            <p:nvPr/>
          </p:nvSpPr>
          <p:spPr>
            <a:xfrm>
              <a:off x="264716" y="5146697"/>
              <a:ext cx="5899901" cy="147732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Single atoms bond to surface O, forming M</a:t>
              </a:r>
              <a:r>
                <a:rPr baseline="-25000" lang="en-US" sz="1800">
                  <a:solidFill>
                    <a:schemeClr val="dk1"/>
                  </a:solidFill>
                  <a:latin typeface="Times New Roman"/>
                  <a:ea typeface="Times New Roman"/>
                  <a:cs typeface="Times New Roman"/>
                  <a:sym typeface="Times New Roman"/>
                </a:rPr>
                <a:t>SA</a:t>
              </a:r>
              <a:r>
                <a:rPr lang="en-US" sz="1800">
                  <a:solidFill>
                    <a:schemeClr val="dk1"/>
                  </a:solidFill>
                  <a:latin typeface="Times New Roman"/>
                  <a:ea typeface="Times New Roman"/>
                  <a:cs typeface="Times New Roman"/>
                  <a:sym typeface="Times New Roman"/>
                </a:rPr>
                <a:t>–O–M bonds that anchor them and prevent aggregation.</a:t>
              </a:r>
              <a:endParaRPr/>
            </a:p>
            <a:p>
              <a:pPr indent="-457200" lvl="0" marL="4572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Enables charge transfer between single atom and support.</a:t>
              </a:r>
              <a:endParaRPr/>
            </a:p>
            <a:p>
              <a:pPr indent="-457200" lvl="0" marL="4572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Provides: Stability: strong binding suppresses sintering.</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4"/>
          <p:cNvPicPr preferRelativeResize="0"/>
          <p:nvPr/>
        </p:nvPicPr>
        <p:blipFill rotWithShape="1">
          <a:blip r:embed="rId4">
            <a:alphaModFix/>
          </a:blip>
          <a:srcRect b="0" l="0" r="0" t="0"/>
          <a:stretch/>
        </p:blipFill>
        <p:spPr>
          <a:xfrm>
            <a:off x="9999663" y="0"/>
            <a:ext cx="2192337" cy="692150"/>
          </a:xfrm>
          <a:prstGeom prst="rect">
            <a:avLst/>
          </a:prstGeom>
          <a:noFill/>
          <a:ln>
            <a:noFill/>
          </a:ln>
        </p:spPr>
      </p:pic>
      <p:sp>
        <p:nvSpPr>
          <p:cNvPr id="127" name="Google Shape;127;p4"/>
          <p:cNvSpPr/>
          <p:nvPr/>
        </p:nvSpPr>
        <p:spPr>
          <a:xfrm>
            <a:off x="165640" y="65353"/>
            <a:ext cx="998293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rgbClr val="002060"/>
                </a:solidFill>
                <a:latin typeface="Arial"/>
                <a:ea typeface="Arial"/>
                <a:cs typeface="Arial"/>
                <a:sym typeface="Arial"/>
              </a:rPr>
              <a:t>Specific System: Ru Single Atoms on NiCo</a:t>
            </a:r>
            <a:r>
              <a:rPr b="1" baseline="-25000" lang="en-US" sz="3200" u="sng">
                <a:solidFill>
                  <a:srgbClr val="002060"/>
                </a:solidFill>
                <a:latin typeface="Arial"/>
                <a:ea typeface="Arial"/>
                <a:cs typeface="Arial"/>
                <a:sym typeface="Arial"/>
              </a:rPr>
              <a:t>2</a:t>
            </a:r>
            <a:r>
              <a:rPr b="1" lang="en-US" sz="3200" u="sng">
                <a:solidFill>
                  <a:srgbClr val="002060"/>
                </a:solidFill>
                <a:latin typeface="Arial"/>
                <a:ea typeface="Arial"/>
                <a:cs typeface="Arial"/>
                <a:sym typeface="Arial"/>
              </a:rPr>
              <a:t>O</a:t>
            </a:r>
            <a:r>
              <a:rPr b="1" baseline="-25000" lang="en-US" sz="3200" u="sng">
                <a:solidFill>
                  <a:srgbClr val="002060"/>
                </a:solidFill>
                <a:latin typeface="Arial"/>
                <a:ea typeface="Arial"/>
                <a:cs typeface="Arial"/>
                <a:sym typeface="Arial"/>
              </a:rPr>
              <a:t>4</a:t>
            </a:r>
            <a:endParaRPr b="1" baseline="-25000" sz="3200" u="sng">
              <a:solidFill>
                <a:srgbClr val="002060"/>
              </a:solidFill>
              <a:latin typeface="Arial"/>
              <a:ea typeface="Arial"/>
              <a:cs typeface="Arial"/>
              <a:sym typeface="Arial"/>
            </a:endParaRPr>
          </a:p>
        </p:txBody>
      </p:sp>
      <p:sp>
        <p:nvSpPr>
          <p:cNvPr id="128" name="Google Shape;128;p4"/>
          <p:cNvSpPr/>
          <p:nvPr/>
        </p:nvSpPr>
        <p:spPr>
          <a:xfrm>
            <a:off x="16728" y="838590"/>
            <a:ext cx="8529899" cy="46166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70C0"/>
              </a:buClr>
              <a:buSzPts val="2400"/>
              <a:buFont typeface="Noto Sans Symbols"/>
              <a:buChar char="❖"/>
            </a:pPr>
            <a:r>
              <a:rPr b="1" lang="en-US" sz="2400">
                <a:solidFill>
                  <a:srgbClr val="0070C0"/>
                </a:solidFill>
                <a:latin typeface="Arial"/>
                <a:ea typeface="Arial"/>
                <a:cs typeface="Arial"/>
                <a:sym typeface="Arial"/>
              </a:rPr>
              <a:t>Design and Structural Characterization of Ru-SAC NiCo₂O₄</a:t>
            </a:r>
            <a:endParaRPr/>
          </a:p>
        </p:txBody>
      </p:sp>
      <p:pic>
        <p:nvPicPr>
          <p:cNvPr id="129" name="Google Shape;129;p4"/>
          <p:cNvPicPr preferRelativeResize="0"/>
          <p:nvPr/>
        </p:nvPicPr>
        <p:blipFill rotWithShape="1">
          <a:blip r:embed="rId5">
            <a:alphaModFix/>
          </a:blip>
          <a:srcRect b="0" l="0" r="0" t="0"/>
          <a:stretch/>
        </p:blipFill>
        <p:spPr>
          <a:xfrm>
            <a:off x="446315" y="1300255"/>
            <a:ext cx="6069366" cy="2187819"/>
          </a:xfrm>
          <a:prstGeom prst="rect">
            <a:avLst/>
          </a:prstGeom>
          <a:noFill/>
          <a:ln>
            <a:noFill/>
          </a:ln>
        </p:spPr>
      </p:pic>
      <p:sp>
        <p:nvSpPr>
          <p:cNvPr id="130" name="Google Shape;130;p4"/>
          <p:cNvSpPr/>
          <p:nvPr/>
        </p:nvSpPr>
        <p:spPr>
          <a:xfrm>
            <a:off x="336487" y="3580407"/>
            <a:ext cx="5506751" cy="369332"/>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2.03 wt % loading of Ru atoms on NiCo</a:t>
            </a:r>
            <a:r>
              <a:rPr baseline="-25000" lang="en-US" sz="1800">
                <a:solidFill>
                  <a:schemeClr val="dk1"/>
                </a:solidFill>
                <a:latin typeface="Times New Roman"/>
                <a:ea typeface="Times New Roman"/>
                <a:cs typeface="Times New Roman"/>
                <a:sym typeface="Times New Roman"/>
              </a:rPr>
              <a:t>2</a:t>
            </a:r>
            <a:r>
              <a:rPr lang="en-US" sz="1800">
                <a:solidFill>
                  <a:schemeClr val="dk1"/>
                </a:solidFill>
                <a:latin typeface="Times New Roman"/>
                <a:ea typeface="Times New Roman"/>
                <a:cs typeface="Times New Roman"/>
                <a:sym typeface="Times New Roman"/>
              </a:rPr>
              <a:t>O</a:t>
            </a:r>
            <a:r>
              <a:rPr baseline="-25000" lang="en-US" sz="1800">
                <a:solidFill>
                  <a:schemeClr val="dk1"/>
                </a:solidFill>
                <a:latin typeface="Times New Roman"/>
                <a:ea typeface="Times New Roman"/>
                <a:cs typeface="Times New Roman"/>
                <a:sym typeface="Times New Roman"/>
              </a:rPr>
              <a:t>4 </a:t>
            </a:r>
            <a:r>
              <a:rPr lang="en-US" sz="1800">
                <a:solidFill>
                  <a:schemeClr val="dk1"/>
                </a:solidFill>
                <a:latin typeface="Times New Roman"/>
                <a:ea typeface="Times New Roman"/>
                <a:cs typeface="Times New Roman"/>
                <a:sym typeface="Times New Roman"/>
              </a:rPr>
              <a:t>support </a:t>
            </a:r>
            <a:endParaRPr sz="1800">
              <a:solidFill>
                <a:schemeClr val="dk1"/>
              </a:solidFill>
              <a:latin typeface="Calibri"/>
              <a:ea typeface="Calibri"/>
              <a:cs typeface="Calibri"/>
              <a:sym typeface="Calibri"/>
            </a:endParaRPr>
          </a:p>
        </p:txBody>
      </p:sp>
      <p:grpSp>
        <p:nvGrpSpPr>
          <p:cNvPr id="131" name="Google Shape;131;p4"/>
          <p:cNvGrpSpPr/>
          <p:nvPr/>
        </p:nvGrpSpPr>
        <p:grpSpPr>
          <a:xfrm>
            <a:off x="807389" y="4463564"/>
            <a:ext cx="3474288" cy="2259864"/>
            <a:chOff x="14787795" y="16743796"/>
            <a:chExt cx="4372306" cy="2705308"/>
          </a:xfrm>
        </p:grpSpPr>
        <p:grpSp>
          <p:nvGrpSpPr>
            <p:cNvPr id="132" name="Google Shape;132;p4"/>
            <p:cNvGrpSpPr/>
            <p:nvPr/>
          </p:nvGrpSpPr>
          <p:grpSpPr>
            <a:xfrm>
              <a:off x="14787795" y="16743796"/>
              <a:ext cx="4305426" cy="2705308"/>
              <a:chOff x="5889486" y="1238639"/>
              <a:chExt cx="3867463" cy="2569791"/>
            </a:xfrm>
          </p:grpSpPr>
          <p:pic>
            <p:nvPicPr>
              <p:cNvPr id="133" name="Google Shape;133;p4"/>
              <p:cNvPicPr preferRelativeResize="0"/>
              <p:nvPr/>
            </p:nvPicPr>
            <p:blipFill rotWithShape="1">
              <a:blip r:embed="rId6">
                <a:alphaModFix/>
              </a:blip>
              <a:srcRect b="6708" l="0" r="0" t="0"/>
              <a:stretch/>
            </p:blipFill>
            <p:spPr>
              <a:xfrm>
                <a:off x="5889487" y="1238639"/>
                <a:ext cx="3867462" cy="2569791"/>
              </a:xfrm>
              <a:prstGeom prst="rect">
                <a:avLst/>
              </a:prstGeom>
              <a:noFill/>
              <a:ln>
                <a:noFill/>
              </a:ln>
            </p:spPr>
          </p:pic>
          <p:pic>
            <p:nvPicPr>
              <p:cNvPr id="134" name="Google Shape;134;p4"/>
              <p:cNvPicPr preferRelativeResize="0"/>
              <p:nvPr/>
            </p:nvPicPr>
            <p:blipFill rotWithShape="1">
              <a:blip r:embed="rId7">
                <a:alphaModFix/>
              </a:blip>
              <a:srcRect b="6891" l="0" r="0" t="0"/>
              <a:stretch/>
            </p:blipFill>
            <p:spPr>
              <a:xfrm>
                <a:off x="5889486" y="2871191"/>
                <a:ext cx="1413293" cy="937236"/>
              </a:xfrm>
              <a:prstGeom prst="rect">
                <a:avLst/>
              </a:prstGeom>
              <a:noFill/>
              <a:ln>
                <a:noFill/>
              </a:ln>
            </p:spPr>
          </p:pic>
        </p:grpSp>
        <p:cxnSp>
          <p:nvCxnSpPr>
            <p:cNvPr id="135" name="Google Shape;135;p4"/>
            <p:cNvCxnSpPr/>
            <p:nvPr/>
          </p:nvCxnSpPr>
          <p:spPr>
            <a:xfrm>
              <a:off x="18109113" y="19379696"/>
              <a:ext cx="918731" cy="1694"/>
            </a:xfrm>
            <a:prstGeom prst="straightConnector1">
              <a:avLst/>
            </a:prstGeom>
            <a:noFill/>
            <a:ln cap="flat" cmpd="sng" w="28575">
              <a:solidFill>
                <a:srgbClr val="FFFF00"/>
              </a:solidFill>
              <a:prstDash val="solid"/>
              <a:miter lim="8000"/>
              <a:headEnd len="sm" w="sm" type="none"/>
              <a:tailEnd len="sm" w="sm" type="none"/>
            </a:ln>
          </p:spPr>
        </p:cxnSp>
        <p:sp>
          <p:nvSpPr>
            <p:cNvPr id="136" name="Google Shape;136;p4"/>
            <p:cNvSpPr/>
            <p:nvPr/>
          </p:nvSpPr>
          <p:spPr>
            <a:xfrm>
              <a:off x="17735372" y="19065534"/>
              <a:ext cx="1424729" cy="199391"/>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FFFF00"/>
                  </a:solidFill>
                  <a:latin typeface="Times New Roman"/>
                  <a:ea typeface="Times New Roman"/>
                  <a:cs typeface="Times New Roman"/>
                  <a:sym typeface="Times New Roman"/>
                </a:rPr>
                <a:t>400 nm</a:t>
              </a:r>
              <a:endParaRPr b="1" sz="1800">
                <a:solidFill>
                  <a:srgbClr val="FFFF00"/>
                </a:solidFill>
                <a:latin typeface="Times New Roman"/>
                <a:ea typeface="Times New Roman"/>
                <a:cs typeface="Times New Roman"/>
                <a:sym typeface="Times New Roman"/>
              </a:endParaRPr>
            </a:p>
          </p:txBody>
        </p:sp>
      </p:grpSp>
      <p:grpSp>
        <p:nvGrpSpPr>
          <p:cNvPr id="137" name="Google Shape;137;p4"/>
          <p:cNvGrpSpPr/>
          <p:nvPr/>
        </p:nvGrpSpPr>
        <p:grpSpPr>
          <a:xfrm>
            <a:off x="5157108" y="4765175"/>
            <a:ext cx="6597625" cy="1970251"/>
            <a:chOff x="5157108" y="4765175"/>
            <a:chExt cx="6597625" cy="1970251"/>
          </a:xfrm>
        </p:grpSpPr>
        <p:grpSp>
          <p:nvGrpSpPr>
            <p:cNvPr id="138" name="Google Shape;138;p4"/>
            <p:cNvGrpSpPr/>
            <p:nvPr/>
          </p:nvGrpSpPr>
          <p:grpSpPr>
            <a:xfrm>
              <a:off x="8245391" y="4775837"/>
              <a:ext cx="3509342" cy="1947591"/>
              <a:chOff x="19864758" y="20340399"/>
              <a:chExt cx="4416420" cy="2331482"/>
            </a:xfrm>
          </p:grpSpPr>
          <p:pic>
            <p:nvPicPr>
              <p:cNvPr id="139" name="Google Shape;139;p4"/>
              <p:cNvPicPr preferRelativeResize="0"/>
              <p:nvPr/>
            </p:nvPicPr>
            <p:blipFill rotWithShape="1">
              <a:blip r:embed="rId8">
                <a:alphaModFix/>
              </a:blip>
              <a:srcRect b="10224" l="0" r="0" t="0"/>
              <a:stretch/>
            </p:blipFill>
            <p:spPr>
              <a:xfrm>
                <a:off x="19864758" y="20340399"/>
                <a:ext cx="4320917" cy="2331482"/>
              </a:xfrm>
              <a:prstGeom prst="rect">
                <a:avLst/>
              </a:prstGeom>
              <a:noFill/>
              <a:ln>
                <a:noFill/>
              </a:ln>
            </p:spPr>
          </p:pic>
          <p:cxnSp>
            <p:nvCxnSpPr>
              <p:cNvPr id="140" name="Google Shape;140;p4"/>
              <p:cNvCxnSpPr/>
              <p:nvPr/>
            </p:nvCxnSpPr>
            <p:spPr>
              <a:xfrm>
                <a:off x="23451968" y="22500807"/>
                <a:ext cx="680984" cy="0"/>
              </a:xfrm>
              <a:prstGeom prst="straightConnector1">
                <a:avLst/>
              </a:prstGeom>
              <a:noFill/>
              <a:ln cap="flat" cmpd="sng" w="28575">
                <a:solidFill>
                  <a:srgbClr val="FFFF00"/>
                </a:solidFill>
                <a:prstDash val="solid"/>
                <a:miter lim="8000"/>
                <a:headEnd len="sm" w="sm" type="none"/>
                <a:tailEnd len="sm" w="sm" type="none"/>
              </a:ln>
            </p:spPr>
          </p:cxnSp>
          <p:sp>
            <p:nvSpPr>
              <p:cNvPr id="141" name="Google Shape;141;p4"/>
              <p:cNvSpPr/>
              <p:nvPr/>
            </p:nvSpPr>
            <p:spPr>
              <a:xfrm>
                <a:off x="23165341" y="22082260"/>
                <a:ext cx="1115837" cy="41854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FFFF00"/>
                    </a:solidFill>
                    <a:latin typeface="Times New Roman"/>
                    <a:ea typeface="Times New Roman"/>
                    <a:cs typeface="Times New Roman"/>
                    <a:sym typeface="Times New Roman"/>
                  </a:rPr>
                  <a:t>10 nm</a:t>
                </a:r>
                <a:endParaRPr b="1" sz="1800">
                  <a:solidFill>
                    <a:srgbClr val="FFFF00"/>
                  </a:solidFill>
                  <a:latin typeface="Times New Roman"/>
                  <a:ea typeface="Times New Roman"/>
                  <a:cs typeface="Times New Roman"/>
                  <a:sym typeface="Times New Roman"/>
                </a:endParaRPr>
              </a:p>
            </p:txBody>
          </p:sp>
        </p:grpSp>
        <p:grpSp>
          <p:nvGrpSpPr>
            <p:cNvPr id="142" name="Google Shape;142;p4"/>
            <p:cNvGrpSpPr/>
            <p:nvPr/>
          </p:nvGrpSpPr>
          <p:grpSpPr>
            <a:xfrm>
              <a:off x="5157108" y="4765175"/>
              <a:ext cx="3050339" cy="1970251"/>
              <a:chOff x="10917281" y="19510791"/>
              <a:chExt cx="3838776" cy="2358609"/>
            </a:xfrm>
          </p:grpSpPr>
          <p:pic>
            <p:nvPicPr>
              <p:cNvPr id="143" name="Google Shape;143;p4"/>
              <p:cNvPicPr preferRelativeResize="0"/>
              <p:nvPr/>
            </p:nvPicPr>
            <p:blipFill rotWithShape="1">
              <a:blip r:embed="rId9">
                <a:alphaModFix/>
              </a:blip>
              <a:srcRect b="9284" l="0" r="0" t="0"/>
              <a:stretch/>
            </p:blipFill>
            <p:spPr>
              <a:xfrm>
                <a:off x="10917281" y="19510791"/>
                <a:ext cx="3791023" cy="2358609"/>
              </a:xfrm>
              <a:prstGeom prst="rect">
                <a:avLst/>
              </a:prstGeom>
              <a:noFill/>
              <a:ln>
                <a:noFill/>
              </a:ln>
            </p:spPr>
          </p:pic>
          <p:cxnSp>
            <p:nvCxnSpPr>
              <p:cNvPr id="144" name="Google Shape;144;p4"/>
              <p:cNvCxnSpPr/>
              <p:nvPr/>
            </p:nvCxnSpPr>
            <p:spPr>
              <a:xfrm>
                <a:off x="13809817" y="21738841"/>
                <a:ext cx="680984" cy="0"/>
              </a:xfrm>
              <a:prstGeom prst="straightConnector1">
                <a:avLst/>
              </a:prstGeom>
              <a:noFill/>
              <a:ln cap="flat" cmpd="sng" w="28575">
                <a:solidFill>
                  <a:srgbClr val="FFFF00"/>
                </a:solidFill>
                <a:prstDash val="solid"/>
                <a:miter lim="8000"/>
                <a:headEnd len="sm" w="sm" type="none"/>
                <a:tailEnd len="sm" w="sm" type="none"/>
              </a:ln>
            </p:spPr>
          </p:cxnSp>
          <p:sp>
            <p:nvSpPr>
              <p:cNvPr id="145" name="Google Shape;145;p4"/>
              <p:cNvSpPr/>
              <p:nvPr/>
            </p:nvSpPr>
            <p:spPr>
              <a:xfrm>
                <a:off x="13640220" y="21329015"/>
                <a:ext cx="1115837" cy="418547"/>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rgbClr val="FFFF00"/>
                    </a:solidFill>
                    <a:latin typeface="Times New Roman"/>
                    <a:ea typeface="Times New Roman"/>
                    <a:cs typeface="Times New Roman"/>
                    <a:sym typeface="Times New Roman"/>
                  </a:rPr>
                  <a:t>10 nm</a:t>
                </a:r>
                <a:endParaRPr b="1" sz="1800">
                  <a:solidFill>
                    <a:srgbClr val="FFFF00"/>
                  </a:solidFill>
                  <a:latin typeface="Times New Roman"/>
                  <a:ea typeface="Times New Roman"/>
                  <a:cs typeface="Times New Roman"/>
                  <a:sym typeface="Times New Roman"/>
                </a:endParaRPr>
              </a:p>
            </p:txBody>
          </p:sp>
        </p:grpSp>
      </p:grpSp>
      <p:grpSp>
        <p:nvGrpSpPr>
          <p:cNvPr id="146" name="Google Shape;146;p4"/>
          <p:cNvGrpSpPr/>
          <p:nvPr/>
        </p:nvGrpSpPr>
        <p:grpSpPr>
          <a:xfrm>
            <a:off x="7455553" y="1300255"/>
            <a:ext cx="5506751" cy="3357545"/>
            <a:chOff x="7455553" y="1300255"/>
            <a:chExt cx="5506751" cy="3357545"/>
          </a:xfrm>
        </p:grpSpPr>
        <p:graphicFrame>
          <p:nvGraphicFramePr>
            <p:cNvPr id="147" name="Google Shape;147;p4"/>
            <p:cNvGraphicFramePr/>
            <p:nvPr/>
          </p:nvGraphicFramePr>
          <p:xfrm>
            <a:off x="7455553" y="1300255"/>
            <a:ext cx="4534427" cy="2749440"/>
          </p:xfrm>
          <a:graphic>
            <a:graphicData uri="http://schemas.openxmlformats.org/presentationml/2006/ole">
              <mc:AlternateContent>
                <mc:Choice Requires="v">
                  <p:oleObj r:id="rId10" imgH="2749440" imgW="4534427" progId="Origin50.Graph" spid="_x0000_s1">
                    <p:embed/>
                  </p:oleObj>
                </mc:Choice>
                <mc:Fallback>
                  <p:oleObj r:id="rId11" imgH="2749440" imgW="4534427" progId="Origin50.Graph">
                    <p:embed/>
                    <p:pic>
                      <p:nvPicPr>
                        <p:cNvPr id="147" name="Google Shape;147;p4"/>
                        <p:cNvPicPr preferRelativeResize="0"/>
                        <p:nvPr/>
                      </p:nvPicPr>
                      <p:blipFill rotWithShape="1">
                        <a:blip r:embed="rId12">
                          <a:alphaModFix/>
                        </a:blip>
                        <a:srcRect b="0" l="0" r="0" t="0"/>
                        <a:stretch/>
                      </p:blipFill>
                      <p:spPr>
                        <a:xfrm>
                          <a:off x="7455553" y="1300255"/>
                          <a:ext cx="4534427" cy="2749440"/>
                        </a:xfrm>
                        <a:prstGeom prst="rect">
                          <a:avLst/>
                        </a:prstGeom>
                        <a:noFill/>
                        <a:ln>
                          <a:noFill/>
                        </a:ln>
                      </p:spPr>
                    </p:pic>
                  </p:oleObj>
                </mc:Fallback>
              </mc:AlternateContent>
            </a:graphicData>
          </a:graphic>
        </p:graphicFrame>
        <p:sp>
          <p:nvSpPr>
            <p:cNvPr id="148" name="Google Shape;148;p4"/>
            <p:cNvSpPr/>
            <p:nvPr/>
          </p:nvSpPr>
          <p:spPr>
            <a:xfrm>
              <a:off x="7455553" y="4011469"/>
              <a:ext cx="5506751" cy="646331"/>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Cubic crystal structure</a:t>
              </a:r>
              <a:endParaRPr/>
            </a:p>
            <a:p>
              <a:pPr indent="-457200" lvl="0" marL="4572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No significant change in the crystal structure </a:t>
              </a:r>
              <a:endParaRPr sz="1800">
                <a:solidFill>
                  <a:schemeClr val="dk1"/>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5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37"/>
                                        </p:tgtEl>
                                        <p:attrNameLst>
                                          <p:attrName>style.visibility</p:attrName>
                                        </p:attrNameLst>
                                      </p:cBhvr>
                                      <p:to>
                                        <p:strVal val="visible"/>
                                      </p:to>
                                    </p:set>
                                    <p:anim calcmode="lin" valueType="num">
                                      <p:cBhvr additive="base">
                                        <p:cTn dur="500"/>
                                        <p:tgtEl>
                                          <p:spTgt spid="13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pic>
        <p:nvPicPr>
          <p:cNvPr id="153" name="Google Shape;153;p5"/>
          <p:cNvPicPr preferRelativeResize="0"/>
          <p:nvPr/>
        </p:nvPicPr>
        <p:blipFill rotWithShape="1">
          <a:blip r:embed="rId4">
            <a:alphaModFix/>
          </a:blip>
          <a:srcRect b="0" l="0" r="0" t="0"/>
          <a:stretch/>
        </p:blipFill>
        <p:spPr>
          <a:xfrm>
            <a:off x="9999663" y="0"/>
            <a:ext cx="2192337" cy="692150"/>
          </a:xfrm>
          <a:prstGeom prst="rect">
            <a:avLst/>
          </a:prstGeom>
          <a:noFill/>
          <a:ln>
            <a:noFill/>
          </a:ln>
        </p:spPr>
      </p:pic>
      <p:sp>
        <p:nvSpPr>
          <p:cNvPr id="154" name="Google Shape;154;p5"/>
          <p:cNvSpPr/>
          <p:nvPr/>
        </p:nvSpPr>
        <p:spPr>
          <a:xfrm>
            <a:off x="0" y="-32892"/>
            <a:ext cx="10324214"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rgbClr val="002060"/>
                </a:solidFill>
                <a:latin typeface="Arial"/>
                <a:ea typeface="Arial"/>
                <a:cs typeface="Arial"/>
                <a:sym typeface="Arial"/>
              </a:rPr>
              <a:t>Resolving the Local Coordination Environment of Ru and it’s Oxidation state: EXAFS, and XANES analysis</a:t>
            </a:r>
            <a:endParaRPr b="1" sz="3200" u="sng">
              <a:solidFill>
                <a:srgbClr val="002060"/>
              </a:solidFill>
              <a:latin typeface="Arial"/>
              <a:ea typeface="Arial"/>
              <a:cs typeface="Arial"/>
              <a:sym typeface="Arial"/>
            </a:endParaRPr>
          </a:p>
        </p:txBody>
      </p:sp>
      <p:grpSp>
        <p:nvGrpSpPr>
          <p:cNvPr id="155" name="Google Shape;155;p5"/>
          <p:cNvGrpSpPr/>
          <p:nvPr/>
        </p:nvGrpSpPr>
        <p:grpSpPr>
          <a:xfrm>
            <a:off x="546806" y="1145111"/>
            <a:ext cx="6411433" cy="2884064"/>
            <a:chOff x="546806" y="1145111"/>
            <a:chExt cx="6411433" cy="2884064"/>
          </a:xfrm>
        </p:grpSpPr>
        <p:grpSp>
          <p:nvGrpSpPr>
            <p:cNvPr id="156" name="Google Shape;156;p5"/>
            <p:cNvGrpSpPr/>
            <p:nvPr/>
          </p:nvGrpSpPr>
          <p:grpSpPr>
            <a:xfrm>
              <a:off x="546806" y="1145111"/>
              <a:ext cx="3690049" cy="2884064"/>
              <a:chOff x="800405" y="1177286"/>
              <a:chExt cx="4006648" cy="3436183"/>
            </a:xfrm>
          </p:grpSpPr>
          <p:grpSp>
            <p:nvGrpSpPr>
              <p:cNvPr id="157" name="Google Shape;157;p5"/>
              <p:cNvGrpSpPr/>
              <p:nvPr/>
            </p:nvGrpSpPr>
            <p:grpSpPr>
              <a:xfrm>
                <a:off x="800405" y="1177286"/>
                <a:ext cx="4006648" cy="3436183"/>
                <a:chOff x="1714522" y="1248566"/>
                <a:chExt cx="4006648" cy="3436183"/>
              </a:xfrm>
            </p:grpSpPr>
            <p:pic>
              <p:nvPicPr>
                <p:cNvPr id="158" name="Google Shape;158;p5"/>
                <p:cNvPicPr preferRelativeResize="0"/>
                <p:nvPr/>
              </p:nvPicPr>
              <p:blipFill rotWithShape="1">
                <a:blip r:embed="rId5">
                  <a:alphaModFix/>
                </a:blip>
                <a:srcRect b="3408" l="2843" r="51503" t="6276"/>
                <a:stretch/>
              </p:blipFill>
              <p:spPr>
                <a:xfrm>
                  <a:off x="1714522" y="1248566"/>
                  <a:ext cx="4006648" cy="3436183"/>
                </a:xfrm>
                <a:prstGeom prst="rect">
                  <a:avLst/>
                </a:prstGeom>
                <a:noFill/>
                <a:ln>
                  <a:noFill/>
                </a:ln>
              </p:spPr>
            </p:pic>
            <p:cxnSp>
              <p:nvCxnSpPr>
                <p:cNvPr id="159" name="Google Shape;159;p5"/>
                <p:cNvCxnSpPr/>
                <p:nvPr/>
              </p:nvCxnSpPr>
              <p:spPr>
                <a:xfrm>
                  <a:off x="3842268" y="2035629"/>
                  <a:ext cx="0" cy="544285"/>
                </a:xfrm>
                <a:prstGeom prst="straightConnector1">
                  <a:avLst/>
                </a:prstGeom>
                <a:noFill/>
                <a:ln cap="flat" cmpd="sng" w="28575">
                  <a:solidFill>
                    <a:schemeClr val="dk1"/>
                  </a:solidFill>
                  <a:prstDash val="dash"/>
                  <a:miter lim="8000"/>
                  <a:headEnd len="sm" w="sm" type="none"/>
                  <a:tailEnd len="sm" w="sm" type="none"/>
                </a:ln>
              </p:spPr>
            </p:cxnSp>
            <p:cxnSp>
              <p:nvCxnSpPr>
                <p:cNvPr id="160" name="Google Shape;160;p5"/>
                <p:cNvCxnSpPr/>
                <p:nvPr/>
              </p:nvCxnSpPr>
              <p:spPr>
                <a:xfrm>
                  <a:off x="3145582" y="3243944"/>
                  <a:ext cx="0" cy="413656"/>
                </a:xfrm>
                <a:prstGeom prst="straightConnector1">
                  <a:avLst/>
                </a:prstGeom>
                <a:noFill/>
                <a:ln cap="flat" cmpd="sng" w="28575">
                  <a:solidFill>
                    <a:schemeClr val="dk1"/>
                  </a:solidFill>
                  <a:prstDash val="dash"/>
                  <a:miter lim="8000"/>
                  <a:headEnd len="sm" w="sm" type="none"/>
                  <a:tailEnd len="sm" w="sm" type="none"/>
                </a:ln>
              </p:spPr>
            </p:cxnSp>
            <p:cxnSp>
              <p:nvCxnSpPr>
                <p:cNvPr id="161" name="Google Shape;161;p5"/>
                <p:cNvCxnSpPr/>
                <p:nvPr/>
              </p:nvCxnSpPr>
              <p:spPr>
                <a:xfrm>
                  <a:off x="4038211" y="3450773"/>
                  <a:ext cx="0" cy="413656"/>
                </a:xfrm>
                <a:prstGeom prst="straightConnector1">
                  <a:avLst/>
                </a:prstGeom>
                <a:noFill/>
                <a:ln cap="flat" cmpd="sng" w="28575">
                  <a:solidFill>
                    <a:schemeClr val="dk1"/>
                  </a:solidFill>
                  <a:prstDash val="dash"/>
                  <a:miter lim="8000"/>
                  <a:headEnd len="sm" w="sm" type="none"/>
                  <a:tailEnd len="sm" w="sm" type="none"/>
                </a:ln>
              </p:spPr>
            </p:cxnSp>
            <p:sp>
              <p:nvSpPr>
                <p:cNvPr id="162" name="Google Shape;162;p5"/>
                <p:cNvSpPr txBox="1"/>
                <p:nvPr/>
              </p:nvSpPr>
              <p:spPr>
                <a:xfrm>
                  <a:off x="4029821" y="3243944"/>
                  <a:ext cx="96532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Calibri"/>
                      <a:ea typeface="Calibri"/>
                      <a:cs typeface="Calibri"/>
                      <a:sym typeface="Calibri"/>
                    </a:rPr>
                    <a:t>Ru-Ni/Co</a:t>
                  </a:r>
                  <a:endParaRPr/>
                </a:p>
              </p:txBody>
            </p:sp>
            <p:sp>
              <p:nvSpPr>
                <p:cNvPr id="163" name="Google Shape;163;p5"/>
                <p:cNvSpPr txBox="1"/>
                <p:nvPr/>
              </p:nvSpPr>
              <p:spPr>
                <a:xfrm>
                  <a:off x="2262468" y="1451550"/>
                  <a:ext cx="11327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Ru k-edge</a:t>
                  </a:r>
                  <a:endParaRPr/>
                </a:p>
              </p:txBody>
            </p:sp>
          </p:grpSp>
          <p:sp>
            <p:nvSpPr>
              <p:cNvPr id="164" name="Google Shape;164;p5"/>
              <p:cNvSpPr txBox="1"/>
              <p:nvPr/>
            </p:nvSpPr>
            <p:spPr>
              <a:xfrm>
                <a:off x="1347227" y="3586320"/>
                <a:ext cx="396565" cy="60087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a</a:t>
                </a:r>
                <a:endParaRPr/>
              </a:p>
            </p:txBody>
          </p:sp>
        </p:grpSp>
        <p:pic>
          <p:nvPicPr>
            <p:cNvPr id="165" name="Google Shape;165;p5"/>
            <p:cNvPicPr preferRelativeResize="0"/>
            <p:nvPr/>
          </p:nvPicPr>
          <p:blipFill rotWithShape="1">
            <a:blip r:embed="rId6">
              <a:alphaModFix/>
            </a:blip>
            <a:srcRect b="0" l="0" r="0" t="0"/>
            <a:stretch/>
          </p:blipFill>
          <p:spPr>
            <a:xfrm>
              <a:off x="4308558" y="1145111"/>
              <a:ext cx="2649681" cy="2651232"/>
            </a:xfrm>
            <a:prstGeom prst="rect">
              <a:avLst/>
            </a:prstGeom>
            <a:noFill/>
            <a:ln>
              <a:noFill/>
            </a:ln>
          </p:spPr>
        </p:pic>
      </p:grpSp>
      <p:grpSp>
        <p:nvGrpSpPr>
          <p:cNvPr id="166" name="Google Shape;166;p5"/>
          <p:cNvGrpSpPr/>
          <p:nvPr/>
        </p:nvGrpSpPr>
        <p:grpSpPr>
          <a:xfrm>
            <a:off x="6949940" y="1104981"/>
            <a:ext cx="3922829" cy="2848981"/>
            <a:chOff x="4719023" y="1177286"/>
            <a:chExt cx="4250862" cy="3436183"/>
          </a:xfrm>
        </p:grpSpPr>
        <p:grpSp>
          <p:nvGrpSpPr>
            <p:cNvPr id="167" name="Google Shape;167;p5"/>
            <p:cNvGrpSpPr/>
            <p:nvPr/>
          </p:nvGrpSpPr>
          <p:grpSpPr>
            <a:xfrm>
              <a:off x="4719023" y="1177286"/>
              <a:ext cx="4250862" cy="3436183"/>
              <a:chOff x="5633140" y="1248566"/>
              <a:chExt cx="4250862" cy="3436183"/>
            </a:xfrm>
          </p:grpSpPr>
          <p:pic>
            <p:nvPicPr>
              <p:cNvPr id="168" name="Google Shape;168;p5"/>
              <p:cNvPicPr preferRelativeResize="0"/>
              <p:nvPr/>
            </p:nvPicPr>
            <p:blipFill rotWithShape="1">
              <a:blip r:embed="rId5">
                <a:alphaModFix/>
              </a:blip>
              <a:srcRect b="3408" l="47494" r="4069" t="6276"/>
              <a:stretch/>
            </p:blipFill>
            <p:spPr>
              <a:xfrm>
                <a:off x="5633140" y="1248566"/>
                <a:ext cx="4250862" cy="3436183"/>
              </a:xfrm>
              <a:prstGeom prst="rect">
                <a:avLst/>
              </a:prstGeom>
              <a:noFill/>
              <a:ln>
                <a:noFill/>
              </a:ln>
            </p:spPr>
          </p:pic>
          <p:sp>
            <p:nvSpPr>
              <p:cNvPr id="169" name="Google Shape;169;p5"/>
              <p:cNvSpPr txBox="1"/>
              <p:nvPr/>
            </p:nvSpPr>
            <p:spPr>
              <a:xfrm>
                <a:off x="6358731" y="1430769"/>
                <a:ext cx="113274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Ru k-edge</a:t>
                </a:r>
                <a:endParaRPr/>
              </a:p>
            </p:txBody>
          </p:sp>
        </p:grpSp>
        <p:sp>
          <p:nvSpPr>
            <p:cNvPr id="170" name="Google Shape;170;p5"/>
            <p:cNvSpPr txBox="1"/>
            <p:nvPr/>
          </p:nvSpPr>
          <p:spPr>
            <a:xfrm>
              <a:off x="5428598" y="3432931"/>
              <a:ext cx="408714" cy="53266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b</a:t>
              </a:r>
              <a:endParaRPr/>
            </a:p>
          </p:txBody>
        </p:sp>
      </p:grpSp>
      <p:grpSp>
        <p:nvGrpSpPr>
          <p:cNvPr id="171" name="Google Shape;171;p5"/>
          <p:cNvGrpSpPr/>
          <p:nvPr/>
        </p:nvGrpSpPr>
        <p:grpSpPr>
          <a:xfrm>
            <a:off x="546806" y="3671390"/>
            <a:ext cx="6682612" cy="3333226"/>
            <a:chOff x="1252587" y="1270507"/>
            <a:chExt cx="8338425" cy="3291430"/>
          </a:xfrm>
        </p:grpSpPr>
        <p:graphicFrame>
          <p:nvGraphicFramePr>
            <p:cNvPr id="172" name="Google Shape;172;p5"/>
            <p:cNvGraphicFramePr/>
            <p:nvPr/>
          </p:nvGraphicFramePr>
          <p:xfrm>
            <a:off x="1252587" y="1289823"/>
            <a:ext cx="4192502" cy="3204161"/>
          </p:xfrm>
          <a:graphic>
            <a:graphicData uri="http://schemas.openxmlformats.org/presentationml/2006/ole">
              <mc:AlternateContent>
                <mc:Choice Requires="v">
                  <p:oleObj r:id="rId7" imgH="3204161" imgW="4192502" progId="Origin95.Graph" spid="_x0000_s1">
                    <p:embed/>
                  </p:oleObj>
                </mc:Choice>
                <mc:Fallback>
                  <p:oleObj r:id="rId8" imgH="3204161" imgW="4192502" progId="Origin95.Graph">
                    <p:embed/>
                    <p:pic>
                      <p:nvPicPr>
                        <p:cNvPr id="172" name="Google Shape;172;p5"/>
                        <p:cNvPicPr preferRelativeResize="0"/>
                        <p:nvPr/>
                      </p:nvPicPr>
                      <p:blipFill rotWithShape="1">
                        <a:blip r:embed="rId9">
                          <a:alphaModFix/>
                        </a:blip>
                        <a:srcRect b="0" l="0" r="0" t="0"/>
                        <a:stretch/>
                      </p:blipFill>
                      <p:spPr>
                        <a:xfrm>
                          <a:off x="1252587" y="1289823"/>
                          <a:ext cx="4192502" cy="3204161"/>
                        </a:xfrm>
                        <a:prstGeom prst="rect">
                          <a:avLst/>
                        </a:prstGeom>
                        <a:noFill/>
                        <a:ln>
                          <a:noFill/>
                        </a:ln>
                      </p:spPr>
                    </p:pic>
                  </p:oleObj>
                </mc:Fallback>
              </mc:AlternateContent>
            </a:graphicData>
          </a:graphic>
        </p:graphicFrame>
        <p:graphicFrame>
          <p:nvGraphicFramePr>
            <p:cNvPr id="173" name="Google Shape;173;p5"/>
            <p:cNvGraphicFramePr/>
            <p:nvPr/>
          </p:nvGraphicFramePr>
          <p:xfrm>
            <a:off x="5284323" y="1270507"/>
            <a:ext cx="4306689" cy="3291430"/>
          </p:xfrm>
          <a:graphic>
            <a:graphicData uri="http://schemas.openxmlformats.org/presentationml/2006/ole">
              <mc:AlternateContent>
                <mc:Choice Requires="v">
                  <p:oleObj r:id="rId10" imgH="3291430" imgW="4306689" progId="Origin95.Graph" spid="_x0000_s2">
                    <p:embed/>
                  </p:oleObj>
                </mc:Choice>
                <mc:Fallback>
                  <p:oleObj r:id="rId11" imgH="3291430" imgW="4306689" progId="Origin95.Graph">
                    <p:embed/>
                    <p:pic>
                      <p:nvPicPr>
                        <p:cNvPr id="173" name="Google Shape;173;p5"/>
                        <p:cNvPicPr preferRelativeResize="0"/>
                        <p:nvPr/>
                      </p:nvPicPr>
                      <p:blipFill rotWithShape="1">
                        <a:blip r:embed="rId12">
                          <a:alphaModFix/>
                        </a:blip>
                        <a:srcRect b="0" l="0" r="0" t="0"/>
                        <a:stretch/>
                      </p:blipFill>
                      <p:spPr>
                        <a:xfrm>
                          <a:off x="5284323" y="1270507"/>
                          <a:ext cx="4306689" cy="3291430"/>
                        </a:xfrm>
                        <a:prstGeom prst="rect">
                          <a:avLst/>
                        </a:prstGeom>
                        <a:noFill/>
                        <a:ln>
                          <a:noFill/>
                        </a:ln>
                      </p:spPr>
                    </p:pic>
                  </p:oleObj>
                </mc:Fallback>
              </mc:AlternateContent>
            </a:graphicData>
          </a:graphic>
        </p:graphicFrame>
        <p:sp>
          <p:nvSpPr>
            <p:cNvPr id="174" name="Google Shape;174;p5"/>
            <p:cNvSpPr txBox="1"/>
            <p:nvPr/>
          </p:nvSpPr>
          <p:spPr>
            <a:xfrm>
              <a:off x="1932774" y="1662320"/>
              <a:ext cx="1592050" cy="57744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000000"/>
                  </a:solidFill>
                  <a:latin typeface="Arial"/>
                  <a:ea typeface="Arial"/>
                  <a:cs typeface="Arial"/>
                  <a:sym typeface="Arial"/>
                </a:rPr>
                <a:t>Ni k-edge</a:t>
              </a:r>
              <a:endParaRPr/>
            </a:p>
            <a:p>
              <a:pPr indent="0" lvl="0" marL="0" marR="0" rtl="0" algn="ctr">
                <a:spcBef>
                  <a:spcPts val="0"/>
                </a:spcBef>
                <a:spcAft>
                  <a:spcPts val="0"/>
                </a:spcAft>
                <a:buNone/>
              </a:pPr>
              <a:r>
                <a:rPr lang="en-US" sz="1600">
                  <a:solidFill>
                    <a:srgbClr val="000000"/>
                  </a:solidFill>
                  <a:latin typeface="Arial"/>
                  <a:ea typeface="Arial"/>
                  <a:cs typeface="Arial"/>
                  <a:sym typeface="Arial"/>
                </a:rPr>
                <a:t>EXAFS</a:t>
              </a:r>
              <a:endParaRPr/>
            </a:p>
          </p:txBody>
        </p:sp>
        <p:sp>
          <p:nvSpPr>
            <p:cNvPr id="175" name="Google Shape;175;p5"/>
            <p:cNvSpPr txBox="1"/>
            <p:nvPr/>
          </p:nvSpPr>
          <p:spPr>
            <a:xfrm>
              <a:off x="6049974" y="1640839"/>
              <a:ext cx="1442540" cy="63822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Arial"/>
                  <a:ea typeface="Arial"/>
                  <a:cs typeface="Arial"/>
                  <a:sym typeface="Arial"/>
                </a:rPr>
                <a:t>Co k-edge</a:t>
              </a:r>
              <a:endParaRPr/>
            </a:p>
            <a:p>
              <a:pPr indent="0" lvl="0" marL="0" marR="0" rtl="0" algn="ctr">
                <a:spcBef>
                  <a:spcPts val="0"/>
                </a:spcBef>
                <a:spcAft>
                  <a:spcPts val="0"/>
                </a:spcAft>
                <a:buNone/>
              </a:pPr>
              <a:r>
                <a:rPr lang="en-US" sz="1800">
                  <a:solidFill>
                    <a:srgbClr val="000000"/>
                  </a:solidFill>
                  <a:latin typeface="Arial"/>
                  <a:ea typeface="Arial"/>
                  <a:cs typeface="Arial"/>
                  <a:sym typeface="Arial"/>
                </a:rPr>
                <a:t>EXAFS</a:t>
              </a:r>
              <a:endParaRPr/>
            </a:p>
          </p:txBody>
        </p:sp>
      </p:grpSp>
      <p:grpSp>
        <p:nvGrpSpPr>
          <p:cNvPr id="176" name="Google Shape;176;p5"/>
          <p:cNvGrpSpPr/>
          <p:nvPr/>
        </p:nvGrpSpPr>
        <p:grpSpPr>
          <a:xfrm>
            <a:off x="7229418" y="4194381"/>
            <a:ext cx="4657782" cy="2146707"/>
            <a:chOff x="7229418" y="4194381"/>
            <a:chExt cx="4657782" cy="2146707"/>
          </a:xfrm>
        </p:grpSpPr>
        <p:sp>
          <p:nvSpPr>
            <p:cNvPr id="177" name="Google Shape;177;p5"/>
            <p:cNvSpPr txBox="1"/>
            <p:nvPr/>
          </p:nvSpPr>
          <p:spPr>
            <a:xfrm>
              <a:off x="7229418" y="4194381"/>
              <a:ext cx="4100743" cy="1631216"/>
            </a:xfrm>
            <a:prstGeom prst="rect">
              <a:avLst/>
            </a:prstGeom>
            <a:noFill/>
            <a:ln>
              <a:noFill/>
            </a:ln>
          </p:spPr>
          <p:txBody>
            <a:bodyPr anchorCtr="0" anchor="t" bIns="45700" lIns="91425" spcFirstLastPara="1" rIns="91425" wrap="square" tIns="45700">
              <a:spAutoFit/>
            </a:bodyPr>
            <a:lstStyle/>
            <a:p>
              <a:pPr indent="-285750" lvl="0" marL="285750" marR="0" rtl="0" algn="just">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Ru–Co and Ru–Ni bond pairs with a CN Ru–O=2.10, CN Ru–Co=5.26 and CN Ru–Ni=6.83 </a:t>
              </a:r>
              <a:endParaRPr sz="1800">
                <a:solidFill>
                  <a:schemeClr val="dk1"/>
                </a:solidFill>
                <a:latin typeface="Times New Roman"/>
                <a:ea typeface="Times New Roman"/>
                <a:cs typeface="Times New Roman"/>
                <a:sym typeface="Times New Roman"/>
              </a:endParaRPr>
            </a:p>
            <a:p>
              <a:pPr indent="-469830" lvl="0" marL="584130" marR="0" rtl="0" algn="just">
                <a:spcBef>
                  <a:spcPts val="0"/>
                </a:spcBef>
                <a:spcAft>
                  <a:spcPts val="0"/>
                </a:spcAft>
                <a:buClr>
                  <a:schemeClr val="dk1"/>
                </a:buClr>
                <a:buSzPts val="1800"/>
                <a:buFont typeface="Noto Sans Symbols"/>
                <a:buNone/>
              </a:pPr>
              <a:r>
                <a:t/>
              </a:r>
              <a:endParaRPr sz="1800">
                <a:solidFill>
                  <a:schemeClr val="dk1"/>
                </a:solidFill>
                <a:latin typeface="Times New Roman"/>
                <a:ea typeface="Times New Roman"/>
                <a:cs typeface="Times New Roman"/>
                <a:sym typeface="Times New Roman"/>
              </a:endParaRPr>
            </a:p>
            <a:p>
              <a:pPr indent="0" lvl="0" marL="0" marR="0" rtl="0" algn="l">
                <a:spcBef>
                  <a:spcPts val="0"/>
                </a:spcBef>
                <a:spcAft>
                  <a:spcPts val="0"/>
                </a:spcAft>
                <a:buNone/>
              </a:pPr>
              <a:r>
                <a:t/>
              </a:r>
              <a:endParaRPr sz="2800">
                <a:solidFill>
                  <a:schemeClr val="dk1"/>
                </a:solidFill>
                <a:latin typeface="Times New Roman"/>
                <a:ea typeface="Times New Roman"/>
                <a:cs typeface="Times New Roman"/>
                <a:sym typeface="Times New Roman"/>
              </a:endParaRPr>
            </a:p>
          </p:txBody>
        </p:sp>
        <p:sp>
          <p:nvSpPr>
            <p:cNvPr id="178" name="Google Shape;178;p5"/>
            <p:cNvSpPr/>
            <p:nvPr/>
          </p:nvSpPr>
          <p:spPr>
            <a:xfrm>
              <a:off x="7229418" y="5140759"/>
              <a:ext cx="4657782" cy="120032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Atomically dispersed </a:t>
              </a:r>
              <a:r>
                <a:rPr lang="en-US" sz="1800">
                  <a:solidFill>
                    <a:srgbClr val="FF0000"/>
                  </a:solidFill>
                  <a:latin typeface="Times New Roman"/>
                  <a:ea typeface="Times New Roman"/>
                  <a:cs typeface="Times New Roman"/>
                  <a:sym typeface="Times New Roman"/>
                </a:rPr>
                <a:t>Ru atoms anchored </a:t>
              </a:r>
              <a:r>
                <a:rPr lang="en-US" sz="1800">
                  <a:solidFill>
                    <a:schemeClr val="dk1"/>
                  </a:solidFill>
                  <a:latin typeface="Times New Roman"/>
                  <a:ea typeface="Times New Roman"/>
                  <a:cs typeface="Times New Roman"/>
                  <a:sym typeface="Times New Roman"/>
                </a:rPr>
                <a:t>to the NiCo</a:t>
              </a:r>
              <a:r>
                <a:rPr baseline="-25000" lang="en-US" sz="1800">
                  <a:solidFill>
                    <a:schemeClr val="dk1"/>
                  </a:solidFill>
                  <a:latin typeface="Times New Roman"/>
                  <a:ea typeface="Times New Roman"/>
                  <a:cs typeface="Times New Roman"/>
                  <a:sym typeface="Times New Roman"/>
                </a:rPr>
                <a:t>2</a:t>
              </a:r>
              <a:r>
                <a:rPr lang="en-US" sz="1800">
                  <a:solidFill>
                    <a:schemeClr val="dk1"/>
                  </a:solidFill>
                  <a:latin typeface="Times New Roman"/>
                  <a:ea typeface="Times New Roman"/>
                  <a:cs typeface="Times New Roman"/>
                  <a:sym typeface="Times New Roman"/>
                </a:rPr>
                <a:t>O</a:t>
              </a:r>
              <a:r>
                <a:rPr baseline="-25000" lang="en-US" sz="1800">
                  <a:solidFill>
                    <a:schemeClr val="dk1"/>
                  </a:solidFill>
                  <a:latin typeface="Times New Roman"/>
                  <a:ea typeface="Times New Roman"/>
                  <a:cs typeface="Times New Roman"/>
                  <a:sym typeface="Times New Roman"/>
                </a:rPr>
                <a:t>4</a:t>
              </a:r>
              <a:r>
                <a:rPr lang="en-US" sz="1800">
                  <a:solidFill>
                    <a:schemeClr val="dk1"/>
                  </a:solidFill>
                  <a:latin typeface="Times New Roman"/>
                  <a:ea typeface="Times New Roman"/>
                  <a:cs typeface="Times New Roman"/>
                  <a:sym typeface="Times New Roman"/>
                </a:rPr>
                <a:t> surface </a:t>
              </a:r>
              <a:r>
                <a:rPr lang="en-US" sz="1800">
                  <a:solidFill>
                    <a:srgbClr val="FF0000"/>
                  </a:solidFill>
                  <a:latin typeface="Times New Roman"/>
                  <a:ea typeface="Times New Roman"/>
                  <a:cs typeface="Times New Roman"/>
                  <a:sym typeface="Times New Roman"/>
                </a:rPr>
                <a:t>through </a:t>
              </a:r>
              <a:r>
                <a:rPr b="1" lang="en-US" sz="1800">
                  <a:solidFill>
                    <a:srgbClr val="FF0000"/>
                  </a:solidFill>
                  <a:latin typeface="Times New Roman"/>
                  <a:ea typeface="Times New Roman"/>
                  <a:cs typeface="Times New Roman"/>
                  <a:sym typeface="Times New Roman"/>
                </a:rPr>
                <a:t>Ru–O–Ni/Co</a:t>
              </a:r>
              <a:r>
                <a:rPr lang="en-US" sz="1800">
                  <a:solidFill>
                    <a:schemeClr val="dk1"/>
                  </a:solidFill>
                  <a:latin typeface="Times New Roman"/>
                  <a:ea typeface="Times New Roman"/>
                  <a:cs typeface="Times New Roman"/>
                  <a:sym typeface="Times New Roman"/>
                </a:rPr>
                <a:t> interactions</a:t>
              </a:r>
              <a:r>
                <a:rPr lang="en-US" sz="1800">
                  <a:solidFill>
                    <a:schemeClr val="dk1"/>
                  </a:solidFill>
                  <a:latin typeface="Times New Roman"/>
                  <a:ea typeface="Times New Roman"/>
                  <a:cs typeface="Times New Roman"/>
                  <a:sym typeface="Times New Roman"/>
                </a:rPr>
                <a:t>, without significant disruption of the host lattice.</a:t>
              </a:r>
              <a:endParaRPr sz="1800">
                <a:solidFill>
                  <a:schemeClr val="dk1"/>
                </a:solidFill>
                <a:latin typeface="Calibri"/>
                <a:ea typeface="Calibri"/>
                <a:cs typeface="Calibri"/>
                <a:sym typeface="Calibri"/>
              </a:endParaRPr>
            </a:p>
          </p:txBody>
        </p:sp>
      </p:grpSp>
      <p:sp>
        <p:nvSpPr>
          <p:cNvPr id="179" name="Google Shape;179;p5"/>
          <p:cNvSpPr txBox="1"/>
          <p:nvPr/>
        </p:nvSpPr>
        <p:spPr>
          <a:xfrm>
            <a:off x="3940550" y="3671400"/>
            <a:ext cx="3685500" cy="461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b="1" lang="en-US" sz="1800">
                <a:solidFill>
                  <a:srgbClr val="FF0000"/>
                </a:solidFill>
                <a:latin typeface="Times New Roman"/>
                <a:ea typeface="Times New Roman"/>
                <a:cs typeface="Times New Roman"/>
                <a:sym typeface="Times New Roman"/>
              </a:rPr>
              <a:t>Ru–O–Ni/Co</a:t>
            </a:r>
            <a:r>
              <a:rPr lang="en-US" sz="1800">
                <a:solidFill>
                  <a:schemeClr val="dk1"/>
                </a:solidFill>
                <a:latin typeface="Times New Roman"/>
                <a:ea typeface="Times New Roman"/>
                <a:cs typeface="Times New Roman"/>
                <a:sym typeface="Times New Roman"/>
              </a:rPr>
              <a:t> interactions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71"/>
                                        </p:tgtEl>
                                        <p:attrNameLst>
                                          <p:attrName>style.visibility</p:attrName>
                                        </p:attrNameLst>
                                      </p:cBhvr>
                                      <p:to>
                                        <p:strVal val="visible"/>
                                      </p:to>
                                    </p:set>
                                    <p:anim calcmode="lin" valueType="num">
                                      <p:cBhvr additive="base">
                                        <p:cTn dur="500"/>
                                        <p:tgtEl>
                                          <p:spTgt spid="17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6"/>
          <p:cNvPicPr preferRelativeResize="0"/>
          <p:nvPr/>
        </p:nvPicPr>
        <p:blipFill rotWithShape="1">
          <a:blip r:embed="rId4">
            <a:alphaModFix/>
          </a:blip>
          <a:srcRect b="0" l="0" r="0" t="0"/>
          <a:stretch/>
        </p:blipFill>
        <p:spPr>
          <a:xfrm>
            <a:off x="9999663" y="0"/>
            <a:ext cx="2192337" cy="692150"/>
          </a:xfrm>
          <a:prstGeom prst="rect">
            <a:avLst/>
          </a:prstGeom>
          <a:noFill/>
          <a:ln>
            <a:noFill/>
          </a:ln>
        </p:spPr>
      </p:pic>
      <p:sp>
        <p:nvSpPr>
          <p:cNvPr id="185" name="Google Shape;185;p6"/>
          <p:cNvSpPr/>
          <p:nvPr/>
        </p:nvSpPr>
        <p:spPr>
          <a:xfrm>
            <a:off x="202019" y="0"/>
            <a:ext cx="8525091"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rgbClr val="002060"/>
                </a:solidFill>
                <a:latin typeface="Arial"/>
                <a:ea typeface="Arial"/>
                <a:cs typeface="Arial"/>
                <a:sym typeface="Arial"/>
              </a:rPr>
              <a:t>How Does Ru Modify the Electronic Structure </a:t>
            </a:r>
            <a:endParaRPr b="1" sz="3200" u="sng">
              <a:solidFill>
                <a:srgbClr val="002060"/>
              </a:solidFill>
              <a:latin typeface="Arial"/>
              <a:ea typeface="Arial"/>
              <a:cs typeface="Arial"/>
              <a:sym typeface="Arial"/>
            </a:endParaRPr>
          </a:p>
          <a:p>
            <a:pPr indent="0" lvl="0" marL="0" marR="0" rtl="0" algn="l">
              <a:spcBef>
                <a:spcPts val="0"/>
              </a:spcBef>
              <a:spcAft>
                <a:spcPts val="0"/>
              </a:spcAft>
              <a:buNone/>
            </a:pPr>
            <a:r>
              <a:rPr b="1" lang="en-US" sz="3200" u="sng">
                <a:solidFill>
                  <a:srgbClr val="002060"/>
                </a:solidFill>
                <a:latin typeface="Arial"/>
                <a:ea typeface="Arial"/>
                <a:cs typeface="Arial"/>
                <a:sym typeface="Arial"/>
              </a:rPr>
              <a:t>of NiCo₂O₄ </a:t>
            </a:r>
            <a:endParaRPr b="1" sz="3200" u="sng">
              <a:solidFill>
                <a:srgbClr val="002060"/>
              </a:solidFill>
              <a:latin typeface="Arial"/>
              <a:ea typeface="Arial"/>
              <a:cs typeface="Arial"/>
              <a:sym typeface="Arial"/>
            </a:endParaRPr>
          </a:p>
        </p:txBody>
      </p:sp>
      <p:grpSp>
        <p:nvGrpSpPr>
          <p:cNvPr id="186" name="Google Shape;186;p6"/>
          <p:cNvGrpSpPr/>
          <p:nvPr/>
        </p:nvGrpSpPr>
        <p:grpSpPr>
          <a:xfrm>
            <a:off x="1854971" y="5550968"/>
            <a:ext cx="9203122" cy="1115752"/>
            <a:chOff x="1211551" y="5383638"/>
            <a:chExt cx="9203122" cy="1115752"/>
          </a:xfrm>
        </p:grpSpPr>
        <p:sp>
          <p:nvSpPr>
            <p:cNvPr id="187" name="Google Shape;187;p6"/>
            <p:cNvSpPr/>
            <p:nvPr/>
          </p:nvSpPr>
          <p:spPr>
            <a:xfrm>
              <a:off x="1211551" y="5383638"/>
              <a:ext cx="8625118" cy="92333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Times New Roman"/>
                <a:ea typeface="Times New Roman"/>
                <a:cs typeface="Times New Roman"/>
                <a:sym typeface="Times New Roman"/>
              </a:endParaRPr>
            </a:p>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Increased valence state of Ni and Co after the anchoring of Ru atoms.</a:t>
              </a:r>
              <a:endParaRPr/>
            </a:p>
            <a:p>
              <a:pPr indent="-285750" lvl="0" marL="285750" marR="0" rtl="0" algn="l">
                <a:lnSpc>
                  <a:spcPct val="100000"/>
                </a:lnSpc>
                <a:spcBef>
                  <a:spcPts val="0"/>
                </a:spcBef>
                <a:spcAft>
                  <a:spcPts val="0"/>
                </a:spcAft>
                <a:buClr>
                  <a:schemeClr val="dk1"/>
                </a:buClr>
                <a:buSzPts val="1800"/>
                <a:buFont typeface="Noto Sans Symbols"/>
                <a:buChar char="✔"/>
              </a:pPr>
              <a:r>
                <a:rPr b="0" i="0" lang="en-US" sz="1800" u="none" cap="none" strike="noStrike">
                  <a:solidFill>
                    <a:schemeClr val="dk1"/>
                  </a:solidFill>
                  <a:latin typeface="Times New Roman"/>
                  <a:ea typeface="Times New Roman"/>
                  <a:cs typeface="Times New Roman"/>
                  <a:sym typeface="Times New Roman"/>
                </a:rPr>
                <a:t>Ni²⁺/Ni³⁺: </a:t>
              </a:r>
              <a:r>
                <a:rPr b="1" i="0" lang="en-US" sz="1800" u="none" cap="none" strike="noStrike">
                  <a:solidFill>
                    <a:schemeClr val="dk1"/>
                  </a:solidFill>
                  <a:latin typeface="Times New Roman"/>
                  <a:ea typeface="Times New Roman"/>
                  <a:cs typeface="Times New Roman"/>
                  <a:sym typeface="Times New Roman"/>
                </a:rPr>
                <a:t>2.24 → 1.88</a:t>
              </a:r>
              <a:r>
                <a:rPr lang="en-US" sz="1800">
                  <a:solidFill>
                    <a:schemeClr val="dk1"/>
                  </a:solidFill>
                  <a:latin typeface="Times New Roman"/>
                  <a:ea typeface="Times New Roman"/>
                  <a:cs typeface="Times New Roman"/>
                  <a:sym typeface="Times New Roman"/>
                </a:rPr>
                <a:t>, </a:t>
              </a:r>
              <a:r>
                <a:rPr b="0" i="0" lang="en-US" sz="1800" u="none" cap="none" strike="noStrike">
                  <a:solidFill>
                    <a:schemeClr val="dk1"/>
                  </a:solidFill>
                  <a:latin typeface="Times New Roman"/>
                  <a:ea typeface="Times New Roman"/>
                  <a:cs typeface="Times New Roman"/>
                  <a:sym typeface="Times New Roman"/>
                </a:rPr>
                <a:t>Co²⁺/Co³⁺: </a:t>
              </a:r>
              <a:r>
                <a:rPr b="1" i="0" lang="en-US" sz="1800" u="none" cap="none" strike="noStrike">
                  <a:solidFill>
                    <a:schemeClr val="dk1"/>
                  </a:solidFill>
                  <a:latin typeface="Times New Roman"/>
                  <a:ea typeface="Times New Roman"/>
                  <a:cs typeface="Times New Roman"/>
                  <a:sym typeface="Times New Roman"/>
                </a:rPr>
                <a:t>9.33 → 1.12</a:t>
              </a:r>
              <a:r>
                <a:rPr lang="en-US" sz="1800">
                  <a:solidFill>
                    <a:schemeClr val="dk1"/>
                  </a:solidFill>
                  <a:latin typeface="Times New Roman"/>
                  <a:ea typeface="Times New Roman"/>
                  <a:cs typeface="Times New Roman"/>
                  <a:sym typeface="Times New Roman"/>
                </a:rPr>
                <a:t>, </a:t>
              </a:r>
              <a:r>
                <a:rPr b="0" i="0" lang="en-US" sz="1800" u="none" cap="none" strike="noStrike">
                  <a:solidFill>
                    <a:schemeClr val="dk1"/>
                  </a:solidFill>
                  <a:latin typeface="Times New Roman"/>
                  <a:ea typeface="Times New Roman"/>
                  <a:cs typeface="Times New Roman"/>
                  <a:sym typeface="Times New Roman"/>
                </a:rPr>
                <a:t>lattice-O binding-energy shift: </a:t>
              </a:r>
              <a:r>
                <a:rPr b="1" i="0" lang="en-US" sz="1800" u="none" cap="none" strike="noStrike">
                  <a:solidFill>
                    <a:schemeClr val="dk1"/>
                  </a:solidFill>
                  <a:latin typeface="Times New Roman"/>
                  <a:ea typeface="Times New Roman"/>
                  <a:cs typeface="Times New Roman"/>
                  <a:sym typeface="Times New Roman"/>
                </a:rPr>
                <a:t>0.83 eV</a:t>
              </a:r>
              <a:r>
                <a:rPr b="0" i="0" lang="en-US" sz="1800" u="none" cap="none" strike="noStrike">
                  <a:solidFill>
                    <a:schemeClr val="dk1"/>
                  </a:solidFill>
                  <a:latin typeface="Times New Roman"/>
                  <a:ea typeface="Times New Roman"/>
                  <a:cs typeface="Times New Roman"/>
                  <a:sym typeface="Times New Roman"/>
                </a:rPr>
                <a:t> </a:t>
              </a:r>
              <a:endParaRPr/>
            </a:p>
          </p:txBody>
        </p:sp>
        <p:sp>
          <p:nvSpPr>
            <p:cNvPr id="188" name="Google Shape;188;p6"/>
            <p:cNvSpPr/>
            <p:nvPr/>
          </p:nvSpPr>
          <p:spPr>
            <a:xfrm>
              <a:off x="1211551" y="6130058"/>
              <a:ext cx="9203122" cy="369332"/>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This charge redistribution establishes a strong electronic metal–support interaction (EMSI).</a:t>
              </a:r>
              <a:endParaRPr/>
            </a:p>
          </p:txBody>
        </p:sp>
      </p:grpSp>
      <p:grpSp>
        <p:nvGrpSpPr>
          <p:cNvPr id="189" name="Google Shape;189;p6"/>
          <p:cNvGrpSpPr/>
          <p:nvPr/>
        </p:nvGrpSpPr>
        <p:grpSpPr>
          <a:xfrm>
            <a:off x="395399" y="976885"/>
            <a:ext cx="11363464" cy="4915500"/>
            <a:chOff x="395399" y="976885"/>
            <a:chExt cx="11363464" cy="4915500"/>
          </a:xfrm>
        </p:grpSpPr>
        <p:sp>
          <p:nvSpPr>
            <p:cNvPr id="190" name="Google Shape;190;p6"/>
            <p:cNvSpPr/>
            <p:nvPr/>
          </p:nvSpPr>
          <p:spPr>
            <a:xfrm>
              <a:off x="395399" y="1251284"/>
              <a:ext cx="11363464" cy="4641101"/>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91" name="Google Shape;191;p6"/>
            <p:cNvGrpSpPr/>
            <p:nvPr/>
          </p:nvGrpSpPr>
          <p:grpSpPr>
            <a:xfrm>
              <a:off x="395399" y="976885"/>
              <a:ext cx="10662694" cy="4424554"/>
              <a:chOff x="395399" y="976885"/>
              <a:chExt cx="10662694" cy="4424554"/>
            </a:xfrm>
          </p:grpSpPr>
          <p:grpSp>
            <p:nvGrpSpPr>
              <p:cNvPr id="192" name="Google Shape;192;p6"/>
              <p:cNvGrpSpPr/>
              <p:nvPr/>
            </p:nvGrpSpPr>
            <p:grpSpPr>
              <a:xfrm>
                <a:off x="395399" y="976885"/>
                <a:ext cx="10662694" cy="4424554"/>
                <a:chOff x="433137" y="692150"/>
                <a:chExt cx="10662694" cy="4424554"/>
              </a:xfrm>
            </p:grpSpPr>
            <p:grpSp>
              <p:nvGrpSpPr>
                <p:cNvPr id="193" name="Google Shape;193;p6"/>
                <p:cNvGrpSpPr/>
                <p:nvPr/>
              </p:nvGrpSpPr>
              <p:grpSpPr>
                <a:xfrm>
                  <a:off x="5428582" y="692150"/>
                  <a:ext cx="5667249" cy="4424554"/>
                  <a:chOff x="5428582" y="692150"/>
                  <a:chExt cx="5667249" cy="4424554"/>
                </a:xfrm>
              </p:grpSpPr>
              <p:graphicFrame>
                <p:nvGraphicFramePr>
                  <p:cNvPr id="194" name="Google Shape;194;p6"/>
                  <p:cNvGraphicFramePr/>
                  <p:nvPr/>
                </p:nvGraphicFramePr>
                <p:xfrm>
                  <a:off x="5428582" y="692150"/>
                  <a:ext cx="5667249" cy="4424554"/>
                </p:xfrm>
                <a:graphic>
                  <a:graphicData uri="http://schemas.openxmlformats.org/presentationml/2006/ole">
                    <mc:AlternateContent>
                      <mc:Choice Requires="v">
                        <p:oleObj r:id="rId5" imgH="4424554" imgW="5667249" progId="Origin95.Graph" spid="_x0000_s1">
                          <p:embed/>
                        </p:oleObj>
                      </mc:Choice>
                      <mc:Fallback>
                        <p:oleObj r:id="rId6" imgH="4424554" imgW="5667249" progId="Origin95.Graph">
                          <p:embed/>
                          <p:pic>
                            <p:nvPicPr>
                              <p:cNvPr id="194" name="Google Shape;194;p6"/>
                              <p:cNvPicPr preferRelativeResize="0"/>
                              <p:nvPr/>
                            </p:nvPicPr>
                            <p:blipFill rotWithShape="1">
                              <a:blip r:embed="rId7">
                                <a:alphaModFix/>
                              </a:blip>
                              <a:srcRect b="0" l="0" r="0" t="0"/>
                              <a:stretch/>
                            </p:blipFill>
                            <p:spPr>
                              <a:xfrm>
                                <a:off x="5428582" y="692150"/>
                                <a:ext cx="5667249" cy="4424554"/>
                              </a:xfrm>
                              <a:prstGeom prst="rect">
                                <a:avLst/>
                              </a:prstGeom>
                              <a:noFill/>
                              <a:ln>
                                <a:noFill/>
                              </a:ln>
                            </p:spPr>
                          </p:pic>
                        </p:oleObj>
                      </mc:Fallback>
                    </mc:AlternateContent>
                  </a:graphicData>
                </a:graphic>
              </p:graphicFrame>
              <p:sp>
                <p:nvSpPr>
                  <p:cNvPr id="195" name="Google Shape;195;p6"/>
                  <p:cNvSpPr txBox="1"/>
                  <p:nvPr/>
                </p:nvSpPr>
                <p:spPr>
                  <a:xfrm>
                    <a:off x="8842375" y="1269164"/>
                    <a:ext cx="1636434"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33">
                        <a:solidFill>
                          <a:srgbClr val="000000"/>
                        </a:solidFill>
                        <a:latin typeface="Arial"/>
                        <a:ea typeface="Arial"/>
                        <a:cs typeface="Arial"/>
                        <a:sym typeface="Arial"/>
                      </a:rPr>
                      <a:t> </a:t>
                    </a:r>
                    <a:r>
                      <a:rPr b="1" lang="en-US" sz="1600">
                        <a:solidFill>
                          <a:srgbClr val="000000"/>
                        </a:solidFill>
                        <a:latin typeface="Arial"/>
                        <a:ea typeface="Arial"/>
                        <a:cs typeface="Arial"/>
                        <a:sym typeface="Arial"/>
                      </a:rPr>
                      <a:t>Co k-edge</a:t>
                    </a:r>
                    <a:endParaRPr/>
                  </a:p>
                  <a:p>
                    <a:pPr indent="0" lvl="0" marL="0" marR="0" rtl="0" algn="ctr">
                      <a:spcBef>
                        <a:spcPts val="0"/>
                      </a:spcBef>
                      <a:spcAft>
                        <a:spcPts val="0"/>
                      </a:spcAft>
                      <a:buNone/>
                    </a:pPr>
                    <a:r>
                      <a:rPr b="1" lang="en-US" sz="1600">
                        <a:solidFill>
                          <a:srgbClr val="000000"/>
                        </a:solidFill>
                        <a:latin typeface="Arial"/>
                        <a:ea typeface="Arial"/>
                        <a:cs typeface="Arial"/>
                        <a:sym typeface="Arial"/>
                      </a:rPr>
                      <a:t>XANES</a:t>
                    </a:r>
                    <a:endParaRPr/>
                  </a:p>
                </p:txBody>
              </p:sp>
              <p:cxnSp>
                <p:nvCxnSpPr>
                  <p:cNvPr id="196" name="Google Shape;196;p6"/>
                  <p:cNvCxnSpPr/>
                  <p:nvPr/>
                </p:nvCxnSpPr>
                <p:spPr>
                  <a:xfrm>
                    <a:off x="6925323" y="3901060"/>
                    <a:ext cx="614330" cy="0"/>
                  </a:xfrm>
                  <a:prstGeom prst="straightConnector1">
                    <a:avLst/>
                  </a:prstGeom>
                  <a:noFill/>
                  <a:ln cap="flat" cmpd="sng" w="28575">
                    <a:solidFill>
                      <a:srgbClr val="000000"/>
                    </a:solidFill>
                    <a:prstDash val="solid"/>
                    <a:miter lim="8000"/>
                    <a:headEnd len="sm" w="sm" type="none"/>
                    <a:tailEnd len="med" w="med" type="triangle"/>
                  </a:ln>
                </p:spPr>
              </p:cxnSp>
            </p:grpSp>
            <p:grpSp>
              <p:nvGrpSpPr>
                <p:cNvPr id="197" name="Google Shape;197;p6"/>
                <p:cNvGrpSpPr/>
                <p:nvPr/>
              </p:nvGrpSpPr>
              <p:grpSpPr>
                <a:xfrm>
                  <a:off x="433137" y="692150"/>
                  <a:ext cx="5766019" cy="4375609"/>
                  <a:chOff x="433137" y="692150"/>
                  <a:chExt cx="5766019" cy="4375609"/>
                </a:xfrm>
              </p:grpSpPr>
              <p:grpSp>
                <p:nvGrpSpPr>
                  <p:cNvPr id="198" name="Google Shape;198;p6"/>
                  <p:cNvGrpSpPr/>
                  <p:nvPr/>
                </p:nvGrpSpPr>
                <p:grpSpPr>
                  <a:xfrm>
                    <a:off x="433137" y="692150"/>
                    <a:ext cx="5766019" cy="4375609"/>
                    <a:chOff x="1279320" y="734806"/>
                    <a:chExt cx="7943519" cy="5575775"/>
                  </a:xfrm>
                </p:grpSpPr>
                <p:grpSp>
                  <p:nvGrpSpPr>
                    <p:cNvPr id="199" name="Google Shape;199;p6"/>
                    <p:cNvGrpSpPr/>
                    <p:nvPr/>
                  </p:nvGrpSpPr>
                  <p:grpSpPr>
                    <a:xfrm>
                      <a:off x="1279320" y="734806"/>
                      <a:ext cx="7943519" cy="5575775"/>
                      <a:chOff x="1093205" y="934708"/>
                      <a:chExt cx="6216668" cy="4363652"/>
                    </a:xfrm>
                  </p:grpSpPr>
                  <p:graphicFrame>
                    <p:nvGraphicFramePr>
                      <p:cNvPr id="200" name="Google Shape;200;p6"/>
                      <p:cNvGraphicFramePr/>
                      <p:nvPr/>
                    </p:nvGraphicFramePr>
                    <p:xfrm>
                      <a:off x="1093205" y="934708"/>
                      <a:ext cx="6216668" cy="4363652"/>
                    </p:xfrm>
                    <a:graphic>
                      <a:graphicData uri="http://schemas.openxmlformats.org/presentationml/2006/ole">
                        <mc:AlternateContent>
                          <mc:Choice Requires="v">
                            <p:oleObj r:id="rId8" imgH="4363652" imgW="6216668" progId="Origin95.Graph" spid="_x0000_s2">
                              <p:embed/>
                            </p:oleObj>
                          </mc:Choice>
                          <mc:Fallback>
                            <p:oleObj r:id="rId9" imgH="4363652" imgW="6216668" progId="Origin95.Graph">
                              <p:embed/>
                              <p:pic>
                                <p:nvPicPr>
                                  <p:cNvPr id="200" name="Google Shape;200;p6"/>
                                  <p:cNvPicPr preferRelativeResize="0"/>
                                  <p:nvPr/>
                                </p:nvPicPr>
                                <p:blipFill rotWithShape="1">
                                  <a:blip r:embed="rId10">
                                    <a:alphaModFix/>
                                  </a:blip>
                                  <a:srcRect b="0" l="0" r="0" t="0"/>
                                  <a:stretch/>
                                </p:blipFill>
                                <p:spPr>
                                  <a:xfrm>
                                    <a:off x="1093205" y="934708"/>
                                    <a:ext cx="6216668" cy="4363652"/>
                                  </a:xfrm>
                                  <a:prstGeom prst="rect">
                                    <a:avLst/>
                                  </a:prstGeom>
                                  <a:noFill/>
                                  <a:ln>
                                    <a:noFill/>
                                  </a:ln>
                                </p:spPr>
                              </p:pic>
                            </p:oleObj>
                          </mc:Fallback>
                        </mc:AlternateContent>
                      </a:graphicData>
                    </a:graphic>
                  </p:graphicFrame>
                  <p:sp>
                    <p:nvSpPr>
                      <p:cNvPr id="201" name="Google Shape;201;p6"/>
                      <p:cNvSpPr txBox="1"/>
                      <p:nvPr/>
                    </p:nvSpPr>
                    <p:spPr>
                      <a:xfrm>
                        <a:off x="5060912" y="1457614"/>
                        <a:ext cx="1248169" cy="5831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33">
                            <a:solidFill>
                              <a:srgbClr val="000000"/>
                            </a:solidFill>
                            <a:latin typeface="Arial"/>
                            <a:ea typeface="Arial"/>
                            <a:cs typeface="Arial"/>
                            <a:sym typeface="Arial"/>
                          </a:rPr>
                          <a:t> </a:t>
                        </a:r>
                        <a:r>
                          <a:rPr b="1" lang="en-US" sz="1600">
                            <a:solidFill>
                              <a:srgbClr val="000000"/>
                            </a:solidFill>
                            <a:latin typeface="Arial"/>
                            <a:ea typeface="Arial"/>
                            <a:cs typeface="Arial"/>
                            <a:sym typeface="Arial"/>
                          </a:rPr>
                          <a:t>Ni k-edge</a:t>
                        </a:r>
                        <a:endParaRPr/>
                      </a:p>
                      <a:p>
                        <a:pPr indent="0" lvl="0" marL="0" marR="0" rtl="0" algn="ctr">
                          <a:spcBef>
                            <a:spcPts val="0"/>
                          </a:spcBef>
                          <a:spcAft>
                            <a:spcPts val="0"/>
                          </a:spcAft>
                          <a:buNone/>
                        </a:pPr>
                        <a:r>
                          <a:rPr b="1" lang="en-US" sz="1600">
                            <a:solidFill>
                              <a:srgbClr val="000000"/>
                            </a:solidFill>
                            <a:latin typeface="Arial"/>
                            <a:ea typeface="Arial"/>
                            <a:cs typeface="Arial"/>
                            <a:sym typeface="Arial"/>
                          </a:rPr>
                          <a:t>XANES</a:t>
                        </a:r>
                        <a:endParaRPr/>
                      </a:p>
                    </p:txBody>
                  </p:sp>
                </p:grpSp>
                <p:cxnSp>
                  <p:nvCxnSpPr>
                    <p:cNvPr id="202" name="Google Shape;202;p6"/>
                    <p:cNvCxnSpPr/>
                    <p:nvPr/>
                  </p:nvCxnSpPr>
                  <p:spPr>
                    <a:xfrm>
                      <a:off x="2981043" y="4628147"/>
                      <a:ext cx="917257" cy="1"/>
                    </a:xfrm>
                    <a:prstGeom prst="straightConnector1">
                      <a:avLst/>
                    </a:prstGeom>
                    <a:noFill/>
                    <a:ln cap="flat" cmpd="sng" w="28575">
                      <a:solidFill>
                        <a:srgbClr val="000000"/>
                      </a:solidFill>
                      <a:prstDash val="solid"/>
                      <a:miter lim="8000"/>
                      <a:headEnd len="sm" w="sm" type="none"/>
                      <a:tailEnd len="med" w="med" type="triangle"/>
                    </a:ln>
                  </p:spPr>
                </p:cxnSp>
              </p:grpSp>
              <p:graphicFrame>
                <p:nvGraphicFramePr>
                  <p:cNvPr id="203" name="Google Shape;203;p6"/>
                  <p:cNvGraphicFramePr/>
                  <p:nvPr/>
                </p:nvGraphicFramePr>
                <p:xfrm>
                  <a:off x="3248952" y="2876331"/>
                  <a:ext cx="2481440" cy="1742265"/>
                </p:xfrm>
                <a:graphic>
                  <a:graphicData uri="http://schemas.openxmlformats.org/presentationml/2006/ole">
                    <mc:AlternateContent>
                      <mc:Choice Requires="v">
                        <p:oleObj r:id="rId11" imgH="1742265" imgW="2481440" progId="Origin95.Graph" spid="_x0000_s3">
                          <p:embed/>
                        </p:oleObj>
                      </mc:Choice>
                      <mc:Fallback>
                        <p:oleObj r:id="rId12" imgH="1742265" imgW="2481440" progId="Origin95.Graph">
                          <p:embed/>
                          <p:pic>
                            <p:nvPicPr>
                              <p:cNvPr id="203" name="Google Shape;203;p6"/>
                              <p:cNvPicPr preferRelativeResize="0"/>
                              <p:nvPr/>
                            </p:nvPicPr>
                            <p:blipFill rotWithShape="1">
                              <a:blip r:embed="rId13">
                                <a:alphaModFix/>
                              </a:blip>
                              <a:srcRect b="0" l="0" r="0" t="0"/>
                              <a:stretch/>
                            </p:blipFill>
                            <p:spPr>
                              <a:xfrm>
                                <a:off x="3248952" y="2876331"/>
                                <a:ext cx="2481440" cy="1742265"/>
                              </a:xfrm>
                              <a:prstGeom prst="rect">
                                <a:avLst/>
                              </a:prstGeom>
                              <a:noFill/>
                              <a:ln>
                                <a:noFill/>
                              </a:ln>
                            </p:spPr>
                          </p:pic>
                        </p:oleObj>
                      </mc:Fallback>
                    </mc:AlternateContent>
                  </a:graphicData>
                </a:graphic>
              </p:graphicFrame>
            </p:grpSp>
          </p:grpSp>
          <p:graphicFrame>
            <p:nvGraphicFramePr>
              <p:cNvPr id="204" name="Google Shape;204;p6"/>
              <p:cNvGraphicFramePr/>
              <p:nvPr/>
            </p:nvGraphicFramePr>
            <p:xfrm>
              <a:off x="8356243" y="3118917"/>
              <a:ext cx="2214456" cy="1826562"/>
            </p:xfrm>
            <a:graphic>
              <a:graphicData uri="http://schemas.openxmlformats.org/presentationml/2006/ole">
                <mc:AlternateContent>
                  <mc:Choice Requires="v">
                    <p:oleObj r:id="rId14" imgH="1826562" imgW="2214456" progId="Origin95.Graph" spid="_x0000_s4">
                      <p:embed/>
                    </p:oleObj>
                  </mc:Choice>
                  <mc:Fallback>
                    <p:oleObj r:id="rId15" imgH="1826562" imgW="2214456" progId="Origin95.Graph">
                      <p:embed/>
                      <p:pic>
                        <p:nvPicPr>
                          <p:cNvPr id="204" name="Google Shape;204;p6"/>
                          <p:cNvPicPr preferRelativeResize="0"/>
                          <p:nvPr/>
                        </p:nvPicPr>
                        <p:blipFill rotWithShape="1">
                          <a:blip r:embed="rId16">
                            <a:alphaModFix/>
                          </a:blip>
                          <a:srcRect b="0" l="0" r="0" t="0"/>
                          <a:stretch/>
                        </p:blipFill>
                        <p:spPr>
                          <a:xfrm>
                            <a:off x="8356243" y="3118917"/>
                            <a:ext cx="2214456" cy="1826562"/>
                          </a:xfrm>
                          <a:prstGeom prst="rect">
                            <a:avLst/>
                          </a:prstGeom>
                          <a:noFill/>
                          <a:ln>
                            <a:noFill/>
                          </a:ln>
                        </p:spPr>
                      </p:pic>
                    </p:oleObj>
                  </mc:Fallback>
                </mc:AlternateContent>
              </a:graphicData>
            </a:graphic>
          </p:graphicFrame>
        </p:grpSp>
      </p:grpSp>
      <p:grpSp>
        <p:nvGrpSpPr>
          <p:cNvPr id="205" name="Google Shape;205;p6"/>
          <p:cNvGrpSpPr/>
          <p:nvPr/>
        </p:nvGrpSpPr>
        <p:grpSpPr>
          <a:xfrm>
            <a:off x="395399" y="794536"/>
            <a:ext cx="11363464" cy="5097849"/>
            <a:chOff x="395399" y="794536"/>
            <a:chExt cx="11363464" cy="5097849"/>
          </a:xfrm>
        </p:grpSpPr>
        <p:sp>
          <p:nvSpPr>
            <p:cNvPr id="206" name="Google Shape;206;p6"/>
            <p:cNvSpPr/>
            <p:nvPr/>
          </p:nvSpPr>
          <p:spPr>
            <a:xfrm>
              <a:off x="395399" y="1251284"/>
              <a:ext cx="11363464" cy="4408778"/>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07" name="Google Shape;207;p6"/>
            <p:cNvGrpSpPr/>
            <p:nvPr/>
          </p:nvGrpSpPr>
          <p:grpSpPr>
            <a:xfrm>
              <a:off x="892626" y="794536"/>
              <a:ext cx="9678073" cy="5097849"/>
              <a:chOff x="0" y="692150"/>
              <a:chExt cx="9678073" cy="5097849"/>
            </a:xfrm>
          </p:grpSpPr>
          <p:graphicFrame>
            <p:nvGraphicFramePr>
              <p:cNvPr id="208" name="Google Shape;208;p6"/>
              <p:cNvGraphicFramePr/>
              <p:nvPr/>
            </p:nvGraphicFramePr>
            <p:xfrm>
              <a:off x="2957098" y="692150"/>
              <a:ext cx="3603117" cy="5052840"/>
            </p:xfrm>
            <a:graphic>
              <a:graphicData uri="http://schemas.openxmlformats.org/presentationml/2006/ole">
                <mc:AlternateContent>
                  <mc:Choice Requires="v">
                    <p:oleObj r:id="rId17" imgH="5052840" imgW="3603117" progId="Origin50.Graph" spid="_x0000_s5">
                      <p:embed/>
                    </p:oleObj>
                  </mc:Choice>
                  <mc:Fallback>
                    <p:oleObj r:id="rId18" imgH="5052840" imgW="3603117" progId="Origin50.Graph">
                      <p:embed/>
                      <p:pic>
                        <p:nvPicPr>
                          <p:cNvPr id="208" name="Google Shape;208;p6"/>
                          <p:cNvPicPr preferRelativeResize="0"/>
                          <p:nvPr/>
                        </p:nvPicPr>
                        <p:blipFill rotWithShape="1">
                          <a:blip r:embed="rId19">
                            <a:alphaModFix/>
                          </a:blip>
                          <a:srcRect b="0" l="0" r="0" t="0"/>
                          <a:stretch/>
                        </p:blipFill>
                        <p:spPr>
                          <a:xfrm>
                            <a:off x="2957098" y="692150"/>
                            <a:ext cx="3603117" cy="5052840"/>
                          </a:xfrm>
                          <a:prstGeom prst="rect">
                            <a:avLst/>
                          </a:prstGeom>
                          <a:noFill/>
                          <a:ln>
                            <a:noFill/>
                          </a:ln>
                        </p:spPr>
                      </p:pic>
                    </p:oleObj>
                  </mc:Fallback>
                </mc:AlternateContent>
              </a:graphicData>
            </a:graphic>
          </p:graphicFrame>
          <p:graphicFrame>
            <p:nvGraphicFramePr>
              <p:cNvPr id="209" name="Google Shape;209;p6"/>
              <p:cNvGraphicFramePr/>
              <p:nvPr/>
            </p:nvGraphicFramePr>
            <p:xfrm>
              <a:off x="6107447" y="711146"/>
              <a:ext cx="3570626" cy="5078853"/>
            </p:xfrm>
            <a:graphic>
              <a:graphicData uri="http://schemas.openxmlformats.org/presentationml/2006/ole">
                <mc:AlternateContent>
                  <mc:Choice Requires="v">
                    <p:oleObj r:id="rId20" imgH="5078853" imgW="3570626" progId="Origin50.Graph" spid="_x0000_s6">
                      <p:embed/>
                    </p:oleObj>
                  </mc:Choice>
                  <mc:Fallback>
                    <p:oleObj r:id="rId21" imgH="5078853" imgW="3570626" progId="Origin50.Graph">
                      <p:embed/>
                      <p:pic>
                        <p:nvPicPr>
                          <p:cNvPr id="209" name="Google Shape;209;p6"/>
                          <p:cNvPicPr preferRelativeResize="0"/>
                          <p:nvPr/>
                        </p:nvPicPr>
                        <p:blipFill rotWithShape="1">
                          <a:blip r:embed="rId22">
                            <a:alphaModFix/>
                          </a:blip>
                          <a:srcRect b="0" l="0" r="0" t="0"/>
                          <a:stretch/>
                        </p:blipFill>
                        <p:spPr>
                          <a:xfrm>
                            <a:off x="6107447" y="711146"/>
                            <a:ext cx="3570626" cy="5078853"/>
                          </a:xfrm>
                          <a:prstGeom prst="rect">
                            <a:avLst/>
                          </a:prstGeom>
                          <a:noFill/>
                          <a:ln>
                            <a:noFill/>
                          </a:ln>
                        </p:spPr>
                      </p:pic>
                    </p:oleObj>
                  </mc:Fallback>
                </mc:AlternateContent>
              </a:graphicData>
            </a:graphic>
          </p:graphicFrame>
          <p:graphicFrame>
            <p:nvGraphicFramePr>
              <p:cNvPr id="210" name="Google Shape;210;p6"/>
              <p:cNvGraphicFramePr/>
              <p:nvPr/>
            </p:nvGraphicFramePr>
            <p:xfrm>
              <a:off x="0" y="726490"/>
              <a:ext cx="3489977" cy="4995233"/>
            </p:xfrm>
            <a:graphic>
              <a:graphicData uri="http://schemas.openxmlformats.org/presentationml/2006/ole">
                <mc:AlternateContent>
                  <mc:Choice Requires="v">
                    <p:oleObj r:id="rId23" imgH="4995233" imgW="3489977" progId="Origin50.Graph" spid="_x0000_s7">
                      <p:embed/>
                    </p:oleObj>
                  </mc:Choice>
                  <mc:Fallback>
                    <p:oleObj r:id="rId24" imgH="4995233" imgW="3489977" progId="Origin50.Graph">
                      <p:embed/>
                      <p:pic>
                        <p:nvPicPr>
                          <p:cNvPr id="210" name="Google Shape;210;p6"/>
                          <p:cNvPicPr preferRelativeResize="0"/>
                          <p:nvPr/>
                        </p:nvPicPr>
                        <p:blipFill rotWithShape="1">
                          <a:blip r:embed="rId25">
                            <a:alphaModFix/>
                          </a:blip>
                          <a:srcRect b="0" l="0" r="0" t="0"/>
                          <a:stretch/>
                        </p:blipFill>
                        <p:spPr>
                          <a:xfrm>
                            <a:off x="0" y="726490"/>
                            <a:ext cx="3489977" cy="4995233"/>
                          </a:xfrm>
                          <a:prstGeom prst="rect">
                            <a:avLst/>
                          </a:prstGeom>
                          <a:noFill/>
                          <a:ln>
                            <a:noFill/>
                          </a:ln>
                        </p:spPr>
                      </p:pic>
                    </p:oleObj>
                  </mc:Fallback>
                </mc:AlternateContent>
              </a:graphicData>
            </a:graphic>
          </p:graphicFrame>
        </p:grpSp>
      </p:grpSp>
      <p:grpSp>
        <p:nvGrpSpPr>
          <p:cNvPr id="211" name="Google Shape;211;p6"/>
          <p:cNvGrpSpPr/>
          <p:nvPr/>
        </p:nvGrpSpPr>
        <p:grpSpPr>
          <a:xfrm>
            <a:off x="892626" y="1204076"/>
            <a:ext cx="9779000" cy="4620033"/>
            <a:chOff x="-10632147" y="4314374"/>
            <a:chExt cx="9779000" cy="4712781"/>
          </a:xfrm>
        </p:grpSpPr>
        <p:sp>
          <p:nvSpPr>
            <p:cNvPr id="212" name="Google Shape;212;p6"/>
            <p:cNvSpPr/>
            <p:nvPr/>
          </p:nvSpPr>
          <p:spPr>
            <a:xfrm>
              <a:off x="-10632147" y="4314374"/>
              <a:ext cx="9779000" cy="471278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13" name="Google Shape;213;p6"/>
            <p:cNvGrpSpPr/>
            <p:nvPr/>
          </p:nvGrpSpPr>
          <p:grpSpPr>
            <a:xfrm>
              <a:off x="-9596258" y="4460338"/>
              <a:ext cx="8211483" cy="3740107"/>
              <a:chOff x="19979072" y="1661996"/>
              <a:chExt cx="8211483" cy="3740107"/>
            </a:xfrm>
          </p:grpSpPr>
          <p:pic>
            <p:nvPicPr>
              <p:cNvPr id="214" name="Google Shape;214;p6"/>
              <p:cNvPicPr preferRelativeResize="0"/>
              <p:nvPr/>
            </p:nvPicPr>
            <p:blipFill rotWithShape="1">
              <a:blip r:embed="rId26">
                <a:alphaModFix/>
              </a:blip>
              <a:srcRect b="0" l="0" r="0" t="0"/>
              <a:stretch/>
            </p:blipFill>
            <p:spPr>
              <a:xfrm>
                <a:off x="19979072" y="1661996"/>
                <a:ext cx="7047804" cy="2659321"/>
              </a:xfrm>
              <a:prstGeom prst="rect">
                <a:avLst/>
              </a:prstGeom>
              <a:noFill/>
              <a:ln>
                <a:noFill/>
              </a:ln>
            </p:spPr>
          </p:pic>
          <p:sp>
            <p:nvSpPr>
              <p:cNvPr id="215" name="Google Shape;215;p6"/>
              <p:cNvSpPr txBox="1"/>
              <p:nvPr/>
            </p:nvSpPr>
            <p:spPr>
              <a:xfrm>
                <a:off x="20580186" y="4680006"/>
                <a:ext cx="7610369" cy="722097"/>
              </a:xfrm>
              <a:prstGeom prst="rect">
                <a:avLst/>
              </a:prstGeom>
              <a:noFill/>
              <a:ln>
                <a:noFill/>
              </a:ln>
            </p:spPr>
            <p:txBody>
              <a:bodyPr anchorCtr="0" anchor="t" bIns="45700" lIns="91425" spcFirstLastPara="1" rIns="91425" wrap="square" tIns="45700">
                <a:spAutoFit/>
              </a:bodyPr>
              <a:lstStyle/>
              <a:p>
                <a:pPr indent="-457200" lvl="0" marL="457200" marR="0" rtl="0" algn="just">
                  <a:spcBef>
                    <a:spcPts val="0"/>
                  </a:spcBef>
                  <a:spcAft>
                    <a:spcPts val="0"/>
                  </a:spcAft>
                  <a:buClr>
                    <a:schemeClr val="dk1"/>
                  </a:buClr>
                  <a:buSzPts val="2000"/>
                  <a:buFont typeface="Noto Sans Symbols"/>
                  <a:buChar char="✔"/>
                </a:pPr>
                <a:r>
                  <a:rPr lang="en-US" sz="2000">
                    <a:solidFill>
                      <a:schemeClr val="dk1"/>
                    </a:solidFill>
                    <a:latin typeface="Times New Roman"/>
                    <a:ea typeface="Times New Roman"/>
                    <a:cs typeface="Times New Roman"/>
                    <a:sym typeface="Times New Roman"/>
                  </a:rPr>
                  <a:t>Zero band gap for Ru SAC-NiCo</a:t>
                </a:r>
                <a:r>
                  <a:rPr baseline="-25000" lang="en-US" sz="2000">
                    <a:solidFill>
                      <a:schemeClr val="dk1"/>
                    </a:solidFill>
                    <a:latin typeface="Times New Roman"/>
                    <a:ea typeface="Times New Roman"/>
                    <a:cs typeface="Times New Roman"/>
                    <a:sym typeface="Times New Roman"/>
                  </a:rPr>
                  <a:t>2</a:t>
                </a:r>
                <a:r>
                  <a:rPr lang="en-US" sz="2000">
                    <a:solidFill>
                      <a:schemeClr val="dk1"/>
                    </a:solidFill>
                    <a:latin typeface="Times New Roman"/>
                    <a:ea typeface="Times New Roman"/>
                    <a:cs typeface="Times New Roman"/>
                    <a:sym typeface="Times New Roman"/>
                  </a:rPr>
                  <a:t>O</a:t>
                </a:r>
                <a:r>
                  <a:rPr baseline="-25000" lang="en-US" sz="2000">
                    <a:solidFill>
                      <a:schemeClr val="dk1"/>
                    </a:solidFill>
                    <a:latin typeface="Times New Roman"/>
                    <a:ea typeface="Times New Roman"/>
                    <a:cs typeface="Times New Roman"/>
                    <a:sym typeface="Times New Roman"/>
                  </a:rPr>
                  <a:t>4</a:t>
                </a:r>
                <a:r>
                  <a:rPr lang="en-US" sz="2000">
                    <a:solidFill>
                      <a:schemeClr val="dk1"/>
                    </a:solidFill>
                    <a:latin typeface="Times New Roman"/>
                    <a:ea typeface="Times New Roman"/>
                    <a:cs typeface="Times New Roman"/>
                    <a:sym typeface="Times New Roman"/>
                  </a:rPr>
                  <a:t> </a:t>
                </a:r>
                <a:endParaRPr/>
              </a:p>
              <a:p>
                <a:pPr indent="-457200" lvl="0" marL="457200" marR="0" rtl="0" algn="just">
                  <a:spcBef>
                    <a:spcPts val="0"/>
                  </a:spcBef>
                  <a:spcAft>
                    <a:spcPts val="0"/>
                  </a:spcAft>
                  <a:buClr>
                    <a:schemeClr val="dk1"/>
                  </a:buClr>
                  <a:buSzPts val="2000"/>
                  <a:buFont typeface="Noto Sans Symbols"/>
                  <a:buChar char="✔"/>
                </a:pPr>
                <a:r>
                  <a:rPr lang="en-US" sz="2000">
                    <a:solidFill>
                      <a:schemeClr val="dk1"/>
                    </a:solidFill>
                    <a:latin typeface="Times New Roman"/>
                    <a:ea typeface="Times New Roman"/>
                    <a:cs typeface="Times New Roman"/>
                    <a:sym typeface="Times New Roman"/>
                  </a:rPr>
                  <a:t>Increased conductivity of Ru-SAC NiCo</a:t>
                </a:r>
                <a:r>
                  <a:rPr baseline="-25000" lang="en-US" sz="2000">
                    <a:solidFill>
                      <a:schemeClr val="dk1"/>
                    </a:solidFill>
                    <a:latin typeface="Times New Roman"/>
                    <a:ea typeface="Times New Roman"/>
                    <a:cs typeface="Times New Roman"/>
                    <a:sym typeface="Times New Roman"/>
                  </a:rPr>
                  <a:t>2</a:t>
                </a:r>
                <a:r>
                  <a:rPr lang="en-US" sz="2000">
                    <a:solidFill>
                      <a:schemeClr val="dk1"/>
                    </a:solidFill>
                    <a:latin typeface="Times New Roman"/>
                    <a:ea typeface="Times New Roman"/>
                    <a:cs typeface="Times New Roman"/>
                    <a:sym typeface="Times New Roman"/>
                  </a:rPr>
                  <a:t>O</a:t>
                </a:r>
                <a:r>
                  <a:rPr baseline="-25000" lang="en-US" sz="2000">
                    <a:solidFill>
                      <a:schemeClr val="dk1"/>
                    </a:solidFill>
                    <a:latin typeface="Times New Roman"/>
                    <a:ea typeface="Times New Roman"/>
                    <a:cs typeface="Times New Roman"/>
                    <a:sym typeface="Times New Roman"/>
                  </a:rPr>
                  <a:t>4</a:t>
                </a:r>
                <a:endParaRPr sz="2000">
                  <a:solidFill>
                    <a:schemeClr val="dk1"/>
                  </a:solidFill>
                  <a:latin typeface="Times New Roman"/>
                  <a:ea typeface="Times New Roman"/>
                  <a:cs typeface="Times New Roman"/>
                  <a:sym typeface="Times New Roman"/>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p7"/>
          <p:cNvPicPr preferRelativeResize="0"/>
          <p:nvPr/>
        </p:nvPicPr>
        <p:blipFill rotWithShape="1">
          <a:blip r:embed="rId4">
            <a:alphaModFix/>
          </a:blip>
          <a:srcRect b="0" l="0" r="0" t="0"/>
          <a:stretch/>
        </p:blipFill>
        <p:spPr>
          <a:xfrm>
            <a:off x="9999663" y="0"/>
            <a:ext cx="2192337" cy="692150"/>
          </a:xfrm>
          <a:prstGeom prst="rect">
            <a:avLst/>
          </a:prstGeom>
          <a:noFill/>
          <a:ln>
            <a:noFill/>
          </a:ln>
        </p:spPr>
      </p:pic>
      <p:sp>
        <p:nvSpPr>
          <p:cNvPr id="222" name="Google Shape;222;p7"/>
          <p:cNvSpPr/>
          <p:nvPr/>
        </p:nvSpPr>
        <p:spPr>
          <a:xfrm>
            <a:off x="177209" y="0"/>
            <a:ext cx="879667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rgbClr val="002060"/>
                </a:solidFill>
                <a:latin typeface="Arial"/>
                <a:ea typeface="Arial"/>
                <a:cs typeface="Arial"/>
                <a:sym typeface="Arial"/>
              </a:rPr>
              <a:t>Does the Ru–Support Interaction Translate into Catalytic Performance?</a:t>
            </a:r>
            <a:endParaRPr/>
          </a:p>
        </p:txBody>
      </p:sp>
      <p:grpSp>
        <p:nvGrpSpPr>
          <p:cNvPr id="223" name="Google Shape;223;p7"/>
          <p:cNvGrpSpPr/>
          <p:nvPr/>
        </p:nvGrpSpPr>
        <p:grpSpPr>
          <a:xfrm>
            <a:off x="8528817" y="2749365"/>
            <a:ext cx="3648576" cy="2629127"/>
            <a:chOff x="8356885" y="1493963"/>
            <a:chExt cx="3648576" cy="2629127"/>
          </a:xfrm>
        </p:grpSpPr>
        <p:pic>
          <p:nvPicPr>
            <p:cNvPr id="224" name="Google Shape;224;p7"/>
            <p:cNvPicPr preferRelativeResize="0"/>
            <p:nvPr/>
          </p:nvPicPr>
          <p:blipFill rotWithShape="1">
            <a:blip r:embed="rId5">
              <a:alphaModFix/>
            </a:blip>
            <a:srcRect b="0" l="0" r="0" t="0"/>
            <a:stretch/>
          </p:blipFill>
          <p:spPr>
            <a:xfrm>
              <a:off x="10418450" y="1493963"/>
              <a:ext cx="1587011" cy="1672539"/>
            </a:xfrm>
            <a:prstGeom prst="rect">
              <a:avLst/>
            </a:prstGeom>
            <a:noFill/>
            <a:ln>
              <a:noFill/>
            </a:ln>
          </p:spPr>
        </p:pic>
        <p:pic>
          <p:nvPicPr>
            <p:cNvPr id="225" name="Google Shape;225;p7"/>
            <p:cNvPicPr preferRelativeResize="0"/>
            <p:nvPr/>
          </p:nvPicPr>
          <p:blipFill rotWithShape="1">
            <a:blip r:embed="rId6">
              <a:alphaModFix/>
            </a:blip>
            <a:srcRect b="0" l="0" r="0" t="0"/>
            <a:stretch/>
          </p:blipFill>
          <p:spPr>
            <a:xfrm>
              <a:off x="8680923" y="2180185"/>
              <a:ext cx="2030483" cy="949742"/>
            </a:xfrm>
            <a:prstGeom prst="rect">
              <a:avLst/>
            </a:prstGeom>
            <a:noFill/>
            <a:ln>
              <a:noFill/>
            </a:ln>
          </p:spPr>
        </p:pic>
        <p:sp>
          <p:nvSpPr>
            <p:cNvPr id="226" name="Google Shape;226;p7"/>
            <p:cNvSpPr/>
            <p:nvPr/>
          </p:nvSpPr>
          <p:spPr>
            <a:xfrm>
              <a:off x="8801172" y="3546907"/>
              <a:ext cx="2066729" cy="272904"/>
            </a:xfrm>
            <a:prstGeom prst="rect">
              <a:avLst/>
            </a:prstGeom>
            <a:no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Times New Roman"/>
                  <a:ea typeface="Times New Roman"/>
                  <a:cs typeface="Times New Roman"/>
                  <a:sym typeface="Times New Roman"/>
                </a:rPr>
                <a:t>E</a:t>
              </a:r>
              <a:r>
                <a:rPr baseline="30000" lang="en-US" sz="1600">
                  <a:solidFill>
                    <a:schemeClr val="dk1"/>
                  </a:solidFill>
                  <a:latin typeface="Times New Roman"/>
                  <a:ea typeface="Times New Roman"/>
                  <a:cs typeface="Times New Roman"/>
                  <a:sym typeface="Times New Roman"/>
                </a:rPr>
                <a:t>o</a:t>
              </a:r>
              <a:r>
                <a:rPr baseline="-25000" lang="en-US" sz="1600">
                  <a:solidFill>
                    <a:schemeClr val="dk1"/>
                  </a:solidFill>
                  <a:latin typeface="Times New Roman"/>
                  <a:ea typeface="Times New Roman"/>
                  <a:cs typeface="Times New Roman"/>
                  <a:sym typeface="Times New Roman"/>
                </a:rPr>
                <a:t>(ox)</a:t>
              </a:r>
              <a:r>
                <a:rPr lang="en-US" sz="1600">
                  <a:solidFill>
                    <a:schemeClr val="dk1"/>
                  </a:solidFill>
                  <a:latin typeface="Times New Roman"/>
                  <a:ea typeface="Times New Roman"/>
                  <a:cs typeface="Times New Roman"/>
                  <a:sym typeface="Times New Roman"/>
                </a:rPr>
                <a:t> = 1.23V </a:t>
              </a:r>
              <a:r>
                <a:rPr i="1" lang="en-US" sz="1600">
                  <a:solidFill>
                    <a:schemeClr val="dk1"/>
                  </a:solidFill>
                  <a:latin typeface="Times New Roman"/>
                  <a:ea typeface="Times New Roman"/>
                  <a:cs typeface="Times New Roman"/>
                  <a:sym typeface="Times New Roman"/>
                </a:rPr>
                <a:t>vs.</a:t>
              </a:r>
              <a:r>
                <a:rPr lang="en-US" sz="1600">
                  <a:solidFill>
                    <a:schemeClr val="dk1"/>
                  </a:solidFill>
                  <a:latin typeface="Times New Roman"/>
                  <a:ea typeface="Times New Roman"/>
                  <a:cs typeface="Times New Roman"/>
                  <a:sym typeface="Times New Roman"/>
                </a:rPr>
                <a:t> RHE</a:t>
              </a:r>
              <a:endParaRPr/>
            </a:p>
          </p:txBody>
        </p:sp>
        <p:sp>
          <p:nvSpPr>
            <p:cNvPr id="227" name="Google Shape;227;p7"/>
            <p:cNvSpPr/>
            <p:nvPr/>
          </p:nvSpPr>
          <p:spPr>
            <a:xfrm>
              <a:off x="8801172" y="3174066"/>
              <a:ext cx="1905000" cy="286383"/>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Times New Roman"/>
                  <a:ea typeface="Times New Roman"/>
                  <a:cs typeface="Times New Roman"/>
                  <a:sym typeface="Times New Roman"/>
                </a:rPr>
                <a:t>E</a:t>
              </a:r>
              <a:r>
                <a:rPr baseline="30000" lang="en-US" sz="1600">
                  <a:solidFill>
                    <a:schemeClr val="dk1"/>
                  </a:solidFill>
                  <a:latin typeface="Times New Roman"/>
                  <a:ea typeface="Times New Roman"/>
                  <a:cs typeface="Times New Roman"/>
                  <a:sym typeface="Times New Roman"/>
                </a:rPr>
                <a:t>o</a:t>
              </a:r>
              <a:r>
                <a:rPr baseline="-25000" lang="en-US" sz="1600">
                  <a:solidFill>
                    <a:schemeClr val="dk1"/>
                  </a:solidFill>
                  <a:latin typeface="Times New Roman"/>
                  <a:ea typeface="Times New Roman"/>
                  <a:cs typeface="Times New Roman"/>
                  <a:sym typeface="Times New Roman"/>
                </a:rPr>
                <a:t>(red)</a:t>
              </a:r>
              <a:r>
                <a:rPr lang="en-US" sz="1600">
                  <a:solidFill>
                    <a:schemeClr val="dk1"/>
                  </a:solidFill>
                  <a:latin typeface="Times New Roman"/>
                  <a:ea typeface="Times New Roman"/>
                  <a:cs typeface="Times New Roman"/>
                  <a:sym typeface="Times New Roman"/>
                </a:rPr>
                <a:t> = 0 V </a:t>
              </a:r>
              <a:r>
                <a:rPr i="1" lang="en-US" sz="1600">
                  <a:solidFill>
                    <a:schemeClr val="dk1"/>
                  </a:solidFill>
                  <a:latin typeface="Times New Roman"/>
                  <a:ea typeface="Times New Roman"/>
                  <a:cs typeface="Times New Roman"/>
                  <a:sym typeface="Times New Roman"/>
                </a:rPr>
                <a:t>vs.</a:t>
              </a:r>
              <a:r>
                <a:rPr lang="en-US" sz="1600">
                  <a:solidFill>
                    <a:schemeClr val="dk1"/>
                  </a:solidFill>
                  <a:latin typeface="Times New Roman"/>
                  <a:ea typeface="Times New Roman"/>
                  <a:cs typeface="Times New Roman"/>
                  <a:sym typeface="Times New Roman"/>
                </a:rPr>
                <a:t> RHE</a:t>
              </a:r>
              <a:endParaRPr/>
            </a:p>
          </p:txBody>
        </p:sp>
        <p:sp>
          <p:nvSpPr>
            <p:cNvPr id="228" name="Google Shape;228;p7"/>
            <p:cNvSpPr/>
            <p:nvPr/>
          </p:nvSpPr>
          <p:spPr>
            <a:xfrm>
              <a:off x="8356885" y="3816149"/>
              <a:ext cx="2793574" cy="30694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Times New Roman"/>
                  <a:ea typeface="Times New Roman"/>
                  <a:cs typeface="Times New Roman"/>
                  <a:sym typeface="Times New Roman"/>
                </a:rPr>
                <a:t>E</a:t>
              </a:r>
              <a:r>
                <a:rPr baseline="-25000" lang="en-US" sz="1600">
                  <a:solidFill>
                    <a:schemeClr val="dk1"/>
                  </a:solidFill>
                  <a:latin typeface="Times New Roman"/>
                  <a:ea typeface="Times New Roman"/>
                  <a:cs typeface="Times New Roman"/>
                  <a:sym typeface="Times New Roman"/>
                </a:rPr>
                <a:t>ap</a:t>
              </a:r>
              <a:r>
                <a:rPr lang="en-US" sz="1600">
                  <a:solidFill>
                    <a:schemeClr val="dk1"/>
                  </a:solidFill>
                  <a:latin typeface="Times New Roman"/>
                  <a:ea typeface="Times New Roman"/>
                  <a:cs typeface="Times New Roman"/>
                  <a:sym typeface="Times New Roman"/>
                </a:rPr>
                <a:t> = 1.23 V + </a:t>
              </a:r>
              <a:r>
                <a:rPr i="0" lang="en-US" sz="1600">
                  <a:solidFill>
                    <a:schemeClr val="dk1"/>
                  </a:solidFill>
                  <a:latin typeface="Times New Roman"/>
                  <a:ea typeface="Times New Roman"/>
                  <a:cs typeface="Times New Roman"/>
                  <a:sym typeface="Times New Roman"/>
                </a:rPr>
                <a:t>η</a:t>
              </a:r>
              <a:endParaRPr baseline="-25000" sz="1600">
                <a:solidFill>
                  <a:schemeClr val="dk1"/>
                </a:solidFill>
                <a:latin typeface="Times New Roman"/>
                <a:ea typeface="Times New Roman"/>
                <a:cs typeface="Times New Roman"/>
                <a:sym typeface="Times New Roman"/>
              </a:endParaRPr>
            </a:p>
          </p:txBody>
        </p:sp>
      </p:grpSp>
      <p:grpSp>
        <p:nvGrpSpPr>
          <p:cNvPr id="229" name="Google Shape;229;p7"/>
          <p:cNvGrpSpPr/>
          <p:nvPr/>
        </p:nvGrpSpPr>
        <p:grpSpPr>
          <a:xfrm>
            <a:off x="8814064" y="1149881"/>
            <a:ext cx="3218950" cy="1746595"/>
            <a:chOff x="8884947" y="3992884"/>
            <a:chExt cx="3218950" cy="1746595"/>
          </a:xfrm>
        </p:grpSpPr>
        <p:sp>
          <p:nvSpPr>
            <p:cNvPr id="230" name="Google Shape;230;p7"/>
            <p:cNvSpPr/>
            <p:nvPr/>
          </p:nvSpPr>
          <p:spPr>
            <a:xfrm>
              <a:off x="8884947" y="3992884"/>
              <a:ext cx="3218950" cy="1746595"/>
            </a:xfrm>
            <a:prstGeom prst="rect">
              <a:avLst/>
            </a:prstGeom>
            <a:noFill/>
            <a:ln>
              <a:noFill/>
            </a:ln>
          </p:spPr>
          <p:txBody>
            <a:bodyPr anchorCtr="0" anchor="ctr" bIns="45700" lIns="91425" spcFirstLastPara="1" rIns="91425" wrap="square" tIns="45700">
              <a:noAutofit/>
            </a:bodyPr>
            <a:lstStyle/>
            <a:p>
              <a:pPr indent="-285750" lvl="0" marL="285750" marR="0" rtl="0" algn="just">
                <a:spcBef>
                  <a:spcPts val="0"/>
                </a:spcBef>
                <a:spcAft>
                  <a:spcPts val="0"/>
                </a:spcAft>
                <a:buClr>
                  <a:schemeClr val="dk1"/>
                </a:buClr>
                <a:buSzPts val="1600"/>
                <a:buFont typeface="Noto Sans Symbols"/>
                <a:buChar char="⮚"/>
              </a:pPr>
              <a:r>
                <a:rPr lang="en-US" sz="1600">
                  <a:solidFill>
                    <a:schemeClr val="dk1"/>
                  </a:solidFill>
                  <a:latin typeface="Times New Roman"/>
                  <a:ea typeface="Times New Roman"/>
                  <a:cs typeface="Times New Roman"/>
                  <a:sym typeface="Times New Roman"/>
                </a:rPr>
                <a:t>Highest chemical energy density (150 MJ/Kg)</a:t>
              </a:r>
              <a:endParaRPr/>
            </a:p>
            <a:p>
              <a:pPr indent="-285750" lvl="0" marL="285750" marR="0" rtl="0" algn="just">
                <a:spcBef>
                  <a:spcPts val="0"/>
                </a:spcBef>
                <a:spcAft>
                  <a:spcPts val="0"/>
                </a:spcAft>
                <a:buClr>
                  <a:schemeClr val="dk1"/>
                </a:buClr>
                <a:buSzPts val="1600"/>
                <a:buFont typeface="Noto Sans Symbols"/>
                <a:buChar char="⮚"/>
              </a:pPr>
              <a:r>
                <a:rPr lang="en-US" sz="1600">
                  <a:solidFill>
                    <a:schemeClr val="dk1"/>
                  </a:solidFill>
                  <a:latin typeface="Times New Roman"/>
                  <a:ea typeface="Times New Roman"/>
                  <a:cs typeface="Times New Roman"/>
                  <a:sym typeface="Times New Roman"/>
                </a:rPr>
                <a:t>Zero carbon emission</a:t>
              </a:r>
              <a:endParaRPr/>
            </a:p>
            <a:p>
              <a:pPr indent="-285750" lvl="0" marL="285750" marR="0" rtl="0" algn="just">
                <a:spcBef>
                  <a:spcPts val="0"/>
                </a:spcBef>
                <a:spcAft>
                  <a:spcPts val="0"/>
                </a:spcAft>
                <a:buClr>
                  <a:schemeClr val="dk1"/>
                </a:buClr>
                <a:buSzPts val="1600"/>
                <a:buFont typeface="Noto Sans Symbols"/>
                <a:buChar char="⮚"/>
              </a:pPr>
              <a:r>
                <a:rPr lang="en-US" sz="1600">
                  <a:solidFill>
                    <a:schemeClr val="dk1"/>
                  </a:solidFill>
                  <a:latin typeface="Times New Roman"/>
                  <a:ea typeface="Times New Roman"/>
                  <a:cs typeface="Times New Roman"/>
                  <a:sym typeface="Times New Roman"/>
                </a:rPr>
                <a:t>Combustion product is water.</a:t>
              </a:r>
              <a:endParaRPr sz="1600">
                <a:solidFill>
                  <a:schemeClr val="dk1"/>
                </a:solidFill>
                <a:latin typeface="Times New Roman"/>
                <a:ea typeface="Times New Roman"/>
                <a:cs typeface="Times New Roman"/>
                <a:sym typeface="Times New Roman"/>
              </a:endParaRPr>
            </a:p>
          </p:txBody>
        </p:sp>
        <p:sp>
          <p:nvSpPr>
            <p:cNvPr id="231" name="Google Shape;231;p7"/>
            <p:cNvSpPr/>
            <p:nvPr/>
          </p:nvSpPr>
          <p:spPr>
            <a:xfrm>
              <a:off x="9085729" y="3992884"/>
              <a:ext cx="2684135" cy="25574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400">
                  <a:solidFill>
                    <a:srgbClr val="1F3864"/>
                  </a:solidFill>
                  <a:latin typeface="Times New Roman"/>
                  <a:ea typeface="Times New Roman"/>
                  <a:cs typeface="Times New Roman"/>
                  <a:sym typeface="Times New Roman"/>
                </a:rPr>
                <a:t>Why Hydrogen?</a:t>
              </a:r>
              <a:endParaRPr b="1" sz="2400">
                <a:solidFill>
                  <a:srgbClr val="1F3864"/>
                </a:solidFill>
                <a:latin typeface="Times New Roman"/>
                <a:ea typeface="Times New Roman"/>
                <a:cs typeface="Times New Roman"/>
                <a:sym typeface="Times New Roman"/>
              </a:endParaRPr>
            </a:p>
            <a:p>
              <a:pPr indent="-171450" lvl="0" marL="285750" marR="0" rtl="0" algn="ctr">
                <a:spcBef>
                  <a:spcPts val="0"/>
                </a:spcBef>
                <a:spcAft>
                  <a:spcPts val="0"/>
                </a:spcAft>
                <a:buClr>
                  <a:schemeClr val="dk1"/>
                </a:buClr>
                <a:buSzPts val="1800"/>
                <a:buFont typeface="Noto Sans Symbols"/>
                <a:buNone/>
              </a:pPr>
              <a:r>
                <a:t/>
              </a:r>
              <a:endParaRPr b="1" sz="1800">
                <a:solidFill>
                  <a:srgbClr val="1F3864"/>
                </a:solidFill>
                <a:latin typeface="Arial"/>
                <a:ea typeface="Arial"/>
                <a:cs typeface="Arial"/>
                <a:sym typeface="Arial"/>
              </a:endParaRPr>
            </a:p>
          </p:txBody>
        </p:sp>
      </p:grpSp>
      <p:grpSp>
        <p:nvGrpSpPr>
          <p:cNvPr id="232" name="Google Shape;232;p7"/>
          <p:cNvGrpSpPr/>
          <p:nvPr/>
        </p:nvGrpSpPr>
        <p:grpSpPr>
          <a:xfrm>
            <a:off x="-190067" y="891017"/>
            <a:ext cx="12413687" cy="5966983"/>
            <a:chOff x="-190067" y="891017"/>
            <a:chExt cx="12413687" cy="5966983"/>
          </a:xfrm>
        </p:grpSpPr>
        <p:grpSp>
          <p:nvGrpSpPr>
            <p:cNvPr id="233" name="Google Shape;233;p7"/>
            <p:cNvGrpSpPr/>
            <p:nvPr/>
          </p:nvGrpSpPr>
          <p:grpSpPr>
            <a:xfrm>
              <a:off x="-190067" y="914415"/>
              <a:ext cx="5124135" cy="3517051"/>
              <a:chOff x="10531219" y="30688443"/>
              <a:chExt cx="4978968" cy="3583435"/>
            </a:xfrm>
          </p:grpSpPr>
          <p:graphicFrame>
            <p:nvGraphicFramePr>
              <p:cNvPr id="234" name="Google Shape;234;p7"/>
              <p:cNvGraphicFramePr/>
              <p:nvPr/>
            </p:nvGraphicFramePr>
            <p:xfrm>
              <a:off x="13760697" y="32177308"/>
              <a:ext cx="1123913" cy="805730"/>
            </p:xfrm>
            <a:graphic>
              <a:graphicData uri="http://schemas.openxmlformats.org/presentationml/2006/ole">
                <mc:AlternateContent>
                  <mc:Choice Requires="v">
                    <p:oleObj r:id="rId7" imgH="805730" imgW="1123913" progId="Origin50.Graph" spid="_x0000_s1">
                      <p:embed/>
                    </p:oleObj>
                  </mc:Choice>
                  <mc:Fallback>
                    <p:oleObj r:id="rId8" imgH="805730" imgW="1123913" progId="Origin50.Graph">
                      <p:embed/>
                      <p:pic>
                        <p:nvPicPr>
                          <p:cNvPr id="234" name="Google Shape;234;p7"/>
                          <p:cNvPicPr preferRelativeResize="0"/>
                          <p:nvPr/>
                        </p:nvPicPr>
                        <p:blipFill rotWithShape="1">
                          <a:blip r:embed="rId9">
                            <a:alphaModFix/>
                          </a:blip>
                          <a:srcRect b="0" l="0" r="0" t="0"/>
                          <a:stretch/>
                        </p:blipFill>
                        <p:spPr>
                          <a:xfrm>
                            <a:off x="13760697" y="32177308"/>
                            <a:ext cx="1123913" cy="805730"/>
                          </a:xfrm>
                          <a:prstGeom prst="rect">
                            <a:avLst/>
                          </a:prstGeom>
                          <a:noFill/>
                          <a:ln>
                            <a:noFill/>
                          </a:ln>
                        </p:spPr>
                      </p:pic>
                    </p:oleObj>
                  </mc:Fallback>
                </mc:AlternateContent>
              </a:graphicData>
            </a:graphic>
          </p:graphicFrame>
          <p:graphicFrame>
            <p:nvGraphicFramePr>
              <p:cNvPr id="235" name="Google Shape;235;p7"/>
              <p:cNvGraphicFramePr/>
              <p:nvPr/>
            </p:nvGraphicFramePr>
            <p:xfrm>
              <a:off x="10531219" y="30688443"/>
              <a:ext cx="4978968" cy="3583435"/>
            </p:xfrm>
            <a:graphic>
              <a:graphicData uri="http://schemas.openxmlformats.org/presentationml/2006/ole">
                <mc:AlternateContent>
                  <mc:Choice Requires="v">
                    <p:oleObj r:id="rId10" imgH="3583435" imgW="4978968" progId="Origin50.Graph" spid="_x0000_s2">
                      <p:embed/>
                    </p:oleObj>
                  </mc:Choice>
                  <mc:Fallback>
                    <p:oleObj r:id="rId11" imgH="3583435" imgW="4978968" progId="Origin50.Graph">
                      <p:embed/>
                      <p:pic>
                        <p:nvPicPr>
                          <p:cNvPr id="235" name="Google Shape;235;p7"/>
                          <p:cNvPicPr preferRelativeResize="0"/>
                          <p:nvPr/>
                        </p:nvPicPr>
                        <p:blipFill rotWithShape="1">
                          <a:blip r:embed="rId12">
                            <a:alphaModFix/>
                          </a:blip>
                          <a:srcRect b="0" l="0" r="0" t="0"/>
                          <a:stretch/>
                        </p:blipFill>
                        <p:spPr>
                          <a:xfrm>
                            <a:off x="10531219" y="30688443"/>
                            <a:ext cx="4978968" cy="3583435"/>
                          </a:xfrm>
                          <a:prstGeom prst="rect">
                            <a:avLst/>
                          </a:prstGeom>
                          <a:noFill/>
                          <a:ln>
                            <a:noFill/>
                          </a:ln>
                        </p:spPr>
                      </p:pic>
                    </p:oleObj>
                  </mc:Fallback>
                </mc:AlternateContent>
              </a:graphicData>
            </a:graphic>
          </p:graphicFrame>
          <p:sp>
            <p:nvSpPr>
              <p:cNvPr id="236" name="Google Shape;236;p7"/>
              <p:cNvSpPr txBox="1"/>
              <p:nvPr/>
            </p:nvSpPr>
            <p:spPr>
              <a:xfrm>
                <a:off x="11436890" y="31456499"/>
                <a:ext cx="339437" cy="50784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a</a:t>
                </a:r>
                <a:endParaRPr b="1" sz="2800">
                  <a:solidFill>
                    <a:schemeClr val="dk1"/>
                  </a:solidFill>
                  <a:latin typeface="Calibri"/>
                  <a:ea typeface="Calibri"/>
                  <a:cs typeface="Calibri"/>
                  <a:sym typeface="Calibri"/>
                </a:endParaRPr>
              </a:p>
            </p:txBody>
          </p:sp>
        </p:grpSp>
        <p:grpSp>
          <p:nvGrpSpPr>
            <p:cNvPr id="237" name="Google Shape;237;p7"/>
            <p:cNvGrpSpPr/>
            <p:nvPr/>
          </p:nvGrpSpPr>
          <p:grpSpPr>
            <a:xfrm>
              <a:off x="4048498" y="891017"/>
              <a:ext cx="4925381" cy="3563845"/>
              <a:chOff x="18729210" y="28249569"/>
              <a:chExt cx="4958799" cy="3464564"/>
            </a:xfrm>
          </p:grpSpPr>
          <p:graphicFrame>
            <p:nvGraphicFramePr>
              <p:cNvPr id="238" name="Google Shape;238;p7"/>
              <p:cNvGraphicFramePr/>
              <p:nvPr/>
            </p:nvGraphicFramePr>
            <p:xfrm>
              <a:off x="18729210" y="28249569"/>
              <a:ext cx="4958799" cy="3464564"/>
            </p:xfrm>
            <a:graphic>
              <a:graphicData uri="http://schemas.openxmlformats.org/presentationml/2006/ole">
                <mc:AlternateContent>
                  <mc:Choice Requires="v">
                    <p:oleObj r:id="rId13" imgH="3464564" imgW="4958799" progId="Origin50.Graph" spid="_x0000_s3">
                      <p:embed/>
                    </p:oleObj>
                  </mc:Choice>
                  <mc:Fallback>
                    <p:oleObj r:id="rId14" imgH="3464564" imgW="4958799" progId="Origin50.Graph">
                      <p:embed/>
                      <p:pic>
                        <p:nvPicPr>
                          <p:cNvPr id="238" name="Google Shape;238;p7"/>
                          <p:cNvPicPr preferRelativeResize="0"/>
                          <p:nvPr/>
                        </p:nvPicPr>
                        <p:blipFill rotWithShape="1">
                          <a:blip r:embed="rId15">
                            <a:alphaModFix/>
                          </a:blip>
                          <a:srcRect b="0" l="0" r="0" t="0"/>
                          <a:stretch/>
                        </p:blipFill>
                        <p:spPr>
                          <a:xfrm>
                            <a:off x="18729210" y="28249569"/>
                            <a:ext cx="4958799" cy="3464564"/>
                          </a:xfrm>
                          <a:prstGeom prst="rect">
                            <a:avLst/>
                          </a:prstGeom>
                          <a:noFill/>
                          <a:ln>
                            <a:noFill/>
                          </a:ln>
                        </p:spPr>
                      </p:pic>
                    </p:oleObj>
                  </mc:Fallback>
                </mc:AlternateContent>
              </a:graphicData>
            </a:graphic>
          </p:graphicFrame>
          <p:graphicFrame>
            <p:nvGraphicFramePr>
              <p:cNvPr id="239" name="Google Shape;239;p7"/>
              <p:cNvGraphicFramePr/>
              <p:nvPr/>
            </p:nvGraphicFramePr>
            <p:xfrm>
              <a:off x="19680877" y="29672082"/>
              <a:ext cx="1411804" cy="999890"/>
            </p:xfrm>
            <a:graphic>
              <a:graphicData uri="http://schemas.openxmlformats.org/presentationml/2006/ole">
                <mc:AlternateContent>
                  <mc:Choice Requires="v">
                    <p:oleObj r:id="rId16" imgH="999890" imgW="1411804" progId="Origin50.Graph" spid="_x0000_s4">
                      <p:embed/>
                    </p:oleObj>
                  </mc:Choice>
                  <mc:Fallback>
                    <p:oleObj r:id="rId17" imgH="999890" imgW="1411804" progId="Origin50.Graph">
                      <p:embed/>
                      <p:pic>
                        <p:nvPicPr>
                          <p:cNvPr id="239" name="Google Shape;239;p7"/>
                          <p:cNvPicPr preferRelativeResize="0"/>
                          <p:nvPr/>
                        </p:nvPicPr>
                        <p:blipFill rotWithShape="1">
                          <a:blip r:embed="rId18">
                            <a:alphaModFix/>
                          </a:blip>
                          <a:srcRect b="0" l="0" r="0" t="0"/>
                          <a:stretch/>
                        </p:blipFill>
                        <p:spPr>
                          <a:xfrm>
                            <a:off x="19680877" y="29672082"/>
                            <a:ext cx="1411804" cy="999890"/>
                          </a:xfrm>
                          <a:prstGeom prst="rect">
                            <a:avLst/>
                          </a:prstGeom>
                          <a:noFill/>
                          <a:ln>
                            <a:noFill/>
                          </a:ln>
                        </p:spPr>
                      </p:pic>
                    </p:oleObj>
                  </mc:Fallback>
                </mc:AlternateContent>
              </a:graphicData>
            </a:graphic>
          </p:graphicFrame>
        </p:grpSp>
        <p:grpSp>
          <p:nvGrpSpPr>
            <p:cNvPr id="240" name="Google Shape;240;p7"/>
            <p:cNvGrpSpPr/>
            <p:nvPr/>
          </p:nvGrpSpPr>
          <p:grpSpPr>
            <a:xfrm>
              <a:off x="-128668" y="1277751"/>
              <a:ext cx="12352288" cy="5580249"/>
              <a:chOff x="-128668" y="1277751"/>
              <a:chExt cx="12352288" cy="5580249"/>
            </a:xfrm>
          </p:grpSpPr>
          <p:graphicFrame>
            <p:nvGraphicFramePr>
              <p:cNvPr id="241" name="Google Shape;241;p7"/>
              <p:cNvGraphicFramePr/>
              <p:nvPr/>
            </p:nvGraphicFramePr>
            <p:xfrm>
              <a:off x="4122709" y="3983881"/>
              <a:ext cx="4767988" cy="2874119"/>
            </p:xfrm>
            <a:graphic>
              <a:graphicData uri="http://schemas.openxmlformats.org/presentationml/2006/ole">
                <mc:AlternateContent>
                  <mc:Choice Requires="v">
                    <p:oleObj r:id="rId19" imgH="2874119" imgW="4767988" progId="Origin50.Graph" spid="_x0000_s5">
                      <p:embed/>
                    </p:oleObj>
                  </mc:Choice>
                  <mc:Fallback>
                    <p:oleObj r:id="rId20" imgH="2874119" imgW="4767988" progId="Origin50.Graph">
                      <p:embed/>
                      <p:pic>
                        <p:nvPicPr>
                          <p:cNvPr id="241" name="Google Shape;241;p7"/>
                          <p:cNvPicPr preferRelativeResize="0"/>
                          <p:nvPr/>
                        </p:nvPicPr>
                        <p:blipFill rotWithShape="1">
                          <a:blip r:embed="rId21">
                            <a:alphaModFix/>
                          </a:blip>
                          <a:srcRect b="0" l="0" r="0" t="0"/>
                          <a:stretch/>
                        </p:blipFill>
                        <p:spPr>
                          <a:xfrm>
                            <a:off x="4122709" y="3983881"/>
                            <a:ext cx="4767988" cy="2874119"/>
                          </a:xfrm>
                          <a:prstGeom prst="rect">
                            <a:avLst/>
                          </a:prstGeom>
                          <a:noFill/>
                          <a:ln>
                            <a:noFill/>
                          </a:ln>
                        </p:spPr>
                      </p:pic>
                    </p:oleObj>
                  </mc:Fallback>
                </mc:AlternateContent>
              </a:graphicData>
            </a:graphic>
          </p:graphicFrame>
          <p:sp>
            <p:nvSpPr>
              <p:cNvPr id="242" name="Google Shape;242;p7"/>
              <p:cNvSpPr/>
              <p:nvPr/>
            </p:nvSpPr>
            <p:spPr>
              <a:xfrm>
                <a:off x="8243714" y="5579682"/>
                <a:ext cx="3979906" cy="830997"/>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1600"/>
                  <a:buFont typeface="Noto Sans Symbols"/>
                  <a:buChar char="✔"/>
                </a:pPr>
                <a:r>
                  <a:rPr lang="en-US" sz="1600">
                    <a:solidFill>
                      <a:schemeClr val="dk1"/>
                    </a:solidFill>
                    <a:latin typeface="Times New Roman"/>
                    <a:ea typeface="Times New Roman"/>
                    <a:cs typeface="Times New Roman"/>
                    <a:sym typeface="Times New Roman"/>
                  </a:rPr>
                  <a:t>Faradic efficiency is 82.4 %, amount of H</a:t>
                </a:r>
                <a:r>
                  <a:rPr baseline="-25000" lang="en-US" sz="1600">
                    <a:solidFill>
                      <a:schemeClr val="dk1"/>
                    </a:solidFill>
                    <a:latin typeface="Times New Roman"/>
                    <a:ea typeface="Times New Roman"/>
                    <a:cs typeface="Times New Roman"/>
                    <a:sym typeface="Times New Roman"/>
                  </a:rPr>
                  <a:t>2 </a:t>
                </a:r>
                <a:r>
                  <a:rPr lang="en-US" sz="1600">
                    <a:solidFill>
                      <a:schemeClr val="dk1"/>
                    </a:solidFill>
                    <a:latin typeface="Times New Roman"/>
                    <a:ea typeface="Times New Roman"/>
                    <a:cs typeface="Times New Roman"/>
                    <a:sym typeface="Times New Roman"/>
                  </a:rPr>
                  <a:t>produced is 0.0147 kg by 1 kWh of energy.</a:t>
                </a:r>
                <a:endParaRPr baseline="30000" sz="1600">
                  <a:solidFill>
                    <a:schemeClr val="dk1"/>
                  </a:solidFill>
                  <a:latin typeface="Calibri"/>
                  <a:ea typeface="Calibri"/>
                  <a:cs typeface="Calibri"/>
                  <a:sym typeface="Calibri"/>
                </a:endParaRPr>
              </a:p>
            </p:txBody>
          </p:sp>
          <p:grpSp>
            <p:nvGrpSpPr>
              <p:cNvPr id="243" name="Google Shape;243;p7"/>
              <p:cNvGrpSpPr/>
              <p:nvPr/>
            </p:nvGrpSpPr>
            <p:grpSpPr>
              <a:xfrm>
                <a:off x="-128668" y="1277751"/>
                <a:ext cx="8456600" cy="5580249"/>
                <a:chOff x="-128668" y="1277751"/>
                <a:chExt cx="8456600" cy="5580249"/>
              </a:xfrm>
            </p:grpSpPr>
            <p:grpSp>
              <p:nvGrpSpPr>
                <p:cNvPr id="244" name="Google Shape;244;p7"/>
                <p:cNvGrpSpPr/>
                <p:nvPr/>
              </p:nvGrpSpPr>
              <p:grpSpPr>
                <a:xfrm>
                  <a:off x="-128668" y="3983881"/>
                  <a:ext cx="4902470" cy="2874119"/>
                  <a:chOff x="18848427" y="34285679"/>
                  <a:chExt cx="5161979" cy="3502521"/>
                </a:xfrm>
              </p:grpSpPr>
              <p:graphicFrame>
                <p:nvGraphicFramePr>
                  <p:cNvPr id="245" name="Google Shape;245;p7"/>
                  <p:cNvGraphicFramePr/>
                  <p:nvPr/>
                </p:nvGraphicFramePr>
                <p:xfrm>
                  <a:off x="18848427" y="34285679"/>
                  <a:ext cx="5161979" cy="3502521"/>
                </p:xfrm>
                <a:graphic>
                  <a:graphicData uri="http://schemas.openxmlformats.org/presentationml/2006/ole">
                    <mc:AlternateContent>
                      <mc:Choice Requires="v">
                        <p:oleObj r:id="rId22" imgH="3502521" imgW="5161979" progId="Origin50.Graph" spid="_x0000_s6">
                          <p:embed/>
                        </p:oleObj>
                      </mc:Choice>
                      <mc:Fallback>
                        <p:oleObj r:id="rId23" imgH="3502521" imgW="5161979" progId="Origin50.Graph">
                          <p:embed/>
                          <p:pic>
                            <p:nvPicPr>
                              <p:cNvPr id="245" name="Google Shape;245;p7"/>
                              <p:cNvPicPr preferRelativeResize="0"/>
                              <p:nvPr/>
                            </p:nvPicPr>
                            <p:blipFill rotWithShape="1">
                              <a:blip r:embed="rId24">
                                <a:alphaModFix/>
                              </a:blip>
                              <a:srcRect b="0" l="0" r="0" t="0"/>
                              <a:stretch/>
                            </p:blipFill>
                            <p:spPr>
                              <a:xfrm>
                                <a:off x="18848427" y="34285679"/>
                                <a:ext cx="5161979" cy="3502521"/>
                              </a:xfrm>
                              <a:prstGeom prst="rect">
                                <a:avLst/>
                              </a:prstGeom>
                              <a:noFill/>
                              <a:ln>
                                <a:noFill/>
                              </a:ln>
                            </p:spPr>
                          </p:pic>
                        </p:oleObj>
                      </mc:Fallback>
                    </mc:AlternateContent>
                  </a:graphicData>
                </a:graphic>
              </p:graphicFrame>
              <p:pic>
                <p:nvPicPr>
                  <p:cNvPr id="246" name="Google Shape;246;p7"/>
                  <p:cNvPicPr preferRelativeResize="0"/>
                  <p:nvPr/>
                </p:nvPicPr>
                <p:blipFill rotWithShape="1">
                  <a:blip r:embed="rId25">
                    <a:alphaModFix/>
                  </a:blip>
                  <a:srcRect b="0" l="0" r="0" t="0"/>
                  <a:stretch/>
                </p:blipFill>
                <p:spPr>
                  <a:xfrm>
                    <a:off x="19975703" y="35720686"/>
                    <a:ext cx="1605363" cy="1179623"/>
                  </a:xfrm>
                  <a:prstGeom prst="rect">
                    <a:avLst/>
                  </a:prstGeom>
                  <a:noFill/>
                  <a:ln>
                    <a:noFill/>
                  </a:ln>
                </p:spPr>
              </p:pic>
              <p:sp>
                <p:nvSpPr>
                  <p:cNvPr id="247" name="Google Shape;247;p7"/>
                  <p:cNvSpPr txBox="1"/>
                  <p:nvPr/>
                </p:nvSpPr>
                <p:spPr>
                  <a:xfrm>
                    <a:off x="22530486" y="34662743"/>
                    <a:ext cx="398673" cy="78764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c</a:t>
                    </a:r>
                    <a:endParaRPr b="1" sz="3600">
                      <a:solidFill>
                        <a:schemeClr val="dk1"/>
                      </a:solidFill>
                      <a:latin typeface="Calibri"/>
                      <a:ea typeface="Calibri"/>
                      <a:cs typeface="Calibri"/>
                      <a:sym typeface="Calibri"/>
                    </a:endParaRPr>
                  </a:p>
                </p:txBody>
              </p:sp>
            </p:grpSp>
            <p:graphicFrame>
              <p:nvGraphicFramePr>
                <p:cNvPr id="248" name="Google Shape;248;p7"/>
                <p:cNvGraphicFramePr/>
                <p:nvPr/>
              </p:nvGraphicFramePr>
              <p:xfrm>
                <a:off x="7072528" y="4302156"/>
                <a:ext cx="1255404" cy="970085"/>
              </p:xfrm>
              <a:graphic>
                <a:graphicData uri="http://schemas.openxmlformats.org/presentationml/2006/ole">
                  <mc:AlternateContent>
                    <mc:Choice Requires="v">
                      <p:oleObj r:id="rId26" imgH="970085" imgW="1255404" progId="Origin50.Graph" spid="_x0000_s7">
                        <p:embed/>
                      </p:oleObj>
                    </mc:Choice>
                    <mc:Fallback>
                      <p:oleObj r:id="rId27" imgH="970085" imgW="1255404" progId="Origin50.Graph">
                        <p:embed/>
                        <p:pic>
                          <p:nvPicPr>
                            <p:cNvPr id="248" name="Google Shape;248;p7"/>
                            <p:cNvPicPr preferRelativeResize="0"/>
                            <p:nvPr/>
                          </p:nvPicPr>
                          <p:blipFill rotWithShape="1">
                            <a:blip r:embed="rId28">
                              <a:alphaModFix/>
                            </a:blip>
                            <a:srcRect b="0" l="0" r="0" t="0"/>
                            <a:stretch/>
                          </p:blipFill>
                          <p:spPr>
                            <a:xfrm>
                              <a:off x="7072528" y="4302156"/>
                              <a:ext cx="1255404" cy="970085"/>
                            </a:xfrm>
                            <a:prstGeom prst="rect">
                              <a:avLst/>
                            </a:prstGeom>
                            <a:noFill/>
                            <a:ln>
                              <a:noFill/>
                            </a:ln>
                          </p:spPr>
                        </p:pic>
                      </p:oleObj>
                    </mc:Fallback>
                  </mc:AlternateContent>
                </a:graphicData>
              </a:graphic>
            </p:graphicFrame>
            <p:sp>
              <p:nvSpPr>
                <p:cNvPr id="249" name="Google Shape;249;p7"/>
                <p:cNvSpPr txBox="1"/>
                <p:nvPr/>
              </p:nvSpPr>
              <p:spPr>
                <a:xfrm>
                  <a:off x="6758080" y="1277751"/>
                  <a:ext cx="37702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b</a:t>
                  </a:r>
                  <a:endParaRPr/>
                </a:p>
              </p:txBody>
            </p:sp>
            <p:sp>
              <p:nvSpPr>
                <p:cNvPr id="250" name="Google Shape;250;p7"/>
                <p:cNvSpPr txBox="1"/>
                <p:nvPr/>
              </p:nvSpPr>
              <p:spPr>
                <a:xfrm>
                  <a:off x="4993752" y="4553088"/>
                  <a:ext cx="377026"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800">
                      <a:solidFill>
                        <a:schemeClr val="dk1"/>
                      </a:solidFill>
                      <a:latin typeface="Calibri"/>
                      <a:ea typeface="Calibri"/>
                      <a:cs typeface="Calibri"/>
                      <a:sym typeface="Calibri"/>
                    </a:rPr>
                    <a:t>d</a:t>
                  </a:r>
                  <a:endParaRPr b="1" sz="2800">
                    <a:solidFill>
                      <a:schemeClr val="dk1"/>
                    </a:solidFill>
                    <a:latin typeface="Calibri"/>
                    <a:ea typeface="Calibri"/>
                    <a:cs typeface="Calibri"/>
                    <a:sym typeface="Calibri"/>
                  </a:endParaRPr>
                </a:p>
              </p:txBody>
            </p:sp>
          </p:gr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232"/>
                                        </p:tgtEl>
                                        <p:attrNameLst>
                                          <p:attrName>style.visibility</p:attrName>
                                        </p:attrNameLst>
                                      </p:cBhvr>
                                      <p:to>
                                        <p:strVal val="visible"/>
                                      </p:to>
                                    </p:set>
                                    <p:anim calcmode="lin" valueType="num">
                                      <p:cBhvr additive="base">
                                        <p:cTn dur="500"/>
                                        <p:tgtEl>
                                          <p:spTgt spid="23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8"/>
          <p:cNvPicPr preferRelativeResize="0"/>
          <p:nvPr/>
        </p:nvPicPr>
        <p:blipFill rotWithShape="1">
          <a:blip r:embed="rId3">
            <a:alphaModFix/>
          </a:blip>
          <a:srcRect b="0" l="0" r="0" t="0"/>
          <a:stretch/>
        </p:blipFill>
        <p:spPr>
          <a:xfrm>
            <a:off x="9999663" y="0"/>
            <a:ext cx="2192337" cy="692150"/>
          </a:xfrm>
          <a:prstGeom prst="rect">
            <a:avLst/>
          </a:prstGeom>
          <a:noFill/>
          <a:ln>
            <a:noFill/>
          </a:ln>
        </p:spPr>
      </p:pic>
      <p:sp>
        <p:nvSpPr>
          <p:cNvPr id="257" name="Google Shape;257;p8"/>
          <p:cNvSpPr/>
          <p:nvPr/>
        </p:nvSpPr>
        <p:spPr>
          <a:xfrm>
            <a:off x="177208" y="0"/>
            <a:ext cx="982245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rgbClr val="002060"/>
                </a:solidFill>
                <a:latin typeface="Arial"/>
                <a:ea typeface="Arial"/>
                <a:cs typeface="Arial"/>
                <a:sym typeface="Arial"/>
              </a:rPr>
              <a:t>Conclusion</a:t>
            </a:r>
            <a:endParaRPr b="1" sz="3200" u="sng">
              <a:solidFill>
                <a:srgbClr val="002060"/>
              </a:solidFill>
              <a:latin typeface="Arial"/>
              <a:ea typeface="Arial"/>
              <a:cs typeface="Arial"/>
              <a:sym typeface="Arial"/>
            </a:endParaRPr>
          </a:p>
        </p:txBody>
      </p:sp>
      <p:sp>
        <p:nvSpPr>
          <p:cNvPr id="258" name="Google Shape;258;p8"/>
          <p:cNvSpPr/>
          <p:nvPr/>
        </p:nvSpPr>
        <p:spPr>
          <a:xfrm>
            <a:off x="177208" y="692150"/>
            <a:ext cx="12136107" cy="1754326"/>
          </a:xfrm>
          <a:prstGeom prst="rect">
            <a:avLst/>
          </a:prstGeom>
          <a:noFill/>
          <a:ln>
            <a:noFill/>
          </a:ln>
        </p:spPr>
        <p:txBody>
          <a:bodyPr anchorCtr="0" anchor="ctr"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Noto Sans Symbols"/>
              <a:buChar char="✔"/>
            </a:pPr>
            <a:r>
              <a:rPr i="0" lang="en-US" sz="1800" u="none" cap="none" strike="noStrike">
                <a:solidFill>
                  <a:schemeClr val="dk1"/>
                </a:solidFill>
                <a:latin typeface="Times New Roman"/>
                <a:ea typeface="Times New Roman"/>
                <a:cs typeface="Times New Roman"/>
                <a:sym typeface="Times New Roman"/>
              </a:rPr>
              <a:t>Ru single atoms are successfully anchored on NiCo₂O₄ through Ru–O–Ni/Co interactions. </a:t>
            </a:r>
            <a:endParaRPr/>
          </a:p>
          <a:p>
            <a:pPr indent="-285750" lvl="0" marL="285750" marR="0" rtl="0" algn="l">
              <a:lnSpc>
                <a:spcPct val="100000"/>
              </a:lnSpc>
              <a:spcBef>
                <a:spcPts val="0"/>
              </a:spcBef>
              <a:spcAft>
                <a:spcPts val="0"/>
              </a:spcAft>
              <a:buClr>
                <a:schemeClr val="dk1"/>
              </a:buClr>
              <a:buSzPts val="1800"/>
              <a:buFont typeface="Noto Sans Symbols"/>
              <a:buChar char="✔"/>
            </a:pPr>
            <a:r>
              <a:rPr i="0" lang="en-US" sz="1800" u="none" cap="none" strike="noStrike">
                <a:solidFill>
                  <a:schemeClr val="dk1"/>
                </a:solidFill>
                <a:latin typeface="Times New Roman"/>
                <a:ea typeface="Times New Roman"/>
                <a:cs typeface="Times New Roman"/>
                <a:sym typeface="Times New Roman"/>
              </a:rPr>
              <a:t>XAS and XPS reveal significant electronic redistribution at the Ru–oxide interface. </a:t>
            </a:r>
            <a:endParaRPr/>
          </a:p>
          <a:p>
            <a:pPr indent="-285750" lvl="0" marL="285750" marR="0" rtl="0" algn="l">
              <a:lnSpc>
                <a:spcPct val="100000"/>
              </a:lnSpc>
              <a:spcBef>
                <a:spcPts val="0"/>
              </a:spcBef>
              <a:spcAft>
                <a:spcPts val="0"/>
              </a:spcAft>
              <a:buClr>
                <a:schemeClr val="dk1"/>
              </a:buClr>
              <a:buSzPts val="1800"/>
              <a:buFont typeface="Noto Sans Symbols"/>
              <a:buChar char="✔"/>
            </a:pPr>
            <a:r>
              <a:rPr i="0" lang="en-US" sz="1800" u="none" cap="none" strike="noStrike">
                <a:solidFill>
                  <a:schemeClr val="dk1"/>
                </a:solidFill>
                <a:latin typeface="Times New Roman"/>
                <a:ea typeface="Times New Roman"/>
                <a:cs typeface="Times New Roman"/>
                <a:sym typeface="Times New Roman"/>
              </a:rPr>
              <a:t>The preserved host-lattice structure confirms effective stabilization of isolated Ru sites without significant structural disruption. </a:t>
            </a:r>
            <a:endParaRPr/>
          </a:p>
          <a:p>
            <a:pPr indent="-285750" lvl="0" marL="285750" marR="0" rtl="0" algn="l">
              <a:lnSpc>
                <a:spcPct val="100000"/>
              </a:lnSpc>
              <a:spcBef>
                <a:spcPts val="0"/>
              </a:spcBef>
              <a:spcAft>
                <a:spcPts val="0"/>
              </a:spcAft>
              <a:buClr>
                <a:schemeClr val="dk1"/>
              </a:buClr>
              <a:buSzPts val="1800"/>
              <a:buFont typeface="Noto Sans Symbols"/>
              <a:buChar char="✔"/>
            </a:pPr>
            <a:r>
              <a:rPr i="0" lang="en-US" sz="1800" u="none" cap="none" strike="noStrike">
                <a:solidFill>
                  <a:schemeClr val="dk1"/>
                </a:solidFill>
                <a:latin typeface="Times New Roman"/>
                <a:ea typeface="Times New Roman"/>
                <a:cs typeface="Times New Roman"/>
                <a:sym typeface="Times New Roman"/>
              </a:rPr>
              <a:t>Ru-SAC/NiCo₂O₄ exhibits enhanced bifunctional HER/OER activity compared with bare NiCo₂O₄. </a:t>
            </a:r>
            <a:endParaRPr/>
          </a:p>
          <a:p>
            <a:pPr indent="-285750" lvl="0" marL="285750" marR="0" rtl="0" algn="l">
              <a:lnSpc>
                <a:spcPct val="100000"/>
              </a:lnSpc>
              <a:spcBef>
                <a:spcPts val="0"/>
              </a:spcBef>
              <a:spcAft>
                <a:spcPts val="0"/>
              </a:spcAft>
              <a:buClr>
                <a:schemeClr val="dk1"/>
              </a:buClr>
              <a:buSzPts val="1800"/>
              <a:buFont typeface="Noto Sans Symbols"/>
              <a:buChar char="✔"/>
            </a:pPr>
            <a:r>
              <a:rPr i="0" lang="en-US" sz="1800" u="none" cap="none" strike="noStrike">
                <a:solidFill>
                  <a:schemeClr val="dk1"/>
                </a:solidFill>
                <a:latin typeface="Times New Roman"/>
                <a:ea typeface="Times New Roman"/>
                <a:cs typeface="Times New Roman"/>
                <a:sym typeface="Times New Roman"/>
              </a:rPr>
              <a:t>The catalyst enables stable overall water splitting at 1.57 V @ 10 mA cm⁻² for 60 h. </a:t>
            </a:r>
            <a:endParaRPr/>
          </a:p>
        </p:txBody>
      </p:sp>
      <p:sp>
        <p:nvSpPr>
          <p:cNvPr id="259" name="Google Shape;259;p8"/>
          <p:cNvSpPr/>
          <p:nvPr/>
        </p:nvSpPr>
        <p:spPr>
          <a:xfrm>
            <a:off x="326065" y="2553851"/>
            <a:ext cx="1090191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u="sng">
                <a:solidFill>
                  <a:srgbClr val="002060"/>
                </a:solidFill>
                <a:latin typeface="Arial"/>
                <a:ea typeface="Arial"/>
                <a:cs typeface="Arial"/>
                <a:sym typeface="Arial"/>
              </a:rPr>
              <a:t> Future Scope: Operando Spectroscopic Probing of Ru Coordination Dynamics and Support Phase Transformation</a:t>
            </a:r>
            <a:endParaRPr b="1" sz="2400" u="sng">
              <a:solidFill>
                <a:srgbClr val="002060"/>
              </a:solidFill>
              <a:latin typeface="Arial"/>
              <a:ea typeface="Arial"/>
              <a:cs typeface="Arial"/>
              <a:sym typeface="Arial"/>
            </a:endParaRPr>
          </a:p>
        </p:txBody>
      </p:sp>
      <p:grpSp>
        <p:nvGrpSpPr>
          <p:cNvPr id="260" name="Google Shape;260;p8"/>
          <p:cNvGrpSpPr/>
          <p:nvPr/>
        </p:nvGrpSpPr>
        <p:grpSpPr>
          <a:xfrm>
            <a:off x="422803" y="3443116"/>
            <a:ext cx="11644915" cy="3019433"/>
            <a:chOff x="-457921" y="1114111"/>
            <a:chExt cx="11644915" cy="3019433"/>
          </a:xfrm>
        </p:grpSpPr>
        <p:sp>
          <p:nvSpPr>
            <p:cNvPr id="261" name="Google Shape;261;p8"/>
            <p:cNvSpPr/>
            <p:nvPr/>
          </p:nvSpPr>
          <p:spPr>
            <a:xfrm>
              <a:off x="764759" y="1319965"/>
              <a:ext cx="1394828" cy="487571"/>
            </a:xfrm>
            <a:prstGeom prst="roundRect">
              <a:avLst>
                <a:gd fmla="val 16667" name="adj"/>
              </a:avLst>
            </a:prstGeom>
            <a:solidFill>
              <a:srgbClr val="00B0F0">
                <a:alpha val="30196"/>
              </a:srgbClr>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Before OER</a:t>
              </a:r>
              <a:endParaRPr b="1" sz="1600">
                <a:solidFill>
                  <a:schemeClr val="dk1"/>
                </a:solidFill>
                <a:latin typeface="Calibri"/>
                <a:ea typeface="Calibri"/>
                <a:cs typeface="Calibri"/>
                <a:sym typeface="Calibri"/>
              </a:endParaRPr>
            </a:p>
          </p:txBody>
        </p:sp>
        <p:pic>
          <p:nvPicPr>
            <p:cNvPr id="262" name="Google Shape;262;p8"/>
            <p:cNvPicPr preferRelativeResize="0"/>
            <p:nvPr/>
          </p:nvPicPr>
          <p:blipFill rotWithShape="1">
            <a:blip r:embed="rId4">
              <a:alphaModFix/>
            </a:blip>
            <a:srcRect b="0" l="0" r="0" t="0"/>
            <a:stretch/>
          </p:blipFill>
          <p:spPr>
            <a:xfrm>
              <a:off x="764759" y="1911319"/>
              <a:ext cx="1816193" cy="1206562"/>
            </a:xfrm>
            <a:prstGeom prst="rect">
              <a:avLst/>
            </a:prstGeom>
            <a:noFill/>
            <a:ln>
              <a:noFill/>
            </a:ln>
          </p:spPr>
        </p:pic>
        <p:grpSp>
          <p:nvGrpSpPr>
            <p:cNvPr id="263" name="Google Shape;263;p8"/>
            <p:cNvGrpSpPr/>
            <p:nvPr/>
          </p:nvGrpSpPr>
          <p:grpSpPr>
            <a:xfrm>
              <a:off x="3519376" y="1114111"/>
              <a:ext cx="2844946" cy="2003770"/>
              <a:chOff x="3019646" y="1222067"/>
              <a:chExt cx="2844946" cy="2003770"/>
            </a:xfrm>
          </p:grpSpPr>
          <p:sp>
            <p:nvSpPr>
              <p:cNvPr id="264" name="Google Shape;264;p8"/>
              <p:cNvSpPr/>
              <p:nvPr/>
            </p:nvSpPr>
            <p:spPr>
              <a:xfrm>
                <a:off x="3019646" y="1222067"/>
                <a:ext cx="2126490" cy="646723"/>
              </a:xfrm>
              <a:prstGeom prst="roundRect">
                <a:avLst>
                  <a:gd fmla="val 16667" name="adj"/>
                </a:avLst>
              </a:prstGeom>
              <a:solidFill>
                <a:srgbClr val="FFE499">
                  <a:alpha val="30196"/>
                </a:srgbClr>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During OER</a:t>
                </a:r>
                <a:endParaRPr/>
              </a:p>
              <a:p>
                <a:pPr indent="0" lvl="0" marL="0" marR="0" rtl="0" algn="ctr">
                  <a:spcBef>
                    <a:spcPts val="0"/>
                  </a:spcBef>
                  <a:spcAft>
                    <a:spcPts val="0"/>
                  </a:spcAft>
                  <a:buNone/>
                </a:pPr>
                <a:r>
                  <a:rPr b="1" lang="en-US" sz="1600">
                    <a:solidFill>
                      <a:schemeClr val="dk1"/>
                    </a:solidFill>
                    <a:latin typeface="Calibri"/>
                    <a:ea typeface="Calibri"/>
                    <a:cs typeface="Calibri"/>
                    <a:sym typeface="Calibri"/>
                  </a:rPr>
                  <a:t>(OH</a:t>
                </a:r>
                <a:r>
                  <a:rPr b="1" baseline="30000" lang="en-US" sz="1600">
                    <a:solidFill>
                      <a:schemeClr val="dk1"/>
                    </a:solidFill>
                    <a:latin typeface="Calibri"/>
                    <a:ea typeface="Calibri"/>
                    <a:cs typeface="Calibri"/>
                    <a:sym typeface="Calibri"/>
                  </a:rPr>
                  <a:t>-</a:t>
                </a:r>
                <a:r>
                  <a:rPr b="1" lang="en-US" sz="1600">
                    <a:solidFill>
                      <a:schemeClr val="dk1"/>
                    </a:solidFill>
                    <a:latin typeface="Calibri"/>
                    <a:ea typeface="Calibri"/>
                    <a:cs typeface="Calibri"/>
                    <a:sym typeface="Calibri"/>
                  </a:rPr>
                  <a:t> adsorption &amp; oxidation</a:t>
                </a:r>
                <a:endParaRPr b="1" sz="1400">
                  <a:solidFill>
                    <a:schemeClr val="dk1"/>
                  </a:solidFill>
                  <a:latin typeface="Calibri"/>
                  <a:ea typeface="Calibri"/>
                  <a:cs typeface="Calibri"/>
                  <a:sym typeface="Calibri"/>
                </a:endParaRPr>
              </a:p>
            </p:txBody>
          </p:sp>
          <p:pic>
            <p:nvPicPr>
              <p:cNvPr id="265" name="Google Shape;265;p8"/>
              <p:cNvPicPr preferRelativeResize="0"/>
              <p:nvPr/>
            </p:nvPicPr>
            <p:blipFill rotWithShape="1">
              <a:blip r:embed="rId5">
                <a:alphaModFix/>
              </a:blip>
              <a:srcRect b="0" l="0" r="0" t="0"/>
              <a:stretch/>
            </p:blipFill>
            <p:spPr>
              <a:xfrm>
                <a:off x="3019646" y="1911319"/>
                <a:ext cx="2844946" cy="1314518"/>
              </a:xfrm>
              <a:prstGeom prst="rect">
                <a:avLst/>
              </a:prstGeom>
              <a:noFill/>
              <a:ln>
                <a:noFill/>
              </a:ln>
            </p:spPr>
          </p:pic>
        </p:grpSp>
        <p:sp>
          <p:nvSpPr>
            <p:cNvPr id="266" name="Google Shape;266;p8"/>
            <p:cNvSpPr/>
            <p:nvPr/>
          </p:nvSpPr>
          <p:spPr>
            <a:xfrm>
              <a:off x="3519376" y="3117881"/>
              <a:ext cx="229979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Reconstructed surface</a:t>
              </a:r>
              <a:endParaRPr/>
            </a:p>
          </p:txBody>
        </p:sp>
        <p:sp>
          <p:nvSpPr>
            <p:cNvPr id="267" name="Google Shape;267;p8"/>
            <p:cNvSpPr/>
            <p:nvPr/>
          </p:nvSpPr>
          <p:spPr>
            <a:xfrm>
              <a:off x="7495954" y="1114111"/>
              <a:ext cx="1177157" cy="497442"/>
            </a:xfrm>
            <a:prstGeom prst="roundRect">
              <a:avLst>
                <a:gd fmla="val 16667" name="adj"/>
              </a:avLst>
            </a:prstGeom>
            <a:solidFill>
              <a:srgbClr val="A8D08C">
                <a:alpha val="30196"/>
              </a:srgbClr>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800">
                  <a:solidFill>
                    <a:schemeClr val="dk1"/>
                  </a:solidFill>
                  <a:latin typeface="Calibri"/>
                  <a:ea typeface="Calibri"/>
                  <a:cs typeface="Calibri"/>
                  <a:sym typeface="Calibri"/>
                </a:rPr>
                <a:t>After OER</a:t>
              </a:r>
              <a:endParaRPr/>
            </a:p>
          </p:txBody>
        </p:sp>
        <p:pic>
          <p:nvPicPr>
            <p:cNvPr id="268" name="Google Shape;268;p8"/>
            <p:cNvPicPr preferRelativeResize="0"/>
            <p:nvPr/>
          </p:nvPicPr>
          <p:blipFill rotWithShape="1">
            <a:blip r:embed="rId4">
              <a:alphaModFix/>
            </a:blip>
            <a:srcRect b="0" l="0" r="0" t="0"/>
            <a:stretch/>
          </p:blipFill>
          <p:spPr>
            <a:xfrm>
              <a:off x="7302746" y="1857341"/>
              <a:ext cx="1816193" cy="1206562"/>
            </a:xfrm>
            <a:prstGeom prst="rect">
              <a:avLst/>
            </a:prstGeom>
            <a:noFill/>
            <a:ln>
              <a:noFill/>
            </a:ln>
          </p:spPr>
        </p:pic>
        <p:sp>
          <p:nvSpPr>
            <p:cNvPr id="269" name="Google Shape;269;p8"/>
            <p:cNvSpPr/>
            <p:nvPr/>
          </p:nvSpPr>
          <p:spPr>
            <a:xfrm>
              <a:off x="2686822" y="2355896"/>
              <a:ext cx="726683" cy="317408"/>
            </a:xfrm>
            <a:prstGeom prst="rightArrow">
              <a:avLst>
                <a:gd fmla="val 50000" name="adj1"/>
                <a:gd fmla="val 50000" name="adj2"/>
              </a:avLst>
            </a:prstGeom>
            <a:gradFill>
              <a:gsLst>
                <a:gs pos="0">
                  <a:srgbClr val="2F4D1A"/>
                </a:gs>
                <a:gs pos="50000">
                  <a:srgbClr val="446F27"/>
                </a:gs>
                <a:gs pos="100000">
                  <a:srgbClr val="51862F"/>
                </a:gs>
              </a:gsLst>
              <a:lin ang="8100000" scaled="0"/>
            </a:gradFill>
            <a:ln cap="flat" cmpd="sng" w="12700">
              <a:solidFill>
                <a:srgbClr val="37562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0" name="Google Shape;270;p8"/>
            <p:cNvSpPr/>
            <p:nvPr/>
          </p:nvSpPr>
          <p:spPr>
            <a:xfrm>
              <a:off x="6576063" y="2301918"/>
              <a:ext cx="726683" cy="317408"/>
            </a:xfrm>
            <a:prstGeom prst="rightArrow">
              <a:avLst>
                <a:gd fmla="val 50000" name="adj1"/>
                <a:gd fmla="val 50000" name="adj2"/>
              </a:avLst>
            </a:prstGeom>
            <a:gradFill>
              <a:gsLst>
                <a:gs pos="0">
                  <a:srgbClr val="2F4D1A"/>
                </a:gs>
                <a:gs pos="50000">
                  <a:srgbClr val="446F27"/>
                </a:gs>
                <a:gs pos="100000">
                  <a:srgbClr val="51862F"/>
                </a:gs>
              </a:gsLst>
              <a:lin ang="8100000" scaled="0"/>
            </a:gradFill>
            <a:ln cap="flat" cmpd="sng" w="12700">
              <a:solidFill>
                <a:srgbClr val="375623"/>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1" name="Google Shape;271;p8"/>
            <p:cNvSpPr txBox="1"/>
            <p:nvPr/>
          </p:nvSpPr>
          <p:spPr>
            <a:xfrm>
              <a:off x="-457921" y="3487213"/>
              <a:ext cx="11644915" cy="64633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How single atoms and support interaction evolve during catalysis?</a:t>
              </a:r>
              <a:endParaRPr/>
            </a:p>
            <a:p>
              <a:pPr indent="-342900" lvl="0" marL="342900" marR="0" rtl="0" algn="l">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How the coordination of single atoms changes during catalysis and how it affect their activity and stability?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9"/>
          <p:cNvPicPr preferRelativeResize="0"/>
          <p:nvPr/>
        </p:nvPicPr>
        <p:blipFill rotWithShape="1">
          <a:blip r:embed="rId3">
            <a:alphaModFix/>
          </a:blip>
          <a:srcRect b="0" l="0" r="0" t="0"/>
          <a:stretch/>
        </p:blipFill>
        <p:spPr>
          <a:xfrm>
            <a:off x="9999663" y="0"/>
            <a:ext cx="2192337" cy="692150"/>
          </a:xfrm>
          <a:prstGeom prst="rect">
            <a:avLst/>
          </a:prstGeom>
          <a:noFill/>
          <a:ln>
            <a:noFill/>
          </a:ln>
        </p:spPr>
      </p:pic>
      <p:sp>
        <p:nvSpPr>
          <p:cNvPr id="277" name="Google Shape;277;p9"/>
          <p:cNvSpPr/>
          <p:nvPr/>
        </p:nvSpPr>
        <p:spPr>
          <a:xfrm>
            <a:off x="177208" y="0"/>
            <a:ext cx="9822455"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u="sng">
                <a:solidFill>
                  <a:srgbClr val="002060"/>
                </a:solidFill>
                <a:latin typeface="Arial"/>
                <a:ea typeface="Arial"/>
                <a:cs typeface="Arial"/>
                <a:sym typeface="Arial"/>
              </a:rPr>
              <a:t>Acknowledgment </a:t>
            </a:r>
            <a:endParaRPr b="1" sz="3200" u="sng">
              <a:solidFill>
                <a:srgbClr val="002060"/>
              </a:solidFill>
              <a:latin typeface="Arial"/>
              <a:ea typeface="Arial"/>
              <a:cs typeface="Arial"/>
              <a:sym typeface="Arial"/>
            </a:endParaRPr>
          </a:p>
          <a:p>
            <a:pPr indent="0" lvl="0" marL="0" marR="0" rtl="0" algn="l">
              <a:spcBef>
                <a:spcPts val="0"/>
              </a:spcBef>
              <a:spcAft>
                <a:spcPts val="0"/>
              </a:spcAft>
              <a:buNone/>
            </a:pPr>
            <a:r>
              <a:t/>
            </a:r>
            <a:endParaRPr b="1" sz="3200" u="sng">
              <a:solidFill>
                <a:srgbClr val="002060"/>
              </a:solidFill>
              <a:latin typeface="Arial"/>
              <a:ea typeface="Arial"/>
              <a:cs typeface="Arial"/>
              <a:sym typeface="Arial"/>
            </a:endParaRPr>
          </a:p>
        </p:txBody>
      </p:sp>
      <p:grpSp>
        <p:nvGrpSpPr>
          <p:cNvPr id="278" name="Google Shape;278;p9"/>
          <p:cNvGrpSpPr/>
          <p:nvPr/>
        </p:nvGrpSpPr>
        <p:grpSpPr>
          <a:xfrm>
            <a:off x="7759293" y="4899485"/>
            <a:ext cx="3979051" cy="1501329"/>
            <a:chOff x="7231032" y="41434169"/>
            <a:chExt cx="3061156" cy="1184642"/>
          </a:xfrm>
        </p:grpSpPr>
        <p:pic>
          <p:nvPicPr>
            <p:cNvPr id="279" name="Google Shape;279;p9"/>
            <p:cNvPicPr preferRelativeResize="0"/>
            <p:nvPr/>
          </p:nvPicPr>
          <p:blipFill rotWithShape="1">
            <a:blip r:embed="rId4">
              <a:alphaModFix/>
            </a:blip>
            <a:srcRect b="0" l="0" r="0" t="0"/>
            <a:stretch/>
          </p:blipFill>
          <p:spPr>
            <a:xfrm>
              <a:off x="8334759" y="41434169"/>
              <a:ext cx="941088" cy="1119348"/>
            </a:xfrm>
            <a:prstGeom prst="rect">
              <a:avLst/>
            </a:prstGeom>
            <a:solidFill>
              <a:srgbClr val="CCFF99"/>
            </a:solidFill>
            <a:ln>
              <a:noFill/>
            </a:ln>
          </p:spPr>
        </p:pic>
        <p:pic>
          <p:nvPicPr>
            <p:cNvPr id="280" name="Google Shape;280;p9"/>
            <p:cNvPicPr preferRelativeResize="0"/>
            <p:nvPr/>
          </p:nvPicPr>
          <p:blipFill rotWithShape="1">
            <a:blip r:embed="rId5">
              <a:alphaModFix/>
            </a:blip>
            <a:srcRect b="0" l="0" r="0" t="0"/>
            <a:stretch/>
          </p:blipFill>
          <p:spPr>
            <a:xfrm>
              <a:off x="9291778" y="41477453"/>
              <a:ext cx="1000410" cy="1141358"/>
            </a:xfrm>
            <a:prstGeom prst="rect">
              <a:avLst/>
            </a:prstGeom>
            <a:noFill/>
            <a:ln>
              <a:noFill/>
            </a:ln>
          </p:spPr>
        </p:pic>
        <p:pic>
          <p:nvPicPr>
            <p:cNvPr id="281" name="Google Shape;281;p9"/>
            <p:cNvPicPr preferRelativeResize="0"/>
            <p:nvPr/>
          </p:nvPicPr>
          <p:blipFill rotWithShape="1">
            <a:blip r:embed="rId6">
              <a:alphaModFix/>
            </a:blip>
            <a:srcRect b="0" l="0" r="0" t="0"/>
            <a:stretch/>
          </p:blipFill>
          <p:spPr>
            <a:xfrm>
              <a:off x="7231032" y="41434913"/>
              <a:ext cx="1092312" cy="1143151"/>
            </a:xfrm>
            <a:prstGeom prst="rect">
              <a:avLst/>
            </a:prstGeom>
            <a:noFill/>
            <a:ln>
              <a:noFill/>
            </a:ln>
          </p:spPr>
        </p:pic>
      </p:grpSp>
      <p:pic>
        <p:nvPicPr>
          <p:cNvPr id="282" name="Google Shape;282;p9"/>
          <p:cNvPicPr preferRelativeResize="0"/>
          <p:nvPr/>
        </p:nvPicPr>
        <p:blipFill rotWithShape="1">
          <a:blip r:embed="rId7">
            <a:alphaModFix/>
          </a:blip>
          <a:srcRect b="0" l="0" r="0" t="0"/>
          <a:stretch/>
        </p:blipFill>
        <p:spPr>
          <a:xfrm>
            <a:off x="4910325" y="5017558"/>
            <a:ext cx="2828260" cy="1300507"/>
          </a:xfrm>
          <a:prstGeom prst="rect">
            <a:avLst/>
          </a:prstGeom>
          <a:noFill/>
          <a:ln>
            <a:noFill/>
          </a:ln>
        </p:spPr>
      </p:pic>
      <p:sp>
        <p:nvSpPr>
          <p:cNvPr id="283" name="Google Shape;283;p9"/>
          <p:cNvSpPr txBox="1"/>
          <p:nvPr/>
        </p:nvSpPr>
        <p:spPr>
          <a:xfrm>
            <a:off x="372139" y="1018233"/>
            <a:ext cx="11519615" cy="2095445"/>
          </a:xfrm>
          <a:prstGeom prst="rect">
            <a:avLst/>
          </a:prstGeom>
          <a:noFill/>
          <a:ln>
            <a:noFill/>
          </a:ln>
        </p:spPr>
        <p:txBody>
          <a:bodyPr anchorCtr="0" anchor="t" bIns="0" lIns="0" spcFirstLastPara="1" rIns="0" wrap="square" tIns="149850">
            <a:spAutoFit/>
          </a:bodyPr>
          <a:lstStyle/>
          <a:p>
            <a:pPr indent="-285750" lvl="0" marL="298450" marR="0" rtl="0" algn="just">
              <a:lnSpc>
                <a:spcPct val="100000"/>
              </a:lnSpc>
              <a:spcBef>
                <a:spcPts val="0"/>
              </a:spcBef>
              <a:spcAft>
                <a:spcPts val="0"/>
              </a:spcAft>
              <a:buClr>
                <a:schemeClr val="dk1"/>
              </a:buClr>
              <a:buSzPts val="1800"/>
              <a:buFont typeface="Noto Sans Symbols"/>
              <a:buChar char="❖"/>
            </a:pPr>
            <a:r>
              <a:rPr b="1" lang="en-US" sz="1800">
                <a:solidFill>
                  <a:schemeClr val="dk1"/>
                </a:solidFill>
                <a:latin typeface="Times New Roman"/>
                <a:ea typeface="Times New Roman"/>
                <a:cs typeface="Times New Roman"/>
                <a:sym typeface="Times New Roman"/>
              </a:rPr>
              <a:t>Prof. Surojit Pande (PhD Supervisor)</a:t>
            </a:r>
            <a:endParaRPr b="1" sz="1800">
              <a:solidFill>
                <a:schemeClr val="dk1"/>
              </a:solidFill>
              <a:latin typeface="Times New Roman"/>
              <a:ea typeface="Times New Roman"/>
              <a:cs typeface="Times New Roman"/>
              <a:sym typeface="Times New Roman"/>
            </a:endParaRPr>
          </a:p>
          <a:p>
            <a:pPr indent="-285750" lvl="0" marL="321750" marR="5080" rtl="0" algn="just">
              <a:lnSpc>
                <a:spcPct val="150000"/>
              </a:lnSpc>
              <a:spcBef>
                <a:spcPts val="0"/>
              </a:spcBef>
              <a:spcAft>
                <a:spcPts val="0"/>
              </a:spcAft>
              <a:buClr>
                <a:schemeClr val="dk1"/>
              </a:buClr>
              <a:buSzPts val="1800"/>
              <a:buFont typeface="Noto Sans Symbols"/>
              <a:buChar char="❖"/>
            </a:pPr>
            <a:r>
              <a:rPr b="1" lang="en-US" sz="1800">
                <a:solidFill>
                  <a:schemeClr val="dk1"/>
                </a:solidFill>
                <a:latin typeface="Times New Roman"/>
                <a:ea typeface="Times New Roman"/>
                <a:cs typeface="Times New Roman"/>
                <a:sym typeface="Times New Roman"/>
              </a:rPr>
              <a:t>Department of Chemistry, BITS Pilani, Pilani, India</a:t>
            </a:r>
            <a:endParaRPr b="1" sz="1800">
              <a:solidFill>
                <a:schemeClr val="dk1"/>
              </a:solidFill>
              <a:latin typeface="Times New Roman"/>
              <a:ea typeface="Times New Roman"/>
              <a:cs typeface="Times New Roman"/>
              <a:sym typeface="Times New Roman"/>
            </a:endParaRPr>
          </a:p>
          <a:p>
            <a:pPr indent="-285750" lvl="0" marL="321750" marR="5080" rtl="0" algn="just">
              <a:lnSpc>
                <a:spcPct val="150000"/>
              </a:lnSpc>
              <a:spcBef>
                <a:spcPts val="0"/>
              </a:spcBef>
              <a:spcAft>
                <a:spcPts val="0"/>
              </a:spcAft>
              <a:buClr>
                <a:schemeClr val="dk1"/>
              </a:buClr>
              <a:buSzPts val="1800"/>
              <a:buFont typeface="Noto Sans Symbols"/>
              <a:buChar char="❖"/>
            </a:pPr>
            <a:r>
              <a:rPr b="1" lang="en-US" sz="1800">
                <a:solidFill>
                  <a:schemeClr val="dk1"/>
                </a:solidFill>
                <a:latin typeface="Times New Roman"/>
                <a:ea typeface="Times New Roman"/>
                <a:cs typeface="Times New Roman"/>
                <a:sym typeface="Times New Roman"/>
              </a:rPr>
              <a:t>Central instrument facility, BITS Pilani, Pilani, India </a:t>
            </a:r>
            <a:endParaRPr b="1" sz="1800">
              <a:solidFill>
                <a:schemeClr val="dk1"/>
              </a:solidFill>
              <a:latin typeface="Times New Roman"/>
              <a:ea typeface="Times New Roman"/>
              <a:cs typeface="Times New Roman"/>
              <a:sym typeface="Times New Roman"/>
            </a:endParaRPr>
          </a:p>
          <a:p>
            <a:pPr indent="-285750" lvl="0" marL="298450" marR="0" rtl="0" algn="just">
              <a:spcBef>
                <a:spcPts val="1080"/>
              </a:spcBef>
              <a:spcAft>
                <a:spcPts val="0"/>
              </a:spcAft>
              <a:buClr>
                <a:schemeClr val="dk1"/>
              </a:buClr>
              <a:buSzPts val="1800"/>
              <a:buFont typeface="Noto Sans Symbols"/>
              <a:buChar char="❖"/>
            </a:pPr>
            <a:r>
              <a:rPr b="1" lang="en-US" sz="1800">
                <a:solidFill>
                  <a:schemeClr val="dk1"/>
                </a:solidFill>
                <a:latin typeface="Times New Roman"/>
                <a:ea typeface="Times New Roman"/>
                <a:cs typeface="Times New Roman"/>
                <a:sym typeface="Times New Roman"/>
              </a:rPr>
              <a:t>Indus Synchrotron Radiation facility (BL-9), RRCAT, Indore, India </a:t>
            </a:r>
            <a:endParaRPr b="1" sz="1800">
              <a:solidFill>
                <a:schemeClr val="dk1"/>
              </a:solidFill>
              <a:latin typeface="Times New Roman"/>
              <a:ea typeface="Times New Roman"/>
              <a:cs typeface="Times New Roman"/>
              <a:sym typeface="Times New Roman"/>
            </a:endParaRPr>
          </a:p>
          <a:p>
            <a:pPr indent="-285750" lvl="0" marL="298450" marR="0" rtl="0" algn="just">
              <a:lnSpc>
                <a:spcPct val="100000"/>
              </a:lnSpc>
              <a:spcBef>
                <a:spcPts val="1080"/>
              </a:spcBef>
              <a:spcAft>
                <a:spcPts val="0"/>
              </a:spcAft>
              <a:buClr>
                <a:schemeClr val="dk1"/>
              </a:buClr>
              <a:buSzPts val="1800"/>
              <a:buFont typeface="Noto Sans Symbols"/>
              <a:buChar char="❖"/>
            </a:pPr>
            <a:r>
              <a:rPr b="1" lang="en-US" sz="1800">
                <a:solidFill>
                  <a:schemeClr val="dk1"/>
                </a:solidFill>
                <a:latin typeface="Times New Roman"/>
                <a:ea typeface="Times New Roman"/>
                <a:cs typeface="Times New Roman"/>
                <a:sym typeface="Times New Roman"/>
              </a:rPr>
              <a:t>BITS Pilani, Pilani Campus</a:t>
            </a:r>
            <a:endParaRPr/>
          </a:p>
        </p:txBody>
      </p:sp>
      <p:pic>
        <p:nvPicPr>
          <p:cNvPr id="284" name="Google Shape;284;p9"/>
          <p:cNvPicPr preferRelativeResize="0"/>
          <p:nvPr/>
        </p:nvPicPr>
        <p:blipFill>
          <a:blip r:embed="rId8">
            <a:alphaModFix/>
          </a:blip>
          <a:stretch>
            <a:fillRect/>
          </a:stretch>
        </p:blipFill>
        <p:spPr>
          <a:xfrm>
            <a:off x="177200" y="4413503"/>
            <a:ext cx="4605526" cy="198731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p10"/>
          <p:cNvPicPr preferRelativeResize="0"/>
          <p:nvPr/>
        </p:nvPicPr>
        <p:blipFill rotWithShape="1">
          <a:blip r:embed="rId3">
            <a:alphaModFix/>
          </a:blip>
          <a:srcRect b="0" l="0" r="0" t="0"/>
          <a:stretch/>
        </p:blipFill>
        <p:spPr>
          <a:xfrm>
            <a:off x="9999663" y="0"/>
            <a:ext cx="2192337" cy="692150"/>
          </a:xfrm>
          <a:prstGeom prst="rect">
            <a:avLst/>
          </a:prstGeom>
          <a:noFill/>
          <a:ln>
            <a:noFill/>
          </a:ln>
        </p:spPr>
      </p:pic>
      <p:sp>
        <p:nvSpPr>
          <p:cNvPr id="291" name="Google Shape;291;p10"/>
          <p:cNvSpPr/>
          <p:nvPr/>
        </p:nvSpPr>
        <p:spPr>
          <a:xfrm>
            <a:off x="4265560" y="1567456"/>
            <a:ext cx="982245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000">
                <a:solidFill>
                  <a:srgbClr val="002060"/>
                </a:solidFill>
                <a:latin typeface="Arial"/>
                <a:ea typeface="Arial"/>
                <a:cs typeface="Arial"/>
                <a:sym typeface="Arial"/>
              </a:rPr>
              <a:t>Thank you!</a:t>
            </a:r>
            <a:endParaRPr b="1" sz="4000">
              <a:solidFill>
                <a:srgbClr val="002060"/>
              </a:solidFill>
              <a:latin typeface="Arial"/>
              <a:ea typeface="Arial"/>
              <a:cs typeface="Arial"/>
              <a:sym typeface="Arial"/>
            </a:endParaRPr>
          </a:p>
          <a:p>
            <a:pPr indent="0" lvl="0" marL="0" marR="0" rtl="0" algn="l">
              <a:spcBef>
                <a:spcPts val="0"/>
              </a:spcBef>
              <a:spcAft>
                <a:spcPts val="0"/>
              </a:spcAft>
              <a:buNone/>
            </a:pPr>
            <a:r>
              <a:t/>
            </a:r>
            <a:endParaRPr b="1" sz="3200" u="sng">
              <a:solidFill>
                <a:srgbClr val="002060"/>
              </a:solidFill>
              <a:latin typeface="Arial"/>
              <a:ea typeface="Arial"/>
              <a:cs typeface="Arial"/>
              <a:sym typeface="Arial"/>
            </a:endParaRPr>
          </a:p>
        </p:txBody>
      </p:sp>
      <p:pic>
        <p:nvPicPr>
          <p:cNvPr id="292" name="Google Shape;292;p10"/>
          <p:cNvPicPr preferRelativeResize="0"/>
          <p:nvPr/>
        </p:nvPicPr>
        <p:blipFill rotWithShape="1">
          <a:blip r:embed="rId4">
            <a:alphaModFix/>
          </a:blip>
          <a:srcRect b="0" l="0" r="0" t="0"/>
          <a:stretch/>
        </p:blipFill>
        <p:spPr>
          <a:xfrm>
            <a:off x="9176788" y="4538302"/>
            <a:ext cx="3015212" cy="2261409"/>
          </a:xfrm>
          <a:prstGeom prst="rect">
            <a:avLst/>
          </a:prstGeom>
          <a:noFill/>
          <a:ln>
            <a:noFill/>
          </a:ln>
        </p:spPr>
      </p:pic>
      <p:pic>
        <p:nvPicPr>
          <p:cNvPr id="293" name="Google Shape;293;p10"/>
          <p:cNvPicPr preferRelativeResize="0"/>
          <p:nvPr/>
        </p:nvPicPr>
        <p:blipFill rotWithShape="1">
          <a:blip r:embed="rId5">
            <a:alphaModFix/>
          </a:blip>
          <a:srcRect b="0" l="0" r="0" t="0"/>
          <a:stretch/>
        </p:blipFill>
        <p:spPr>
          <a:xfrm>
            <a:off x="7526426" y="1567456"/>
            <a:ext cx="2094493" cy="2792657"/>
          </a:xfrm>
          <a:prstGeom prst="rect">
            <a:avLst/>
          </a:prstGeom>
          <a:noFill/>
          <a:ln>
            <a:noFill/>
          </a:ln>
        </p:spPr>
      </p:pic>
      <p:pic>
        <p:nvPicPr>
          <p:cNvPr id="294" name="Google Shape;294;p10"/>
          <p:cNvPicPr preferRelativeResize="0"/>
          <p:nvPr/>
        </p:nvPicPr>
        <p:blipFill rotWithShape="1">
          <a:blip r:embed="rId6">
            <a:alphaModFix/>
          </a:blip>
          <a:srcRect b="0" l="0" r="0" t="0"/>
          <a:stretch/>
        </p:blipFill>
        <p:spPr>
          <a:xfrm>
            <a:off x="367506" y="4579138"/>
            <a:ext cx="2820516" cy="2115387"/>
          </a:xfrm>
          <a:prstGeom prst="rect">
            <a:avLst/>
          </a:prstGeom>
          <a:noFill/>
          <a:ln>
            <a:noFill/>
          </a:ln>
        </p:spPr>
      </p:pic>
      <p:pic>
        <p:nvPicPr>
          <p:cNvPr id="295" name="Google Shape;295;p10"/>
          <p:cNvPicPr preferRelativeResize="0"/>
          <p:nvPr/>
        </p:nvPicPr>
        <p:blipFill rotWithShape="1">
          <a:blip r:embed="rId7">
            <a:alphaModFix/>
          </a:blip>
          <a:srcRect b="0" l="0" r="0" t="0"/>
          <a:stretch/>
        </p:blipFill>
        <p:spPr>
          <a:xfrm>
            <a:off x="9823046" y="1330868"/>
            <a:ext cx="2271934" cy="3029245"/>
          </a:xfrm>
          <a:prstGeom prst="rect">
            <a:avLst/>
          </a:prstGeom>
          <a:noFill/>
          <a:ln>
            <a:noFill/>
          </a:ln>
        </p:spPr>
      </p:pic>
      <p:pic>
        <p:nvPicPr>
          <p:cNvPr id="296" name="Google Shape;296;p10"/>
          <p:cNvPicPr preferRelativeResize="0"/>
          <p:nvPr/>
        </p:nvPicPr>
        <p:blipFill rotWithShape="1">
          <a:blip r:embed="rId8">
            <a:alphaModFix/>
          </a:blip>
          <a:srcRect b="0" l="0" r="0" t="0"/>
          <a:stretch/>
        </p:blipFill>
        <p:spPr>
          <a:xfrm>
            <a:off x="367506" y="2177850"/>
            <a:ext cx="2996602" cy="2247451"/>
          </a:xfrm>
          <a:prstGeom prst="rect">
            <a:avLst/>
          </a:prstGeom>
          <a:noFill/>
          <a:ln>
            <a:noFill/>
          </a:ln>
        </p:spPr>
      </p:pic>
      <p:pic>
        <p:nvPicPr>
          <p:cNvPr id="297" name="Google Shape;297;p10"/>
          <p:cNvPicPr preferRelativeResize="0"/>
          <p:nvPr/>
        </p:nvPicPr>
        <p:blipFill rotWithShape="1">
          <a:blip r:embed="rId9">
            <a:alphaModFix/>
          </a:blip>
          <a:srcRect b="0" l="0" r="0" t="0"/>
          <a:stretch/>
        </p:blipFill>
        <p:spPr>
          <a:xfrm rot="5400000">
            <a:off x="7120062" y="4807830"/>
            <a:ext cx="2156222" cy="1617167"/>
          </a:xfrm>
          <a:prstGeom prst="rect">
            <a:avLst/>
          </a:prstGeom>
          <a:noFill/>
          <a:ln>
            <a:noFill/>
          </a:ln>
        </p:spPr>
      </p:pic>
      <p:pic>
        <p:nvPicPr>
          <p:cNvPr id="298" name="Google Shape;298;p10"/>
          <p:cNvPicPr preferRelativeResize="0"/>
          <p:nvPr/>
        </p:nvPicPr>
        <p:blipFill rotWithShape="1">
          <a:blip r:embed="rId10">
            <a:alphaModFix/>
          </a:blip>
          <a:srcRect b="0" l="0" r="0" t="0"/>
          <a:stretch/>
        </p:blipFill>
        <p:spPr>
          <a:xfrm rot="5400000">
            <a:off x="5303118" y="4778086"/>
            <a:ext cx="2190217" cy="1642662"/>
          </a:xfrm>
          <a:prstGeom prst="rect">
            <a:avLst/>
          </a:prstGeom>
          <a:noFill/>
          <a:ln>
            <a:noFill/>
          </a:ln>
        </p:spPr>
      </p:pic>
      <p:pic>
        <p:nvPicPr>
          <p:cNvPr id="299" name="Google Shape;299;p10"/>
          <p:cNvPicPr preferRelativeResize="0"/>
          <p:nvPr/>
        </p:nvPicPr>
        <p:blipFill rotWithShape="1">
          <a:blip r:embed="rId11">
            <a:alphaModFix/>
          </a:blip>
          <a:srcRect b="0" l="0" r="0" t="0"/>
          <a:stretch/>
        </p:blipFill>
        <p:spPr>
          <a:xfrm>
            <a:off x="6109204" y="2644674"/>
            <a:ext cx="1286579" cy="1715439"/>
          </a:xfrm>
          <a:prstGeom prst="rect">
            <a:avLst/>
          </a:prstGeom>
          <a:noFill/>
          <a:ln>
            <a:noFill/>
          </a:ln>
        </p:spPr>
      </p:pic>
      <p:pic>
        <p:nvPicPr>
          <p:cNvPr id="300" name="Google Shape;300;p10"/>
          <p:cNvPicPr preferRelativeResize="0"/>
          <p:nvPr/>
        </p:nvPicPr>
        <p:blipFill rotWithShape="1">
          <a:blip r:embed="rId12">
            <a:alphaModFix/>
          </a:blip>
          <a:srcRect b="0" l="0" r="25216" t="24896"/>
          <a:stretch/>
        </p:blipFill>
        <p:spPr>
          <a:xfrm>
            <a:off x="3671553" y="2644674"/>
            <a:ext cx="2130205" cy="1748269"/>
          </a:xfrm>
          <a:prstGeom prst="rect">
            <a:avLst/>
          </a:prstGeom>
          <a:noFill/>
          <a:ln>
            <a:noFill/>
          </a:ln>
        </p:spPr>
      </p:pic>
      <p:pic>
        <p:nvPicPr>
          <p:cNvPr id="301" name="Google Shape;301;p10"/>
          <p:cNvPicPr preferRelativeResize="0"/>
          <p:nvPr/>
        </p:nvPicPr>
        <p:blipFill rotWithShape="1">
          <a:blip r:embed="rId13">
            <a:alphaModFix/>
          </a:blip>
          <a:srcRect b="0" l="0" r="0" t="0"/>
          <a:stretch/>
        </p:blipFill>
        <p:spPr>
          <a:xfrm>
            <a:off x="3827213" y="4640916"/>
            <a:ext cx="1542135" cy="205618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1"/>
          <p:cNvSpPr/>
          <p:nvPr/>
        </p:nvSpPr>
        <p:spPr>
          <a:xfrm>
            <a:off x="329609" y="335846"/>
            <a:ext cx="11079126" cy="369331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The beamline optics are made up of a collimating meridional cylindrical mirror coated in Rh/Pt, and the collimated beam reflected by the mirror is monochromatized by a Si (111) based double crystal monochromator (DCM) for energy selection.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The DCM's second crystal is a sagittal cylindrical crystal that is used for horizontal beam focusing, while another Rh/Pt coated bendable post mirror facing downward is used for vertical beam focusing at the sample position.</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To get a significant edge jump at the absorption edge of the element to be analysed, calculations were done. Calculated amount of sample then mixed with cellulose powder in proper amount and pressed (2 Ton) into a 1 mm diameter disc to made pellets. These pellets were used for recording absorption spectra. The data was 2 collected when the synchrotron source 2.5 GeV ring was operated at 120 mA injection current.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XAFS (XANES and EXAFS) measurements were carried out in transmission and fluorescence mode. The ion chambers were filled with N2, He, and Ar for Ru, Ni and Co foils and for the samples. The second crystal of the monochromator was 60% detuned during the data collection to suppress the higher harmonic components. The energy calibration was performed using the Ru, Ni and Co metal foils as a reference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12"/>
          <p:cNvPicPr preferRelativeResize="0"/>
          <p:nvPr/>
        </p:nvPicPr>
        <p:blipFill rotWithShape="1">
          <a:blip r:embed="rId3">
            <a:alphaModFix/>
          </a:blip>
          <a:srcRect b="0" l="0" r="0" t="0"/>
          <a:stretch/>
        </p:blipFill>
        <p:spPr>
          <a:xfrm>
            <a:off x="418935" y="517478"/>
            <a:ext cx="6426530" cy="1835244"/>
          </a:xfrm>
          <a:prstGeom prst="rect">
            <a:avLst/>
          </a:prstGeom>
          <a:noFill/>
          <a:ln>
            <a:noFill/>
          </a:ln>
        </p:spPr>
      </p:pic>
      <p:pic>
        <p:nvPicPr>
          <p:cNvPr id="312" name="Google Shape;312;p12"/>
          <p:cNvPicPr preferRelativeResize="0"/>
          <p:nvPr/>
        </p:nvPicPr>
        <p:blipFill rotWithShape="1">
          <a:blip r:embed="rId4">
            <a:alphaModFix/>
          </a:blip>
          <a:srcRect b="0" l="0" r="0" t="0"/>
          <a:stretch/>
        </p:blipFill>
        <p:spPr>
          <a:xfrm>
            <a:off x="6353033" y="4327470"/>
            <a:ext cx="5505733" cy="2140060"/>
          </a:xfrm>
          <a:prstGeom prst="rect">
            <a:avLst/>
          </a:prstGeom>
          <a:noFill/>
          <a:ln>
            <a:noFill/>
          </a:ln>
        </p:spPr>
      </p:pic>
      <p:pic>
        <p:nvPicPr>
          <p:cNvPr id="313" name="Google Shape;313;p12"/>
          <p:cNvPicPr preferRelativeResize="0"/>
          <p:nvPr/>
        </p:nvPicPr>
        <p:blipFill rotWithShape="1">
          <a:blip r:embed="rId5">
            <a:alphaModFix/>
          </a:blip>
          <a:srcRect b="0" l="0" r="0" t="0"/>
          <a:stretch/>
        </p:blipFill>
        <p:spPr>
          <a:xfrm>
            <a:off x="418935" y="2590697"/>
            <a:ext cx="5734345" cy="398800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13"/>
          <p:cNvSpPr/>
          <p:nvPr/>
        </p:nvSpPr>
        <p:spPr>
          <a:xfrm>
            <a:off x="10353675" y="6596063"/>
            <a:ext cx="1838325" cy="261937"/>
          </a:xfrm>
          <a:custGeom>
            <a:rect b="b" l="l" r="r" t="t"/>
            <a:pathLst>
              <a:path extrusionOk="0" h="21600" w="21600">
                <a:moveTo>
                  <a:pt x="0" y="0"/>
                </a:moveTo>
                <a:lnTo>
                  <a:pt x="21600" y="0"/>
                </a:lnTo>
                <a:lnTo>
                  <a:pt x="21600" y="21600"/>
                </a:lnTo>
                <a:lnTo>
                  <a:pt x="0" y="21600"/>
                </a:lnTo>
                <a:lnTo>
                  <a:pt x="0" y="0"/>
                </a:lnTo>
                <a:close/>
              </a:path>
            </a:pathLst>
          </a:cu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1" lang="en-US" sz="1100">
                <a:solidFill>
                  <a:srgbClr val="101141"/>
                </a:solidFill>
                <a:latin typeface="Helvetica Neue"/>
                <a:ea typeface="Helvetica Neue"/>
                <a:cs typeface="Helvetica Neue"/>
                <a:sym typeface="Helvetica Neue"/>
              </a:rPr>
              <a:t>BITS</a:t>
            </a:r>
            <a:r>
              <a:rPr lang="en-US" sz="1100">
                <a:solidFill>
                  <a:srgbClr val="101141"/>
                </a:solidFill>
                <a:latin typeface="Helvetica Neue"/>
                <a:ea typeface="Helvetica Neue"/>
                <a:cs typeface="Helvetica Neue"/>
                <a:sym typeface="Helvetica Neue"/>
              </a:rPr>
              <a:t>Pilani, Pilani Campus</a:t>
            </a:r>
            <a:endParaRPr/>
          </a:p>
        </p:txBody>
      </p:sp>
      <p:sp>
        <p:nvSpPr>
          <p:cNvPr id="319" name="Google Shape;319;p13"/>
          <p:cNvSpPr/>
          <p:nvPr/>
        </p:nvSpPr>
        <p:spPr>
          <a:xfrm>
            <a:off x="7615238" y="6550025"/>
            <a:ext cx="2327275" cy="49213"/>
          </a:xfrm>
          <a:custGeom>
            <a:rect b="b" l="l" r="r" t="t"/>
            <a:pathLst>
              <a:path extrusionOk="0" h="21600" w="21600">
                <a:moveTo>
                  <a:pt x="0" y="0"/>
                </a:moveTo>
                <a:lnTo>
                  <a:pt x="21600" y="0"/>
                </a:lnTo>
                <a:lnTo>
                  <a:pt x="21600" y="21600"/>
                </a:lnTo>
                <a:lnTo>
                  <a:pt x="0" y="21600"/>
                </a:lnTo>
                <a:lnTo>
                  <a:pt x="0" y="0"/>
                </a:lnTo>
                <a:close/>
              </a:path>
            </a:pathLst>
          </a:custGeom>
          <a:solidFill>
            <a:srgbClr val="8EB4E3"/>
          </a:solidFill>
          <a:ln>
            <a:noFill/>
          </a:ln>
        </p:spPr>
        <p:txBody>
          <a:bodyPr anchorCtr="0" anchor="t" bIns="45000" lIns="90000" spcFirstLastPara="1" rIns="90000" wrap="square" tIns="450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0" name="Google Shape;320;p13"/>
          <p:cNvSpPr/>
          <p:nvPr/>
        </p:nvSpPr>
        <p:spPr>
          <a:xfrm>
            <a:off x="9893300" y="6550025"/>
            <a:ext cx="2235200" cy="46038"/>
          </a:xfrm>
          <a:custGeom>
            <a:rect b="b" l="l" r="r" t="t"/>
            <a:pathLst>
              <a:path extrusionOk="0" h="21600" w="21600">
                <a:moveTo>
                  <a:pt x="0" y="0"/>
                </a:moveTo>
                <a:lnTo>
                  <a:pt x="21600" y="0"/>
                </a:lnTo>
                <a:lnTo>
                  <a:pt x="21600" y="21600"/>
                </a:lnTo>
                <a:lnTo>
                  <a:pt x="0" y="21600"/>
                </a:lnTo>
                <a:lnTo>
                  <a:pt x="0" y="0"/>
                </a:lnTo>
                <a:close/>
              </a:path>
            </a:pathLst>
          </a:custGeom>
          <a:solidFill>
            <a:srgbClr val="FF0000"/>
          </a:solidFill>
          <a:ln>
            <a:noFill/>
          </a:ln>
        </p:spPr>
        <p:txBody>
          <a:bodyPr anchorCtr="0" anchor="t" bIns="45000" lIns="90000" spcFirstLastPara="1" rIns="90000" wrap="square" tIns="450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1" name="Google Shape;321;p13"/>
          <p:cNvSpPr/>
          <p:nvPr/>
        </p:nvSpPr>
        <p:spPr>
          <a:xfrm>
            <a:off x="5068888" y="6550025"/>
            <a:ext cx="2579687" cy="49213"/>
          </a:xfrm>
          <a:custGeom>
            <a:rect b="b" l="l" r="r" t="t"/>
            <a:pathLst>
              <a:path extrusionOk="0" h="21600" w="21600">
                <a:moveTo>
                  <a:pt x="0" y="0"/>
                </a:moveTo>
                <a:lnTo>
                  <a:pt x="21600" y="0"/>
                </a:lnTo>
                <a:lnTo>
                  <a:pt x="21600" y="21600"/>
                </a:lnTo>
                <a:lnTo>
                  <a:pt x="0" y="21600"/>
                </a:lnTo>
                <a:lnTo>
                  <a:pt x="0" y="0"/>
                </a:lnTo>
                <a:close/>
              </a:path>
            </a:pathLst>
          </a:custGeom>
          <a:solidFill>
            <a:srgbClr val="FFCE00"/>
          </a:solidFill>
          <a:ln>
            <a:noFill/>
          </a:ln>
        </p:spPr>
        <p:txBody>
          <a:bodyPr anchorCtr="0" anchor="t" bIns="45000" lIns="90000" spcFirstLastPara="1" rIns="90000" wrap="square" tIns="450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2" name="Google Shape;322;p13"/>
          <p:cNvSpPr/>
          <p:nvPr/>
        </p:nvSpPr>
        <p:spPr>
          <a:xfrm>
            <a:off x="2556282" y="866787"/>
            <a:ext cx="2328863" cy="47625"/>
          </a:xfrm>
          <a:custGeom>
            <a:rect b="b" l="l" r="r" t="t"/>
            <a:pathLst>
              <a:path extrusionOk="0" h="21600" w="21600">
                <a:moveTo>
                  <a:pt x="0" y="0"/>
                </a:moveTo>
                <a:lnTo>
                  <a:pt x="21600" y="0"/>
                </a:lnTo>
                <a:lnTo>
                  <a:pt x="21600" y="21600"/>
                </a:lnTo>
                <a:lnTo>
                  <a:pt x="0" y="21600"/>
                </a:lnTo>
                <a:lnTo>
                  <a:pt x="0" y="0"/>
                </a:lnTo>
                <a:close/>
              </a:path>
            </a:pathLst>
          </a:custGeom>
          <a:solidFill>
            <a:srgbClr val="8EB4E3"/>
          </a:solidFill>
          <a:ln>
            <a:noFill/>
          </a:ln>
        </p:spPr>
        <p:txBody>
          <a:bodyPr anchorCtr="0" anchor="t" bIns="45000" lIns="90000" spcFirstLastPara="1" rIns="90000" wrap="square" tIns="450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3" name="Google Shape;323;p13"/>
          <p:cNvSpPr/>
          <p:nvPr/>
        </p:nvSpPr>
        <p:spPr>
          <a:xfrm>
            <a:off x="4870857" y="866787"/>
            <a:ext cx="2235200" cy="44450"/>
          </a:xfrm>
          <a:custGeom>
            <a:rect b="b" l="l" r="r" t="t"/>
            <a:pathLst>
              <a:path extrusionOk="0" h="21600" w="21600">
                <a:moveTo>
                  <a:pt x="0" y="0"/>
                </a:moveTo>
                <a:lnTo>
                  <a:pt x="21600" y="0"/>
                </a:lnTo>
                <a:lnTo>
                  <a:pt x="21600" y="21600"/>
                </a:lnTo>
                <a:lnTo>
                  <a:pt x="0" y="21600"/>
                </a:lnTo>
                <a:lnTo>
                  <a:pt x="0" y="0"/>
                </a:lnTo>
                <a:close/>
              </a:path>
            </a:pathLst>
          </a:custGeom>
          <a:solidFill>
            <a:srgbClr val="FF0000"/>
          </a:solidFill>
          <a:ln>
            <a:noFill/>
          </a:ln>
        </p:spPr>
        <p:txBody>
          <a:bodyPr anchorCtr="0" anchor="t" bIns="45000" lIns="90000" spcFirstLastPara="1" rIns="90000" wrap="square" tIns="450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sp>
        <p:nvSpPr>
          <p:cNvPr id="324" name="Google Shape;324;p13"/>
          <p:cNvSpPr/>
          <p:nvPr/>
        </p:nvSpPr>
        <p:spPr>
          <a:xfrm>
            <a:off x="-9525" y="866775"/>
            <a:ext cx="2581275" cy="47625"/>
          </a:xfrm>
          <a:custGeom>
            <a:rect b="b" l="l" r="r" t="t"/>
            <a:pathLst>
              <a:path extrusionOk="0" h="21600" w="21600">
                <a:moveTo>
                  <a:pt x="0" y="0"/>
                </a:moveTo>
                <a:lnTo>
                  <a:pt x="21600" y="0"/>
                </a:lnTo>
                <a:lnTo>
                  <a:pt x="21600" y="21600"/>
                </a:lnTo>
                <a:lnTo>
                  <a:pt x="0" y="21600"/>
                </a:lnTo>
                <a:lnTo>
                  <a:pt x="0" y="0"/>
                </a:lnTo>
                <a:close/>
              </a:path>
            </a:pathLst>
          </a:custGeom>
          <a:solidFill>
            <a:srgbClr val="FFCE00"/>
          </a:solidFill>
          <a:ln>
            <a:noFill/>
          </a:ln>
        </p:spPr>
        <p:txBody>
          <a:bodyPr anchorCtr="0" anchor="t" bIns="45000" lIns="90000" spcFirstLastPara="1" rIns="90000" wrap="square" tIns="45000">
            <a:noAutofit/>
          </a:bodyPr>
          <a:lstStyle/>
          <a:p>
            <a:pPr indent="0" lvl="0" marL="0" marR="0" rtl="0" algn="l">
              <a:spcBef>
                <a:spcPts val="0"/>
              </a:spcBef>
              <a:spcAft>
                <a:spcPts val="0"/>
              </a:spcAft>
              <a:buNone/>
            </a:pPr>
            <a:r>
              <a:t/>
            </a:r>
            <a:endParaRPr sz="2400">
              <a:solidFill>
                <a:schemeClr val="dk1"/>
              </a:solidFill>
              <a:latin typeface="Arial"/>
              <a:ea typeface="Arial"/>
              <a:cs typeface="Arial"/>
              <a:sym typeface="Arial"/>
            </a:endParaRPr>
          </a:p>
        </p:txBody>
      </p:sp>
      <p:pic>
        <p:nvPicPr>
          <p:cNvPr id="325" name="Google Shape;325;p13"/>
          <p:cNvPicPr preferRelativeResize="0"/>
          <p:nvPr/>
        </p:nvPicPr>
        <p:blipFill rotWithShape="1">
          <a:blip r:embed="rId3">
            <a:alphaModFix/>
          </a:blip>
          <a:srcRect b="0" l="0" r="0" t="0"/>
          <a:stretch/>
        </p:blipFill>
        <p:spPr>
          <a:xfrm>
            <a:off x="9999663" y="0"/>
            <a:ext cx="2192337" cy="692150"/>
          </a:xfrm>
          <a:prstGeom prst="rect">
            <a:avLst/>
          </a:prstGeom>
          <a:noFill/>
          <a:ln>
            <a:noFill/>
          </a:ln>
        </p:spPr>
      </p:pic>
      <p:sp>
        <p:nvSpPr>
          <p:cNvPr id="326" name="Google Shape;326;p13"/>
          <p:cNvSpPr txBox="1"/>
          <p:nvPr/>
        </p:nvSpPr>
        <p:spPr>
          <a:xfrm>
            <a:off x="11377353" y="6145619"/>
            <a:ext cx="81464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13/24</a:t>
            </a:r>
            <a:endParaRPr/>
          </a:p>
        </p:txBody>
      </p:sp>
      <p:sp>
        <p:nvSpPr>
          <p:cNvPr id="327" name="Google Shape;327;p13"/>
          <p:cNvSpPr txBox="1"/>
          <p:nvPr/>
        </p:nvSpPr>
        <p:spPr>
          <a:xfrm>
            <a:off x="63500" y="77581"/>
            <a:ext cx="9306642" cy="70788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None/>
            </a:pPr>
            <a:r>
              <a:rPr b="1" lang="en-US" sz="4000">
                <a:solidFill>
                  <a:srgbClr val="002060"/>
                </a:solidFill>
                <a:latin typeface="Arial"/>
                <a:ea typeface="Arial"/>
                <a:cs typeface="Arial"/>
                <a:sym typeface="Arial"/>
              </a:rPr>
              <a:t>Single Atom Catalysts (SACs)</a:t>
            </a:r>
            <a:endParaRPr b="1" baseline="-25000" sz="4000">
              <a:solidFill>
                <a:srgbClr val="002060"/>
              </a:solidFill>
              <a:latin typeface="Arial"/>
              <a:ea typeface="Arial"/>
              <a:cs typeface="Arial"/>
              <a:sym typeface="Arial"/>
            </a:endParaRPr>
          </a:p>
        </p:txBody>
      </p:sp>
      <p:pic>
        <p:nvPicPr>
          <p:cNvPr id="328" name="Google Shape;328;p13"/>
          <p:cNvPicPr preferRelativeResize="0"/>
          <p:nvPr/>
        </p:nvPicPr>
        <p:blipFill rotWithShape="1">
          <a:blip r:embed="rId4">
            <a:alphaModFix/>
          </a:blip>
          <a:srcRect b="0" l="0" r="0" t="0"/>
          <a:stretch/>
        </p:blipFill>
        <p:spPr>
          <a:xfrm>
            <a:off x="949676" y="1017823"/>
            <a:ext cx="10077561" cy="4822354"/>
          </a:xfrm>
          <a:prstGeom prst="rect">
            <a:avLst/>
          </a:prstGeom>
          <a:noFill/>
          <a:ln>
            <a:noFill/>
          </a:ln>
        </p:spPr>
      </p:pic>
      <p:sp>
        <p:nvSpPr>
          <p:cNvPr id="329" name="Google Shape;329;p13"/>
          <p:cNvSpPr txBox="1"/>
          <p:nvPr/>
        </p:nvSpPr>
        <p:spPr>
          <a:xfrm>
            <a:off x="127306" y="6545729"/>
            <a:ext cx="435473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Times New Roman"/>
                <a:ea typeface="Times New Roman"/>
                <a:cs typeface="Times New Roman"/>
                <a:sym typeface="Times New Roman"/>
              </a:rPr>
              <a:t>D. Leybo et. al., </a:t>
            </a:r>
            <a:r>
              <a:rPr i="1" lang="en-US" sz="1400">
                <a:solidFill>
                  <a:schemeClr val="dk1"/>
                </a:solidFill>
                <a:latin typeface="Times New Roman"/>
                <a:ea typeface="Times New Roman"/>
                <a:cs typeface="Times New Roman"/>
                <a:sym typeface="Times New Roman"/>
              </a:rPr>
              <a:t>Chem. Soc. Rev., </a:t>
            </a:r>
            <a:r>
              <a:rPr b="1" lang="en-US" sz="1400">
                <a:solidFill>
                  <a:schemeClr val="dk1"/>
                </a:solidFill>
                <a:latin typeface="Times New Roman"/>
                <a:ea typeface="Times New Roman"/>
                <a:cs typeface="Times New Roman"/>
                <a:sym typeface="Times New Roman"/>
              </a:rPr>
              <a:t>2024</a:t>
            </a:r>
            <a:r>
              <a:rPr lang="en-US" sz="1400">
                <a:solidFill>
                  <a:schemeClr val="dk1"/>
                </a:solidFill>
                <a:latin typeface="Times New Roman"/>
                <a:ea typeface="Times New Roman"/>
                <a:cs typeface="Times New Roman"/>
                <a:sym typeface="Times New Roman"/>
              </a:rPr>
              <a:t>, 53, 10450.</a:t>
            </a:r>
            <a:endParaRPr/>
          </a:p>
        </p:txBody>
      </p:sp>
      <p:sp>
        <p:nvSpPr>
          <p:cNvPr id="330" name="Google Shape;330;p13"/>
          <p:cNvSpPr txBox="1"/>
          <p:nvPr/>
        </p:nvSpPr>
        <p:spPr>
          <a:xfrm>
            <a:off x="1159975" y="5780584"/>
            <a:ext cx="99358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200">
                <a:solidFill>
                  <a:schemeClr val="dk1"/>
                </a:solidFill>
                <a:latin typeface="Times New Roman"/>
                <a:ea typeface="Times New Roman"/>
                <a:cs typeface="Times New Roman"/>
                <a:sym typeface="Times New Roman"/>
              </a:rPr>
              <a:t>Schematic overview of geometric and electronic effects in supported metal single atoms, clusters, and nanoparticles</a:t>
            </a:r>
            <a:endParaRPr/>
          </a:p>
        </p:txBody>
      </p:sp>
    </p:spTree>
  </p:cSld>
  <p:clrMapOvr>
    <a:masterClrMapping/>
  </p:clrMapOvr>
  <p:transition>
    <p:circle/>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14"/>
          <p:cNvPicPr preferRelativeResize="0"/>
          <p:nvPr/>
        </p:nvPicPr>
        <p:blipFill rotWithShape="1">
          <a:blip r:embed="rId3">
            <a:alphaModFix/>
          </a:blip>
          <a:srcRect b="0" l="0" r="0" t="0"/>
          <a:stretch/>
        </p:blipFill>
        <p:spPr>
          <a:xfrm>
            <a:off x="3877626" y="154519"/>
            <a:ext cx="4593144" cy="3581400"/>
          </a:xfrm>
          <a:prstGeom prst="rect">
            <a:avLst/>
          </a:prstGeom>
          <a:noFill/>
          <a:ln>
            <a:noFill/>
          </a:ln>
        </p:spPr>
      </p:pic>
      <p:sp>
        <p:nvSpPr>
          <p:cNvPr id="336" name="Google Shape;336;p14"/>
          <p:cNvSpPr/>
          <p:nvPr/>
        </p:nvSpPr>
        <p:spPr>
          <a:xfrm>
            <a:off x="437741" y="239877"/>
            <a:ext cx="3092513"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Times New Roman"/>
                <a:ea typeface="Times New Roman"/>
                <a:cs typeface="Times New Roman"/>
                <a:sym typeface="Times New Roman"/>
              </a:rPr>
              <a:t>Why Ruthenium?</a:t>
            </a:r>
            <a:endParaRPr sz="3200">
              <a:solidFill>
                <a:schemeClr val="dk1"/>
              </a:solidFill>
              <a:latin typeface="Times New Roman"/>
              <a:ea typeface="Times New Roman"/>
              <a:cs typeface="Times New Roman"/>
              <a:sym typeface="Times New Roman"/>
            </a:endParaRPr>
          </a:p>
        </p:txBody>
      </p:sp>
      <p:sp>
        <p:nvSpPr>
          <p:cNvPr id="337" name="Google Shape;337;p14"/>
          <p:cNvSpPr/>
          <p:nvPr/>
        </p:nvSpPr>
        <p:spPr>
          <a:xfrm>
            <a:off x="8350244" y="383119"/>
            <a:ext cx="3429000" cy="3124200"/>
          </a:xfrm>
          <a:prstGeom prst="rect">
            <a:avLst/>
          </a:prstGeom>
          <a:noFill/>
          <a:ln cap="flat" cmpd="sng" w="12700">
            <a:solidFill>
              <a:srgbClr val="1C3052"/>
            </a:solidFill>
            <a:prstDash val="solid"/>
            <a:miter lim="8000"/>
            <a:headEnd len="sm" w="sm" type="none"/>
            <a:tailEnd len="sm" w="sm" type="none"/>
          </a:ln>
        </p:spPr>
        <p:txBody>
          <a:bodyPr anchorCtr="0" anchor="ctr" bIns="45700" lIns="91425" spcFirstLastPara="1" rIns="91425" wrap="square" tIns="45700">
            <a:noAutofit/>
          </a:bodyPr>
          <a:lstStyle/>
          <a:p>
            <a:pPr indent="-285750" lvl="0" marL="285750" marR="0" rtl="0" algn="ctr">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For </a:t>
            </a:r>
            <a:r>
              <a:rPr lang="en-US" sz="1800">
                <a:solidFill>
                  <a:srgbClr val="FF0000"/>
                </a:solidFill>
                <a:latin typeface="Times New Roman"/>
                <a:ea typeface="Times New Roman"/>
                <a:cs typeface="Times New Roman"/>
                <a:sym typeface="Times New Roman"/>
              </a:rPr>
              <a:t>weak-binding</a:t>
            </a:r>
            <a:r>
              <a:rPr lang="en-US" sz="1800">
                <a:solidFill>
                  <a:schemeClr val="dk1"/>
                </a:solidFill>
                <a:latin typeface="Times New Roman"/>
                <a:ea typeface="Times New Roman"/>
                <a:cs typeface="Times New Roman"/>
                <a:sym typeface="Times New Roman"/>
              </a:rPr>
              <a:t> materials, the reaction is limited by </a:t>
            </a:r>
            <a:r>
              <a:rPr b="1" lang="en-US" sz="1800">
                <a:solidFill>
                  <a:srgbClr val="FF0000"/>
                </a:solidFill>
                <a:latin typeface="Times New Roman"/>
                <a:ea typeface="Times New Roman"/>
                <a:cs typeface="Times New Roman"/>
                <a:sym typeface="Times New Roman"/>
              </a:rPr>
              <a:t>slow adsorption</a:t>
            </a:r>
            <a:r>
              <a:rPr lang="en-US" sz="1800">
                <a:solidFill>
                  <a:schemeClr val="dk1"/>
                </a:solidFill>
                <a:latin typeface="Times New Roman"/>
                <a:ea typeface="Times New Roman"/>
                <a:cs typeface="Times New Roman"/>
                <a:sym typeface="Times New Roman"/>
              </a:rPr>
              <a:t> or activation of reactants. </a:t>
            </a:r>
            <a:endParaRPr/>
          </a:p>
          <a:p>
            <a:pPr indent="-285750" lvl="0" marL="285750" marR="0" rtl="0" algn="ctr">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For </a:t>
            </a:r>
            <a:r>
              <a:rPr lang="en-US" sz="1800">
                <a:solidFill>
                  <a:srgbClr val="FF0000"/>
                </a:solidFill>
                <a:latin typeface="Times New Roman"/>
                <a:ea typeface="Times New Roman"/>
                <a:cs typeface="Times New Roman"/>
                <a:sym typeface="Times New Roman"/>
              </a:rPr>
              <a:t>strong-binding</a:t>
            </a:r>
            <a:r>
              <a:rPr lang="en-US" sz="1800">
                <a:solidFill>
                  <a:schemeClr val="dk1"/>
                </a:solidFill>
                <a:latin typeface="Times New Roman"/>
                <a:ea typeface="Times New Roman"/>
                <a:cs typeface="Times New Roman"/>
                <a:sym typeface="Times New Roman"/>
              </a:rPr>
              <a:t> materials, the reaction is </a:t>
            </a:r>
            <a:r>
              <a:rPr lang="en-US" sz="1800">
                <a:solidFill>
                  <a:srgbClr val="FF0000"/>
                </a:solidFill>
                <a:latin typeface="Times New Roman"/>
                <a:ea typeface="Times New Roman"/>
                <a:cs typeface="Times New Roman"/>
                <a:sym typeface="Times New Roman"/>
              </a:rPr>
              <a:t>limited by slow desorption</a:t>
            </a:r>
            <a:r>
              <a:rPr lang="en-US" sz="1800">
                <a:solidFill>
                  <a:schemeClr val="dk1"/>
                </a:solidFill>
                <a:latin typeface="Times New Roman"/>
                <a:ea typeface="Times New Roman"/>
                <a:cs typeface="Times New Roman"/>
                <a:sym typeface="Times New Roman"/>
              </a:rPr>
              <a:t> or formation of products. </a:t>
            </a:r>
            <a:endParaRPr/>
          </a:p>
          <a:p>
            <a:pPr indent="-285750" lvl="0" marL="285750" marR="0" rtl="0" algn="ctr">
              <a:spcBef>
                <a:spcPts val="0"/>
              </a:spcBef>
              <a:spcAft>
                <a:spcPts val="0"/>
              </a:spcAft>
              <a:buClr>
                <a:schemeClr val="dk1"/>
              </a:buClr>
              <a:buSzPts val="1800"/>
              <a:buFont typeface="Noto Sans Symbols"/>
              <a:buChar char="✔"/>
            </a:pPr>
            <a:r>
              <a:rPr lang="en-US" sz="1800">
                <a:solidFill>
                  <a:schemeClr val="dk1"/>
                </a:solidFill>
                <a:latin typeface="Times New Roman"/>
                <a:ea typeface="Times New Roman"/>
                <a:cs typeface="Times New Roman"/>
                <a:sym typeface="Times New Roman"/>
              </a:rPr>
              <a:t> The optimal catalyst features an intermediate binding strength. </a:t>
            </a:r>
            <a:endParaRPr sz="1800">
              <a:solidFill>
                <a:schemeClr val="dk1"/>
              </a:solidFill>
              <a:latin typeface="Times New Roman"/>
              <a:ea typeface="Times New Roman"/>
              <a:cs typeface="Times New Roman"/>
              <a:sym typeface="Times New Roman"/>
            </a:endParaRPr>
          </a:p>
        </p:txBody>
      </p:sp>
      <p:sp>
        <p:nvSpPr>
          <p:cNvPr id="338" name="Google Shape;338;p14"/>
          <p:cNvSpPr txBox="1"/>
          <p:nvPr>
            <p:ph idx="1" type="body"/>
          </p:nvPr>
        </p:nvSpPr>
        <p:spPr>
          <a:xfrm>
            <a:off x="6411685" y="4153848"/>
            <a:ext cx="4692645" cy="205581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1600"/>
              <a:buFont typeface="Noto Sans Symbols"/>
              <a:buChar char="⮚"/>
            </a:pPr>
            <a:r>
              <a:rPr lang="en-US" sz="1600">
                <a:latin typeface="Times New Roman"/>
                <a:ea typeface="Times New Roman"/>
                <a:cs typeface="Times New Roman"/>
                <a:sym typeface="Times New Roman"/>
              </a:rPr>
              <a:t>Volcano-shaped curves were derived for the exchange current as a function of the hydrogen adsorption energy.</a:t>
            </a:r>
            <a:endParaRPr/>
          </a:p>
          <a:p>
            <a:pPr indent="-228600" lvl="0" marL="228600" rtl="0" algn="l">
              <a:lnSpc>
                <a:spcPct val="90000"/>
              </a:lnSpc>
              <a:spcBef>
                <a:spcPts val="1000"/>
              </a:spcBef>
              <a:spcAft>
                <a:spcPts val="0"/>
              </a:spcAft>
              <a:buClr>
                <a:schemeClr val="dk1"/>
              </a:buClr>
              <a:buSzPts val="1600"/>
              <a:buFont typeface="Noto Sans Symbols"/>
              <a:buChar char="⮚"/>
            </a:pPr>
            <a:r>
              <a:rPr lang="en-US" sz="1600">
                <a:latin typeface="Times New Roman"/>
                <a:ea typeface="Times New Roman"/>
                <a:cs typeface="Times New Roman"/>
                <a:sym typeface="Times New Roman"/>
              </a:rPr>
              <a:t>Kinetics of electrolytic H</a:t>
            </a:r>
            <a:r>
              <a:rPr baseline="-25000" lang="en-US" sz="1600">
                <a:latin typeface="Times New Roman"/>
                <a:ea typeface="Times New Roman"/>
                <a:cs typeface="Times New Roman"/>
                <a:sym typeface="Times New Roman"/>
              </a:rPr>
              <a:t>2</a:t>
            </a:r>
            <a:r>
              <a:rPr lang="en-US" sz="1600">
                <a:latin typeface="Times New Roman"/>
                <a:ea typeface="Times New Roman"/>
                <a:cs typeface="Times New Roman"/>
                <a:sym typeface="Times New Roman"/>
              </a:rPr>
              <a:t> evolution depends on the strength by which the intermediately-produced hydrogen atoms are bound to the electrode surface.</a:t>
            </a:r>
            <a:endParaRPr/>
          </a:p>
        </p:txBody>
      </p:sp>
      <p:grpSp>
        <p:nvGrpSpPr>
          <p:cNvPr id="339" name="Google Shape;339;p14"/>
          <p:cNvGrpSpPr/>
          <p:nvPr/>
        </p:nvGrpSpPr>
        <p:grpSpPr>
          <a:xfrm>
            <a:off x="0" y="3886200"/>
            <a:ext cx="6063418" cy="2895600"/>
            <a:chOff x="1828800" y="2413445"/>
            <a:chExt cx="5360097" cy="2603634"/>
          </a:xfrm>
        </p:grpSpPr>
        <p:pic>
          <p:nvPicPr>
            <p:cNvPr id="340" name="Google Shape;340;p14"/>
            <p:cNvPicPr preferRelativeResize="0"/>
            <p:nvPr/>
          </p:nvPicPr>
          <p:blipFill rotWithShape="1">
            <a:blip r:embed="rId4">
              <a:alphaModFix/>
            </a:blip>
            <a:srcRect b="0" l="0" r="0" t="0"/>
            <a:stretch/>
          </p:blipFill>
          <p:spPr>
            <a:xfrm>
              <a:off x="1828800" y="2413445"/>
              <a:ext cx="5258070" cy="2603634"/>
            </a:xfrm>
            <a:prstGeom prst="rect">
              <a:avLst/>
            </a:prstGeom>
            <a:noFill/>
            <a:ln>
              <a:noFill/>
            </a:ln>
          </p:spPr>
        </p:pic>
        <p:sp>
          <p:nvSpPr>
            <p:cNvPr id="341" name="Google Shape;341;p14"/>
            <p:cNvSpPr/>
            <p:nvPr/>
          </p:nvSpPr>
          <p:spPr>
            <a:xfrm>
              <a:off x="3493197" y="4699445"/>
              <a:ext cx="3695700" cy="228600"/>
            </a:xfrm>
            <a:prstGeom prst="rect">
              <a:avLst/>
            </a:prstGeom>
            <a:solidFill>
              <a:schemeClr val="lt1"/>
            </a:solidFill>
            <a:ln cap="flat" cmpd="sng" w="12700">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342" name="Google Shape;342;p14"/>
          <p:cNvSpPr/>
          <p:nvPr/>
        </p:nvSpPr>
        <p:spPr>
          <a:xfrm>
            <a:off x="7728781" y="6398989"/>
            <a:ext cx="4463219" cy="459011"/>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Times New Roman"/>
                <a:ea typeface="Times New Roman"/>
                <a:cs typeface="Times New Roman"/>
                <a:sym typeface="Times New Roman"/>
              </a:rPr>
              <a:t>Norskov </a:t>
            </a:r>
            <a:r>
              <a:rPr i="1" lang="en-US" sz="1800">
                <a:solidFill>
                  <a:schemeClr val="dk1"/>
                </a:solidFill>
                <a:latin typeface="Times New Roman"/>
                <a:ea typeface="Times New Roman"/>
                <a:cs typeface="Times New Roman"/>
                <a:sym typeface="Times New Roman"/>
              </a:rPr>
              <a:t>et.al</a:t>
            </a:r>
            <a:r>
              <a:rPr lang="en-US" sz="1800">
                <a:solidFill>
                  <a:schemeClr val="dk1"/>
                </a:solidFill>
                <a:latin typeface="Times New Roman"/>
                <a:ea typeface="Times New Roman"/>
                <a:cs typeface="Times New Roman"/>
                <a:sym typeface="Times New Roman"/>
              </a:rPr>
              <a:t>., </a:t>
            </a:r>
            <a:r>
              <a:rPr i="1" lang="en-US" sz="1800">
                <a:solidFill>
                  <a:schemeClr val="dk1"/>
                </a:solidFill>
                <a:latin typeface="Times New Roman"/>
                <a:ea typeface="Times New Roman"/>
                <a:cs typeface="Times New Roman"/>
                <a:sym typeface="Times New Roman"/>
              </a:rPr>
              <a:t>Nat. Mater</a:t>
            </a:r>
            <a:r>
              <a:rPr lang="en-US" sz="1800">
                <a:solidFill>
                  <a:schemeClr val="dk1"/>
                </a:solidFill>
                <a:latin typeface="Times New Roman"/>
                <a:ea typeface="Times New Roman"/>
                <a:cs typeface="Times New Roman"/>
                <a:sym typeface="Times New Roman"/>
              </a:rPr>
              <a:t>., </a:t>
            </a:r>
            <a:r>
              <a:rPr b="1" lang="en-US" sz="1800">
                <a:solidFill>
                  <a:schemeClr val="dk1"/>
                </a:solidFill>
                <a:latin typeface="Times New Roman"/>
                <a:ea typeface="Times New Roman"/>
                <a:cs typeface="Times New Roman"/>
                <a:sym typeface="Times New Roman"/>
              </a:rPr>
              <a:t>2006</a:t>
            </a:r>
            <a:r>
              <a:rPr lang="en-US" sz="1800">
                <a:solidFill>
                  <a:schemeClr val="dk1"/>
                </a:solidFill>
                <a:latin typeface="Times New Roman"/>
                <a:ea typeface="Times New Roman"/>
                <a:cs typeface="Times New Roman"/>
                <a:sym typeface="Times New Roman"/>
              </a:rPr>
              <a:t>, 5, 909-913.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7"/>
                                        </p:tgtEl>
                                        <p:attrNameLst>
                                          <p:attrName>style.visibility</p:attrName>
                                        </p:attrNameLst>
                                      </p:cBhvr>
                                      <p:to>
                                        <p:strVal val="visible"/>
                                      </p:to>
                                    </p:set>
                                    <p:anim calcmode="lin" valueType="num">
                                      <p:cBhvr additive="base">
                                        <p:cTn dur="500"/>
                                        <p:tgtEl>
                                          <p:spTgt spid="337"/>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39"/>
                                        </p:tgtEl>
                                        <p:attrNameLst>
                                          <p:attrName>style.visibility</p:attrName>
                                        </p:attrNameLst>
                                      </p:cBhvr>
                                      <p:to>
                                        <p:strVal val="visible"/>
                                      </p:to>
                                    </p:set>
                                    <p:anim calcmode="lin" valueType="num">
                                      <p:cBhvr additive="base">
                                        <p:cTn dur="500"/>
                                        <p:tgtEl>
                                          <p:spTgt spid="3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2023-01-28T09:37:38Z</dcterms:created>
  <dc:creator>Divya Rathore</dc:creator>
</cp:coreProperties>
</file>