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1083" r:id="rId3"/>
    <p:sldId id="1081" r:id="rId4"/>
    <p:sldId id="1084" r:id="rId5"/>
    <p:sldId id="1089" r:id="rId6"/>
    <p:sldId id="1087" r:id="rId7"/>
    <p:sldId id="1067" r:id="rId8"/>
    <p:sldId id="1061" r:id="rId9"/>
    <p:sldId id="1062" r:id="rId10"/>
    <p:sldId id="266" r:id="rId11"/>
    <p:sldId id="1047" r:id="rId12"/>
    <p:sldId id="1065" r:id="rId13"/>
    <p:sldId id="1070" r:id="rId14"/>
    <p:sldId id="1073" r:id="rId15"/>
    <p:sldId id="1066" r:id="rId16"/>
    <p:sldId id="259" r:id="rId17"/>
    <p:sldId id="1077" r:id="rId18"/>
    <p:sldId id="1072" r:id="rId19"/>
  </p:sldIdLst>
  <p:sldSz cx="12192000" cy="6858000"/>
  <p:notesSz cx="6858000" cy="9144000"/>
  <p:embeddedFontLst>
    <p:embeddedFont>
      <p:font typeface="Funnel Display" charset="0"/>
      <p:regular r:id="rId21"/>
      <p:bold r:id="rId22"/>
    </p:embeddedFont>
    <p:embeddedFont>
      <p:font typeface="Host Grotesk" panose="020B0604020202020204" charset="0"/>
      <p:regular r:id="rId23"/>
      <p:bold r:id="rId24"/>
      <p:italic r:id="rId25"/>
    </p:embeddedFont>
    <p:embeddedFont>
      <p:font typeface="Wingdings 2" panose="05020102010507070707" pitchFamily="18" charset="2"/>
      <p:regular r:id="rId2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57" userDrawn="1">
          <p15:clr>
            <a:srgbClr val="A4A3A4"/>
          </p15:clr>
        </p15:guide>
        <p15:guide id="2" pos="7514" userDrawn="1">
          <p15:clr>
            <a:srgbClr val="A4A3A4"/>
          </p15:clr>
        </p15:guide>
        <p15:guide id="3" pos="3953" userDrawn="1">
          <p15:clr>
            <a:srgbClr val="A4A3A4"/>
          </p15:clr>
        </p15:guide>
        <p15:guide id="4" orient="horz" pos="1071" userDrawn="1">
          <p15:clr>
            <a:srgbClr val="A4A3A4"/>
          </p15:clr>
        </p15:guide>
        <p15:guide id="5" pos="506" userDrawn="1">
          <p15:clr>
            <a:srgbClr val="A4A3A4"/>
          </p15:clr>
        </p15:guide>
        <p15:guide id="6" orient="horz" pos="3612" userDrawn="1">
          <p15:clr>
            <a:srgbClr val="A4A3A4"/>
          </p15:clr>
        </p15:guide>
        <p15:guide id="7" orient="horz" pos="3181" userDrawn="1">
          <p15:clr>
            <a:srgbClr val="A4A3A4"/>
          </p15:clr>
        </p15:guide>
        <p15:guide id="8" pos="1028" userDrawn="1">
          <p15:clr>
            <a:srgbClr val="A4A3A4"/>
          </p15:clr>
        </p15:guide>
        <p15:guide id="9" orient="horz" pos="2908" userDrawn="1">
          <p15:clr>
            <a:srgbClr val="A4A3A4"/>
          </p15:clr>
        </p15:guide>
        <p15:guide id="10" pos="1246" userDrawn="1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bine Bodner" initials="SB" lastIdx="1" clrIdx="0">
    <p:extLst>
      <p:ext uri="{19B8F6BF-5375-455C-9EA6-DF929625EA0E}">
        <p15:presenceInfo xmlns:p15="http://schemas.microsoft.com/office/powerpoint/2012/main" userId="S::p1740738@unileoben.ac.at::0c2101da-83cb-46ad-815b-efa28f58cb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ADB2"/>
    <a:srgbClr val="06377B"/>
    <a:srgbClr val="66C1C3"/>
    <a:srgbClr val="E9F2E9"/>
    <a:srgbClr val="458747"/>
    <a:srgbClr val="548355"/>
    <a:srgbClr val="A8BAAA"/>
    <a:srgbClr val="7BA178"/>
    <a:srgbClr val="89AD8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7" autoAdjust="0"/>
    <p:restoredTop sz="73235" autoAdjust="0"/>
  </p:normalViewPr>
  <p:slideViewPr>
    <p:cSldViewPr snapToGrid="0" snapToObjects="1">
      <p:cViewPr varScale="1">
        <p:scale>
          <a:sx n="81" d="100"/>
          <a:sy n="81" d="100"/>
        </p:scale>
        <p:origin x="760" y="52"/>
      </p:cViewPr>
      <p:guideLst>
        <p:guide pos="257"/>
        <p:guide pos="7514"/>
        <p:guide pos="3953"/>
        <p:guide orient="horz" pos="1071"/>
        <p:guide pos="506"/>
        <p:guide orient="horz" pos="3612"/>
        <p:guide orient="horz" pos="3181"/>
        <p:guide pos="1028"/>
        <p:guide orient="horz" pos="2908"/>
        <p:guide pos="124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#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302596-FA21-43BE-9DE8-72D62F2D14FE}" type="doc">
      <dgm:prSet loTypeId="urn:microsoft.com/office/officeart/2005/8/layout/chevron1" loCatId="process" qsTypeId="urn:microsoft.com/office/officeart/2005/8/quickstyle/simple1#3" qsCatId="simple" csTypeId="urn:microsoft.com/office/officeart/2005/8/colors/accent1_3#3" csCatId="accent1" phldr="1"/>
      <dgm:spPr/>
      <dgm:t>
        <a:bodyPr/>
        <a:lstStyle/>
        <a:p>
          <a:endParaRPr lang="de-AT"/>
        </a:p>
      </dgm:t>
    </dgm:pt>
    <dgm:pt modelId="{DE791538-13DA-4B4B-B117-1EAEE6C1BB75}">
      <dgm:prSet phldrT="[Text]" custT="1"/>
      <dgm:spPr/>
      <dgm:t>
        <a:bodyPr/>
        <a:lstStyle/>
        <a:p>
          <a:r>
            <a:rPr lang="de-AT" sz="1600" dirty="0" err="1"/>
            <a:t>rolling</a:t>
          </a:r>
          <a:r>
            <a:rPr lang="de-AT" sz="1600" dirty="0"/>
            <a:t> and</a:t>
          </a:r>
          <a:br>
            <a:rPr lang="de-AT" sz="1600" dirty="0"/>
          </a:br>
          <a:r>
            <a:rPr lang="de-AT" sz="1600" dirty="0" err="1"/>
            <a:t>billet</a:t>
          </a:r>
          <a:r>
            <a:rPr lang="de-AT" sz="1600" dirty="0"/>
            <a:t> </a:t>
          </a:r>
          <a:r>
            <a:rPr lang="de-AT" sz="1600" dirty="0" err="1"/>
            <a:t>production</a:t>
          </a:r>
          <a:endParaRPr lang="de-AT" sz="1600" dirty="0"/>
        </a:p>
      </dgm:t>
    </dgm:pt>
    <dgm:pt modelId="{C0777677-7F5F-4BE9-816F-5CBBE36AADD5}" type="parTrans" cxnId="{3DBFEFAA-8454-4B96-80F8-786C143D1F91}">
      <dgm:prSet/>
      <dgm:spPr/>
      <dgm:t>
        <a:bodyPr/>
        <a:lstStyle/>
        <a:p>
          <a:endParaRPr lang="de-AT" sz="1600"/>
        </a:p>
      </dgm:t>
    </dgm:pt>
    <dgm:pt modelId="{04274164-52CB-4150-A4F2-722199100C97}" type="sibTrans" cxnId="{3DBFEFAA-8454-4B96-80F8-786C143D1F91}">
      <dgm:prSet/>
      <dgm:spPr/>
      <dgm:t>
        <a:bodyPr/>
        <a:lstStyle/>
        <a:p>
          <a:endParaRPr lang="de-AT" sz="1600"/>
        </a:p>
      </dgm:t>
    </dgm:pt>
    <dgm:pt modelId="{380F6BD8-6319-4B0E-BE86-A82A3724BD5D}">
      <dgm:prSet phldrT="[Text]" custT="1"/>
      <dgm:spPr/>
      <dgm:t>
        <a:bodyPr/>
        <a:lstStyle/>
        <a:p>
          <a:r>
            <a:rPr lang="de-AT" sz="1600" dirty="0" err="1"/>
            <a:t>extrusion</a:t>
          </a:r>
          <a:endParaRPr lang="de-AT" sz="1600" dirty="0"/>
        </a:p>
      </dgm:t>
    </dgm:pt>
    <dgm:pt modelId="{B8ED54C5-E88D-4CA3-8FD7-7A74E8B1F91C}" type="parTrans" cxnId="{266C2A56-5082-43C5-91F7-4964C342C1C5}">
      <dgm:prSet/>
      <dgm:spPr/>
      <dgm:t>
        <a:bodyPr/>
        <a:lstStyle/>
        <a:p>
          <a:endParaRPr lang="de-AT" sz="1600"/>
        </a:p>
      </dgm:t>
    </dgm:pt>
    <dgm:pt modelId="{9FFE5D03-7E15-4767-A787-F1D95E097B7B}" type="sibTrans" cxnId="{266C2A56-5082-43C5-91F7-4964C342C1C5}">
      <dgm:prSet/>
      <dgm:spPr/>
      <dgm:t>
        <a:bodyPr/>
        <a:lstStyle/>
        <a:p>
          <a:endParaRPr lang="de-AT" sz="1600"/>
        </a:p>
      </dgm:t>
    </dgm:pt>
    <dgm:pt modelId="{35706BFE-2F0F-4E34-A884-DD56454E791B}">
      <dgm:prSet phldrT="[Text]" custT="1"/>
      <dgm:spPr/>
      <dgm:t>
        <a:bodyPr/>
        <a:lstStyle/>
        <a:p>
          <a:r>
            <a:rPr lang="de-AT" sz="1600" dirty="0" err="1"/>
            <a:t>annealing</a:t>
          </a:r>
          <a:endParaRPr lang="de-AT" sz="1600" dirty="0"/>
        </a:p>
      </dgm:t>
    </dgm:pt>
    <dgm:pt modelId="{8244338A-3D66-41AF-AD10-032585583C89}" type="parTrans" cxnId="{EEAD7BBE-F578-45F2-AB31-1A600DD88270}">
      <dgm:prSet/>
      <dgm:spPr/>
      <dgm:t>
        <a:bodyPr/>
        <a:lstStyle/>
        <a:p>
          <a:endParaRPr lang="de-AT" sz="1600"/>
        </a:p>
      </dgm:t>
    </dgm:pt>
    <dgm:pt modelId="{D3A65FA6-35EB-4171-98E5-184BEF0689AC}" type="sibTrans" cxnId="{EEAD7BBE-F578-45F2-AB31-1A600DD88270}">
      <dgm:prSet/>
      <dgm:spPr/>
      <dgm:t>
        <a:bodyPr/>
        <a:lstStyle/>
        <a:p>
          <a:endParaRPr lang="de-AT" sz="1600"/>
        </a:p>
      </dgm:t>
    </dgm:pt>
    <dgm:pt modelId="{1152A66B-A79D-4C7A-9C2D-0006DF7E0B21}">
      <dgm:prSet phldrT="[Text]" custT="1"/>
      <dgm:spPr>
        <a:ln w="19050">
          <a:solidFill>
            <a:srgbClr val="FFC000"/>
          </a:solidFill>
        </a:ln>
      </dgm:spPr>
      <dgm:t>
        <a:bodyPr/>
        <a:lstStyle/>
        <a:p>
          <a:r>
            <a:rPr lang="de-AT" sz="1600" dirty="0" err="1"/>
            <a:t>expansion</a:t>
          </a:r>
          <a:endParaRPr lang="de-AT" sz="1600" dirty="0"/>
        </a:p>
      </dgm:t>
    </dgm:pt>
    <dgm:pt modelId="{B11F616E-D48C-4ED5-8A7E-21FF44C57918}" type="parTrans" cxnId="{7CE16281-5154-4B8C-9081-9B3CF657987D}">
      <dgm:prSet/>
      <dgm:spPr/>
      <dgm:t>
        <a:bodyPr/>
        <a:lstStyle/>
        <a:p>
          <a:endParaRPr lang="de-AT" sz="1600"/>
        </a:p>
      </dgm:t>
    </dgm:pt>
    <dgm:pt modelId="{176DDEA6-9EFD-4D1F-BAC9-D5C0D7B66FD9}" type="sibTrans" cxnId="{7CE16281-5154-4B8C-9081-9B3CF657987D}">
      <dgm:prSet/>
      <dgm:spPr/>
      <dgm:t>
        <a:bodyPr/>
        <a:lstStyle/>
        <a:p>
          <a:endParaRPr lang="de-AT" sz="1600"/>
        </a:p>
      </dgm:t>
    </dgm:pt>
    <dgm:pt modelId="{2E0F4CD9-1FF9-4E75-A118-8510CD1CE8CC}">
      <dgm:prSet phldrT="[Text]" custT="1"/>
      <dgm:spPr/>
      <dgm:t>
        <a:bodyPr/>
        <a:lstStyle/>
        <a:p>
          <a:r>
            <a:rPr lang="de-AT" sz="1600" dirty="0" err="1"/>
            <a:t>casting</a:t>
          </a:r>
          <a:endParaRPr lang="de-AT" sz="1600" dirty="0"/>
        </a:p>
      </dgm:t>
    </dgm:pt>
    <dgm:pt modelId="{95720FBD-2627-4DA4-B654-24291CB66662}" type="parTrans" cxnId="{CAA08D81-FA68-4F97-8F75-2C731C2787F7}">
      <dgm:prSet/>
      <dgm:spPr/>
      <dgm:t>
        <a:bodyPr/>
        <a:lstStyle/>
        <a:p>
          <a:endParaRPr lang="de-AT"/>
        </a:p>
      </dgm:t>
    </dgm:pt>
    <dgm:pt modelId="{7E80A3AA-9B1A-4D8D-B185-CE761199BB56}" type="sibTrans" cxnId="{CAA08D81-FA68-4F97-8F75-2C731C2787F7}">
      <dgm:prSet/>
      <dgm:spPr/>
      <dgm:t>
        <a:bodyPr/>
        <a:lstStyle/>
        <a:p>
          <a:endParaRPr lang="de-AT"/>
        </a:p>
      </dgm:t>
    </dgm:pt>
    <dgm:pt modelId="{47463EE6-D1BF-4FBA-BF7C-1549B5D50A47}" type="pres">
      <dgm:prSet presAssocID="{77302596-FA21-43BE-9DE8-72D62F2D14FE}" presName="Name0" presStyleCnt="0">
        <dgm:presLayoutVars>
          <dgm:dir/>
          <dgm:animLvl val="lvl"/>
          <dgm:resizeHandles val="exact"/>
        </dgm:presLayoutVars>
      </dgm:prSet>
      <dgm:spPr/>
    </dgm:pt>
    <dgm:pt modelId="{78D2DEAD-5B10-4F94-8999-F8F0DC344547}" type="pres">
      <dgm:prSet presAssocID="{2E0F4CD9-1FF9-4E75-A118-8510CD1CE8CC}" presName="parTxOnly" presStyleLbl="node1" presStyleIdx="0" presStyleCnt="5" custScaleY="54328">
        <dgm:presLayoutVars>
          <dgm:chMax val="0"/>
          <dgm:chPref val="0"/>
          <dgm:bulletEnabled val="1"/>
        </dgm:presLayoutVars>
      </dgm:prSet>
      <dgm:spPr/>
    </dgm:pt>
    <dgm:pt modelId="{AA6EBFDA-9D72-4AB1-88BB-8A426253D8EC}" type="pres">
      <dgm:prSet presAssocID="{7E80A3AA-9B1A-4D8D-B185-CE761199BB56}" presName="parTxOnlySpace" presStyleCnt="0"/>
      <dgm:spPr/>
    </dgm:pt>
    <dgm:pt modelId="{0B0128FB-5A6A-4647-B0A7-C420578E19BF}" type="pres">
      <dgm:prSet presAssocID="{DE791538-13DA-4B4B-B117-1EAEE6C1BB75}" presName="parTxOnly" presStyleLbl="node1" presStyleIdx="1" presStyleCnt="5" custScaleY="56109">
        <dgm:presLayoutVars>
          <dgm:chMax val="0"/>
          <dgm:chPref val="0"/>
          <dgm:bulletEnabled val="1"/>
        </dgm:presLayoutVars>
      </dgm:prSet>
      <dgm:spPr/>
    </dgm:pt>
    <dgm:pt modelId="{8CA144FA-B29E-442B-9FF1-0402B39DE469}" type="pres">
      <dgm:prSet presAssocID="{04274164-52CB-4150-A4F2-722199100C97}" presName="parTxOnlySpace" presStyleCnt="0"/>
      <dgm:spPr/>
    </dgm:pt>
    <dgm:pt modelId="{1AF4368F-F9E0-4362-9FE1-8BC82F8401DD}" type="pres">
      <dgm:prSet presAssocID="{380F6BD8-6319-4B0E-BE86-A82A3724BD5D}" presName="parTxOnly" presStyleLbl="node1" presStyleIdx="2" presStyleCnt="5" custScaleY="56109">
        <dgm:presLayoutVars>
          <dgm:chMax val="0"/>
          <dgm:chPref val="0"/>
          <dgm:bulletEnabled val="1"/>
        </dgm:presLayoutVars>
      </dgm:prSet>
      <dgm:spPr/>
    </dgm:pt>
    <dgm:pt modelId="{16E02B5A-9885-4BC2-B37D-E5EE146E73AF}" type="pres">
      <dgm:prSet presAssocID="{9FFE5D03-7E15-4767-A787-F1D95E097B7B}" presName="parTxOnlySpace" presStyleCnt="0"/>
      <dgm:spPr/>
    </dgm:pt>
    <dgm:pt modelId="{14E5E260-097F-49EF-8019-E823585A8C0C}" type="pres">
      <dgm:prSet presAssocID="{35706BFE-2F0F-4E34-A884-DD56454E791B}" presName="parTxOnly" presStyleLbl="node1" presStyleIdx="3" presStyleCnt="5" custScaleY="56109">
        <dgm:presLayoutVars>
          <dgm:chMax val="0"/>
          <dgm:chPref val="0"/>
          <dgm:bulletEnabled val="1"/>
        </dgm:presLayoutVars>
      </dgm:prSet>
      <dgm:spPr/>
    </dgm:pt>
    <dgm:pt modelId="{DC76CC28-13DB-42E5-AEB6-3E547ACE52F8}" type="pres">
      <dgm:prSet presAssocID="{D3A65FA6-35EB-4171-98E5-184BEF0689AC}" presName="parTxOnlySpace" presStyleCnt="0"/>
      <dgm:spPr/>
    </dgm:pt>
    <dgm:pt modelId="{F5998F67-7D04-4391-8A95-AD176ED9A159}" type="pres">
      <dgm:prSet presAssocID="{1152A66B-A79D-4C7A-9C2D-0006DF7E0B21}" presName="parTxOnly" presStyleLbl="node1" presStyleIdx="4" presStyleCnt="5" custScaleY="56109">
        <dgm:presLayoutVars>
          <dgm:chMax val="0"/>
          <dgm:chPref val="0"/>
          <dgm:bulletEnabled val="1"/>
        </dgm:presLayoutVars>
      </dgm:prSet>
      <dgm:spPr/>
    </dgm:pt>
  </dgm:ptLst>
  <dgm:cxnLst>
    <dgm:cxn modelId="{9658E869-0621-4956-A04E-287C3BE76FC1}" type="presOf" srcId="{1152A66B-A79D-4C7A-9C2D-0006DF7E0B21}" destId="{F5998F67-7D04-4391-8A95-AD176ED9A159}" srcOrd="0" destOrd="0" presId="urn:microsoft.com/office/officeart/2005/8/layout/chevron1"/>
    <dgm:cxn modelId="{F2649153-AB53-408B-A9D4-C3AB0F90C74B}" type="presOf" srcId="{77302596-FA21-43BE-9DE8-72D62F2D14FE}" destId="{47463EE6-D1BF-4FBA-BF7C-1549B5D50A47}" srcOrd="0" destOrd="0" presId="urn:microsoft.com/office/officeart/2005/8/layout/chevron1"/>
    <dgm:cxn modelId="{266C2A56-5082-43C5-91F7-4964C342C1C5}" srcId="{77302596-FA21-43BE-9DE8-72D62F2D14FE}" destId="{380F6BD8-6319-4B0E-BE86-A82A3724BD5D}" srcOrd="2" destOrd="0" parTransId="{B8ED54C5-E88D-4CA3-8FD7-7A74E8B1F91C}" sibTransId="{9FFE5D03-7E15-4767-A787-F1D95E097B7B}"/>
    <dgm:cxn modelId="{7CE16281-5154-4B8C-9081-9B3CF657987D}" srcId="{77302596-FA21-43BE-9DE8-72D62F2D14FE}" destId="{1152A66B-A79D-4C7A-9C2D-0006DF7E0B21}" srcOrd="4" destOrd="0" parTransId="{B11F616E-D48C-4ED5-8A7E-21FF44C57918}" sibTransId="{176DDEA6-9EFD-4D1F-BAC9-D5C0D7B66FD9}"/>
    <dgm:cxn modelId="{CAA08D81-FA68-4F97-8F75-2C731C2787F7}" srcId="{77302596-FA21-43BE-9DE8-72D62F2D14FE}" destId="{2E0F4CD9-1FF9-4E75-A118-8510CD1CE8CC}" srcOrd="0" destOrd="0" parTransId="{95720FBD-2627-4DA4-B654-24291CB66662}" sibTransId="{7E80A3AA-9B1A-4D8D-B185-CE761199BB56}"/>
    <dgm:cxn modelId="{3DBFEFAA-8454-4B96-80F8-786C143D1F91}" srcId="{77302596-FA21-43BE-9DE8-72D62F2D14FE}" destId="{DE791538-13DA-4B4B-B117-1EAEE6C1BB75}" srcOrd="1" destOrd="0" parTransId="{C0777677-7F5F-4BE9-816F-5CBBE36AADD5}" sibTransId="{04274164-52CB-4150-A4F2-722199100C97}"/>
    <dgm:cxn modelId="{EEAD7BBE-F578-45F2-AB31-1A600DD88270}" srcId="{77302596-FA21-43BE-9DE8-72D62F2D14FE}" destId="{35706BFE-2F0F-4E34-A884-DD56454E791B}" srcOrd="3" destOrd="0" parTransId="{8244338A-3D66-41AF-AD10-032585583C89}" sibTransId="{D3A65FA6-35EB-4171-98E5-184BEF0689AC}"/>
    <dgm:cxn modelId="{4505EEC3-52B6-460A-A50F-B945D1C0D78A}" type="presOf" srcId="{380F6BD8-6319-4B0E-BE86-A82A3724BD5D}" destId="{1AF4368F-F9E0-4362-9FE1-8BC82F8401DD}" srcOrd="0" destOrd="0" presId="urn:microsoft.com/office/officeart/2005/8/layout/chevron1"/>
    <dgm:cxn modelId="{4FC7EEE4-4981-4550-9FA6-2409EC100BE0}" type="presOf" srcId="{DE791538-13DA-4B4B-B117-1EAEE6C1BB75}" destId="{0B0128FB-5A6A-4647-B0A7-C420578E19BF}" srcOrd="0" destOrd="0" presId="urn:microsoft.com/office/officeart/2005/8/layout/chevron1"/>
    <dgm:cxn modelId="{AABDADE8-659C-4B2C-BD53-7562DE397C1C}" type="presOf" srcId="{35706BFE-2F0F-4E34-A884-DD56454E791B}" destId="{14E5E260-097F-49EF-8019-E823585A8C0C}" srcOrd="0" destOrd="0" presId="urn:microsoft.com/office/officeart/2005/8/layout/chevron1"/>
    <dgm:cxn modelId="{D51D6FF7-986A-4A76-A26E-7CCAE443F030}" type="presOf" srcId="{2E0F4CD9-1FF9-4E75-A118-8510CD1CE8CC}" destId="{78D2DEAD-5B10-4F94-8999-F8F0DC344547}" srcOrd="0" destOrd="0" presId="urn:microsoft.com/office/officeart/2005/8/layout/chevron1"/>
    <dgm:cxn modelId="{20FCA8A4-362D-44D6-88D9-4C042F4E7808}" type="presParOf" srcId="{47463EE6-D1BF-4FBA-BF7C-1549B5D50A47}" destId="{78D2DEAD-5B10-4F94-8999-F8F0DC344547}" srcOrd="0" destOrd="0" presId="urn:microsoft.com/office/officeart/2005/8/layout/chevron1"/>
    <dgm:cxn modelId="{59E718F0-2223-4ABD-9700-2DD28917C1D6}" type="presParOf" srcId="{47463EE6-D1BF-4FBA-BF7C-1549B5D50A47}" destId="{AA6EBFDA-9D72-4AB1-88BB-8A426253D8EC}" srcOrd="1" destOrd="0" presId="urn:microsoft.com/office/officeart/2005/8/layout/chevron1"/>
    <dgm:cxn modelId="{68B3D742-5081-4AC7-8F1D-23F275A00558}" type="presParOf" srcId="{47463EE6-D1BF-4FBA-BF7C-1549B5D50A47}" destId="{0B0128FB-5A6A-4647-B0A7-C420578E19BF}" srcOrd="2" destOrd="0" presId="urn:microsoft.com/office/officeart/2005/8/layout/chevron1"/>
    <dgm:cxn modelId="{77747680-085E-489E-828D-671BB64881ED}" type="presParOf" srcId="{47463EE6-D1BF-4FBA-BF7C-1549B5D50A47}" destId="{8CA144FA-B29E-442B-9FF1-0402B39DE469}" srcOrd="3" destOrd="0" presId="urn:microsoft.com/office/officeart/2005/8/layout/chevron1"/>
    <dgm:cxn modelId="{E1895C7D-6A0F-4DF7-BDCA-4C65D1AC7F6C}" type="presParOf" srcId="{47463EE6-D1BF-4FBA-BF7C-1549B5D50A47}" destId="{1AF4368F-F9E0-4362-9FE1-8BC82F8401DD}" srcOrd="4" destOrd="0" presId="urn:microsoft.com/office/officeart/2005/8/layout/chevron1"/>
    <dgm:cxn modelId="{E1590083-930B-4B15-A673-A77E68B8AFDA}" type="presParOf" srcId="{47463EE6-D1BF-4FBA-BF7C-1549B5D50A47}" destId="{16E02B5A-9885-4BC2-B37D-E5EE146E73AF}" srcOrd="5" destOrd="0" presId="urn:microsoft.com/office/officeart/2005/8/layout/chevron1"/>
    <dgm:cxn modelId="{469CB5F3-8686-4093-98EF-018327695512}" type="presParOf" srcId="{47463EE6-D1BF-4FBA-BF7C-1549B5D50A47}" destId="{14E5E260-097F-49EF-8019-E823585A8C0C}" srcOrd="6" destOrd="0" presId="urn:microsoft.com/office/officeart/2005/8/layout/chevron1"/>
    <dgm:cxn modelId="{2FFB2A09-8B0E-448A-BD3C-6FEA146E8BB7}" type="presParOf" srcId="{47463EE6-D1BF-4FBA-BF7C-1549B5D50A47}" destId="{DC76CC28-13DB-42E5-AEB6-3E547ACE52F8}" srcOrd="7" destOrd="0" presId="urn:microsoft.com/office/officeart/2005/8/layout/chevron1"/>
    <dgm:cxn modelId="{D9FCD650-85CC-4033-9898-C3EC7864A04F}" type="presParOf" srcId="{47463EE6-D1BF-4FBA-BF7C-1549B5D50A47}" destId="{F5998F67-7D04-4391-8A95-AD176ED9A15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2DEAD-5B10-4F94-8999-F8F0DC344547}">
      <dsp:nvSpPr>
        <dsp:cNvPr id="0" name=""/>
        <dsp:cNvSpPr/>
      </dsp:nvSpPr>
      <dsp:spPr>
        <a:xfrm>
          <a:off x="2827" y="1230476"/>
          <a:ext cx="2516338" cy="546830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600" kern="1200" dirty="0" err="1"/>
            <a:t>casting</a:t>
          </a:r>
          <a:endParaRPr lang="de-AT" sz="1600" kern="1200" dirty="0"/>
        </a:p>
      </dsp:txBody>
      <dsp:txXfrm>
        <a:off x="276242" y="1230476"/>
        <a:ext cx="1969508" cy="546830"/>
      </dsp:txXfrm>
    </dsp:sp>
    <dsp:sp modelId="{0B0128FB-5A6A-4647-B0A7-C420578E19BF}">
      <dsp:nvSpPr>
        <dsp:cNvPr id="0" name=""/>
        <dsp:cNvSpPr/>
      </dsp:nvSpPr>
      <dsp:spPr>
        <a:xfrm>
          <a:off x="2267531" y="1221513"/>
          <a:ext cx="2516338" cy="564756"/>
        </a:xfrm>
        <a:prstGeom prst="chevron">
          <a:avLst/>
        </a:prstGeom>
        <a:solidFill>
          <a:schemeClr val="accent1">
            <a:shade val="80000"/>
            <a:hueOff val="67380"/>
            <a:satOff val="-21071"/>
            <a:lumOff val="104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600" kern="1200" dirty="0" err="1"/>
            <a:t>rolling</a:t>
          </a:r>
          <a:r>
            <a:rPr lang="de-AT" sz="1600" kern="1200" dirty="0"/>
            <a:t> and</a:t>
          </a:r>
          <a:br>
            <a:rPr lang="de-AT" sz="1600" kern="1200" dirty="0"/>
          </a:br>
          <a:r>
            <a:rPr lang="de-AT" sz="1600" kern="1200" dirty="0" err="1"/>
            <a:t>billet</a:t>
          </a:r>
          <a:r>
            <a:rPr lang="de-AT" sz="1600" kern="1200" dirty="0"/>
            <a:t> </a:t>
          </a:r>
          <a:r>
            <a:rPr lang="de-AT" sz="1600" kern="1200" dirty="0" err="1"/>
            <a:t>production</a:t>
          </a:r>
          <a:endParaRPr lang="de-AT" sz="1600" kern="1200" dirty="0"/>
        </a:p>
      </dsp:txBody>
      <dsp:txXfrm>
        <a:off x="2549909" y="1221513"/>
        <a:ext cx="1951582" cy="564756"/>
      </dsp:txXfrm>
    </dsp:sp>
    <dsp:sp modelId="{1AF4368F-F9E0-4362-9FE1-8BC82F8401DD}">
      <dsp:nvSpPr>
        <dsp:cNvPr id="0" name=""/>
        <dsp:cNvSpPr/>
      </dsp:nvSpPr>
      <dsp:spPr>
        <a:xfrm>
          <a:off x="4532236" y="1221513"/>
          <a:ext cx="2516338" cy="564756"/>
        </a:xfrm>
        <a:prstGeom prst="chevron">
          <a:avLst/>
        </a:prstGeom>
        <a:solidFill>
          <a:schemeClr val="accent1">
            <a:shade val="80000"/>
            <a:hueOff val="134759"/>
            <a:satOff val="-42142"/>
            <a:lumOff val="209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600" kern="1200" dirty="0" err="1"/>
            <a:t>extrusion</a:t>
          </a:r>
          <a:endParaRPr lang="de-AT" sz="1600" kern="1200" dirty="0"/>
        </a:p>
      </dsp:txBody>
      <dsp:txXfrm>
        <a:off x="4814614" y="1221513"/>
        <a:ext cx="1951582" cy="564756"/>
      </dsp:txXfrm>
    </dsp:sp>
    <dsp:sp modelId="{14E5E260-097F-49EF-8019-E823585A8C0C}">
      <dsp:nvSpPr>
        <dsp:cNvPr id="0" name=""/>
        <dsp:cNvSpPr/>
      </dsp:nvSpPr>
      <dsp:spPr>
        <a:xfrm>
          <a:off x="6796940" y="1221513"/>
          <a:ext cx="2516338" cy="564756"/>
        </a:xfrm>
        <a:prstGeom prst="chevron">
          <a:avLst/>
        </a:prstGeom>
        <a:solidFill>
          <a:schemeClr val="accent1">
            <a:shade val="80000"/>
            <a:hueOff val="202139"/>
            <a:satOff val="-63212"/>
            <a:lumOff val="314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600" kern="1200" dirty="0" err="1"/>
            <a:t>annealing</a:t>
          </a:r>
          <a:endParaRPr lang="de-AT" sz="1600" kern="1200" dirty="0"/>
        </a:p>
      </dsp:txBody>
      <dsp:txXfrm>
        <a:off x="7079318" y="1221513"/>
        <a:ext cx="1951582" cy="564756"/>
      </dsp:txXfrm>
    </dsp:sp>
    <dsp:sp modelId="{F5998F67-7D04-4391-8A95-AD176ED9A159}">
      <dsp:nvSpPr>
        <dsp:cNvPr id="0" name=""/>
        <dsp:cNvSpPr/>
      </dsp:nvSpPr>
      <dsp:spPr>
        <a:xfrm>
          <a:off x="9061645" y="1221513"/>
          <a:ext cx="2516338" cy="564756"/>
        </a:xfrm>
        <a:prstGeom prst="chevron">
          <a:avLst/>
        </a:prstGeom>
        <a:solidFill>
          <a:schemeClr val="accent1">
            <a:shade val="80000"/>
            <a:hueOff val="269518"/>
            <a:satOff val="-84283"/>
            <a:lumOff val="41947"/>
            <a:alphaOff val="0"/>
          </a:schemeClr>
        </a:solidFill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600" kern="1200" dirty="0" err="1"/>
            <a:t>expansion</a:t>
          </a:r>
          <a:endParaRPr lang="de-AT" sz="1600" kern="1200" dirty="0"/>
        </a:p>
      </dsp:txBody>
      <dsp:txXfrm>
        <a:off x="9344023" y="1221513"/>
        <a:ext cx="1951582" cy="564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ABE8F-1B44-F141-B844-58943952C9D8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F0D70-C80F-A54D-A0F8-BE345F2F15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827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6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246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1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D9011-8A98-4B78-39D0-C7A55AC14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4A54088-6E50-13DA-B8D1-7CE7C2C3B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E405C1-3204-4D57-6520-41EB0F102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74A0FE-5156-6E43-F56C-FAD3D4E29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6572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DF36-B88E-DF40-AC78-57EB3001D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D900873-7057-3165-8829-FDBBC59B0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81D4258-E7CC-7744-1B54-41923392B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BCC254-310C-7D9F-F454-095169FBB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534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FC74-E7A5-C80A-BD17-B7260AC4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EF299B2-EAD9-C7C2-036E-C66D94AD3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03A1F7B-DD2B-AD30-7F7E-92CB420C5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2CC316-12E1-E7E8-7D60-06A24CE43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6961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A737A3-E407-4D80-8CC5-2D7704EC279F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606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31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809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F0D70-C80F-A54D-A0F8-BE345F2F152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083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g">
            <a:extLst>
              <a:ext uri="{FF2B5EF4-FFF2-40B4-BE49-F238E27FC236}">
                <a16:creationId xmlns:a16="http://schemas.microsoft.com/office/drawing/2014/main" id="{913FCD7C-6AB4-4CB2-A620-50F9F0769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22125FF0-8932-4A1D-AEBF-8BFA7E71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0797EAD3-C89B-425A-6D33-288C5ED8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6457950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AB8A3D34-DC8C-4FC6-A49F-4A0910E4EB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2492" y="6457950"/>
            <a:ext cx="2518907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Host Grotesk" panose="020B0504030402000203" pitchFamily="34" charset="77"/>
              </a:defRPr>
            </a:lvl1pPr>
          </a:lstStyle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251111E8-88BD-44D6-AB51-45BB43F6E0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Untertitelformat bearbeiten</a:t>
            </a:r>
            <a:endParaRPr lang="de-AT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49913F50-D0B8-4189-B235-14C84B301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2C84391-4AA2-972B-FA25-83DC1DACCA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3043" y="272539"/>
            <a:ext cx="1019076" cy="95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2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g">
            <a:extLst>
              <a:ext uri="{FF2B5EF4-FFF2-40B4-BE49-F238E27FC236}">
                <a16:creationId xmlns:a16="http://schemas.microsoft.com/office/drawing/2014/main" id="{913FCD7C-6AB4-4CB2-A620-50F9F0769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4925"/>
            <a:ext cx="12192000" cy="6858000"/>
          </a:xfrm>
          <a:prstGeom prst="rect">
            <a:avLst/>
          </a:prstGeom>
        </p:spPr>
      </p:pic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22125FF0-8932-4A1D-AEBF-8BFA7E71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0797EAD3-C89B-425A-6D33-288C5ED8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6457950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251111E8-88BD-44D6-AB51-45BB43F6E0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Untertitelformat bearbeiten</a:t>
            </a:r>
            <a:endParaRPr lang="de-AT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49913F50-D0B8-4189-B235-14C84B301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8E5E3C0-C281-7423-2D0F-0CD7C4E9FE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3041" y="272539"/>
            <a:ext cx="1019077" cy="957704"/>
          </a:xfrm>
          <a:prstGeom prst="rect">
            <a:avLst/>
          </a:prstGeom>
        </p:spPr>
      </p:pic>
      <p:sp>
        <p:nvSpPr>
          <p:cNvPr id="13" name="Datumsplatzhalter">
            <a:extLst>
              <a:ext uri="{FF2B5EF4-FFF2-40B4-BE49-F238E27FC236}">
                <a16:creationId xmlns:a16="http://schemas.microsoft.com/office/drawing/2014/main" id="{C1F9D27C-8059-07F4-FB78-0F0906A19B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2492" y="6457950"/>
            <a:ext cx="2518907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Host Grotesk" panose="020B0504030402000203" pitchFamily="34" charset="77"/>
              </a:defRPr>
            </a:lvl1pPr>
          </a:lstStyle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4561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ur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CD645B8B-A1D3-4369-A022-330A693B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85053EF8-FC76-CFFE-5280-4CD1D1A23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  <p:sp>
        <p:nvSpPr>
          <p:cNvPr id="16" name="Foto">
            <a:extLst>
              <a:ext uri="{FF2B5EF4-FFF2-40B4-BE49-F238E27FC236}">
                <a16:creationId xmlns:a16="http://schemas.microsoft.com/office/drawing/2014/main" id="{95C07462-2040-45D6-9485-1164099D75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452356" cy="6045968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Foto</a:t>
            </a:r>
          </a:p>
        </p:txBody>
      </p:sp>
      <p:sp>
        <p:nvSpPr>
          <p:cNvPr id="8" name="Textplatzhalter">
            <a:extLst>
              <a:ext uri="{FF2B5EF4-FFF2-40B4-BE49-F238E27FC236}">
                <a16:creationId xmlns:a16="http://schemas.microsoft.com/office/drawing/2014/main" id="{F202F0B2-940F-448F-BC55-722AD79BF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00814" y="2410267"/>
            <a:ext cx="6352986" cy="3635701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§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FA3A7790-BE3A-49A8-BBCC-35B27C443E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00814" y="812031"/>
            <a:ext cx="6352986" cy="1422349"/>
          </a:xfrm>
        </p:spPr>
        <p:txBody>
          <a:bodyPr anchor="b">
            <a:normAutofit/>
          </a:bodyPr>
          <a:lstStyle>
            <a:lvl1pPr algn="l">
              <a:defRPr sz="2800" b="1" i="0" spc="0">
                <a:latin typeface="Funnel Display" pitchFamily="2" charset="0"/>
              </a:defRPr>
            </a:lvl1pPr>
          </a:lstStyle>
          <a:p>
            <a:r>
              <a:rPr lang="de-DE" dirty="0"/>
              <a:t>Titel</a:t>
            </a:r>
            <a:br>
              <a:rPr lang="de-DE" dirty="0"/>
            </a:br>
            <a:r>
              <a:rPr lang="de-DE" dirty="0"/>
              <a:t>Vorname Nachname</a:t>
            </a:r>
            <a:br>
              <a:rPr lang="de-DE" dirty="0"/>
            </a:br>
            <a:r>
              <a:rPr lang="de-DE" dirty="0"/>
              <a:t>Funktion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177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iten-nr">
            <a:extLst>
              <a:ext uri="{FF2B5EF4-FFF2-40B4-BE49-F238E27FC236}">
                <a16:creationId xmlns:a16="http://schemas.microsoft.com/office/drawing/2014/main" id="{CD645B8B-A1D3-4369-A022-330A693B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12" name="inhalt">
            <a:extLst>
              <a:ext uri="{FF2B5EF4-FFF2-40B4-BE49-F238E27FC236}">
                <a16:creationId xmlns:a16="http://schemas.microsoft.com/office/drawing/2014/main" id="{90A4ABD3-FA37-A3CC-A858-A9BDA4D1C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758722"/>
            <a:ext cx="4055542" cy="2883234"/>
          </a:xfrm>
        </p:spPr>
        <p:txBody>
          <a:bodyPr lIns="0" anchor="ctr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CCC7B895-0617-1948-BF97-EAC47F728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704960"/>
            <a:ext cx="4716000" cy="21692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ost Grotesk" panose="020B0504030402000203" pitchFamily="34" charset="77"/>
              <a:ea typeface="+mn-ea"/>
              <a:cs typeface="+mn-cs"/>
            </a:endParaRPr>
          </a:p>
        </p:txBody>
      </p:sp>
      <p:sp>
        <p:nvSpPr>
          <p:cNvPr id="15" name="titel">
            <a:extLst>
              <a:ext uri="{FF2B5EF4-FFF2-40B4-BE49-F238E27FC236}">
                <a16:creationId xmlns:a16="http://schemas.microsoft.com/office/drawing/2014/main" id="{82889405-327B-DF41-DF59-1FDF5952B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1445"/>
            <a:ext cx="5422900" cy="2101255"/>
          </a:xfrm>
        </p:spPr>
        <p:txBody>
          <a:bodyPr lIns="0" anchor="b"/>
          <a:lstStyle>
            <a:lvl1pPr algn="l"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95E55CCA-6392-1F93-5DAA-B3B06248C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0320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AFE57160-2FA1-4A69-B3AA-1FDDE9B53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42A014B9-C9E9-412E-91EE-78986A56D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Wingdings" panose="05000000000000000000" pitchFamily="2" charset="2"/>
              <a:buChar char="§"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8FDDAE6-7F5C-44BF-A66C-85146AE0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5FD987E1-92A3-52EE-7139-BDCE3DEA1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731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61ED27DB-6FE1-4A52-9C5A-487D7EA6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996F3CB-8027-407F-B7A5-18A7EE0A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3B6D04E9-A61C-A1EC-DB45-CA9ADCE1D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907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CD645B8B-A1D3-4369-A022-330A693B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68D69F4A-23D5-C6A7-A743-7E1EFD644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979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4">
            <a:extLst>
              <a:ext uri="{FF2B5EF4-FFF2-40B4-BE49-F238E27FC236}">
                <a16:creationId xmlns:a16="http://schemas.microsoft.com/office/drawing/2014/main" id="{EB254981-855F-9562-BEFE-3793181ED3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6096000" cy="6433760"/>
          </a:xfrm>
          <a:prstGeom prst="rect">
            <a:avLst/>
          </a:prstGeom>
          <a:scene3d>
            <a:camera prst="isometricOffAxis2Left">
              <a:rot lat="0" lon="0" rev="0"/>
            </a:camera>
            <a:lightRig rig="threePt" dir="t"/>
          </a:scene3d>
        </p:spPr>
      </p:pic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EA9BA9-422C-60DD-5E5C-38EA65BCC753}"/>
              </a:ext>
            </a:extLst>
          </p:cNvPr>
          <p:cNvSpPr/>
          <p:nvPr userDrawn="1"/>
        </p:nvSpPr>
        <p:spPr>
          <a:xfrm>
            <a:off x="4844375" y="-24192"/>
            <a:ext cx="2167648" cy="6457951"/>
          </a:xfrm>
          <a:custGeom>
            <a:avLst/>
            <a:gdLst>
              <a:gd name="csX0" fmla="*/ 97276 w 2167648"/>
              <a:gd name="csY0" fmla="*/ 0 h 6462813"/>
              <a:gd name="csX1" fmla="*/ 2167648 w 2167648"/>
              <a:gd name="csY1" fmla="*/ 0 h 6462813"/>
              <a:gd name="csX2" fmla="*/ 2167648 w 2167648"/>
              <a:gd name="csY2" fmla="*/ 108223 h 6462813"/>
              <a:gd name="csX3" fmla="*/ 2167648 w 2167648"/>
              <a:gd name="csY3" fmla="*/ 110649 h 6462813"/>
              <a:gd name="csX4" fmla="*/ 2167648 w 2167648"/>
              <a:gd name="csY4" fmla="*/ 701610 h 6462813"/>
              <a:gd name="csX5" fmla="*/ 1342382 w 2167648"/>
              <a:gd name="csY5" fmla="*/ 701610 h 6462813"/>
              <a:gd name="csX6" fmla="*/ 1378826 w 2167648"/>
              <a:gd name="csY6" fmla="*/ 742206 h 6462813"/>
              <a:gd name="csX7" fmla="*/ 2167648 w 2167648"/>
              <a:gd name="csY7" fmla="*/ 3233839 h 6462813"/>
              <a:gd name="csX8" fmla="*/ 1378826 w 2167648"/>
              <a:gd name="csY8" fmla="*/ 5725472 h 6462813"/>
              <a:gd name="csX9" fmla="*/ 1357662 w 2167648"/>
              <a:gd name="csY9" fmla="*/ 5749047 h 6462813"/>
              <a:gd name="csX10" fmla="*/ 2167648 w 2167648"/>
              <a:gd name="csY10" fmla="*/ 5749047 h 6462813"/>
              <a:gd name="csX11" fmla="*/ 2167648 w 2167648"/>
              <a:gd name="csY11" fmla="*/ 6342434 h 6462813"/>
              <a:gd name="csX12" fmla="*/ 579872 w 2167648"/>
              <a:gd name="csY12" fmla="*/ 6342434 h 6462813"/>
              <a:gd name="csX13" fmla="*/ 567170 w 2167648"/>
              <a:gd name="csY13" fmla="*/ 6347299 h 6462813"/>
              <a:gd name="csX14" fmla="*/ 2167648 w 2167648"/>
              <a:gd name="csY14" fmla="*/ 6347299 h 6462813"/>
              <a:gd name="csX15" fmla="*/ 2167648 w 2167648"/>
              <a:gd name="csY15" fmla="*/ 6457948 h 6462813"/>
              <a:gd name="csX16" fmla="*/ 97276 w 2167648"/>
              <a:gd name="csY16" fmla="*/ 6457948 h 6462813"/>
              <a:gd name="csX17" fmla="*/ 97276 w 2167648"/>
              <a:gd name="csY17" fmla="*/ 6455496 h 6462813"/>
              <a:gd name="csX18" fmla="*/ 0 w 2167648"/>
              <a:gd name="csY18" fmla="*/ 6462813 h 6462813"/>
              <a:gd name="csX19" fmla="*/ 1030739 w 2167648"/>
              <a:gd name="csY19" fmla="*/ 3233839 h 6462813"/>
              <a:gd name="csX20" fmla="*/ 0 w 2167648"/>
              <a:gd name="csY20" fmla="*/ 4865 h 6462813"/>
              <a:gd name="csX21" fmla="*/ 97276 w 2167648"/>
              <a:gd name="csY21" fmla="*/ 12182 h 64628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167648" h="6462813">
                <a:moveTo>
                  <a:pt x="97276" y="0"/>
                </a:moveTo>
                <a:lnTo>
                  <a:pt x="2167648" y="0"/>
                </a:lnTo>
                <a:lnTo>
                  <a:pt x="2167648" y="108223"/>
                </a:lnTo>
                <a:lnTo>
                  <a:pt x="2167648" y="110649"/>
                </a:lnTo>
                <a:lnTo>
                  <a:pt x="2167648" y="701610"/>
                </a:lnTo>
                <a:lnTo>
                  <a:pt x="1342382" y="701610"/>
                </a:lnTo>
                <a:lnTo>
                  <a:pt x="1378826" y="742206"/>
                </a:lnTo>
                <a:cubicBezTo>
                  <a:pt x="1860579" y="1334447"/>
                  <a:pt x="2167648" y="2230725"/>
                  <a:pt x="2167648" y="3233839"/>
                </a:cubicBezTo>
                <a:cubicBezTo>
                  <a:pt x="2167648" y="4236952"/>
                  <a:pt x="1860579" y="5133231"/>
                  <a:pt x="1378826" y="5725472"/>
                </a:cubicBezTo>
                <a:lnTo>
                  <a:pt x="1357662" y="5749047"/>
                </a:lnTo>
                <a:lnTo>
                  <a:pt x="2167648" y="5749047"/>
                </a:lnTo>
                <a:lnTo>
                  <a:pt x="2167648" y="6342434"/>
                </a:lnTo>
                <a:lnTo>
                  <a:pt x="579872" y="6342434"/>
                </a:lnTo>
                <a:lnTo>
                  <a:pt x="567170" y="6347299"/>
                </a:lnTo>
                <a:lnTo>
                  <a:pt x="2167648" y="6347299"/>
                </a:lnTo>
                <a:lnTo>
                  <a:pt x="2167648" y="6457948"/>
                </a:lnTo>
                <a:lnTo>
                  <a:pt x="97276" y="6457948"/>
                </a:lnTo>
                <a:lnTo>
                  <a:pt x="97276" y="6455496"/>
                </a:lnTo>
                <a:lnTo>
                  <a:pt x="0" y="6462813"/>
                </a:lnTo>
                <a:cubicBezTo>
                  <a:pt x="652171" y="5672268"/>
                  <a:pt x="1030739" y="4486336"/>
                  <a:pt x="1030739" y="3233839"/>
                </a:cubicBezTo>
                <a:cubicBezTo>
                  <a:pt x="1030739" y="1981342"/>
                  <a:pt x="652171" y="795410"/>
                  <a:pt x="0" y="4865"/>
                </a:cubicBezTo>
                <a:lnTo>
                  <a:pt x="97276" y="1218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 dirty="0"/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19C12F28-C871-BFB6-093B-D6F25025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>
            <a:lvl1pPr>
              <a:defRPr sz="1000"/>
            </a:lvl1pPr>
          </a:lstStyle>
          <a:p>
            <a:fld id="{1C8EECE4-14AA-4CCE-9D23-B5448B5AC309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2" name="Titel">
            <a:extLst>
              <a:ext uri="{FF2B5EF4-FFF2-40B4-BE49-F238E27FC236}">
                <a16:creationId xmlns:a16="http://schemas.microsoft.com/office/drawing/2014/main" id="{4EBD9289-F2ED-3DCF-BFB8-BDA145B17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199" y="2540313"/>
            <a:ext cx="6013315" cy="1325563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13" name="Fußzeilenplatzhalter">
            <a:extLst>
              <a:ext uri="{FF2B5EF4-FFF2-40B4-BE49-F238E27FC236}">
                <a16:creationId xmlns:a16="http://schemas.microsoft.com/office/drawing/2014/main" id="{C191CEC3-3A00-D8BA-71F9-16D636765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pPr algn="ctr"/>
            <a:r>
              <a:rPr lang="de-AT"/>
              <a:t>REFERENT*IN | ORGANISATIONSEINHEIT</a:t>
            </a:r>
          </a:p>
        </p:txBody>
      </p:sp>
    </p:spTree>
    <p:extLst>
      <p:ext uri="{BB962C8B-B14F-4D97-AF65-F5344CB8AC3E}">
        <p14:creationId xmlns:p14="http://schemas.microsoft.com/office/powerpoint/2010/main" val="18455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CD645B8B-A1D3-4369-A022-330A693B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6" name="Bildplatzhalter">
            <a:extLst>
              <a:ext uri="{FF2B5EF4-FFF2-40B4-BE49-F238E27FC236}">
                <a16:creationId xmlns:a16="http://schemas.microsoft.com/office/drawing/2014/main" id="{A3ECD65A-1F1C-4F81-8205-0BDE509CC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172200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cxnSp>
        <p:nvCxnSpPr>
          <p:cNvPr id="9" name="Gerader Verbinder">
            <a:extLst>
              <a:ext uri="{FF2B5EF4-FFF2-40B4-BE49-F238E27FC236}">
                <a16:creationId xmlns:a16="http://schemas.microsoft.com/office/drawing/2014/main" id="{69610AA5-E099-4CCA-9C6C-4781BBE6B927}"/>
              </a:ext>
            </a:extLst>
          </p:cNvPr>
          <p:cNvCxnSpPr>
            <a:cxnSpLocks/>
          </p:cNvCxnSpPr>
          <p:nvPr/>
        </p:nvCxnSpPr>
        <p:spPr>
          <a:xfrm>
            <a:off x="4979964" y="2049462"/>
            <a:ext cx="0" cy="381952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platzhalter">
            <a:extLst>
              <a:ext uri="{FF2B5EF4-FFF2-40B4-BE49-F238E27FC236}">
                <a16:creationId xmlns:a16="http://schemas.microsoft.com/office/drawing/2014/main" id="{97CD665E-3F56-4231-AACC-9BC682E90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DDE1A6F3-43B3-456A-8D66-91D0EE76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l">
              <a:defRPr sz="3200"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13CD95C4-8A30-B873-BDF0-502EFF564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8020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1C6E68A-313D-41FE-8676-49EA0426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0CE80BE-3FA2-4BC4-8851-DC69ABE00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59D32040-DDD1-2FAD-F1AC-DC4C048320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72200" y="1825624"/>
            <a:ext cx="5181600" cy="4351337"/>
          </a:xfrm>
          <a:prstGeom prst="snip1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2">
            <a:extLst>
              <a:ext uri="{FF2B5EF4-FFF2-40B4-BE49-F238E27FC236}">
                <a16:creationId xmlns:a16="http://schemas.microsoft.com/office/drawing/2014/main" id="{7F1B8430-0830-A426-53F9-5D8AE00CE5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16" name="Fußzeilenplatzhalter">
            <a:extLst>
              <a:ext uri="{FF2B5EF4-FFF2-40B4-BE49-F238E27FC236}">
                <a16:creationId xmlns:a16="http://schemas.microsoft.com/office/drawing/2014/main" id="{ACEBFF5D-9DA9-C556-6BAE-16587301A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9338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1C6E68A-313D-41FE-8676-49EA0426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4" name="Inhaltsplatzhalter2">
            <a:extLst>
              <a:ext uri="{FF2B5EF4-FFF2-40B4-BE49-F238E27FC236}">
                <a16:creationId xmlns:a16="http://schemas.microsoft.com/office/drawing/2014/main" id="{48896F41-F76E-4758-9EE5-63B60BD72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3" name="Inhaltsplatzhalter1">
            <a:extLst>
              <a:ext uri="{FF2B5EF4-FFF2-40B4-BE49-F238E27FC236}">
                <a16:creationId xmlns:a16="http://schemas.microsoft.com/office/drawing/2014/main" id="{F8CB6688-4E90-4DCD-BEA0-6430EADF0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0CE80BE-3FA2-4BC4-8851-DC69ABE00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9BF2BA89-E500-B9D6-5D34-30C2E4C02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8721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61ED27DB-6FE1-4A52-9C5A-487D7EA6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6" name="Bildplatzhalter2">
            <a:extLst>
              <a:ext uri="{FF2B5EF4-FFF2-40B4-BE49-F238E27FC236}">
                <a16:creationId xmlns:a16="http://schemas.microsoft.com/office/drawing/2014/main" id="{E0539ED4-63BE-44A3-B7D1-ACD7470A759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556" y="1813138"/>
            <a:ext cx="4152900" cy="2032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7" name="Bildplatzhalter1">
            <a:extLst>
              <a:ext uri="{FF2B5EF4-FFF2-40B4-BE49-F238E27FC236}">
                <a16:creationId xmlns:a16="http://schemas.microsoft.com/office/drawing/2014/main" id="{51B0F7EA-B657-4025-AE23-B8608CF99B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3967588"/>
            <a:ext cx="4152900" cy="2032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996F3CB-8027-407F-B7A5-18A7EE0A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6C755E90-7B2A-8693-57A4-D974E003F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35CF5BE2-9124-C84A-C261-B8F9B8454F6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81600" y="1812925"/>
            <a:ext cx="6172200" cy="4186238"/>
          </a:xfrm>
          <a:prstGeom prst="snip1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45078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61ED27DB-6FE1-4A52-9C5A-487D7EA6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34DA8F70-5D06-4D88-93DA-19BB22F9BC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0" y="3967588"/>
            <a:ext cx="4152900" cy="20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6" name="Bildplatzhalter 1">
            <a:extLst>
              <a:ext uri="{FF2B5EF4-FFF2-40B4-BE49-F238E27FC236}">
                <a16:creationId xmlns:a16="http://schemas.microsoft.com/office/drawing/2014/main" id="{30C22DB9-8EC5-49A4-88C7-C88D87DACF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556" y="1813138"/>
            <a:ext cx="4152900" cy="20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 dirty="0"/>
          </a:p>
        </p:txBody>
      </p:sp>
      <p:sp>
        <p:nvSpPr>
          <p:cNvPr id="8" name="Inhaltsplatzhalter">
            <a:extLst>
              <a:ext uri="{FF2B5EF4-FFF2-40B4-BE49-F238E27FC236}">
                <a16:creationId xmlns:a16="http://schemas.microsoft.com/office/drawing/2014/main" id="{D3B7F26B-8D76-4323-BBDE-32005983FD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63127" y="1813138"/>
            <a:ext cx="6190317" cy="41864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996F3CB-8027-407F-B7A5-18A7EE0A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0B41F564-87AD-BC88-F1F8-808D76FDF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9548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61ED27DB-6FE1-4A52-9C5A-487D7EA6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96B16DB3-6654-4FCA-8C79-9444947B5F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63127" y="1810329"/>
            <a:ext cx="6190673" cy="41836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056E9B4-9853-42EB-97A7-9A2E964E481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199" y="3961968"/>
            <a:ext cx="4153257" cy="203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1">
            <a:extLst>
              <a:ext uri="{FF2B5EF4-FFF2-40B4-BE49-F238E27FC236}">
                <a16:creationId xmlns:a16="http://schemas.microsoft.com/office/drawing/2014/main" id="{6FEBFE63-155F-474A-B32C-994821DE45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10328"/>
            <a:ext cx="4153257" cy="203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996F3CB-8027-407F-B7A5-18A7EE0A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Funnel Display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A5921237-0271-1AEA-68C0-923811929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5436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4A3771C-7114-3694-33C3-DB6A69F6A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3C98E70-503B-29ED-F00F-C7E812367D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45200"/>
            <a:ext cx="12192000" cy="812800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EFEDEAC-ECAF-7C9B-C4DD-293A5FE052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DD916-761B-DD93-1712-1E3CD209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6A56EDC-72F3-ACC6-3B2A-5C170ED38E1C}"/>
              </a:ext>
            </a:extLst>
          </p:cNvPr>
          <p:cNvSpPr txBox="1"/>
          <p:nvPr/>
        </p:nvSpPr>
        <p:spPr>
          <a:xfrm>
            <a:off x="749300" y="3925888"/>
            <a:ext cx="10198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Thank</a:t>
            </a:r>
            <a:r>
              <a:rPr kumimoji="0" lang="de-DE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 </a:t>
            </a:r>
            <a:r>
              <a:rPr kumimoji="0" lang="de-DE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you</a:t>
            </a:r>
            <a:r>
              <a:rPr kumimoji="0" lang="de-DE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 </a:t>
            </a:r>
            <a:r>
              <a:rPr kumimoji="0" lang="de-DE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for</a:t>
            </a:r>
            <a:endParaRPr kumimoji="0" lang="de-DE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unnel Display" pitchFamily="2" charset="0"/>
              <a:ea typeface="+mj-ea"/>
              <a:cs typeface="+mj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your</a:t>
            </a:r>
            <a:r>
              <a:rPr kumimoji="0" lang="de-DE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 </a:t>
            </a:r>
            <a:r>
              <a:rPr kumimoji="0" lang="de-DE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attention</a:t>
            </a:r>
            <a:r>
              <a:rPr kumimoji="0" lang="de-DE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!</a:t>
            </a:r>
            <a:endParaRPr lang="de-DE" sz="6000" dirty="0">
              <a:solidFill>
                <a:schemeClr val="bg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B1F9231-10CD-C473-572A-A364C28AE632}"/>
              </a:ext>
            </a:extLst>
          </p:cNvPr>
          <p:cNvSpPr txBox="1"/>
          <p:nvPr/>
        </p:nvSpPr>
        <p:spPr>
          <a:xfrm>
            <a:off x="749300" y="6478929"/>
            <a:ext cx="101981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Move Mountains</a:t>
            </a:r>
            <a:endParaRPr lang="de-DE" sz="1500" dirty="0">
              <a:solidFill>
                <a:schemeClr val="tx2"/>
              </a:solidFill>
            </a:endParaRPr>
          </a:p>
        </p:txBody>
      </p:sp>
      <p:sp>
        <p:nvSpPr>
          <p:cNvPr id="17" name="verfasser">
            <a:extLst>
              <a:ext uri="{FF2B5EF4-FFF2-40B4-BE49-F238E27FC236}">
                <a16:creationId xmlns:a16="http://schemas.microsoft.com/office/drawing/2014/main" id="{191EB699-7BF8-F234-E300-715675490F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3403410"/>
            <a:ext cx="6681662" cy="341326"/>
          </a:xfrm>
        </p:spPr>
        <p:txBody>
          <a:bodyPr>
            <a:noAutofit/>
          </a:bodyPr>
          <a:lstStyle>
            <a:lvl1pPr marL="0" indent="0">
              <a:buNone/>
              <a:defRPr sz="1800" spc="3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de-AT" dirty="0"/>
              <a:t>VERFASSER*IN@UNILEOBEN.AC.AT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3A45689-D294-12F6-4973-327FE889EA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3041" y="272539"/>
            <a:ext cx="1019077" cy="9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8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8789-2563-DD4E-A6C5-1EDED4CEA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B5C06-4F51-E741-8CB2-C1329DB5A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D74DE-A2D3-244F-8A28-E83D137DFF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29831-D5B9-D84C-9435-BA70F633B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A757B-11B8-B147-B747-0145DD4A6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6523BF80-FCC3-2794-7BB8-3B57E58173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604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6DF04-CA53-4645-8358-FFCE0A21A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0BC85-1E42-FD49-93D5-F9C0B84DC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D25CD-2BB8-054D-9BF7-431DD6F1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B34EC-E01D-C94B-9F3B-00304697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5A40F-05F5-844D-93E0-5F76FC919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5CFC74B8-FDCB-C87C-F046-0411EFD552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408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88B8-144E-5B4C-B6F8-7B29E197A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1B3A0-2197-9940-AA6D-AFD57FB58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B6B1D-D5A1-534F-AB01-B083F1FA0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483E7-845A-6246-A14C-803A605CDA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C5FA6-AC5A-7F42-B1C4-A40B138F8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1BA7E-E490-4C41-BAD5-308E160AA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C6FEE26A-FD33-E848-9599-BFDC8E0CF0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782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EB29-6E86-C145-A84E-0C3770B3E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57439-3652-0F47-97D1-AFFD043C4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FD7F8-019D-324F-B757-90049B703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E02D4B-835B-1046-8482-6792A34012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21950D-CDE0-6E42-9790-F1F880CB01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778676-AF61-1140-8E70-971C25E7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3464EB-EFEF-884D-B1B0-98E3AB54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42D819-0979-B042-86B7-BE0FC9D3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BB4E800-2A87-E8E5-7C0E-7A34C273FC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353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7A9F2-67BB-5642-8295-CFE43EAA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1AE4D-21AB-8340-AB9D-400E40729B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B1486-11B4-8049-B564-E3B2805DC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B0A3A3-C65B-FC43-85F8-2283AD02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6" name="Textplatzhalter 11">
            <a:extLst>
              <a:ext uri="{FF2B5EF4-FFF2-40B4-BE49-F238E27FC236}">
                <a16:creationId xmlns:a16="http://schemas.microsoft.com/office/drawing/2014/main" id="{E18249E9-7A27-CF24-E7F1-B9809662A4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218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035DFD-16F3-BA4A-8255-DB270EF5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38433-9A95-9D42-B197-E538D158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2F39B-4683-EB4C-8B59-695D8DF18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B5F593A8-DFE0-3895-238B-BED2903588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509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107D5-2AA2-524D-A80D-384229D0A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97268-B6D3-3848-9826-0A1955D1F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9D2E8-1AB7-D042-9D37-59798CEB8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75B28B-9801-C747-AA0B-2BB443F06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50EEB-CF48-BE45-8707-9C134864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70BBD-0611-D343-B287-CFCF5394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8B7E9D4E-CB2C-AA4A-80F2-312B426466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4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7208-C132-1B41-B0F0-7F2EC4D0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0F8D64-B98A-F147-BA3B-A5D88C9EB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F10E6-3C73-A340-A1C0-2577FB0D2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3DC3A-F434-F841-AC9F-07DA3CA471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796FA-4EB1-EF46-A273-7569224E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4137C-2547-264F-B335-4ACD1EC0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11FB63CB-EF96-3072-462A-052F2A5CBE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137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B3851-92E2-1349-94D2-169AAAA24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31F859-F0DB-9643-AE1E-2D226C883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1CDAE-2620-3F4D-B824-9F704DFC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A7D91-926A-1543-BA66-2BBBC7D32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97967-96D5-0440-96D5-08193696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10D701D6-615F-9186-5565-9C256D2C14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436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DD0046-D919-9D47-B481-62AA133821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A2C6A-7BAA-E945-98C2-F4F3CC821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BB50F-2061-E544-9520-49414BEE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CE647-4F9E-1342-9459-21B5ACAAFB85}" type="datetimeFigureOut">
              <a:rPr lang="en-DE" smtClean="0"/>
              <a:t>09/24/2026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44C34-A41D-C744-BF54-64D168D5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87DBD-5A94-D248-839F-E469614F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41D95493-A9CF-A39C-1C2A-B091D70139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0309" y="12238"/>
            <a:ext cx="2021691" cy="1259489"/>
          </a:xfrm>
        </p:spPr>
        <p:txBody>
          <a:bodyPr/>
          <a:lstStyle>
            <a:lvl1pPr marL="11113" indent="-11113">
              <a:buNone/>
              <a:tabLst/>
              <a:defRPr sz="180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1pPr>
            <a:lvl5pPr>
              <a:defRPr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defRPr>
            </a:lvl5pPr>
          </a:lstStyle>
          <a:p>
            <a:pPr algn="ctr"/>
            <a:r>
              <a:rPr lang="de-DE" dirty="0">
                <a:ln>
                  <a:noFill/>
                </a:ln>
              </a:rPr>
              <a:t>This </a:t>
            </a:r>
            <a:r>
              <a:rPr lang="de-DE" dirty="0" err="1">
                <a:ln>
                  <a:noFill/>
                </a:ln>
              </a:rPr>
              <a:t>area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is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blocked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by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live </a:t>
            </a:r>
            <a:r>
              <a:rPr lang="de-DE" dirty="0" err="1">
                <a:ln>
                  <a:noFill/>
                </a:ln>
              </a:rPr>
              <a:t>video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from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the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lecture</a:t>
            </a:r>
            <a:r>
              <a:rPr lang="de-DE" dirty="0">
                <a:ln>
                  <a:noFill/>
                </a:ln>
              </a:rPr>
              <a:t> hall </a:t>
            </a:r>
            <a:r>
              <a:rPr lang="de-DE" dirty="0" err="1">
                <a:ln>
                  <a:noFill/>
                </a:ln>
              </a:rPr>
              <a:t>or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your</a:t>
            </a:r>
            <a:r>
              <a:rPr lang="de-DE" dirty="0">
                <a:ln>
                  <a:noFill/>
                </a:ln>
              </a:rPr>
              <a:t> </a:t>
            </a:r>
            <a:r>
              <a:rPr lang="de-DE" dirty="0" err="1">
                <a:ln>
                  <a:noFill/>
                </a:ln>
              </a:rPr>
              <a:t>webcam</a:t>
            </a:r>
            <a:r>
              <a:rPr lang="de-DE" dirty="0">
                <a:ln>
                  <a:noFill/>
                </a:ln>
              </a:rPr>
              <a:t>.</a:t>
            </a:r>
            <a:endParaRPr lang="en-DE">
              <a:ln>
                <a:noFill/>
              </a:ln>
            </a:endParaRP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846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slide DW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331862" y="165595"/>
            <a:ext cx="10133520" cy="540987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400" b="0">
                <a:solidFill>
                  <a:srgbClr val="00737E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B852E99F-F9FA-AA11-2492-D4D0F3F3BA2C}"/>
              </a:ext>
            </a:extLst>
          </p:cNvPr>
          <p:cNvCxnSpPr>
            <a:cxnSpLocks/>
          </p:cNvCxnSpPr>
          <p:nvPr userDrawn="1"/>
        </p:nvCxnSpPr>
        <p:spPr>
          <a:xfrm>
            <a:off x="0" y="723900"/>
            <a:ext cx="10544122" cy="0"/>
          </a:xfrm>
          <a:prstGeom prst="line">
            <a:avLst/>
          </a:prstGeom>
          <a:ln w="41275">
            <a:gradFill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B54474F5-CF4D-4A3B-91B8-2B424E48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8EECE4-14AA-4CCE-9D23-B5448B5AC309}" type="slidenum">
              <a:rPr kumimoji="0" lang="de-AT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ußzeilenplatzhalter">
            <a:extLst>
              <a:ext uri="{FF2B5EF4-FFF2-40B4-BE49-F238E27FC236}">
                <a16:creationId xmlns:a16="http://schemas.microsoft.com/office/drawing/2014/main" id="{F18C47E7-AC0C-4E62-B336-8F3834DBE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DB2DB08-8484-4A24-B5E7-931E67D2A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1788" y="914400"/>
            <a:ext cx="11498262" cy="5219700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32347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EC7AD338-CA61-57AC-17E9-EAD90B2C1D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0" y="6040528"/>
            <a:ext cx="12192000" cy="812800"/>
          </a:xfrm>
          <a:prstGeom prst="rect">
            <a:avLst/>
          </a:prstGeom>
        </p:spPr>
      </p:pic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0ABC47AE-F038-42F9-91B8-ECCC89DF2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57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Host Grotesk" panose="020B0504030402000203" pitchFamily="34" charset="77"/>
              </a:defRPr>
            </a:lvl1pPr>
          </a:lstStyle>
          <a:p>
            <a:fld id="{BA5CB9E5-E6FB-7C48-AD62-F0AF62035AB0}" type="slidenum">
              <a:rPr lang="en-DE" smtClean="0"/>
              <a:t>‹Nr.›</a:t>
            </a:fld>
            <a:endParaRPr lang="en-DE"/>
          </a:p>
        </p:txBody>
      </p:sp>
      <p:sp>
        <p:nvSpPr>
          <p:cNvPr id="7" name="Fußzeilenplatzhalter">
            <a:extLst>
              <a:ext uri="{FF2B5EF4-FFF2-40B4-BE49-F238E27FC236}">
                <a16:creationId xmlns:a16="http://schemas.microsoft.com/office/drawing/2014/main" id="{CFADD62A-728B-BD82-DD69-199FC085B2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6457950"/>
            <a:ext cx="5029201" cy="365125"/>
          </a:xfrm>
          <a:prstGeom prst="rect">
            <a:avLst/>
          </a:prstGeom>
        </p:spPr>
        <p:txBody>
          <a:bodyPr anchor="ctr"/>
          <a:lstStyle>
            <a:lvl1pPr>
              <a:defRPr lang="de-AT" sz="1000" b="0" i="0" kern="1200" dirty="0" smtClean="0">
                <a:solidFill>
                  <a:schemeClr val="bg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</a:lstStyle>
          <a:p>
            <a:endParaRPr lang="en-DE"/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C6F2C4B8-BE91-4E55-A984-EAD253668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D2F2875C-AE98-46D6-8965-9128EF824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E5041AD-E111-90AD-0CC2-067F959038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252199" y="230188"/>
            <a:ext cx="687219" cy="459108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A3ECB94B-E1B6-976F-038F-4EACBD935385}"/>
              </a:ext>
            </a:extLst>
          </p:cNvPr>
          <p:cNvSpPr txBox="1"/>
          <p:nvPr/>
        </p:nvSpPr>
        <p:spPr>
          <a:xfrm>
            <a:off x="749300" y="6478929"/>
            <a:ext cx="101981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unnel Display" pitchFamily="2" charset="0"/>
                <a:ea typeface="+mj-ea"/>
                <a:cs typeface="+mj-cs"/>
              </a:rPr>
              <a:t>Move Mountains</a:t>
            </a:r>
            <a:endParaRPr lang="de-DE" sz="15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032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6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50" r:id="rId16"/>
    <p:sldLayoutId id="2147483651" r:id="rId17"/>
    <p:sldLayoutId id="2147483652" r:id="rId18"/>
    <p:sldLayoutId id="2147483653" r:id="rId19"/>
    <p:sldLayoutId id="2147483654" r:id="rId20"/>
    <p:sldLayoutId id="2147483655" r:id="rId21"/>
    <p:sldLayoutId id="2147483656" r:id="rId22"/>
    <p:sldLayoutId id="2147483657" r:id="rId23"/>
    <p:sldLayoutId id="2147483658" r:id="rId24"/>
    <p:sldLayoutId id="2147483659" r:id="rId25"/>
    <p:sldLayoutId id="2147483675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Funnel Display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2800" b="0" i="0" kern="1200">
          <a:solidFill>
            <a:schemeClr val="tx1"/>
          </a:solidFill>
          <a:latin typeface="Host Grotesk" panose="020B0504030402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400" b="0" i="0" kern="1200">
          <a:solidFill>
            <a:schemeClr val="tx1"/>
          </a:solidFill>
          <a:latin typeface="Host Grotesk" panose="020B0504030402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000" b="0" i="0" kern="1200">
          <a:solidFill>
            <a:schemeClr val="tx1"/>
          </a:solidFill>
          <a:latin typeface="Host Grotesk" panose="020B0504030402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Host Grotesk" panose="020B0504030402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Host Grotesk" panose="020B0504030402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31.png"/><Relationship Id="rId12" Type="http://schemas.openxmlformats.org/officeDocument/2006/relationships/image" Target="../media/image34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hdphoto" Target="../media/hdphoto2.wdp"/><Relationship Id="rId5" Type="http://schemas.openxmlformats.org/officeDocument/2006/relationships/diagramColors" Target="../diagrams/colors1.xml"/><Relationship Id="rId10" Type="http://schemas.openxmlformats.org/officeDocument/2006/relationships/image" Target="../media/image3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2.png"/><Relationship Id="rId7" Type="http://schemas.openxmlformats.org/officeDocument/2006/relationships/image" Target="../media/image14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tiff"/><Relationship Id="rId5" Type="http://schemas.openxmlformats.org/officeDocument/2006/relationships/image" Target="../media/image58.tiff"/><Relationship Id="rId4" Type="http://schemas.openxmlformats.org/officeDocument/2006/relationships/image" Target="../media/image57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>
            <a:extLst>
              <a:ext uri="{FF2B5EF4-FFF2-40B4-BE49-F238E27FC236}">
                <a16:creationId xmlns:a16="http://schemas.microsoft.com/office/drawing/2014/main" id="{137985E0-E555-4342-BB46-C37814D1A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862505"/>
            <a:ext cx="10152611" cy="16557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e-AT" sz="1600" dirty="0"/>
              <a:t>Florian Brandstetter</a:t>
            </a:r>
          </a:p>
          <a:p>
            <a:pPr>
              <a:lnSpc>
                <a:spcPct val="120000"/>
              </a:lnSpc>
            </a:pPr>
            <a:r>
              <a:rPr lang="de-AT" sz="1600" dirty="0"/>
              <a:t>24</a:t>
            </a:r>
            <a:r>
              <a:rPr lang="de-AT" sz="1600" baseline="30000" dirty="0"/>
              <a:t>th</a:t>
            </a:r>
            <a:r>
              <a:rPr lang="de-AT" sz="1600" dirty="0"/>
              <a:t> September, 2026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092977D-0B21-4745-851A-C2D887D47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9578"/>
            <a:ext cx="9936480" cy="2387600"/>
          </a:xfrm>
        </p:spPr>
        <p:txBody>
          <a:bodyPr>
            <a:noAutofit/>
          </a:bodyPr>
          <a:lstStyle/>
          <a:p>
            <a:r>
              <a:rPr lang="en-US" sz="4400" dirty="0" err="1"/>
              <a:t>ReCAllTubes</a:t>
            </a:r>
            <a:r>
              <a:rPr lang="en-US" sz="4400" dirty="0"/>
              <a:t> - Recycling </a:t>
            </a:r>
            <a:r>
              <a:rPr lang="en-US" sz="4400" dirty="0" err="1"/>
              <a:t>Aluminium</a:t>
            </a:r>
            <a:r>
              <a:rPr lang="en-US" sz="4400" dirty="0"/>
              <a:t> from Municipal Waste Slag for New Tube Production</a:t>
            </a:r>
          </a:p>
        </p:txBody>
      </p:sp>
    </p:spTree>
    <p:extLst>
      <p:ext uri="{BB962C8B-B14F-4D97-AF65-F5344CB8AC3E}">
        <p14:creationId xmlns:p14="http://schemas.microsoft.com/office/powerpoint/2010/main" val="179204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A89197-9878-4D0F-1622-A29F7DDF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273" y="0"/>
            <a:ext cx="5922291" cy="1325563"/>
          </a:xfrm>
        </p:spPr>
        <p:txBody>
          <a:bodyPr/>
          <a:lstStyle/>
          <a:p>
            <a:r>
              <a:rPr lang="de-AT" dirty="0"/>
              <a:t>Agenda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2751FB8-C5DC-DCE9-1611-63C7ECC59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63D790B0-2877-3336-9CB5-A469F45E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2</a:t>
            </a:fld>
            <a:endParaRPr lang="de-AT" dirty="0"/>
          </a:p>
        </p:txBody>
      </p:sp>
      <p:sp>
        <p:nvSpPr>
          <p:cNvPr id="5" name="Inhaltsplatzhalter 1">
            <a:extLst>
              <a:ext uri="{FF2B5EF4-FFF2-40B4-BE49-F238E27FC236}">
                <a16:creationId xmlns:a16="http://schemas.microsoft.com/office/drawing/2014/main" id="{0D788C52-F61D-0991-D15E-9CA7838BECCB}"/>
              </a:ext>
            </a:extLst>
          </p:cNvPr>
          <p:cNvSpPr txBox="1">
            <a:spLocks/>
          </p:cNvSpPr>
          <p:nvPr/>
        </p:nvSpPr>
        <p:spPr>
          <a:xfrm>
            <a:off x="6095999" y="1700213"/>
            <a:ext cx="5832476" cy="40338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AT" sz="2400" dirty="0">
                <a:latin typeface="Funnel Display" charset="0"/>
              </a:rPr>
              <a:t>Academic Background</a:t>
            </a:r>
            <a:endParaRPr lang="en-US" sz="2400" dirty="0">
              <a:latin typeface="Funnel Display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Funnel Display" charset="0"/>
              </a:rPr>
              <a:t>Project </a:t>
            </a:r>
            <a:r>
              <a:rPr lang="en-US" sz="2400" dirty="0" err="1">
                <a:latin typeface="Funnel Display" charset="0"/>
              </a:rPr>
              <a:t>ReCAllTubes</a:t>
            </a:r>
            <a:endParaRPr lang="en-US" sz="2400" dirty="0">
              <a:latin typeface="Funnel Display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Funnel Display" charset="0"/>
              </a:rPr>
              <a:t>Current status &amp; first results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Funnel Display" charset="0"/>
              </a:rPr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101388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9DD8B7A-6A5B-BC71-C8C5-738F70037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166"/>
            <a:ext cx="6001502" cy="445245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e-AT" sz="2000" dirty="0"/>
              <a:t>PhD </a:t>
            </a:r>
            <a:r>
              <a:rPr lang="de-AT" sz="2000" dirty="0" err="1"/>
              <a:t>student</a:t>
            </a:r>
            <a:r>
              <a:rPr lang="de-AT" sz="2000" dirty="0"/>
              <a:t> </a:t>
            </a:r>
            <a:r>
              <a:rPr lang="de-AT" sz="2000" dirty="0" err="1"/>
              <a:t>since</a:t>
            </a:r>
            <a:r>
              <a:rPr lang="de-AT" sz="2000" dirty="0"/>
              <a:t> 07/2026 @ Department of Materials Science of Montanuniversität Leoben</a:t>
            </a:r>
          </a:p>
          <a:p>
            <a:pPr>
              <a:lnSpc>
                <a:spcPct val="120000"/>
              </a:lnSpc>
            </a:pPr>
            <a:r>
              <a:rPr lang="de-AT" sz="2000" dirty="0"/>
              <a:t>Neutron and X-</a:t>
            </a:r>
            <a:r>
              <a:rPr lang="de-AT" sz="2000" dirty="0" err="1"/>
              <a:t>ray</a:t>
            </a:r>
            <a:r>
              <a:rPr lang="de-AT" sz="2000" dirty="0"/>
              <a:t> Team (NEXT)</a:t>
            </a:r>
          </a:p>
          <a:p>
            <a:pPr>
              <a:lnSpc>
                <a:spcPct val="120000"/>
              </a:lnSpc>
            </a:pPr>
            <a:r>
              <a:rPr lang="de-AT" sz="2000" dirty="0"/>
              <a:t>Master`s </a:t>
            </a:r>
            <a:r>
              <a:rPr lang="de-AT" sz="2000" dirty="0" err="1"/>
              <a:t>degree</a:t>
            </a:r>
            <a:r>
              <a:rPr lang="de-AT" sz="2000" dirty="0"/>
              <a:t> in Materials Science in 06/2026</a:t>
            </a:r>
          </a:p>
          <a:p>
            <a:pPr lvl="1" algn="just">
              <a:lnSpc>
                <a:spcPct val="120000"/>
              </a:lnSpc>
            </a:pPr>
            <a:r>
              <a:rPr lang="de-AT" sz="1800" dirty="0"/>
              <a:t>Thesis: </a:t>
            </a:r>
            <a:r>
              <a:rPr lang="en-US" sz="1800" dirty="0"/>
              <a:t>“Effect of Co and W on the Phase Transformations and Mechanical High-Temperature Properties of β-Solidifying γ-</a:t>
            </a:r>
            <a:r>
              <a:rPr lang="en-US" sz="1800" dirty="0" err="1"/>
              <a:t>TiAl</a:t>
            </a:r>
            <a:r>
              <a:rPr lang="en-US" sz="1800" dirty="0"/>
              <a:t> Alloys”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Project </a:t>
            </a:r>
            <a:r>
              <a:rPr lang="en-US" sz="2000" dirty="0" err="1"/>
              <a:t>ReCAllTubes</a:t>
            </a:r>
            <a:r>
              <a:rPr lang="en-US" sz="2000" dirty="0"/>
              <a:t> (Start 04/2026)</a:t>
            </a:r>
            <a:endParaRPr lang="en-US" sz="2400" dirty="0"/>
          </a:p>
          <a:p>
            <a:pPr>
              <a:lnSpc>
                <a:spcPct val="110000"/>
              </a:lnSpc>
            </a:pPr>
            <a:endParaRPr lang="de-AT" sz="24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AD2D441-D998-9A48-51DA-276D12F1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Academic Background</a:t>
            </a:r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C29D5D33-FBC4-FF40-3205-087815A7D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7" name="Foliennummernplatzhalter 1">
            <a:extLst>
              <a:ext uri="{FF2B5EF4-FFF2-40B4-BE49-F238E27FC236}">
                <a16:creationId xmlns:a16="http://schemas.microsoft.com/office/drawing/2014/main" id="{D1B29EC8-5E14-F574-C170-1417AF59B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3</a:t>
            </a:fld>
            <a:endParaRPr lang="de-AT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52DA5EBA-6B0E-6B47-36A7-A60096F65673}"/>
              </a:ext>
            </a:extLst>
          </p:cNvPr>
          <p:cNvGrpSpPr/>
          <p:nvPr/>
        </p:nvGrpSpPr>
        <p:grpSpPr>
          <a:xfrm>
            <a:off x="6917129" y="1700213"/>
            <a:ext cx="5011346" cy="4194412"/>
            <a:chOff x="6917129" y="2123044"/>
            <a:chExt cx="5011346" cy="4194412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1C50F12-1983-AD72-3645-D41D284E1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7129" y="2123044"/>
              <a:ext cx="5011346" cy="4194412"/>
            </a:xfrm>
            <a:prstGeom prst="rect">
              <a:avLst/>
            </a:prstGeom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0497FBAB-D19B-321F-96D6-956920538497}"/>
                </a:ext>
              </a:extLst>
            </p:cNvPr>
            <p:cNvSpPr txBox="1"/>
            <p:nvPr/>
          </p:nvSpPr>
          <p:spPr>
            <a:xfrm>
              <a:off x="8573129" y="5049044"/>
              <a:ext cx="927100" cy="3667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AT" b="1" dirty="0">
                  <a:ln w="6350">
                    <a:solidFill>
                      <a:schemeClr val="bg1"/>
                    </a:solidFill>
                  </a:ln>
                </a:rPr>
                <a:t>Muggia</a:t>
              </a: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5055AFC-53DA-90A2-41B5-3044BDFF2E27}"/>
                </a:ext>
              </a:extLst>
            </p:cNvPr>
            <p:cNvSpPr/>
            <p:nvPr/>
          </p:nvSpPr>
          <p:spPr>
            <a:xfrm>
              <a:off x="10024196" y="4039996"/>
              <a:ext cx="154854" cy="15485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54DA6036-F2D9-E46F-2480-F38F1783BE75}"/>
                </a:ext>
              </a:extLst>
            </p:cNvPr>
            <p:cNvSpPr/>
            <p:nvPr/>
          </p:nvSpPr>
          <p:spPr>
            <a:xfrm>
              <a:off x="9422802" y="5219700"/>
              <a:ext cx="154854" cy="15485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670F19E5-5A56-BFBF-0514-202B2F3735F3}"/>
                </a:ext>
              </a:extLst>
            </p:cNvPr>
            <p:cNvSpPr txBox="1"/>
            <p:nvPr/>
          </p:nvSpPr>
          <p:spPr>
            <a:xfrm>
              <a:off x="9638073" y="4116629"/>
              <a:ext cx="927100" cy="3667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AT" b="1" dirty="0">
                  <a:ln w="6350">
                    <a:solidFill>
                      <a:schemeClr val="bg1"/>
                    </a:solidFill>
                  </a:ln>
                </a:rPr>
                <a:t>Leoben</a:t>
              </a: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35B27BDB-96C2-2C85-73E3-7B0EAF8BF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2647" y="2607412"/>
            <a:ext cx="1749899" cy="720000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D588C0F2-F931-1F5D-E4E0-DEAD7180D256}"/>
              </a:ext>
            </a:extLst>
          </p:cNvPr>
          <p:cNvSpPr txBox="1"/>
          <p:nvPr/>
        </p:nvSpPr>
        <p:spPr>
          <a:xfrm>
            <a:off x="6917129" y="5888432"/>
            <a:ext cx="501134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 err="1"/>
              <a:t>Map</a:t>
            </a:r>
            <a:r>
              <a:rPr lang="de-AT" sz="1000" dirty="0"/>
              <a:t> </a:t>
            </a:r>
            <a:r>
              <a:rPr lang="de-AT" sz="1000" dirty="0" err="1"/>
              <a:t>adapted</a:t>
            </a:r>
            <a:r>
              <a:rPr lang="de-AT" sz="1000" dirty="0"/>
              <a:t> </a:t>
            </a:r>
            <a:r>
              <a:rPr lang="de-AT" sz="1000" dirty="0" err="1"/>
              <a:t>from</a:t>
            </a:r>
            <a:r>
              <a:rPr lang="de-AT" sz="1000" dirty="0"/>
              <a:t> mappr.co, https://www.mappr.co/maps/austria/</a:t>
            </a:r>
          </a:p>
        </p:txBody>
      </p:sp>
    </p:spTree>
    <p:extLst>
      <p:ext uri="{BB962C8B-B14F-4D97-AF65-F5344CB8AC3E}">
        <p14:creationId xmlns:p14="http://schemas.microsoft.com/office/powerpoint/2010/main" val="163772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2FF64-F85C-7A44-AA90-199D803F9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FF9DE09-20F8-FF0F-7016-FD9BD4A50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410" y="1690689"/>
            <a:ext cx="6640070" cy="9476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000" dirty="0"/>
              <a:t>Primary Al </a:t>
            </a:r>
            <a:r>
              <a:rPr lang="de-DE" sz="2000" dirty="0" err="1"/>
              <a:t>production</a:t>
            </a:r>
            <a:r>
              <a:rPr lang="de-DE" sz="2000" dirty="0"/>
              <a:t> </a:t>
            </a:r>
            <a:r>
              <a:rPr lang="de-DE" sz="2000" dirty="0">
                <a:sym typeface="Wingdings" panose="05000000000000000000" pitchFamily="2" charset="2"/>
              </a:rPr>
              <a:t> 15 t CO</a:t>
            </a:r>
            <a:r>
              <a:rPr lang="de-DE" sz="2000" baseline="-25000" dirty="0">
                <a:sym typeface="Wingdings" panose="05000000000000000000" pitchFamily="2" charset="2"/>
              </a:rPr>
              <a:t>2</a:t>
            </a:r>
            <a:r>
              <a:rPr lang="de-DE" sz="2000" dirty="0">
                <a:sym typeface="Wingdings" panose="05000000000000000000" pitchFamily="2" charset="2"/>
              </a:rPr>
              <a:t> per t Al</a:t>
            </a: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/>
              <a:t>Al as a </a:t>
            </a:r>
            <a:r>
              <a:rPr lang="en-US" sz="2000" dirty="0"/>
              <a:t>critical raw material for the EU economy [1]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endParaRPr lang="de-AT" sz="24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3F7D622-91A6-72AD-C648-87B3B1353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ReCAllTubes</a:t>
            </a:r>
            <a:r>
              <a:rPr lang="de-AT" dirty="0"/>
              <a:t> – Motivation</a:t>
            </a:r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41BB41EA-0345-B85D-051B-1E99F8C9F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7" name="Foliennummernplatzhalter 1">
            <a:extLst>
              <a:ext uri="{FF2B5EF4-FFF2-40B4-BE49-F238E27FC236}">
                <a16:creationId xmlns:a16="http://schemas.microsoft.com/office/drawing/2014/main" id="{377E1E70-C633-9A6A-7E83-16ACED5E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4</a:t>
            </a:fld>
            <a:endParaRPr lang="de-AT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D11B14B-C580-6A0C-C8FE-B298A8A4C8E6}"/>
              </a:ext>
            </a:extLst>
          </p:cNvPr>
          <p:cNvSpPr txBox="1"/>
          <p:nvPr/>
        </p:nvSpPr>
        <p:spPr>
          <a:xfrm>
            <a:off x="810420" y="4603789"/>
            <a:ext cx="27709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/>
              <a:t>D. Raabe et al., Making </a:t>
            </a:r>
            <a:r>
              <a:rPr lang="de-AT" sz="1000" dirty="0" err="1"/>
              <a:t>sustainable</a:t>
            </a:r>
            <a:r>
              <a:rPr lang="de-AT" sz="1000" dirty="0"/>
              <a:t> </a:t>
            </a:r>
            <a:r>
              <a:rPr lang="de-AT" sz="1000" dirty="0" err="1"/>
              <a:t>aluminum</a:t>
            </a:r>
            <a:r>
              <a:rPr lang="de-AT" sz="1000" dirty="0"/>
              <a:t> by </a:t>
            </a:r>
            <a:r>
              <a:rPr lang="de-AT" sz="1000" dirty="0" err="1"/>
              <a:t>recycling</a:t>
            </a:r>
            <a:r>
              <a:rPr lang="de-AT" sz="1000" dirty="0"/>
              <a:t> </a:t>
            </a:r>
            <a:r>
              <a:rPr lang="de-AT" sz="1000" dirty="0" err="1"/>
              <a:t>scrap</a:t>
            </a:r>
            <a:r>
              <a:rPr lang="de-AT" sz="1000" dirty="0"/>
              <a:t>: The </a:t>
            </a:r>
            <a:r>
              <a:rPr lang="de-AT" sz="1000" dirty="0" err="1"/>
              <a:t>science</a:t>
            </a:r>
            <a:r>
              <a:rPr lang="de-AT" sz="1000" dirty="0"/>
              <a:t> of “</a:t>
            </a:r>
            <a:r>
              <a:rPr lang="de-AT" sz="1000" dirty="0" err="1"/>
              <a:t>dirty</a:t>
            </a:r>
            <a:r>
              <a:rPr lang="de-AT" sz="1000" dirty="0"/>
              <a:t>” </a:t>
            </a:r>
            <a:r>
              <a:rPr lang="de-AT" sz="1000" dirty="0" err="1"/>
              <a:t>alloys</a:t>
            </a:r>
            <a:r>
              <a:rPr lang="de-AT" sz="1000" dirty="0"/>
              <a:t>, Prog. Mater. </a:t>
            </a:r>
            <a:r>
              <a:rPr lang="de-AT" sz="1000" dirty="0" err="1"/>
              <a:t>Sci</a:t>
            </a:r>
            <a:r>
              <a:rPr lang="de-AT" sz="1000" dirty="0"/>
              <a:t>. 128, 2022, 100947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A982BA78-43A7-D8EE-F5DC-D765ACD749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683" t="9747" b="1866"/>
          <a:stretch>
            <a:fillRect/>
          </a:stretch>
        </p:blipFill>
        <p:spPr>
          <a:xfrm>
            <a:off x="3564332" y="4219678"/>
            <a:ext cx="2397125" cy="2151903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A113DF9D-FE16-D422-379B-A2418BB515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43" b="-1"/>
          <a:stretch>
            <a:fillRect/>
          </a:stretch>
        </p:blipFill>
        <p:spPr>
          <a:xfrm>
            <a:off x="839789" y="1729836"/>
            <a:ext cx="4177982" cy="2519465"/>
          </a:xfrm>
          <a:prstGeom prst="rect">
            <a:avLst/>
          </a:prstGeom>
        </p:spPr>
      </p:pic>
      <p:sp>
        <p:nvSpPr>
          <p:cNvPr id="26" name="Shape 35">
            <a:extLst>
              <a:ext uri="{FF2B5EF4-FFF2-40B4-BE49-F238E27FC236}">
                <a16:creationId xmlns:a16="http://schemas.microsoft.com/office/drawing/2014/main" id="{08DB0AD2-5645-1E90-E07E-36E60E2D3EDD}"/>
              </a:ext>
            </a:extLst>
          </p:cNvPr>
          <p:cNvSpPr/>
          <p:nvPr/>
        </p:nvSpPr>
        <p:spPr>
          <a:xfrm>
            <a:off x="6095999" y="4278803"/>
            <a:ext cx="3106956" cy="1755131"/>
          </a:xfrm>
          <a:prstGeom prst="rect">
            <a:avLst/>
          </a:prstGeom>
          <a:solidFill>
            <a:srgbClr val="006D6F"/>
          </a:solidFill>
          <a:ln w="12700">
            <a:solidFill>
              <a:srgbClr val="006D6F"/>
            </a:solidFill>
            <a:prstDash val="solid"/>
          </a:ln>
        </p:spPr>
        <p:txBody>
          <a:bodyPr anchor="ctr"/>
          <a:lstStyle/>
          <a:p>
            <a:pPr algn="ctr"/>
            <a:r>
              <a:rPr lang="de-AT" sz="5400" b="1" dirty="0">
                <a:solidFill>
                  <a:schemeClr val="bg1"/>
                </a:solidFill>
              </a:rPr>
              <a:t>95%</a:t>
            </a:r>
          </a:p>
          <a:p>
            <a:pPr algn="ctr"/>
            <a:r>
              <a:rPr lang="de-AT" sz="2400" b="1" dirty="0" err="1">
                <a:solidFill>
                  <a:schemeClr val="bg1"/>
                </a:solidFill>
              </a:rPr>
              <a:t>fewer</a:t>
            </a:r>
            <a:r>
              <a:rPr lang="de-AT" sz="2400" b="1" dirty="0">
                <a:solidFill>
                  <a:schemeClr val="bg1"/>
                </a:solidFill>
              </a:rPr>
              <a:t> CO</a:t>
            </a:r>
            <a:r>
              <a:rPr lang="de-AT" sz="2400" b="1" baseline="-25000" dirty="0">
                <a:solidFill>
                  <a:schemeClr val="bg1"/>
                </a:solidFill>
              </a:rPr>
              <a:t>2</a:t>
            </a:r>
            <a:r>
              <a:rPr lang="de-AT" sz="2400" b="1" dirty="0">
                <a:solidFill>
                  <a:schemeClr val="bg1"/>
                </a:solidFill>
              </a:rPr>
              <a:t> </a:t>
            </a:r>
            <a:r>
              <a:rPr lang="de-AT" sz="2400" b="1" dirty="0" err="1">
                <a:solidFill>
                  <a:schemeClr val="bg1"/>
                </a:solidFill>
              </a:rPr>
              <a:t>emissions</a:t>
            </a:r>
            <a:endParaRPr lang="de-AT" sz="2400" b="1" dirty="0">
              <a:solidFill>
                <a:schemeClr val="bg1"/>
              </a:solidFill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6C47A839-5BF1-F7A8-B74F-1AD71F73EA9C}"/>
              </a:ext>
            </a:extLst>
          </p:cNvPr>
          <p:cNvSpPr txBox="1"/>
          <p:nvPr/>
        </p:nvSpPr>
        <p:spPr>
          <a:xfrm>
            <a:off x="9202956" y="4334368"/>
            <a:ext cx="2743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350" algn="just"/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By recycling, compared to the production of packaging systems made from primary aluminum.</a:t>
            </a:r>
          </a:p>
        </p:txBody>
      </p:sp>
      <p:sp>
        <p:nvSpPr>
          <p:cNvPr id="30" name="Inhaltsplatzhalter 1">
            <a:extLst>
              <a:ext uri="{FF2B5EF4-FFF2-40B4-BE49-F238E27FC236}">
                <a16:creationId xmlns:a16="http://schemas.microsoft.com/office/drawing/2014/main" id="{61CCC988-F51B-6A8A-C14A-3C7C9A934A3E}"/>
              </a:ext>
            </a:extLst>
          </p:cNvPr>
          <p:cNvSpPr txBox="1">
            <a:spLocks/>
          </p:cNvSpPr>
          <p:nvPr/>
        </p:nvSpPr>
        <p:spPr>
          <a:xfrm>
            <a:off x="6095999" y="6053676"/>
            <a:ext cx="5832474" cy="365125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4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1000" dirty="0"/>
              <a:t>European </a:t>
            </a:r>
            <a:r>
              <a:rPr lang="en-US" sz="1000" dirty="0" err="1"/>
              <a:t>Aluminium</a:t>
            </a:r>
            <a:r>
              <a:rPr lang="en-US" sz="1000" dirty="0"/>
              <a:t>, Circular </a:t>
            </a:r>
            <a:r>
              <a:rPr lang="en-US" sz="1000" dirty="0" err="1"/>
              <a:t>Aluminium</a:t>
            </a:r>
            <a:r>
              <a:rPr lang="en-US" sz="1000" dirty="0"/>
              <a:t> Action Plan: A Strategy for Achieving </a:t>
            </a:r>
            <a:r>
              <a:rPr lang="en-US" sz="1000" dirty="0" err="1"/>
              <a:t>Aluminium's</a:t>
            </a:r>
            <a:r>
              <a:rPr lang="en-US" sz="1000" dirty="0"/>
              <a:t> Full Potential for Circular Economy by 2030, (2020)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B5CD02A-1ACF-E695-3160-438B567E6FA2}"/>
              </a:ext>
            </a:extLst>
          </p:cNvPr>
          <p:cNvSpPr txBox="1"/>
          <p:nvPr/>
        </p:nvSpPr>
        <p:spPr>
          <a:xfrm>
            <a:off x="5150409" y="2472443"/>
            <a:ext cx="67727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[1] European Union, Regulation (EU) 2024/1252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establishing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a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framework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for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ensuring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a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secure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and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sustainable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supply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of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critical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raw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de-AT" sz="1000" b="0" i="0" dirty="0" err="1">
                <a:solidFill>
                  <a:schemeClr val="tx1"/>
                </a:solidFill>
                <a:effectLst/>
                <a:latin typeface="+mn-lt"/>
              </a:rPr>
              <a:t>materials</a:t>
            </a:r>
            <a:r>
              <a:rPr lang="de-AT" sz="1000" b="0" i="0" dirty="0">
                <a:solidFill>
                  <a:schemeClr val="tx1"/>
                </a:solidFill>
                <a:effectLst/>
                <a:latin typeface="+mn-lt"/>
              </a:rPr>
              <a:t>, Official Journal of the European Union, (2024)</a:t>
            </a:r>
            <a:endParaRPr lang="de-AT" sz="1000" dirty="0"/>
          </a:p>
        </p:txBody>
      </p:sp>
      <p:sp>
        <p:nvSpPr>
          <p:cNvPr id="34" name="Pfeil: nach rechts 33">
            <a:extLst>
              <a:ext uri="{FF2B5EF4-FFF2-40B4-BE49-F238E27FC236}">
                <a16:creationId xmlns:a16="http://schemas.microsoft.com/office/drawing/2014/main" id="{E341B358-E8A3-64CE-B058-F2D9DC98FFC5}"/>
              </a:ext>
            </a:extLst>
          </p:cNvPr>
          <p:cNvSpPr/>
          <p:nvPr/>
        </p:nvSpPr>
        <p:spPr>
          <a:xfrm rot="5400000">
            <a:off x="8164365" y="3146831"/>
            <a:ext cx="1183823" cy="8933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760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30" grpId="0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1D40F-DD4A-A547-4C6D-8486A344A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15F1239-8559-B064-1A50-3E69B657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ReCAllTubes</a:t>
            </a:r>
            <a:r>
              <a:rPr lang="de-AT" dirty="0"/>
              <a:t> – Challenges</a:t>
            </a:r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B0A7275E-AB20-08AD-90D0-0D0184519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7" name="Foliennummernplatzhalter 1">
            <a:extLst>
              <a:ext uri="{FF2B5EF4-FFF2-40B4-BE49-F238E27FC236}">
                <a16:creationId xmlns:a16="http://schemas.microsoft.com/office/drawing/2014/main" id="{15770929-B3CB-85DC-4ADD-F12B16E5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5</a:t>
            </a:fld>
            <a:endParaRPr lang="de-AT" dirty="0"/>
          </a:p>
        </p:txBody>
      </p: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4099019A-0CB4-25C5-BE88-0FB74A128E42}"/>
              </a:ext>
            </a:extLst>
          </p:cNvPr>
          <p:cNvSpPr txBox="1">
            <a:spLocks/>
          </p:cNvSpPr>
          <p:nvPr/>
        </p:nvSpPr>
        <p:spPr>
          <a:xfrm>
            <a:off x="2702230" y="1657254"/>
            <a:ext cx="1609151" cy="166325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4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e-AT" sz="2000" dirty="0"/>
              <a:t>Municipal </a:t>
            </a:r>
            <a:r>
              <a:rPr lang="de-AT" sz="2000" dirty="0" err="1"/>
              <a:t>waste</a:t>
            </a:r>
            <a:r>
              <a:rPr lang="de-AT" sz="2000" dirty="0"/>
              <a:t> </a:t>
            </a:r>
            <a:r>
              <a:rPr lang="de-AT" sz="2000" dirty="0" err="1"/>
              <a:t>incineration</a:t>
            </a:r>
            <a:r>
              <a:rPr lang="de-AT" sz="2000" dirty="0"/>
              <a:t> (MWI) </a:t>
            </a:r>
            <a:r>
              <a:rPr lang="de-AT" sz="2000" dirty="0" err="1"/>
              <a:t>slag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de-AT" sz="2000" dirty="0"/>
          </a:p>
        </p:txBody>
      </p:sp>
      <p:pic>
        <p:nvPicPr>
          <p:cNvPr id="5" name="Graphic 8">
            <a:extLst>
              <a:ext uri="{FF2B5EF4-FFF2-40B4-BE49-F238E27FC236}">
                <a16:creationId xmlns:a16="http://schemas.microsoft.com/office/drawing/2014/main" id="{53B5BB8B-B847-03FC-7A00-F447825831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511" y="5799800"/>
            <a:ext cx="1798551" cy="481171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02B72650-A0B9-EE63-3C85-58842DF39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4" t="18188" r="14472" b="10872"/>
          <a:stretch/>
        </p:blipFill>
        <p:spPr>
          <a:xfrm>
            <a:off x="661575" y="3730063"/>
            <a:ext cx="2396221" cy="1791466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26192B4B-297D-2434-3A41-13157CA254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5" t="26617" r="13254" b="26453"/>
          <a:stretch/>
        </p:blipFill>
        <p:spPr>
          <a:xfrm>
            <a:off x="1102395" y="1641064"/>
            <a:ext cx="1514578" cy="1698429"/>
          </a:xfrm>
          <a:prstGeom prst="rect">
            <a:avLst/>
          </a:prstGeom>
        </p:spPr>
      </p:pic>
      <p:sp>
        <p:nvSpPr>
          <p:cNvPr id="10" name="Arrow: Right 41">
            <a:extLst>
              <a:ext uri="{FF2B5EF4-FFF2-40B4-BE49-F238E27FC236}">
                <a16:creationId xmlns:a16="http://schemas.microsoft.com/office/drawing/2014/main" id="{3D4DD378-D48C-3E82-9DB7-52BE84683422}"/>
              </a:ext>
            </a:extLst>
          </p:cNvPr>
          <p:cNvSpPr/>
          <p:nvPr/>
        </p:nvSpPr>
        <p:spPr>
          <a:xfrm rot="5400000">
            <a:off x="1709598" y="3434968"/>
            <a:ext cx="300173" cy="247650"/>
          </a:xfrm>
          <a:prstGeom prst="rightArrow">
            <a:avLst/>
          </a:prstGeom>
          <a:solidFill>
            <a:schemeClr val="bg1"/>
          </a:solidFill>
          <a:ln>
            <a:solidFill>
              <a:srgbClr val="008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3DD2551-67F4-4918-A201-76D86431D771}"/>
              </a:ext>
            </a:extLst>
          </p:cNvPr>
          <p:cNvSpPr/>
          <p:nvPr/>
        </p:nvSpPr>
        <p:spPr>
          <a:xfrm>
            <a:off x="178001" y="5641789"/>
            <a:ext cx="706210" cy="722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41C3420-3FAF-7D44-46AA-148EC9B1F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9962" y="2219324"/>
            <a:ext cx="5122209" cy="3206822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F0EA73D7-D87E-85BC-BD61-3CE74EFFE6F5}"/>
              </a:ext>
            </a:extLst>
          </p:cNvPr>
          <p:cNvSpPr txBox="1"/>
          <p:nvPr/>
        </p:nvSpPr>
        <p:spPr>
          <a:xfrm>
            <a:off x="4311208" y="1707163"/>
            <a:ext cx="2480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solidFill>
                  <a:schemeClr val="accent1"/>
                </a:solidFill>
              </a:rPr>
              <a:t>Cast </a:t>
            </a:r>
            <a:r>
              <a:rPr lang="de-DE" sz="2400" dirty="0" err="1">
                <a:solidFill>
                  <a:schemeClr val="accent1"/>
                </a:solidFill>
              </a:rPr>
              <a:t>Alloys</a:t>
            </a:r>
            <a:r>
              <a:rPr lang="de-DE" sz="2400" dirty="0">
                <a:solidFill>
                  <a:schemeClr val="accent1"/>
                </a:solidFill>
              </a:rPr>
              <a:t> (AC)</a:t>
            </a:r>
            <a:endParaRPr lang="de-AT" sz="2400" dirty="0">
              <a:solidFill>
                <a:schemeClr val="accent1"/>
              </a:solidFill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E9C85826-CA42-86CF-79C7-E2A01253E50C}"/>
              </a:ext>
            </a:extLst>
          </p:cNvPr>
          <p:cNvSpPr txBox="1"/>
          <p:nvPr/>
        </p:nvSpPr>
        <p:spPr>
          <a:xfrm>
            <a:off x="6791776" y="1720135"/>
            <a:ext cx="2829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>
                <a:solidFill>
                  <a:schemeClr val="accent1"/>
                </a:solidFill>
              </a:rPr>
              <a:t>Wrought</a:t>
            </a:r>
            <a:r>
              <a:rPr lang="de-DE" sz="2400" dirty="0">
                <a:solidFill>
                  <a:schemeClr val="accent1"/>
                </a:solidFill>
              </a:rPr>
              <a:t> </a:t>
            </a:r>
            <a:r>
              <a:rPr lang="de-DE" sz="2400" dirty="0" err="1">
                <a:solidFill>
                  <a:schemeClr val="accent1"/>
                </a:solidFill>
              </a:rPr>
              <a:t>Alloys</a:t>
            </a:r>
            <a:r>
              <a:rPr lang="de-DE" sz="2400" dirty="0">
                <a:solidFill>
                  <a:schemeClr val="accent1"/>
                </a:solidFill>
              </a:rPr>
              <a:t> (AW)</a:t>
            </a:r>
            <a:endParaRPr lang="de-AT" sz="2400" dirty="0">
              <a:solidFill>
                <a:schemeClr val="accent1"/>
              </a:solidFill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45B7F77C-496A-73CA-D811-E5902A87D0F3}"/>
              </a:ext>
            </a:extLst>
          </p:cNvPr>
          <p:cNvSpPr txBox="1"/>
          <p:nvPr/>
        </p:nvSpPr>
        <p:spPr>
          <a:xfrm>
            <a:off x="4149961" y="5494726"/>
            <a:ext cx="512220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/>
              <a:t>C. Krammer, Aluminium Taschenbuch 1, 16th Edition, ISBN 978-3-410-22028-2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9EDE918B-211D-75B9-D070-1F0EE6951FF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818" r="34628"/>
          <a:stretch>
            <a:fillRect/>
          </a:stretch>
        </p:blipFill>
        <p:spPr>
          <a:xfrm>
            <a:off x="10481444" y="2526196"/>
            <a:ext cx="982247" cy="3214751"/>
          </a:xfrm>
          <a:prstGeom prst="rect">
            <a:avLst/>
          </a:prstGeom>
        </p:spPr>
      </p:pic>
      <p:sp>
        <p:nvSpPr>
          <p:cNvPr id="41" name="Inhaltsplatzhalter 1">
            <a:extLst>
              <a:ext uri="{FF2B5EF4-FFF2-40B4-BE49-F238E27FC236}">
                <a16:creationId xmlns:a16="http://schemas.microsoft.com/office/drawing/2014/main" id="{EACA0104-5958-E8D5-154F-CE0AFB8C4EB1}"/>
              </a:ext>
            </a:extLst>
          </p:cNvPr>
          <p:cNvSpPr txBox="1">
            <a:spLocks/>
          </p:cNvSpPr>
          <p:nvPr/>
        </p:nvSpPr>
        <p:spPr>
          <a:xfrm>
            <a:off x="10427202" y="1709548"/>
            <a:ext cx="1090732" cy="816648"/>
          </a:xfrm>
          <a:prstGeom prst="rect">
            <a:avLst/>
          </a:prstGeom>
        </p:spPr>
        <p:txBody>
          <a:bodyPr vert="horz" lIns="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4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b="0" i="0" kern="1200">
                <a:solidFill>
                  <a:schemeClr val="tx1"/>
                </a:solidFill>
                <a:latin typeface="Host Grotesk" panose="020B050403040200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de-AT" sz="2000" dirty="0"/>
              <a:t>1xxx Al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&gt;99% Al</a:t>
            </a:r>
          </a:p>
          <a:p>
            <a:pPr algn="ctr">
              <a:lnSpc>
                <a:spcPct val="100000"/>
              </a:lnSpc>
            </a:pPr>
            <a:endParaRPr lang="de-AT" sz="2000" dirty="0"/>
          </a:p>
        </p:txBody>
      </p:sp>
      <p:sp>
        <p:nvSpPr>
          <p:cNvPr id="42" name="Rechteck: abgerundete Ecken 41">
            <a:extLst>
              <a:ext uri="{FF2B5EF4-FFF2-40B4-BE49-F238E27FC236}">
                <a16:creationId xmlns:a16="http://schemas.microsoft.com/office/drawing/2014/main" id="{B8AD5419-F61D-5564-DBB5-709FF872F60D}"/>
              </a:ext>
            </a:extLst>
          </p:cNvPr>
          <p:cNvSpPr/>
          <p:nvPr/>
        </p:nvSpPr>
        <p:spPr>
          <a:xfrm>
            <a:off x="3224048" y="5740947"/>
            <a:ext cx="8129752" cy="6231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cs typeface="Arial" panose="020B0604020202020204" pitchFamily="34" charset="0"/>
              </a:rPr>
              <a:t>AI-assisted sorting by product type (cans, tubes, coffee capsules,…) followed by alloy-class separation using X-ray fluorescence analysis (XFA).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93470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2" grpId="0"/>
      <p:bldP spid="37" grpId="0"/>
      <p:bldP spid="41" grpId="0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3577C-3738-B4A1-8954-53C4D949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321FD42-8578-71C0-2512-7287D96C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ReCAllTubes</a:t>
            </a:r>
            <a:r>
              <a:rPr lang="de-AT" dirty="0"/>
              <a:t> – Challenges</a:t>
            </a:r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99FEE88A-F41C-77ED-E046-23BDB1415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7" name="Foliennummernplatzhalter 1">
            <a:extLst>
              <a:ext uri="{FF2B5EF4-FFF2-40B4-BE49-F238E27FC236}">
                <a16:creationId xmlns:a16="http://schemas.microsoft.com/office/drawing/2014/main" id="{51F48D11-C111-1500-EEE2-575A5B3BF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6</a:t>
            </a:fld>
            <a:endParaRPr lang="de-AT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036B2A6-2F3E-9B8F-8212-076D3C9ACCD2}"/>
              </a:ext>
            </a:extLst>
          </p:cNvPr>
          <p:cNvPicPr/>
          <p:nvPr/>
        </p:nvPicPr>
        <p:blipFill rotWithShape="1">
          <a:blip r:embed="rId3"/>
          <a:srcRect l="799" t="3974" r="2364" b="1174"/>
          <a:stretch/>
        </p:blipFill>
        <p:spPr bwMode="auto">
          <a:xfrm>
            <a:off x="4311381" y="3031786"/>
            <a:ext cx="4911994" cy="2621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phic 8">
            <a:extLst>
              <a:ext uri="{FF2B5EF4-FFF2-40B4-BE49-F238E27FC236}">
                <a16:creationId xmlns:a16="http://schemas.microsoft.com/office/drawing/2014/main" id="{4FB6442C-9EAF-B6D0-0512-B84AC9EBE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511" y="5799800"/>
            <a:ext cx="1798551" cy="481171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A682CBEB-3D86-DEFF-4B29-DEADC714AD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4" t="18188" r="14472" b="10872"/>
          <a:stretch/>
        </p:blipFill>
        <p:spPr>
          <a:xfrm>
            <a:off x="661575" y="3730063"/>
            <a:ext cx="2396221" cy="1791466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2FB21060-4252-9756-E293-704B4D2098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5" t="26617" r="13254" b="26453"/>
          <a:stretch/>
        </p:blipFill>
        <p:spPr>
          <a:xfrm>
            <a:off x="1102395" y="1641064"/>
            <a:ext cx="1514578" cy="1698429"/>
          </a:xfrm>
          <a:prstGeom prst="rect">
            <a:avLst/>
          </a:prstGeom>
        </p:spPr>
      </p:pic>
      <p:sp>
        <p:nvSpPr>
          <p:cNvPr id="10" name="Arrow: Right 41">
            <a:extLst>
              <a:ext uri="{FF2B5EF4-FFF2-40B4-BE49-F238E27FC236}">
                <a16:creationId xmlns:a16="http://schemas.microsoft.com/office/drawing/2014/main" id="{7C591E6A-5319-2471-6091-6BCFF8C92157}"/>
              </a:ext>
            </a:extLst>
          </p:cNvPr>
          <p:cNvSpPr/>
          <p:nvPr/>
        </p:nvSpPr>
        <p:spPr>
          <a:xfrm rot="5400000">
            <a:off x="1709598" y="3434968"/>
            <a:ext cx="300173" cy="247650"/>
          </a:xfrm>
          <a:prstGeom prst="rightArrow">
            <a:avLst/>
          </a:prstGeom>
          <a:solidFill>
            <a:schemeClr val="bg1"/>
          </a:solidFill>
          <a:ln>
            <a:solidFill>
              <a:srgbClr val="008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2B94C11E-8288-0C5A-66E2-B490D2F55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17" y="5799799"/>
            <a:ext cx="1876566" cy="481171"/>
          </a:xfrm>
          <a:prstGeom prst="rect">
            <a:avLst/>
          </a:prstGeom>
        </p:spPr>
      </p:pic>
      <p:pic>
        <p:nvPicPr>
          <p:cNvPr id="14" name="Graphic 10">
            <a:extLst>
              <a:ext uri="{FF2B5EF4-FFF2-40B4-BE49-F238E27FC236}">
                <a16:creationId xmlns:a16="http://schemas.microsoft.com/office/drawing/2014/main" id="{D053BA83-FE2F-9EE7-55C7-BAC439ADB6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5938" y="5727401"/>
            <a:ext cx="2082988" cy="551055"/>
          </a:xfrm>
          <a:prstGeom prst="rect">
            <a:avLst/>
          </a:prstGeom>
        </p:spPr>
      </p:pic>
      <p:sp>
        <p:nvSpPr>
          <p:cNvPr id="16" name="Stern: 5 Zacken 15">
            <a:extLst>
              <a:ext uri="{FF2B5EF4-FFF2-40B4-BE49-F238E27FC236}">
                <a16:creationId xmlns:a16="http://schemas.microsoft.com/office/drawing/2014/main" id="{8A44519B-F9FE-A876-BF51-51A87E6F5772}"/>
              </a:ext>
            </a:extLst>
          </p:cNvPr>
          <p:cNvSpPr/>
          <p:nvPr/>
        </p:nvSpPr>
        <p:spPr>
          <a:xfrm>
            <a:off x="5827642" y="3774875"/>
            <a:ext cx="3175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Stern: 5 Zacken 17">
            <a:extLst>
              <a:ext uri="{FF2B5EF4-FFF2-40B4-BE49-F238E27FC236}">
                <a16:creationId xmlns:a16="http://schemas.microsoft.com/office/drawing/2014/main" id="{04A78414-0973-2F49-2C01-4B4DC2784A91}"/>
              </a:ext>
            </a:extLst>
          </p:cNvPr>
          <p:cNvSpPr/>
          <p:nvPr/>
        </p:nvSpPr>
        <p:spPr>
          <a:xfrm>
            <a:off x="7656570" y="3788918"/>
            <a:ext cx="3175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Stern: 5 Zacken 18">
            <a:extLst>
              <a:ext uri="{FF2B5EF4-FFF2-40B4-BE49-F238E27FC236}">
                <a16:creationId xmlns:a16="http://schemas.microsoft.com/office/drawing/2014/main" id="{188B8D26-1B03-BFD8-1ECF-29B7A2F978F0}"/>
              </a:ext>
            </a:extLst>
          </p:cNvPr>
          <p:cNvSpPr/>
          <p:nvPr/>
        </p:nvSpPr>
        <p:spPr>
          <a:xfrm>
            <a:off x="7974070" y="5268014"/>
            <a:ext cx="3175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E9B7481-D0A1-20B9-4491-3E427DA40AE6}"/>
              </a:ext>
            </a:extLst>
          </p:cNvPr>
          <p:cNvCxnSpPr>
            <a:cxnSpLocks/>
          </p:cNvCxnSpPr>
          <p:nvPr/>
        </p:nvCxnSpPr>
        <p:spPr>
          <a:xfrm flipV="1">
            <a:off x="9844088" y="3819945"/>
            <a:ext cx="0" cy="1653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7A4A5BD4-D7EB-001B-C79F-1B469CF62CC3}"/>
              </a:ext>
            </a:extLst>
          </p:cNvPr>
          <p:cNvCxnSpPr>
            <a:cxnSpLocks/>
          </p:cNvCxnSpPr>
          <p:nvPr/>
        </p:nvCxnSpPr>
        <p:spPr>
          <a:xfrm>
            <a:off x="9844088" y="5444490"/>
            <a:ext cx="1905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58ACE87-88ED-5F5B-A65B-9FF9C365C1DD}"/>
              </a:ext>
            </a:extLst>
          </p:cNvPr>
          <p:cNvCxnSpPr>
            <a:cxnSpLocks/>
          </p:cNvCxnSpPr>
          <p:nvPr/>
        </p:nvCxnSpPr>
        <p:spPr>
          <a:xfrm flipV="1">
            <a:off x="9853614" y="4300494"/>
            <a:ext cx="195262" cy="11730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32ABAAD8-B3D5-3B56-E096-54C91C56907B}"/>
              </a:ext>
            </a:extLst>
          </p:cNvPr>
          <p:cNvCxnSpPr>
            <a:cxnSpLocks/>
          </p:cNvCxnSpPr>
          <p:nvPr/>
        </p:nvCxnSpPr>
        <p:spPr>
          <a:xfrm>
            <a:off x="10039350" y="4295280"/>
            <a:ext cx="48101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E6B34D95-7648-F761-E546-9F4D29F403A2}"/>
              </a:ext>
            </a:extLst>
          </p:cNvPr>
          <p:cNvSpPr txBox="1"/>
          <p:nvPr/>
        </p:nvSpPr>
        <p:spPr>
          <a:xfrm>
            <a:off x="9496406" y="369189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</a:t>
            </a:r>
            <a:endParaRPr lang="de-AT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C2217F1-4317-0B46-B0F0-5109787755C9}"/>
              </a:ext>
            </a:extLst>
          </p:cNvPr>
          <p:cNvSpPr txBox="1"/>
          <p:nvPr/>
        </p:nvSpPr>
        <p:spPr>
          <a:xfrm>
            <a:off x="11723221" y="5259823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</a:t>
            </a:r>
            <a:endParaRPr lang="de-AT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CDA2B09-320F-D6C1-CD5D-C85654577FA0}"/>
              </a:ext>
            </a:extLst>
          </p:cNvPr>
          <p:cNvSpPr txBox="1"/>
          <p:nvPr/>
        </p:nvSpPr>
        <p:spPr>
          <a:xfrm>
            <a:off x="10025619" y="3874550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30s</a:t>
            </a:r>
            <a:endParaRPr lang="de-AT" dirty="0"/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240912C9-FE15-33A4-D4C2-F741B8FF2769}"/>
              </a:ext>
            </a:extLst>
          </p:cNvPr>
          <p:cNvCxnSpPr>
            <a:cxnSpLocks/>
          </p:cNvCxnSpPr>
          <p:nvPr/>
        </p:nvCxnSpPr>
        <p:spPr>
          <a:xfrm flipH="1">
            <a:off x="3624260" y="5449782"/>
            <a:ext cx="12403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tern: 5 Zacken 28">
            <a:extLst>
              <a:ext uri="{FF2B5EF4-FFF2-40B4-BE49-F238E27FC236}">
                <a16:creationId xmlns:a16="http://schemas.microsoft.com/office/drawing/2014/main" id="{26FC977B-BF36-EB89-5E02-F0D783C1318C}"/>
              </a:ext>
            </a:extLst>
          </p:cNvPr>
          <p:cNvSpPr/>
          <p:nvPr/>
        </p:nvSpPr>
        <p:spPr>
          <a:xfrm>
            <a:off x="4473575" y="5246732"/>
            <a:ext cx="3175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0" name="Stern: 5 Zacken 29">
            <a:extLst>
              <a:ext uri="{FF2B5EF4-FFF2-40B4-BE49-F238E27FC236}">
                <a16:creationId xmlns:a16="http://schemas.microsoft.com/office/drawing/2014/main" id="{5F7F5195-8251-F188-1365-E6693C3BDF20}"/>
              </a:ext>
            </a:extLst>
          </p:cNvPr>
          <p:cNvSpPr/>
          <p:nvPr/>
        </p:nvSpPr>
        <p:spPr>
          <a:xfrm>
            <a:off x="3491571" y="5246732"/>
            <a:ext cx="3175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AD31F4B0-D0E0-0F39-E817-87BD98B2A5FD}"/>
              </a:ext>
            </a:extLst>
          </p:cNvPr>
          <p:cNvSpPr/>
          <p:nvPr/>
        </p:nvSpPr>
        <p:spPr>
          <a:xfrm>
            <a:off x="178001" y="5641789"/>
            <a:ext cx="706210" cy="722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14CCA21-44C1-2C44-CB1C-ACA4F58B922B}"/>
              </a:ext>
            </a:extLst>
          </p:cNvPr>
          <p:cNvSpPr/>
          <p:nvPr/>
        </p:nvSpPr>
        <p:spPr>
          <a:xfrm>
            <a:off x="4545446" y="5641788"/>
            <a:ext cx="706210" cy="722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0D46A2B-3ADB-B8FC-9535-513595787695}"/>
              </a:ext>
            </a:extLst>
          </p:cNvPr>
          <p:cNvSpPr/>
          <p:nvPr/>
        </p:nvSpPr>
        <p:spPr>
          <a:xfrm>
            <a:off x="9013150" y="5641788"/>
            <a:ext cx="706210" cy="722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A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Inhaltsplatzhalter 1">
            <a:extLst>
              <a:ext uri="{FF2B5EF4-FFF2-40B4-BE49-F238E27FC236}">
                <a16:creationId xmlns:a16="http://schemas.microsoft.com/office/drawing/2014/main" id="{5451A5E1-15A6-DA6F-CA1A-1FAB3E187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168" y="1690688"/>
            <a:ext cx="8909312" cy="1373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endParaRPr lang="de-AT" sz="2400" dirty="0"/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0FF196CF-8963-BE5A-7986-323EA468D6AB}"/>
              </a:ext>
            </a:extLst>
          </p:cNvPr>
          <p:cNvGrpSpPr/>
          <p:nvPr/>
        </p:nvGrpSpPr>
        <p:grpSpPr>
          <a:xfrm>
            <a:off x="2757357" y="1639491"/>
            <a:ext cx="6859524" cy="1469596"/>
            <a:chOff x="2757357" y="1639491"/>
            <a:chExt cx="6859524" cy="1469596"/>
          </a:xfrm>
        </p:grpSpPr>
        <p:grpSp>
          <p:nvGrpSpPr>
            <p:cNvPr id="76" name="Gruppieren 75">
              <a:extLst>
                <a:ext uri="{FF2B5EF4-FFF2-40B4-BE49-F238E27FC236}">
                  <a16:creationId xmlns:a16="http://schemas.microsoft.com/office/drawing/2014/main" id="{DDE38AD4-68D5-1B61-F7AC-580E74A6A956}"/>
                </a:ext>
              </a:extLst>
            </p:cNvPr>
            <p:cNvGrpSpPr/>
            <p:nvPr/>
          </p:nvGrpSpPr>
          <p:grpSpPr>
            <a:xfrm>
              <a:off x="2757357" y="1639491"/>
              <a:ext cx="6859524" cy="1143887"/>
              <a:chOff x="2757357" y="1639491"/>
              <a:chExt cx="6859524" cy="1143887"/>
            </a:xfrm>
          </p:grpSpPr>
          <p:pic>
            <p:nvPicPr>
              <p:cNvPr id="42" name="Picture 4">
                <a:extLst>
                  <a:ext uri="{FF2B5EF4-FFF2-40B4-BE49-F238E27FC236}">
                    <a16:creationId xmlns:a16="http://schemas.microsoft.com/office/drawing/2014/main" id="{E5F13359-4689-8991-4A83-CE66DCC7A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34897"/>
              <a:stretch>
                <a:fillRect/>
              </a:stretch>
            </p:blipFill>
            <p:spPr bwMode="auto">
              <a:xfrm>
                <a:off x="7783147" y="1639491"/>
                <a:ext cx="1833734" cy="11438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Grafik 43">
                <a:extLst>
                  <a:ext uri="{FF2B5EF4-FFF2-40B4-BE49-F238E27FC236}">
                    <a16:creationId xmlns:a16="http://schemas.microsoft.com/office/drawing/2014/main" id="{42E15B70-A1AA-C657-D478-2F2C15070A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47151" y="1682496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6" name="Grafik 45">
                <a:extLst>
                  <a:ext uri="{FF2B5EF4-FFF2-40B4-BE49-F238E27FC236}">
                    <a16:creationId xmlns:a16="http://schemas.microsoft.com/office/drawing/2014/main" id="{9EC560B8-CAE6-CD2A-6CBD-0B670A0D45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87980" y="1690688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8" name="Grafik 47">
                <a:extLst>
                  <a:ext uri="{FF2B5EF4-FFF2-40B4-BE49-F238E27FC236}">
                    <a16:creationId xmlns:a16="http://schemas.microsoft.com/office/drawing/2014/main" id="{759C2FAA-ECBC-2ADB-8F06-57F9A7971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85776" y="1690688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50" name="Grafik 49">
                <a:extLst>
                  <a:ext uri="{FF2B5EF4-FFF2-40B4-BE49-F238E27FC236}">
                    <a16:creationId xmlns:a16="http://schemas.microsoft.com/office/drawing/2014/main" id="{899A1317-175E-FA55-71F3-181137CE58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57357" y="1687617"/>
                <a:ext cx="720000" cy="720000"/>
              </a:xfrm>
              <a:prstGeom prst="rect">
                <a:avLst/>
              </a:prstGeom>
            </p:spPr>
          </p:pic>
          <p:sp>
            <p:nvSpPr>
              <p:cNvPr id="53" name="Pfeil: nach rechts 52">
                <a:extLst>
                  <a:ext uri="{FF2B5EF4-FFF2-40B4-BE49-F238E27FC236}">
                    <a16:creationId xmlns:a16="http://schemas.microsoft.com/office/drawing/2014/main" id="{DC24ECEE-711C-DE7D-5DEE-09966C6EEAB8}"/>
                  </a:ext>
                </a:extLst>
              </p:cNvPr>
              <p:cNvSpPr/>
              <p:nvPr/>
            </p:nvSpPr>
            <p:spPr>
              <a:xfrm>
                <a:off x="3515246" y="1882403"/>
                <a:ext cx="368045" cy="31236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55" name="Pfeil: nach rechts 54">
                <a:extLst>
                  <a:ext uri="{FF2B5EF4-FFF2-40B4-BE49-F238E27FC236}">
                    <a16:creationId xmlns:a16="http://schemas.microsoft.com/office/drawing/2014/main" id="{F96CB0B4-D33B-C953-08A1-CA3D49C2A184}"/>
                  </a:ext>
                </a:extLst>
              </p:cNvPr>
              <p:cNvSpPr/>
              <p:nvPr/>
            </p:nvSpPr>
            <p:spPr>
              <a:xfrm>
                <a:off x="4942441" y="1874343"/>
                <a:ext cx="368045" cy="31236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57" name="Pfeil: nach rechts 56">
                <a:extLst>
                  <a:ext uri="{FF2B5EF4-FFF2-40B4-BE49-F238E27FC236}">
                    <a16:creationId xmlns:a16="http://schemas.microsoft.com/office/drawing/2014/main" id="{785A08A9-CF2D-8565-39C6-7A1D1CA9D8A8}"/>
                  </a:ext>
                </a:extLst>
              </p:cNvPr>
              <p:cNvSpPr/>
              <p:nvPr/>
            </p:nvSpPr>
            <p:spPr>
              <a:xfrm>
                <a:off x="6378175" y="1877817"/>
                <a:ext cx="368045" cy="31236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67" name="Pfeil: nach rechts 66">
                <a:extLst>
                  <a:ext uri="{FF2B5EF4-FFF2-40B4-BE49-F238E27FC236}">
                    <a16:creationId xmlns:a16="http://schemas.microsoft.com/office/drawing/2014/main" id="{42659B19-4A18-5B99-073A-67C883B549E9}"/>
                  </a:ext>
                </a:extLst>
              </p:cNvPr>
              <p:cNvSpPr/>
              <p:nvPr/>
            </p:nvSpPr>
            <p:spPr>
              <a:xfrm>
                <a:off x="7596620" y="1868920"/>
                <a:ext cx="451885" cy="32585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69" name="Rechteck: abgerundete Ecken 68">
              <a:extLst>
                <a:ext uri="{FF2B5EF4-FFF2-40B4-BE49-F238E27FC236}">
                  <a16:creationId xmlns:a16="http://schemas.microsoft.com/office/drawing/2014/main" id="{1483A8DF-A5FB-D667-9C22-3C40DC54A5FB}"/>
                </a:ext>
              </a:extLst>
            </p:cNvPr>
            <p:cNvSpPr/>
            <p:nvPr/>
          </p:nvSpPr>
          <p:spPr>
            <a:xfrm>
              <a:off x="2797062" y="2804287"/>
              <a:ext cx="6216088" cy="304800"/>
            </a:xfrm>
            <a:prstGeom prst="roundRect">
              <a:avLst/>
            </a:prstGeom>
            <a:solidFill>
              <a:schemeClr val="accent4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600" dirty="0"/>
                <a:t>Casting, </a:t>
              </a:r>
              <a:r>
                <a:rPr lang="de-AT" sz="1600" dirty="0" err="1"/>
                <a:t>rolling</a:t>
              </a:r>
              <a:r>
                <a:rPr lang="de-AT" sz="1600" dirty="0"/>
                <a:t> and </a:t>
              </a:r>
              <a:r>
                <a:rPr lang="de-AT" sz="1600" dirty="0" err="1"/>
                <a:t>billet</a:t>
              </a:r>
              <a:r>
                <a:rPr lang="de-AT" sz="1600" dirty="0"/>
                <a:t> </a:t>
              </a:r>
              <a:r>
                <a:rPr lang="de-AT" sz="1600" dirty="0" err="1"/>
                <a:t>production</a:t>
              </a:r>
              <a:endParaRPr lang="de-AT" sz="1600" dirty="0"/>
            </a:p>
          </p:txBody>
        </p: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4EF0BBE7-892D-66BF-9154-F8298FDA2859}"/>
              </a:ext>
            </a:extLst>
          </p:cNvPr>
          <p:cNvGrpSpPr/>
          <p:nvPr/>
        </p:nvGrpSpPr>
        <p:grpSpPr>
          <a:xfrm>
            <a:off x="9013150" y="1271406"/>
            <a:ext cx="3149651" cy="3358453"/>
            <a:chOff x="9013150" y="1271406"/>
            <a:chExt cx="3149651" cy="3358453"/>
          </a:xfrm>
        </p:grpSpPr>
        <p:sp>
          <p:nvSpPr>
            <p:cNvPr id="73" name="Rechteck: abgerundete Ecken 72">
              <a:extLst>
                <a:ext uri="{FF2B5EF4-FFF2-40B4-BE49-F238E27FC236}">
                  <a16:creationId xmlns:a16="http://schemas.microsoft.com/office/drawing/2014/main" id="{49ADE2E3-9E39-1912-60B5-5FB92B946FA3}"/>
                </a:ext>
              </a:extLst>
            </p:cNvPr>
            <p:cNvSpPr/>
            <p:nvPr/>
          </p:nvSpPr>
          <p:spPr>
            <a:xfrm>
              <a:off x="9013150" y="1271406"/>
              <a:ext cx="3149651" cy="344920"/>
            </a:xfrm>
            <a:prstGeom prst="roundRect">
              <a:avLst/>
            </a:prstGeom>
            <a:solidFill>
              <a:schemeClr val="accent4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600" dirty="0"/>
                <a:t>Extrusion, </a:t>
              </a:r>
              <a:r>
                <a:rPr lang="de-AT" sz="1600" dirty="0" err="1"/>
                <a:t>annealing</a:t>
              </a:r>
              <a:r>
                <a:rPr lang="de-AT" sz="1600" dirty="0"/>
                <a:t> and </a:t>
              </a:r>
              <a:r>
                <a:rPr lang="de-AT" sz="1600" dirty="0" err="1"/>
                <a:t>expansion</a:t>
              </a:r>
              <a:endParaRPr lang="de-AT" sz="1600" dirty="0"/>
            </a:p>
          </p:txBody>
        </p:sp>
        <p:grpSp>
          <p:nvGrpSpPr>
            <p:cNvPr id="77" name="Gruppieren 76">
              <a:extLst>
                <a:ext uri="{FF2B5EF4-FFF2-40B4-BE49-F238E27FC236}">
                  <a16:creationId xmlns:a16="http://schemas.microsoft.com/office/drawing/2014/main" id="{396DD7C0-E216-3270-89D5-0E24C0DC88F1}"/>
                </a:ext>
              </a:extLst>
            </p:cNvPr>
            <p:cNvGrpSpPr/>
            <p:nvPr/>
          </p:nvGrpSpPr>
          <p:grpSpPr>
            <a:xfrm>
              <a:off x="9620580" y="1639706"/>
              <a:ext cx="2316151" cy="2990153"/>
              <a:chOff x="9620580" y="1639706"/>
              <a:chExt cx="2316151" cy="2990153"/>
            </a:xfrm>
          </p:grpSpPr>
          <p:pic>
            <p:nvPicPr>
              <p:cNvPr id="20" name="Picture 51">
                <a:extLst>
                  <a:ext uri="{FF2B5EF4-FFF2-40B4-BE49-F238E27FC236}">
                    <a16:creationId xmlns:a16="http://schemas.microsoft.com/office/drawing/2014/main" id="{12B11D29-A5EC-ADE3-3C30-1DD1DBD220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165761" y="2870036"/>
                <a:ext cx="770970" cy="1759823"/>
              </a:xfrm>
              <a:prstGeom prst="rect">
                <a:avLst/>
              </a:prstGeom>
            </p:spPr>
          </p:pic>
          <p:pic>
            <p:nvPicPr>
              <p:cNvPr id="52" name="Grafik 51">
                <a:extLst>
                  <a:ext uri="{FF2B5EF4-FFF2-40B4-BE49-F238E27FC236}">
                    <a16:creationId xmlns:a16="http://schemas.microsoft.com/office/drawing/2014/main" id="{DCC608EC-0B20-E8D2-97F8-1DA148F77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763041" y="1687617"/>
                <a:ext cx="720000" cy="720000"/>
              </a:xfrm>
              <a:prstGeom prst="rect">
                <a:avLst/>
              </a:prstGeom>
            </p:spPr>
          </p:pic>
          <p:sp>
            <p:nvSpPr>
              <p:cNvPr id="65" name="Pfeil: nach rechts 64">
                <a:extLst>
                  <a:ext uri="{FF2B5EF4-FFF2-40B4-BE49-F238E27FC236}">
                    <a16:creationId xmlns:a16="http://schemas.microsoft.com/office/drawing/2014/main" id="{64A7ABBA-6DA9-DF8F-23EE-AA6F505C9D85}"/>
                  </a:ext>
                </a:extLst>
              </p:cNvPr>
              <p:cNvSpPr/>
              <p:nvPr/>
            </p:nvSpPr>
            <p:spPr>
              <a:xfrm rot="4227280">
                <a:off x="11158474" y="2489912"/>
                <a:ext cx="368045" cy="31236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pic>
            <p:nvPicPr>
              <p:cNvPr id="75" name="Picture 4">
                <a:extLst>
                  <a:ext uri="{FF2B5EF4-FFF2-40B4-BE49-F238E27FC236}">
                    <a16:creationId xmlns:a16="http://schemas.microsoft.com/office/drawing/2014/main" id="{BBF8E5A7-5E42-C31A-6C9C-BF37D76BF3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64"/>
              <a:stretch>
                <a:fillRect/>
              </a:stretch>
            </p:blipFill>
            <p:spPr bwMode="auto">
              <a:xfrm>
                <a:off x="9766110" y="1639706"/>
                <a:ext cx="995290" cy="11438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" name="Pfeil: nach rechts 60">
                <a:extLst>
                  <a:ext uri="{FF2B5EF4-FFF2-40B4-BE49-F238E27FC236}">
                    <a16:creationId xmlns:a16="http://schemas.microsoft.com/office/drawing/2014/main" id="{A021C974-2A8F-B7BD-DF20-409EC1105569}"/>
                  </a:ext>
                </a:extLst>
              </p:cNvPr>
              <p:cNvSpPr/>
              <p:nvPr/>
            </p:nvSpPr>
            <p:spPr>
              <a:xfrm rot="523487">
                <a:off x="9620580" y="1725434"/>
                <a:ext cx="368045" cy="31236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840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 15">
            <a:extLst>
              <a:ext uri="{FF2B5EF4-FFF2-40B4-BE49-F238E27FC236}">
                <a16:creationId xmlns:a16="http://schemas.microsoft.com/office/drawing/2014/main" id="{7697E3FF-0AB5-466A-A083-636F034273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371997"/>
              </p:ext>
            </p:extLst>
          </p:nvPr>
        </p:nvGraphicFramePr>
        <p:xfrm>
          <a:off x="407988" y="4246960"/>
          <a:ext cx="11580811" cy="3007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B1630048-29F1-450A-8877-530C400F8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ReCAllTubes</a:t>
            </a:r>
            <a:r>
              <a:rPr lang="de-AT" dirty="0"/>
              <a:t> – Challenges</a:t>
            </a:r>
          </a:p>
        </p:txBody>
      </p:sp>
      <p:pic>
        <p:nvPicPr>
          <p:cNvPr id="9" name="Grafik 8" descr="Ein Bild, das Im Haus, Text, Haushaltsgerät, Küchengerät enthält.&#10;&#10;Automatisch generierte Beschreibung">
            <a:extLst>
              <a:ext uri="{FF2B5EF4-FFF2-40B4-BE49-F238E27FC236}">
                <a16:creationId xmlns:a16="http://schemas.microsoft.com/office/drawing/2014/main" id="{A752B9F8-C526-4D9D-B368-4DC3438C2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9" y="1700213"/>
            <a:ext cx="3598862" cy="2699147"/>
          </a:xfrm>
          <a:prstGeom prst="rect">
            <a:avLst/>
          </a:prstGeom>
        </p:spPr>
      </p:pic>
      <p:pic>
        <p:nvPicPr>
          <p:cNvPr id="10" name="Grafik 9" descr="Ein Bild, das Wasser, Schwarzweiß, Screenshot, monochrome Fotografie enthält.&#10;&#10;Automatisch generierte Beschreibung">
            <a:extLst>
              <a:ext uri="{FF2B5EF4-FFF2-40B4-BE49-F238E27FC236}">
                <a16:creationId xmlns:a16="http://schemas.microsoft.com/office/drawing/2014/main" id="{63965674-2B4D-4142-993B-1D1816E013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0927" y="1700213"/>
            <a:ext cx="3598863" cy="269914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33EB99F-7D3B-4E3D-BAF7-23B5ABAB42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8701087" y="1251943"/>
            <a:ext cx="2689621" cy="3586161"/>
          </a:xfrm>
          <a:prstGeom prst="rect">
            <a:avLst/>
          </a:prstGeom>
        </p:spPr>
      </p:pic>
      <p:pic>
        <p:nvPicPr>
          <p:cNvPr id="5" name="Grafik 4" descr="Blitz mit einfarbiger Füllung">
            <a:extLst>
              <a:ext uri="{FF2B5EF4-FFF2-40B4-BE49-F238E27FC236}">
                <a16:creationId xmlns:a16="http://schemas.microsoft.com/office/drawing/2014/main" id="{5F14CFC2-4756-4C00-85BA-7B7EE32B16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37685" y="4525260"/>
            <a:ext cx="914400" cy="9144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CD356C9-5C3E-4E8F-9817-9BB42F3BF3EC}"/>
              </a:ext>
            </a:extLst>
          </p:cNvPr>
          <p:cNvSpPr txBox="1"/>
          <p:nvPr/>
        </p:nvSpPr>
        <p:spPr>
          <a:xfrm>
            <a:off x="10099488" y="4768517"/>
            <a:ext cx="954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/>
              <a:t>cracking</a:t>
            </a:r>
            <a:endParaRPr lang="de-AT" dirty="0"/>
          </a:p>
        </p:txBody>
      </p:sp>
      <p:pic>
        <p:nvPicPr>
          <p:cNvPr id="13" name="Grafik 12" descr="Blitz mit einfarbiger Füllung">
            <a:extLst>
              <a:ext uri="{FF2B5EF4-FFF2-40B4-BE49-F238E27FC236}">
                <a16:creationId xmlns:a16="http://schemas.microsoft.com/office/drawing/2014/main" id="{CDFFD955-CBDA-4F47-AF15-DE962BEFF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88488" y="4542020"/>
            <a:ext cx="914400" cy="914400"/>
          </a:xfrm>
          <a:prstGeom prst="rect">
            <a:avLst/>
          </a:prstGeom>
        </p:spPr>
      </p:pic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41870A8C-D274-9C95-A2DE-116638960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457949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C9F4BFED-4551-D83F-8E70-69738721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8453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lila, Farbigkeit, Flieder, Muster enthält.&#10;&#10;Automatisch generierte Beschreibung">
            <a:extLst>
              <a:ext uri="{FF2B5EF4-FFF2-40B4-BE49-F238E27FC236}">
                <a16:creationId xmlns:a16="http://schemas.microsoft.com/office/drawing/2014/main" id="{44AB4C8E-004B-4A17-B39B-F60D3380C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327" y="1700213"/>
            <a:ext cx="5502685" cy="4315831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B1630048-29F1-450A-8877-530C400F8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 – Rexx lab </a:t>
            </a:r>
            <a:r>
              <a:rPr lang="de-AT" dirty="0" err="1"/>
              <a:t>experiments</a:t>
            </a:r>
            <a:endParaRPr lang="de-AT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5B1C04A-3C62-447B-8B5E-2279AD81084B}"/>
              </a:ext>
            </a:extLst>
          </p:cNvPr>
          <p:cNvSpPr/>
          <p:nvPr/>
        </p:nvSpPr>
        <p:spPr>
          <a:xfrm>
            <a:off x="6275388" y="1690688"/>
            <a:ext cx="2696400" cy="50941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AW-1070A – 180s at 340°C</a:t>
            </a:r>
          </a:p>
        </p:txBody>
      </p:sp>
      <p:pic>
        <p:nvPicPr>
          <p:cNvPr id="6" name="Grafik 5" descr="Ein Bild, das Flieder, violett, Farbigkeit, Färbung enthält.&#10;&#10;Automatisch generierte Beschreibung">
            <a:extLst>
              <a:ext uri="{FF2B5EF4-FFF2-40B4-BE49-F238E27FC236}">
                <a16:creationId xmlns:a16="http://schemas.microsoft.com/office/drawing/2014/main" id="{42813C1E-9479-4D0D-B85F-DACA293C4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88" y="1700213"/>
            <a:ext cx="5502685" cy="431583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6D68915-4AA3-4863-BA5A-7C6176C3E1CB}"/>
              </a:ext>
            </a:extLst>
          </p:cNvPr>
          <p:cNvSpPr/>
          <p:nvPr/>
        </p:nvSpPr>
        <p:spPr>
          <a:xfrm>
            <a:off x="407988" y="1700213"/>
            <a:ext cx="2696400" cy="50941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AW-1070A – 90s at 340°C</a:t>
            </a:r>
          </a:p>
        </p:txBody>
      </p: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0EA51A25-0C45-B677-5B5B-C666F4E858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29505B53-0789-0FC4-C2D4-A0C3927E3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5496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1630048-29F1-450A-8877-530C400F8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 – Rexx lab </a:t>
            </a:r>
            <a:r>
              <a:rPr lang="de-AT" dirty="0" err="1"/>
              <a:t>experiments</a:t>
            </a:r>
            <a:endParaRPr lang="de-AT" dirty="0"/>
          </a:p>
        </p:txBody>
      </p:sp>
      <p:pic>
        <p:nvPicPr>
          <p:cNvPr id="4" name="Grafik 3" descr="Ein Bild, das Text, lila, Stoff, Flieder enthält.&#10;&#10;Automatisch generierte Beschreibung">
            <a:extLst>
              <a:ext uri="{FF2B5EF4-FFF2-40B4-BE49-F238E27FC236}">
                <a16:creationId xmlns:a16="http://schemas.microsoft.com/office/drawing/2014/main" id="{1E15B9EF-29EF-48BE-B61D-C6E8B0B0A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88" y="1690688"/>
            <a:ext cx="5502685" cy="4315831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5B1C04A-3C62-447B-8B5E-2279AD81084B}"/>
              </a:ext>
            </a:extLst>
          </p:cNvPr>
          <p:cNvSpPr/>
          <p:nvPr/>
        </p:nvSpPr>
        <p:spPr>
          <a:xfrm>
            <a:off x="407988" y="1690688"/>
            <a:ext cx="2696400" cy="50941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PCR BT2.0 – 45s at 350°C</a:t>
            </a:r>
          </a:p>
        </p:txBody>
      </p:sp>
      <p:pic>
        <p:nvPicPr>
          <p:cNvPr id="8" name="Grafik 7" descr="Ein Bild, das lila, violett, Kinderkunst, Lavendel enthält.&#10;&#10;Automatisch generierte Beschreibung">
            <a:extLst>
              <a:ext uri="{FF2B5EF4-FFF2-40B4-BE49-F238E27FC236}">
                <a16:creationId xmlns:a16="http://schemas.microsoft.com/office/drawing/2014/main" id="{E06BF2D3-D33B-4EEF-A4BC-0D081E4BB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388" y="1700213"/>
            <a:ext cx="5502685" cy="431583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E4E3987-22B8-40E7-A3F8-E417B791E53C}"/>
              </a:ext>
            </a:extLst>
          </p:cNvPr>
          <p:cNvSpPr/>
          <p:nvPr/>
        </p:nvSpPr>
        <p:spPr>
          <a:xfrm>
            <a:off x="6275388" y="1700213"/>
            <a:ext cx="2696400" cy="50941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PCR BT2.0 – 90s at 350°C</a:t>
            </a:r>
          </a:p>
        </p:txBody>
      </p: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E4E3DADB-21E3-42A3-98AD-23DD39F8C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00B3289A-97F2-9DE6-D0A9-7265155B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9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618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B7A08EE-FDAC-41E6-83A9-240270B2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 - High-Energy X-Ray </a:t>
            </a:r>
            <a:r>
              <a:rPr lang="de-AT" dirty="0" err="1"/>
              <a:t>Diffraction</a:t>
            </a:r>
            <a:r>
              <a:rPr lang="de-AT" dirty="0"/>
              <a:t> (HEXRD)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F2E594-444F-4986-8165-3D7BC6F4A0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8500" y="3504046"/>
            <a:ext cx="7180125" cy="296242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92C2D15-0986-4E3B-A9C2-15C3D5DC55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68"/>
          <a:stretch/>
        </p:blipFill>
        <p:spPr>
          <a:xfrm>
            <a:off x="4941164" y="2177327"/>
            <a:ext cx="2027482" cy="1681578"/>
          </a:xfrm>
          <a:prstGeom prst="rect">
            <a:avLst/>
          </a:prstGeom>
        </p:spPr>
      </p:pic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533FE44-9629-4BF5-907B-1E78B19BE306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6458558" y="3425484"/>
            <a:ext cx="1540950" cy="115197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E5D60FE-5938-4FBA-9D72-BA7A4C566A6F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7999508" y="3015868"/>
            <a:ext cx="1785842" cy="15615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Ein Bild, das Spielzeug, Box, Im Haus, Behälter enthält.&#10;&#10;Automatisch generierte Beschreibung">
            <a:extLst>
              <a:ext uri="{FF2B5EF4-FFF2-40B4-BE49-F238E27FC236}">
                <a16:creationId xmlns:a16="http://schemas.microsoft.com/office/drawing/2014/main" id="{571BBB1C-147F-4BAF-8B5C-6313F9FF17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696" y="1335628"/>
            <a:ext cx="4165892" cy="2343314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F1EF85C3-5C7F-47B4-B6A1-7E9DF08BCA1C}"/>
              </a:ext>
            </a:extLst>
          </p:cNvPr>
          <p:cNvSpPr/>
          <p:nvPr/>
        </p:nvSpPr>
        <p:spPr>
          <a:xfrm>
            <a:off x="7550927" y="4577462"/>
            <a:ext cx="897162" cy="897162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472DC3F-B783-4443-B151-A95E8A137FAF}"/>
              </a:ext>
            </a:extLst>
          </p:cNvPr>
          <p:cNvSpPr txBox="1"/>
          <p:nvPr/>
        </p:nvSpPr>
        <p:spPr>
          <a:xfrm>
            <a:off x="9898771" y="1454850"/>
            <a:ext cx="899605" cy="473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>
                <a:latin typeface="+mn-lt"/>
              </a:defRPr>
            </a:lvl1pPr>
          </a:lstStyle>
          <a:p>
            <a:r>
              <a:rPr lang="de-AT" dirty="0"/>
              <a:t>in-situ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2F5253F-2DCC-4443-B51D-B7D86C902E77}"/>
              </a:ext>
            </a:extLst>
          </p:cNvPr>
          <p:cNvSpPr txBox="1"/>
          <p:nvPr/>
        </p:nvSpPr>
        <p:spPr>
          <a:xfrm>
            <a:off x="5687193" y="1710399"/>
            <a:ext cx="9466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latin typeface="+mn-lt"/>
              </a:rPr>
              <a:t>ex-situ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437E07F-C7C5-C547-2090-21580BDA5F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07988" y="1690688"/>
            <a:ext cx="3697935" cy="2520950"/>
          </a:xfrm>
          <a:prstGeom prst="rect">
            <a:avLst/>
          </a:prstGeom>
        </p:spPr>
      </p:pic>
      <p:pic>
        <p:nvPicPr>
          <p:cNvPr id="22" name="Picture 12" descr="DESY-Logo">
            <a:extLst>
              <a:ext uri="{FF2B5EF4-FFF2-40B4-BE49-F238E27FC236}">
                <a16:creationId xmlns:a16="http://schemas.microsoft.com/office/drawing/2014/main" id="{CFC70AB8-101B-B5CD-0DEC-73C94679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492" y="1700213"/>
            <a:ext cx="1845014" cy="894832"/>
          </a:xfrm>
          <a:prstGeom prst="rect">
            <a:avLst/>
          </a:prstGeom>
          <a:noFill/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2367E482-A21E-D36C-5846-1C61EE35442B}"/>
              </a:ext>
            </a:extLst>
          </p:cNvPr>
          <p:cNvSpPr txBox="1"/>
          <p:nvPr/>
        </p:nvSpPr>
        <p:spPr>
          <a:xfrm>
            <a:off x="503375" y="4703903"/>
            <a:ext cx="4285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high </a:t>
            </a:r>
            <a:r>
              <a:rPr lang="de-AT" dirty="0" err="1"/>
              <a:t>energy</a:t>
            </a:r>
            <a:r>
              <a:rPr lang="de-AT" dirty="0"/>
              <a:t> </a:t>
            </a:r>
            <a:r>
              <a:rPr lang="de-AT" dirty="0" err="1"/>
              <a:t>materials</a:t>
            </a:r>
            <a:r>
              <a:rPr lang="de-AT" dirty="0"/>
              <a:t> </a:t>
            </a:r>
            <a:r>
              <a:rPr lang="de-AT" dirty="0" err="1"/>
              <a:t>science</a:t>
            </a:r>
            <a:r>
              <a:rPr lang="de-AT" dirty="0"/>
              <a:t> </a:t>
            </a:r>
            <a:r>
              <a:rPr lang="de-AT" dirty="0" err="1"/>
              <a:t>beamline</a:t>
            </a:r>
            <a:r>
              <a:rPr lang="de-AT" dirty="0"/>
              <a:t> P07</a:t>
            </a:r>
          </a:p>
        </p:txBody>
      </p:sp>
      <p:pic>
        <p:nvPicPr>
          <p:cNvPr id="30" name="Picture 10" descr="Bibliothek - Helmholtz-Zentrum Hereon">
            <a:extLst>
              <a:ext uri="{FF2B5EF4-FFF2-40B4-BE49-F238E27FC236}">
                <a16:creationId xmlns:a16="http://schemas.microsoft.com/office/drawing/2014/main" id="{81180602-4C49-E843-8975-F79C25423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87" y="5196723"/>
            <a:ext cx="2255658" cy="85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01D04A13-3513-BFCD-1D51-E2BF2C16428C}"/>
              </a:ext>
            </a:extLst>
          </p:cNvPr>
          <p:cNvSpPr/>
          <p:nvPr/>
        </p:nvSpPr>
        <p:spPr>
          <a:xfrm>
            <a:off x="7275786" y="2134472"/>
            <a:ext cx="1785842" cy="12218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E = 102.63 keV</a:t>
            </a:r>
          </a:p>
          <a:p>
            <a:pPr algn="ctr"/>
            <a:r>
              <a:rPr lang="el-GR" dirty="0"/>
              <a:t>λ</a:t>
            </a:r>
            <a:r>
              <a:rPr lang="de-AT" dirty="0"/>
              <a:t> = 0.01208 </a:t>
            </a:r>
            <a:r>
              <a:rPr lang="de-AT" dirty="0" err="1"/>
              <a:t>nm</a:t>
            </a:r>
            <a:endParaRPr lang="de-AT" dirty="0"/>
          </a:p>
        </p:txBody>
      </p:sp>
      <p:sp>
        <p:nvSpPr>
          <p:cNvPr id="33" name="Fußzeilenplatzhalter 2">
            <a:extLst>
              <a:ext uri="{FF2B5EF4-FFF2-40B4-BE49-F238E27FC236}">
                <a16:creationId xmlns:a16="http://schemas.microsoft.com/office/drawing/2014/main" id="{9D57F639-433A-85A5-E2FA-2829E8813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34" name="Foliennummernplatzhalter 1">
            <a:extLst>
              <a:ext uri="{FF2B5EF4-FFF2-40B4-BE49-F238E27FC236}">
                <a16:creationId xmlns:a16="http://schemas.microsoft.com/office/drawing/2014/main" id="{FA1B61F1-6DCC-4287-03E5-5597309E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10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4814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platzhalter 69">
            <a:extLst>
              <a:ext uri="{FF2B5EF4-FFF2-40B4-BE49-F238E27FC236}">
                <a16:creationId xmlns:a16="http://schemas.microsoft.com/office/drawing/2014/main" id="{B9A631EA-04CE-43EC-B663-6B5DF25D6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u="sng" dirty="0" err="1">
                <a:latin typeface="+mn-lt"/>
              </a:rPr>
              <a:t>phases</a:t>
            </a:r>
            <a:br>
              <a:rPr lang="de-AT" sz="2000" dirty="0">
                <a:latin typeface="+mn-lt"/>
              </a:rPr>
            </a:br>
            <a:r>
              <a:rPr lang="de-AT" sz="1600" dirty="0" err="1">
                <a:latin typeface="+mn-lt"/>
              </a:rPr>
              <a:t>position</a:t>
            </a:r>
            <a:r>
              <a:rPr lang="de-AT" sz="1600" dirty="0">
                <a:latin typeface="+mn-lt"/>
              </a:rPr>
              <a:t> and </a:t>
            </a:r>
            <a:r>
              <a:rPr lang="de-AT" sz="1600" dirty="0" err="1">
                <a:latin typeface="+mn-lt"/>
              </a:rPr>
              <a:t>distribution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Debye-Scherrer rings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u="sng" dirty="0">
                <a:latin typeface="+mn-lt"/>
              </a:rPr>
              <a:t>(residual) </a:t>
            </a:r>
            <a:r>
              <a:rPr lang="de-AT" sz="2000" u="sng" dirty="0" err="1">
                <a:latin typeface="+mn-lt"/>
              </a:rPr>
              <a:t>stresses</a:t>
            </a:r>
            <a:br>
              <a:rPr lang="de-AT" sz="2000" dirty="0">
                <a:latin typeface="+mn-lt"/>
              </a:rPr>
            </a:br>
            <a:r>
              <a:rPr lang="de-AT" sz="1600" dirty="0" err="1">
                <a:latin typeface="+mn-lt"/>
              </a:rPr>
              <a:t>ellipticity</a:t>
            </a:r>
            <a:r>
              <a:rPr lang="de-AT" sz="1600" dirty="0">
                <a:latin typeface="+mn-lt"/>
              </a:rPr>
              <a:t> (</a:t>
            </a:r>
            <a:r>
              <a:rPr lang="de-AT" sz="1600" dirty="0" err="1">
                <a:latin typeface="+mn-lt"/>
              </a:rPr>
              <a:t>peak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positions</a:t>
            </a:r>
            <a:r>
              <a:rPr lang="de-AT" sz="1600" dirty="0">
                <a:latin typeface="+mn-lt"/>
              </a:rPr>
              <a:t>), </a:t>
            </a:r>
            <a:r>
              <a:rPr lang="de-AT" sz="1600" dirty="0" err="1">
                <a:latin typeface="+mn-lt"/>
              </a:rPr>
              <a:t>peak‘s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widths</a:t>
            </a:r>
            <a:endParaRPr lang="de-AT" sz="16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u="sng" dirty="0" err="1">
                <a:latin typeface="+mn-lt"/>
              </a:rPr>
              <a:t>microstructure</a:t>
            </a:r>
            <a:r>
              <a:rPr lang="de-AT" sz="2000" u="sng" dirty="0">
                <a:latin typeface="+mn-lt"/>
              </a:rPr>
              <a:t>, (</a:t>
            </a:r>
            <a:r>
              <a:rPr lang="de-AT" sz="2000" u="sng" dirty="0" err="1">
                <a:latin typeface="+mn-lt"/>
              </a:rPr>
              <a:t>defects</a:t>
            </a:r>
            <a:r>
              <a:rPr lang="de-AT" sz="2000" u="sng" dirty="0">
                <a:latin typeface="+mn-lt"/>
              </a:rPr>
              <a:t>)</a:t>
            </a:r>
            <a:br>
              <a:rPr lang="de-AT" sz="2000" dirty="0">
                <a:latin typeface="+mn-lt"/>
              </a:rPr>
            </a:br>
            <a:r>
              <a:rPr lang="de-AT" sz="1600" dirty="0" err="1">
                <a:latin typeface="+mn-lt"/>
              </a:rPr>
              <a:t>spotty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pattern</a:t>
            </a:r>
            <a:r>
              <a:rPr lang="de-AT" sz="1600" dirty="0">
                <a:latin typeface="+mn-lt"/>
              </a:rPr>
              <a:t>, </a:t>
            </a:r>
            <a:r>
              <a:rPr lang="de-AT" sz="1600" dirty="0" err="1">
                <a:latin typeface="+mn-lt"/>
              </a:rPr>
              <a:t>peak‘s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widths</a:t>
            </a:r>
            <a:endParaRPr lang="de-AT" sz="16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1600" dirty="0">
              <a:latin typeface="+mn-lt"/>
            </a:endParaRPr>
          </a:p>
          <a:p>
            <a:endParaRPr lang="de-AT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F5B92B0-9C19-46B5-83D6-5B175580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 – HEXRD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36B5F6C-CFE4-42ED-9798-BD1DD3554F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" r="4186"/>
          <a:stretch/>
        </p:blipFill>
        <p:spPr>
          <a:xfrm>
            <a:off x="5642253" y="1690688"/>
            <a:ext cx="6393612" cy="4351338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3BE146B-AD43-4EAC-8446-6DDE80C3C07A}"/>
              </a:ext>
            </a:extLst>
          </p:cNvPr>
          <p:cNvGrpSpPr/>
          <p:nvPr/>
        </p:nvGrpSpPr>
        <p:grpSpPr>
          <a:xfrm>
            <a:off x="614838" y="3804053"/>
            <a:ext cx="4468386" cy="2327042"/>
            <a:chOff x="681513" y="2905358"/>
            <a:chExt cx="4468386" cy="2327042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31AF527-80B9-43D0-8778-F161704AE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81513" y="3040295"/>
              <a:ext cx="4468386" cy="2192105"/>
            </a:xfrm>
            <a:prstGeom prst="rect">
              <a:avLst/>
            </a:prstGeom>
          </p:spPr>
        </p:pic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84E36CA2-E3D5-451A-A482-CAE995E1886B}"/>
                </a:ext>
              </a:extLst>
            </p:cNvPr>
            <p:cNvSpPr/>
            <p:nvPr/>
          </p:nvSpPr>
          <p:spPr>
            <a:xfrm rot="16200000">
              <a:off x="827771" y="4294443"/>
              <a:ext cx="1148811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rgbClr val="0070C0"/>
                  </a:solidFill>
                  <a:sym typeface="Wingdings 2" panose="05020102010507070707" pitchFamily="18" charset="2"/>
                </a:rPr>
                <a:t> </a:t>
              </a:r>
              <a:r>
                <a:rPr lang="de-AT" sz="1200" dirty="0">
                  <a:solidFill>
                    <a:srgbClr val="0070C0"/>
                  </a:solidFill>
                </a:rPr>
                <a:t>-321</a:t>
              </a: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85327F9-9DD7-49D1-9E55-1696DB3D919D}"/>
                </a:ext>
              </a:extLst>
            </p:cNvPr>
            <p:cNvSpPr/>
            <p:nvPr/>
          </p:nvSpPr>
          <p:spPr>
            <a:xfrm rot="16200000">
              <a:off x="1649572" y="3707479"/>
              <a:ext cx="914400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/>
                  </a:solidFill>
                </a:rPr>
                <a:t>Al-111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75ADE8CF-F9EE-4C80-BF25-48CDC7A2B2D0}"/>
                </a:ext>
              </a:extLst>
            </p:cNvPr>
            <p:cNvSpPr/>
            <p:nvPr/>
          </p:nvSpPr>
          <p:spPr>
            <a:xfrm rot="16200000">
              <a:off x="2058485" y="3560170"/>
              <a:ext cx="914400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/>
                  </a:solidFill>
                </a:rPr>
                <a:t>Al-200</a:t>
              </a: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1A42A95B-7927-47DF-9121-D1A0BBEA9023}"/>
                </a:ext>
              </a:extLst>
            </p:cNvPr>
            <p:cNvSpPr/>
            <p:nvPr/>
          </p:nvSpPr>
          <p:spPr>
            <a:xfrm rot="16200000">
              <a:off x="3049343" y="3757325"/>
              <a:ext cx="914400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/>
                  </a:solidFill>
                </a:rPr>
                <a:t>Al-220</a:t>
              </a: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F6FBF8E-A407-498C-B398-E65928874588}"/>
                </a:ext>
              </a:extLst>
            </p:cNvPr>
            <p:cNvSpPr/>
            <p:nvPr/>
          </p:nvSpPr>
          <p:spPr>
            <a:xfrm rot="16200000">
              <a:off x="3615594" y="3233683"/>
              <a:ext cx="914400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/>
                  </a:solidFill>
                </a:rPr>
                <a:t>Al-311</a:t>
              </a: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F520F6CF-40AE-4F2F-9413-E6874F1D85D1}"/>
                </a:ext>
              </a:extLst>
            </p:cNvPr>
            <p:cNvSpPr/>
            <p:nvPr/>
          </p:nvSpPr>
          <p:spPr>
            <a:xfrm rot="16200000">
              <a:off x="3822641" y="4313415"/>
              <a:ext cx="914400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/>
                  </a:solidFill>
                </a:rPr>
                <a:t>Al-222</a:t>
              </a: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B9775635-BC3A-4C1A-8078-A4715A1A0613}"/>
                </a:ext>
              </a:extLst>
            </p:cNvPr>
            <p:cNvSpPr/>
            <p:nvPr/>
          </p:nvSpPr>
          <p:spPr>
            <a:xfrm rot="16200000">
              <a:off x="1511691" y="4412884"/>
              <a:ext cx="1148812" cy="2802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rgbClr val="0070C0"/>
                  </a:solidFill>
                  <a:sym typeface="Wingdings 2" panose="05020102010507070707" pitchFamily="18" charset="2"/>
                </a:rPr>
                <a:t> </a:t>
              </a:r>
              <a:r>
                <a:rPr lang="de-AT" sz="1200" dirty="0">
                  <a:solidFill>
                    <a:srgbClr val="0070C0"/>
                  </a:solidFill>
                </a:rPr>
                <a:t>-413</a:t>
              </a: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A500818-F020-4B2F-949C-3D60363F9607}"/>
                </a:ext>
              </a:extLst>
            </p:cNvPr>
            <p:cNvSpPr/>
            <p:nvPr/>
          </p:nvSpPr>
          <p:spPr>
            <a:xfrm rot="16200000">
              <a:off x="2081074" y="3994519"/>
              <a:ext cx="638683" cy="2577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rgbClr val="0070C0"/>
                  </a:solidFill>
                  <a:sym typeface="Wingdings 2" panose="05020102010507070707" pitchFamily="18" charset="2"/>
                </a:rPr>
                <a:t> </a:t>
              </a:r>
              <a:r>
                <a:rPr lang="de-AT" sz="1200" dirty="0">
                  <a:solidFill>
                    <a:srgbClr val="0070C0"/>
                  </a:solidFill>
                </a:rPr>
                <a:t>-530</a:t>
              </a: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9568B9AC-1F6C-4B22-886A-F3CD0B86BA57}"/>
                </a:ext>
              </a:extLst>
            </p:cNvPr>
            <p:cNvSpPr/>
            <p:nvPr/>
          </p:nvSpPr>
          <p:spPr>
            <a:xfrm rot="16200000">
              <a:off x="1893532" y="4403997"/>
              <a:ext cx="1148813" cy="2980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rgbClr val="0070C0"/>
                  </a:solidFill>
                  <a:sym typeface="Wingdings 2" panose="05020102010507070707" pitchFamily="18" charset="2"/>
                </a:rPr>
                <a:t> </a:t>
              </a:r>
              <a:r>
                <a:rPr lang="de-AT" sz="1200" dirty="0">
                  <a:solidFill>
                    <a:srgbClr val="0070C0"/>
                  </a:solidFill>
                </a:rPr>
                <a:t>-600</a:t>
              </a: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FD761250-3413-442F-850E-529BE1A4E409}"/>
                </a:ext>
              </a:extLst>
            </p:cNvPr>
            <p:cNvSpPr/>
            <p:nvPr/>
          </p:nvSpPr>
          <p:spPr>
            <a:xfrm rot="16200000">
              <a:off x="3434059" y="4474564"/>
              <a:ext cx="1047956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rgbClr val="0070C0"/>
                  </a:solidFill>
                  <a:sym typeface="Wingdings 2" panose="05020102010507070707" pitchFamily="18" charset="2"/>
                </a:rPr>
                <a:t>-</a:t>
              </a:r>
              <a:r>
                <a:rPr lang="de-AT" sz="1200" dirty="0">
                  <a:solidFill>
                    <a:srgbClr val="0070C0"/>
                  </a:solidFill>
                </a:rPr>
                <a:t>835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187453BE-2F0A-463C-9785-921A95B24D0D}"/>
                </a:ext>
              </a:extLst>
            </p:cNvPr>
            <p:cNvSpPr/>
            <p:nvPr/>
          </p:nvSpPr>
          <p:spPr>
            <a:xfrm rot="16200000">
              <a:off x="4431170" y="4332395"/>
              <a:ext cx="914400" cy="2577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/>
                  </a:solidFill>
                </a:rPr>
                <a:t>Al-400</a:t>
              </a:r>
            </a:p>
          </p:txBody>
        </p:sp>
      </p:grp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0E2211EA-6B4E-A817-D3BC-868D1B3EB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53333C80-4A05-8C98-6748-649CF177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01126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7FC1B59-0E40-446C-9E3A-4D01DA409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 – HEXRD – </a:t>
            </a:r>
            <a:r>
              <a:rPr lang="de-AT" dirty="0" err="1"/>
              <a:t>Phases</a:t>
            </a:r>
            <a:r>
              <a:rPr lang="de-AT" dirty="0"/>
              <a:t> in AW-1xxx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E42F3AC-D2CE-4A3A-A891-375AED880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854" y="2083351"/>
            <a:ext cx="6289961" cy="90109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9BF7EBA5-649E-D886-1F5D-A7EF9730A1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96"/>
          <a:stretch>
            <a:fillRect/>
          </a:stretch>
        </p:blipFill>
        <p:spPr>
          <a:xfrm>
            <a:off x="803275" y="1700213"/>
            <a:ext cx="5292725" cy="3803396"/>
          </a:xfrm>
          <a:prstGeom prst="rect">
            <a:avLst/>
          </a:prstGeom>
        </p:spPr>
      </p:pic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A3DCCCD3-E3BD-2FBA-3E52-2C2E8EC2139B}"/>
              </a:ext>
            </a:extLst>
          </p:cNvPr>
          <p:cNvSpPr/>
          <p:nvPr/>
        </p:nvSpPr>
        <p:spPr>
          <a:xfrm>
            <a:off x="5904186" y="3842020"/>
            <a:ext cx="1785842" cy="12218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E = 102.63 keV</a:t>
            </a:r>
          </a:p>
          <a:p>
            <a:pPr algn="ctr"/>
            <a:r>
              <a:rPr lang="el-GR" dirty="0"/>
              <a:t>λ</a:t>
            </a:r>
            <a:r>
              <a:rPr lang="de-AT" dirty="0"/>
              <a:t> = 0.01208 </a:t>
            </a:r>
            <a:r>
              <a:rPr lang="de-AT" dirty="0" err="1"/>
              <a:t>nm</a:t>
            </a:r>
            <a:endParaRPr lang="de-AT" dirty="0"/>
          </a:p>
        </p:txBody>
      </p:sp>
      <p:sp>
        <p:nvSpPr>
          <p:cNvPr id="22" name="Fußzeilenplatzhalter 2">
            <a:extLst>
              <a:ext uri="{FF2B5EF4-FFF2-40B4-BE49-F238E27FC236}">
                <a16:creationId xmlns:a16="http://schemas.microsoft.com/office/drawing/2014/main" id="{CC619F2E-A35C-DEED-5FFB-5291DCB58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23" name="Foliennummernplatzhalter 1">
            <a:extLst>
              <a:ext uri="{FF2B5EF4-FFF2-40B4-BE49-F238E27FC236}">
                <a16:creationId xmlns:a16="http://schemas.microsoft.com/office/drawing/2014/main" id="{955122C5-39C9-A896-54C2-A770D8DF7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8270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07A1749-6902-430B-B30A-D39A27F5BA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851"/>
          <a:stretch/>
        </p:blipFill>
        <p:spPr>
          <a:xfrm>
            <a:off x="375661" y="1592424"/>
            <a:ext cx="5339339" cy="466723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DCA3FAD-97D2-42B5-BF16-4F1B36904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err="1"/>
              <a:t>Results</a:t>
            </a:r>
            <a:r>
              <a:rPr lang="de-AT" dirty="0"/>
              <a:t> – In-situ Rexx of AW-1070A, PIR and PCR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370B30A5-954A-4C00-BC02-89677B88FFEB}"/>
              </a:ext>
            </a:extLst>
          </p:cNvPr>
          <p:cNvSpPr/>
          <p:nvPr/>
        </p:nvSpPr>
        <p:spPr>
          <a:xfrm>
            <a:off x="3113004" y="1266714"/>
            <a:ext cx="2450001" cy="509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AW-1070A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485ECBD-F7A3-49AA-9F18-5A282750F92D}"/>
              </a:ext>
            </a:extLst>
          </p:cNvPr>
          <p:cNvSpPr/>
          <p:nvPr/>
        </p:nvSpPr>
        <p:spPr>
          <a:xfrm rot="16200000">
            <a:off x="3058858" y="5338488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/>
                </a:solidFill>
              </a:rPr>
              <a:t>Al-111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69E264B-37F7-4062-BDC5-1F38B632232F}"/>
              </a:ext>
            </a:extLst>
          </p:cNvPr>
          <p:cNvSpPr/>
          <p:nvPr/>
        </p:nvSpPr>
        <p:spPr>
          <a:xfrm rot="16200000">
            <a:off x="4663324" y="5338489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/>
                </a:solidFill>
              </a:rPr>
              <a:t>Al-200</a:t>
            </a:r>
          </a:p>
        </p:txBody>
      </p:sp>
      <p:sp>
        <p:nvSpPr>
          <p:cNvPr id="7" name="Pfeil: nach oben und unten 6">
            <a:extLst>
              <a:ext uri="{FF2B5EF4-FFF2-40B4-BE49-F238E27FC236}">
                <a16:creationId xmlns:a16="http://schemas.microsoft.com/office/drawing/2014/main" id="{EE220F3E-7E8D-45E4-B5DC-6D0A67F1C12C}"/>
              </a:ext>
            </a:extLst>
          </p:cNvPr>
          <p:cNvSpPr/>
          <p:nvPr/>
        </p:nvSpPr>
        <p:spPr>
          <a:xfrm>
            <a:off x="5747658" y="3207657"/>
            <a:ext cx="166913" cy="153851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427F86-A8F0-4CEE-A65A-2CA0A93006C9}"/>
              </a:ext>
            </a:extLst>
          </p:cNvPr>
          <p:cNvSpPr txBox="1"/>
          <p:nvPr/>
        </p:nvSpPr>
        <p:spPr>
          <a:xfrm flipH="1">
            <a:off x="6095999" y="3792248"/>
            <a:ext cx="373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fast </a:t>
            </a:r>
            <a:r>
              <a:rPr lang="de-AT" dirty="0" err="1"/>
              <a:t>mode</a:t>
            </a:r>
            <a:r>
              <a:rPr lang="de-AT" dirty="0"/>
              <a:t> – time </a:t>
            </a:r>
            <a:r>
              <a:rPr lang="de-AT" dirty="0" err="1"/>
              <a:t>resolution</a:t>
            </a:r>
            <a:r>
              <a:rPr lang="de-AT" dirty="0"/>
              <a:t> 0.15 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7C332D0-3D52-44B7-8042-4C86611428EB}"/>
              </a:ext>
            </a:extLst>
          </p:cNvPr>
          <p:cNvSpPr txBox="1"/>
          <p:nvPr/>
        </p:nvSpPr>
        <p:spPr>
          <a:xfrm flipH="1">
            <a:off x="6146799" y="2264506"/>
            <a:ext cx="373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slow </a:t>
            </a:r>
            <a:r>
              <a:rPr lang="de-AT" dirty="0" err="1"/>
              <a:t>mode</a:t>
            </a:r>
            <a:r>
              <a:rPr lang="de-AT" dirty="0"/>
              <a:t> – time </a:t>
            </a:r>
            <a:r>
              <a:rPr lang="de-AT" dirty="0" err="1"/>
              <a:t>resolution</a:t>
            </a:r>
            <a:r>
              <a:rPr lang="de-AT" dirty="0"/>
              <a:t> 1 s</a:t>
            </a:r>
          </a:p>
        </p:txBody>
      </p:sp>
      <p:sp>
        <p:nvSpPr>
          <p:cNvPr id="21" name="Pfeil: nach oben und unten 20">
            <a:extLst>
              <a:ext uri="{FF2B5EF4-FFF2-40B4-BE49-F238E27FC236}">
                <a16:creationId xmlns:a16="http://schemas.microsoft.com/office/drawing/2014/main" id="{D509B8E5-85DC-42C0-86A2-26D832E830EB}"/>
              </a:ext>
            </a:extLst>
          </p:cNvPr>
          <p:cNvSpPr/>
          <p:nvPr/>
        </p:nvSpPr>
        <p:spPr>
          <a:xfrm>
            <a:off x="5747658" y="1690688"/>
            <a:ext cx="166913" cy="1440250"/>
          </a:xfrm>
          <a:prstGeom prst="up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2" name="Pfeil: nach oben und unten 21">
            <a:extLst>
              <a:ext uri="{FF2B5EF4-FFF2-40B4-BE49-F238E27FC236}">
                <a16:creationId xmlns:a16="http://schemas.microsoft.com/office/drawing/2014/main" id="{EB801046-D158-4178-9396-992184B0DDC2}"/>
              </a:ext>
            </a:extLst>
          </p:cNvPr>
          <p:cNvSpPr/>
          <p:nvPr/>
        </p:nvSpPr>
        <p:spPr>
          <a:xfrm>
            <a:off x="5751288" y="4822890"/>
            <a:ext cx="166913" cy="939281"/>
          </a:xfrm>
          <a:prstGeom prst="up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D29E064-CBCA-4F5B-8578-A2A95701801E}"/>
              </a:ext>
            </a:extLst>
          </p:cNvPr>
          <p:cNvSpPr txBox="1"/>
          <p:nvPr/>
        </p:nvSpPr>
        <p:spPr>
          <a:xfrm flipH="1">
            <a:off x="6095999" y="5098030"/>
            <a:ext cx="373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slow </a:t>
            </a:r>
            <a:r>
              <a:rPr lang="de-AT" dirty="0" err="1"/>
              <a:t>mode</a:t>
            </a:r>
            <a:r>
              <a:rPr lang="de-AT" dirty="0"/>
              <a:t> – time </a:t>
            </a:r>
            <a:r>
              <a:rPr lang="de-AT" dirty="0" err="1"/>
              <a:t>resolution</a:t>
            </a:r>
            <a:r>
              <a:rPr lang="de-AT" dirty="0"/>
              <a:t> 1 s</a:t>
            </a:r>
          </a:p>
        </p:txBody>
      </p: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11FB6754-FC2D-4580-EC8B-82102F596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FCDE0BE3-2845-F775-F281-0C6D3E51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1236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0" grpId="0"/>
      <p:bldP spid="21" grpId="0" animBg="1"/>
      <p:bldP spid="22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DCA3FAD-97D2-42B5-BF16-4F1B36904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878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AT" dirty="0" err="1"/>
              <a:t>Results</a:t>
            </a:r>
            <a:r>
              <a:rPr lang="de-AT" dirty="0"/>
              <a:t> – In-situ Rexx of AW-1070A, PIR and PCR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75E015F-96D0-4E24-A3F5-8A45A7AB7DF6}"/>
              </a:ext>
            </a:extLst>
          </p:cNvPr>
          <p:cNvSpPr txBox="1"/>
          <p:nvPr/>
        </p:nvSpPr>
        <p:spPr>
          <a:xfrm>
            <a:off x="2775275" y="3683323"/>
            <a:ext cx="938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bg1"/>
                </a:solidFill>
              </a:rPr>
              <a:t>366°C</a:t>
            </a:r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8BCE01F8-A706-4EB9-85C9-4600BDCD37DF}"/>
              </a:ext>
            </a:extLst>
          </p:cNvPr>
          <p:cNvSpPr/>
          <p:nvPr/>
        </p:nvSpPr>
        <p:spPr>
          <a:xfrm>
            <a:off x="2880262" y="3976455"/>
            <a:ext cx="744073" cy="152400"/>
          </a:xfrm>
          <a:prstGeom prst="rightArrow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5FB8594-3F77-40A9-B5DF-0B1F9378C9C4}"/>
              </a:ext>
            </a:extLst>
          </p:cNvPr>
          <p:cNvSpPr txBox="1"/>
          <p:nvPr/>
        </p:nvSpPr>
        <p:spPr>
          <a:xfrm>
            <a:off x="7462496" y="3518977"/>
            <a:ext cx="938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bg1"/>
                </a:solidFill>
              </a:rPr>
              <a:t>398°C</a:t>
            </a: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93AF8C76-60AE-4086-B6B5-4E45B76130C4}"/>
              </a:ext>
            </a:extLst>
          </p:cNvPr>
          <p:cNvSpPr/>
          <p:nvPr/>
        </p:nvSpPr>
        <p:spPr>
          <a:xfrm>
            <a:off x="7517605" y="3812109"/>
            <a:ext cx="744073" cy="152400"/>
          </a:xfrm>
          <a:prstGeom prst="rightArrow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A03FA81-15A4-4AF9-9853-649117AF4248}"/>
              </a:ext>
            </a:extLst>
          </p:cNvPr>
          <p:cNvSpPr/>
          <p:nvPr/>
        </p:nvSpPr>
        <p:spPr>
          <a:xfrm>
            <a:off x="7013974" y="1816456"/>
            <a:ext cx="2450001" cy="50941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PCR BT2.0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BDD230F-048B-4005-8641-2DB0C1854B60}"/>
              </a:ext>
            </a:extLst>
          </p:cNvPr>
          <p:cNvSpPr/>
          <p:nvPr/>
        </p:nvSpPr>
        <p:spPr>
          <a:xfrm>
            <a:off x="4870999" y="1816456"/>
            <a:ext cx="2450001" cy="50941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PIR BT1.0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370B30A5-954A-4C00-BC02-89677B88FFEB}"/>
              </a:ext>
            </a:extLst>
          </p:cNvPr>
          <p:cNvSpPr/>
          <p:nvPr/>
        </p:nvSpPr>
        <p:spPr>
          <a:xfrm>
            <a:off x="2672262" y="1816456"/>
            <a:ext cx="2450001" cy="50941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>
                <a:solidFill>
                  <a:schemeClr val="tx1"/>
                </a:solidFill>
              </a:rPr>
              <a:t>AW-1070A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1FDFC51-1896-3404-7D4A-CC80FC30B53A}"/>
              </a:ext>
            </a:extLst>
          </p:cNvPr>
          <p:cNvSpPr/>
          <p:nvPr/>
        </p:nvSpPr>
        <p:spPr>
          <a:xfrm>
            <a:off x="9648745" y="2549874"/>
            <a:ext cx="2416558" cy="31579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stacking fault </a:t>
            </a:r>
            <a:r>
              <a:rPr lang="de-AT" dirty="0" err="1"/>
              <a:t>energy</a:t>
            </a:r>
            <a:r>
              <a:rPr lang="de-AT" dirty="0"/>
              <a:t> </a:t>
            </a:r>
            <a:r>
              <a:rPr lang="de-AT" dirty="0" err="1"/>
              <a:t>decreased</a:t>
            </a:r>
            <a:r>
              <a:rPr lang="de-AT" dirty="0"/>
              <a:t> by tramp and trace </a:t>
            </a:r>
            <a:r>
              <a:rPr lang="de-AT" dirty="0" err="1"/>
              <a:t>elements</a:t>
            </a:r>
            <a:endParaRPr lang="de-AT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AT" dirty="0" err="1"/>
              <a:t>impurities</a:t>
            </a:r>
            <a:r>
              <a:rPr lang="de-AT" dirty="0"/>
              <a:t> and intermetallic </a:t>
            </a:r>
            <a:r>
              <a:rPr lang="de-AT" dirty="0" err="1"/>
              <a:t>phases</a:t>
            </a:r>
            <a:r>
              <a:rPr lang="de-AT" dirty="0"/>
              <a:t> as Rexx </a:t>
            </a:r>
            <a:r>
              <a:rPr lang="de-AT" dirty="0" err="1"/>
              <a:t>nucleation</a:t>
            </a:r>
            <a:r>
              <a:rPr lang="de-AT" dirty="0"/>
              <a:t> </a:t>
            </a:r>
            <a:r>
              <a:rPr lang="de-AT" dirty="0" err="1"/>
              <a:t>sites</a:t>
            </a:r>
            <a:r>
              <a:rPr lang="de-AT" dirty="0"/>
              <a:t>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AT" dirty="0"/>
              <a:t>Over-</a:t>
            </a:r>
            <a:r>
              <a:rPr lang="de-AT" dirty="0" err="1"/>
              <a:t>annealing</a:t>
            </a:r>
            <a:r>
              <a:rPr lang="de-AT" dirty="0"/>
              <a:t> </a:t>
            </a:r>
            <a:r>
              <a:rPr lang="de-AT" dirty="0">
                <a:sym typeface="Wingdings" panose="05000000000000000000" pitchFamily="2" charset="2"/>
              </a:rPr>
              <a:t> </a:t>
            </a:r>
            <a:r>
              <a:rPr lang="de-AT" dirty="0" err="1">
                <a:sym typeface="Wingdings" panose="05000000000000000000" pitchFamily="2" charset="2"/>
              </a:rPr>
              <a:t>Cracking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E2BAEC3-CD7C-E65A-9A3A-0B7162644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88" y="2246508"/>
            <a:ext cx="10076254" cy="39806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BD3CD189-32E1-6269-8F68-896EB1644286}"/>
              </a:ext>
            </a:extLst>
          </p:cNvPr>
          <p:cNvSpPr/>
          <p:nvPr/>
        </p:nvSpPr>
        <p:spPr>
          <a:xfrm rot="16200000">
            <a:off x="2680458" y="5338487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/>
                </a:solidFill>
              </a:rPr>
              <a:t>Al-111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7B5F9F5-2808-4BEF-FF5D-4D623C8C7F02}"/>
              </a:ext>
            </a:extLst>
          </p:cNvPr>
          <p:cNvSpPr/>
          <p:nvPr/>
        </p:nvSpPr>
        <p:spPr>
          <a:xfrm rot="16200000">
            <a:off x="4067525" y="5378163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/>
                </a:solidFill>
              </a:rPr>
              <a:t>Al-200</a:t>
            </a:r>
          </a:p>
        </p:txBody>
      </p:sp>
      <p:sp>
        <p:nvSpPr>
          <p:cNvPr id="20" name="Fußzeilenplatzhalter 2">
            <a:extLst>
              <a:ext uri="{FF2B5EF4-FFF2-40B4-BE49-F238E27FC236}">
                <a16:creationId xmlns:a16="http://schemas.microsoft.com/office/drawing/2014/main" id="{FD42FDB7-399D-A260-D663-0A6D0C1BF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27" name="Foliennummernplatzhalter 1">
            <a:extLst>
              <a:ext uri="{FF2B5EF4-FFF2-40B4-BE49-F238E27FC236}">
                <a16:creationId xmlns:a16="http://schemas.microsoft.com/office/drawing/2014/main" id="{D60868E1-6E57-1442-73E5-5A24A3007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14</a:t>
            </a:fld>
            <a:endParaRPr lang="de-AT" dirty="0"/>
          </a:p>
        </p:txBody>
      </p:sp>
      <p:pic>
        <p:nvPicPr>
          <p:cNvPr id="29" name="Grafik 28" descr="Ein Bild, das Wasser, Schwarzweiß, Screenshot, monochrome Fotografie enthält.&#10;&#10;Automatisch generierte Beschreibung">
            <a:extLst>
              <a:ext uri="{FF2B5EF4-FFF2-40B4-BE49-F238E27FC236}">
                <a16:creationId xmlns:a16="http://schemas.microsoft.com/office/drawing/2014/main" id="{FD2F82F9-68CE-3DD5-79AE-47130E0C2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687" y="2703081"/>
            <a:ext cx="3598863" cy="269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2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952DAD6-1275-44BA-BD9A-0BB95FC4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04635" cy="4351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e-AT" sz="2400" dirty="0" err="1"/>
              <a:t>Proposal</a:t>
            </a:r>
            <a:r>
              <a:rPr lang="de-AT" sz="2400" dirty="0"/>
              <a:t> for </a:t>
            </a:r>
            <a:r>
              <a:rPr lang="de-AT" sz="2400" dirty="0" err="1"/>
              <a:t>beamtime</a:t>
            </a:r>
            <a:r>
              <a:rPr lang="de-AT" sz="2400" dirty="0"/>
              <a:t> @ DESY Petra III P07 for the </a:t>
            </a:r>
            <a:r>
              <a:rPr lang="de-AT" sz="2400" dirty="0" err="1"/>
              <a:t>period</a:t>
            </a:r>
            <a:r>
              <a:rPr lang="de-AT" sz="2400" dirty="0"/>
              <a:t> of 04/2027 to 08/2027</a:t>
            </a:r>
          </a:p>
          <a:p>
            <a:pPr>
              <a:lnSpc>
                <a:spcPct val="110000"/>
              </a:lnSpc>
            </a:pPr>
            <a:r>
              <a:rPr lang="de-AT" sz="2400" dirty="0" err="1"/>
              <a:t>modified</a:t>
            </a:r>
            <a:r>
              <a:rPr lang="de-AT" sz="2400" dirty="0"/>
              <a:t> </a:t>
            </a:r>
            <a:r>
              <a:rPr lang="de-AT" sz="2400" dirty="0" err="1"/>
              <a:t>dilatometer</a:t>
            </a:r>
            <a:r>
              <a:rPr lang="de-AT" sz="2400" dirty="0"/>
              <a:t> </a:t>
            </a:r>
            <a:r>
              <a:rPr lang="de-AT" sz="2400" dirty="0" err="1"/>
              <a:t>setup</a:t>
            </a:r>
            <a:r>
              <a:rPr lang="de-AT" sz="2400" dirty="0"/>
              <a:t> </a:t>
            </a:r>
            <a:r>
              <a:rPr lang="de-AT" sz="2400" dirty="0">
                <a:sym typeface="Wingdings" panose="05000000000000000000" pitchFamily="2" charset="2"/>
              </a:rPr>
              <a:t></a:t>
            </a:r>
            <a:r>
              <a:rPr lang="de-AT" sz="2400" dirty="0"/>
              <a:t> </a:t>
            </a:r>
            <a:r>
              <a:rPr lang="de-AT" sz="2400" dirty="0" err="1"/>
              <a:t>rotating</a:t>
            </a:r>
            <a:r>
              <a:rPr lang="de-AT" sz="2400" dirty="0"/>
              <a:t> </a:t>
            </a:r>
            <a:r>
              <a:rPr lang="de-AT" sz="2400" dirty="0" err="1"/>
              <a:t>graphite</a:t>
            </a:r>
            <a:r>
              <a:rPr lang="de-AT" sz="2400" dirty="0"/>
              <a:t> / </a:t>
            </a:r>
            <a:r>
              <a:rPr lang="de-AT" sz="2400" dirty="0" err="1"/>
              <a:t>glassy</a:t>
            </a:r>
            <a:r>
              <a:rPr lang="de-AT" sz="2400" dirty="0"/>
              <a:t> </a:t>
            </a:r>
            <a:r>
              <a:rPr lang="de-AT" sz="2400" dirty="0" err="1"/>
              <a:t>carbon</a:t>
            </a:r>
            <a:r>
              <a:rPr lang="de-AT" sz="2400" dirty="0"/>
              <a:t> </a:t>
            </a:r>
            <a:r>
              <a:rPr lang="de-AT" sz="2400" dirty="0" err="1"/>
              <a:t>capsule</a:t>
            </a:r>
            <a:r>
              <a:rPr lang="de-AT" sz="2400" dirty="0"/>
              <a:t> as a </a:t>
            </a:r>
            <a:r>
              <a:rPr lang="de-AT" sz="2400" dirty="0" err="1"/>
              <a:t>container</a:t>
            </a:r>
            <a:r>
              <a:rPr lang="de-AT" sz="2400" dirty="0"/>
              <a:t> for </a:t>
            </a:r>
            <a:r>
              <a:rPr lang="de-AT" sz="2400" dirty="0" err="1"/>
              <a:t>melted</a:t>
            </a:r>
            <a:r>
              <a:rPr lang="de-AT" sz="2400" dirty="0"/>
              <a:t> Al </a:t>
            </a:r>
            <a:r>
              <a:rPr lang="de-AT" sz="2400" dirty="0" err="1"/>
              <a:t>samples</a:t>
            </a:r>
            <a:endParaRPr lang="de-AT" sz="2400" dirty="0"/>
          </a:p>
          <a:p>
            <a:pPr>
              <a:lnSpc>
                <a:spcPct val="110000"/>
              </a:lnSpc>
            </a:pPr>
            <a:r>
              <a:rPr lang="de-AT" sz="2400" dirty="0"/>
              <a:t>for in-situ </a:t>
            </a:r>
            <a:r>
              <a:rPr lang="de-AT" sz="2400" dirty="0" err="1"/>
              <a:t>investigation</a:t>
            </a:r>
            <a:r>
              <a:rPr lang="de-AT" sz="2400" dirty="0"/>
              <a:t> of</a:t>
            </a:r>
            <a:br>
              <a:rPr lang="de-AT" sz="2400" dirty="0"/>
            </a:br>
            <a:r>
              <a:rPr lang="de-AT" sz="2400" dirty="0"/>
              <a:t>(i) </a:t>
            </a:r>
            <a:r>
              <a:rPr lang="de-AT" sz="2400" dirty="0" err="1"/>
              <a:t>nucleation</a:t>
            </a:r>
            <a:r>
              <a:rPr lang="de-AT" sz="2400" dirty="0"/>
              <a:t> </a:t>
            </a:r>
            <a:r>
              <a:rPr lang="de-AT" sz="2400" dirty="0" err="1"/>
              <a:t>sequence</a:t>
            </a:r>
            <a:r>
              <a:rPr lang="de-AT" sz="2400" dirty="0"/>
              <a:t>, </a:t>
            </a:r>
            <a:br>
              <a:rPr lang="de-AT" sz="2400" dirty="0"/>
            </a:br>
            <a:r>
              <a:rPr lang="de-AT" sz="2400" dirty="0"/>
              <a:t>(ii) </a:t>
            </a:r>
            <a:r>
              <a:rPr lang="en-US" sz="2400" dirty="0"/>
              <a:t>phase evolution</a:t>
            </a:r>
            <a:br>
              <a:rPr lang="en-US" sz="2400" dirty="0"/>
            </a:br>
            <a:r>
              <a:rPr lang="en-US" sz="2400" dirty="0"/>
              <a:t>(iii) microstructure evolution </a:t>
            </a:r>
            <a:br>
              <a:rPr lang="en-US" sz="2400" dirty="0"/>
            </a:br>
            <a:r>
              <a:rPr lang="en-US" sz="2400" dirty="0"/>
              <a:t>during an industrially relevant heat treatment straight from the melt</a:t>
            </a:r>
            <a:endParaRPr lang="de-AT" sz="24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95F9C48-AFD6-4908-BB05-1F15BA39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Outlook – Future HEXRD </a:t>
            </a:r>
            <a:r>
              <a:rPr lang="de-AT" dirty="0" err="1"/>
              <a:t>experiments</a:t>
            </a:r>
            <a:r>
              <a:rPr lang="de-AT" dirty="0"/>
              <a:t> </a:t>
            </a:r>
          </a:p>
        </p:txBody>
      </p:sp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A4128BB6-8CD6-FFCA-B7AA-50DFFCE2F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296591C1-2730-B221-BDAA-12A62D361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2531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>
            <a:extLst>
              <a:ext uri="{FF2B5EF4-FFF2-40B4-BE49-F238E27FC236}">
                <a16:creationId xmlns:a16="http://schemas.microsoft.com/office/drawing/2014/main" id="{7C622F48-6226-4CDC-A84B-11862639F4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67275" y="-7359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10" name="AutoShape 5">
            <a:extLst>
              <a:ext uri="{FF2B5EF4-FFF2-40B4-BE49-F238E27FC236}">
                <a16:creationId xmlns:a16="http://schemas.microsoft.com/office/drawing/2014/main" id="{2832D7CE-95A4-4A4E-AE76-39C65E300D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52925" y="8683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1028" name="Picture 4" descr="Tubex Tubenfabrik Wolfsberg GmbH - UN Global Compact ...">
            <a:extLst>
              <a:ext uri="{FF2B5EF4-FFF2-40B4-BE49-F238E27FC236}">
                <a16:creationId xmlns:a16="http://schemas.microsoft.com/office/drawing/2014/main" id="{18ED6FBB-B800-4A5F-8E04-3FBAA664FB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8" b="22329"/>
          <a:stretch/>
        </p:blipFill>
        <p:spPr bwMode="auto">
          <a:xfrm>
            <a:off x="5799795" y="784000"/>
            <a:ext cx="2255659" cy="734538"/>
          </a:xfrm>
          <a:prstGeom prst="rect">
            <a:avLst/>
          </a:prstGeom>
          <a:noFill/>
          <a:ln>
            <a:solidFill>
              <a:srgbClr val="66C1C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euman Aluminium Website - Neuman Aluminium">
            <a:extLst>
              <a:ext uri="{FF2B5EF4-FFF2-40B4-BE49-F238E27FC236}">
                <a16:creationId xmlns:a16="http://schemas.microsoft.com/office/drawing/2014/main" id="{6CB2A42C-3EAC-43D0-82EF-150F2FCEA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973" y="793323"/>
            <a:ext cx="2698750" cy="6897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299D9475-4469-428D-9778-40D009E53868}"/>
              </a:ext>
            </a:extLst>
          </p:cNvPr>
          <p:cNvSpPr txBox="1"/>
          <p:nvPr/>
        </p:nvSpPr>
        <p:spPr>
          <a:xfrm>
            <a:off x="311150" y="3166160"/>
            <a:ext cx="9588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 err="1">
                <a:solidFill>
                  <a:schemeClr val="bg1"/>
                </a:solidFill>
              </a:rPr>
              <a:t>project</a:t>
            </a:r>
            <a:r>
              <a:rPr lang="de-AT" dirty="0">
                <a:solidFill>
                  <a:schemeClr val="bg1"/>
                </a:solidFill>
              </a:rPr>
              <a:t> „</a:t>
            </a:r>
            <a:r>
              <a:rPr lang="de-AT" dirty="0" err="1">
                <a:solidFill>
                  <a:schemeClr val="bg1"/>
                </a:solidFill>
              </a:rPr>
              <a:t>ReCAllTubes</a:t>
            </a:r>
            <a:r>
              <a:rPr lang="de-AT" dirty="0">
                <a:solidFill>
                  <a:schemeClr val="bg1"/>
                </a:solidFill>
              </a:rPr>
              <a:t>“ </a:t>
            </a:r>
            <a:r>
              <a:rPr lang="de-AT" dirty="0" err="1">
                <a:solidFill>
                  <a:schemeClr val="bg1"/>
                </a:solidFill>
              </a:rPr>
              <a:t>funded</a:t>
            </a:r>
            <a:r>
              <a:rPr lang="de-AT" dirty="0">
                <a:solidFill>
                  <a:schemeClr val="bg1"/>
                </a:solidFill>
              </a:rPr>
              <a:t> </a:t>
            </a:r>
            <a:r>
              <a:rPr lang="de-AT" dirty="0" err="1">
                <a:solidFill>
                  <a:schemeClr val="bg1"/>
                </a:solidFill>
              </a:rPr>
              <a:t>by</a:t>
            </a:r>
            <a:r>
              <a:rPr lang="de-AT" dirty="0">
                <a:solidFill>
                  <a:schemeClr val="bg1"/>
                </a:solidFill>
              </a:rPr>
              <a:t> FFG, KLWPT 24/26, FTI-Initiativen 2025, Ressourcenwende 2025</a:t>
            </a:r>
          </a:p>
        </p:txBody>
      </p:sp>
      <p:pic>
        <p:nvPicPr>
          <p:cNvPr id="1032" name="Picture 8" descr="FFG Corporate Design: Mehr als nur ein Logo | FFG">
            <a:extLst>
              <a:ext uri="{FF2B5EF4-FFF2-40B4-BE49-F238E27FC236}">
                <a16:creationId xmlns:a16="http://schemas.microsoft.com/office/drawing/2014/main" id="{E5CD0BDF-CDAA-40C9-B4E4-7D419C31BD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6" b="17606"/>
          <a:stretch/>
        </p:blipFill>
        <p:spPr bwMode="auto">
          <a:xfrm>
            <a:off x="5829868" y="1827758"/>
            <a:ext cx="2195512" cy="825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4" name="Picture 10" descr="Bibliothek - Helmholtz-Zentrum Hereon">
            <a:extLst>
              <a:ext uri="{FF2B5EF4-FFF2-40B4-BE49-F238E27FC236}">
                <a16:creationId xmlns:a16="http://schemas.microsoft.com/office/drawing/2014/main" id="{741A0E86-F0C0-4ED9-AEA7-B64C75F40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" y="1812711"/>
            <a:ext cx="2255658" cy="85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ESY-Logo">
            <a:extLst>
              <a:ext uri="{FF2B5EF4-FFF2-40B4-BE49-F238E27FC236}">
                <a16:creationId xmlns:a16="http://schemas.microsoft.com/office/drawing/2014/main" id="{680B135D-E73A-4352-BABB-FF67421E4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418" y="1812711"/>
            <a:ext cx="1845014" cy="8948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8E7E62FE-A958-DB54-192C-7F2CF22F43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986" y="910683"/>
            <a:ext cx="1798551" cy="48117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FE40DB9-5CEC-1C3F-8E77-DBA50B21CC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9042"/>
          <a:stretch>
            <a:fillRect/>
          </a:stretch>
        </p:blipFill>
        <p:spPr>
          <a:xfrm>
            <a:off x="6887587" y="4772913"/>
            <a:ext cx="2160000" cy="120593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7014024-95C7-B0A4-3A0E-3B6D09B090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62620"/>
          <a:stretch>
            <a:fillRect/>
          </a:stretch>
        </p:blipFill>
        <p:spPr>
          <a:xfrm>
            <a:off x="6887587" y="3618192"/>
            <a:ext cx="2160000" cy="99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4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EB2F6A9-AD5B-4C90-9DB8-D0784745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1201" y="1101009"/>
            <a:ext cx="9393743" cy="5281129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CCEAEAD-E843-45B2-8983-183C11683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Rexx</a:t>
            </a:r>
            <a:r>
              <a:rPr lang="de-AT" dirty="0"/>
              <a:t> </a:t>
            </a:r>
            <a:r>
              <a:rPr lang="de-AT" dirty="0" err="1"/>
              <a:t>during</a:t>
            </a:r>
            <a:r>
              <a:rPr lang="de-AT" dirty="0"/>
              <a:t> </a:t>
            </a:r>
            <a:r>
              <a:rPr lang="de-AT" dirty="0" err="1"/>
              <a:t>continous</a:t>
            </a:r>
            <a:r>
              <a:rPr lang="de-AT" dirty="0"/>
              <a:t> </a:t>
            </a:r>
            <a:r>
              <a:rPr lang="de-AT" dirty="0" err="1"/>
              <a:t>heating</a:t>
            </a:r>
            <a:endParaRPr lang="de-AT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D2DDB103-73C2-485B-8F2A-FF13FEEFC4C7}"/>
              </a:ext>
            </a:extLst>
          </p:cNvPr>
          <p:cNvCxnSpPr>
            <a:cxnSpLocks/>
          </p:cNvCxnSpPr>
          <p:nvPr/>
        </p:nvCxnSpPr>
        <p:spPr>
          <a:xfrm flipH="1">
            <a:off x="2171298" y="3007482"/>
            <a:ext cx="166002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18ECEEE-8D82-4353-9842-8D246C253196}"/>
              </a:ext>
            </a:extLst>
          </p:cNvPr>
          <p:cNvCxnSpPr>
            <a:cxnSpLocks/>
          </p:cNvCxnSpPr>
          <p:nvPr/>
        </p:nvCxnSpPr>
        <p:spPr>
          <a:xfrm>
            <a:off x="2171298" y="2995613"/>
            <a:ext cx="0" cy="25299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92378015-D7E7-410C-806A-6824E98ECD71}"/>
              </a:ext>
            </a:extLst>
          </p:cNvPr>
          <p:cNvSpPr txBox="1"/>
          <p:nvPr/>
        </p:nvSpPr>
        <p:spPr>
          <a:xfrm>
            <a:off x="11223989" y="5500777"/>
            <a:ext cx="521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/>
              <a:t>start</a:t>
            </a:r>
            <a:endParaRPr lang="de-AT" sz="14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A07EFD3-1B59-493E-9520-9A5FF3CB270B}"/>
              </a:ext>
            </a:extLst>
          </p:cNvPr>
          <p:cNvSpPr txBox="1"/>
          <p:nvPr/>
        </p:nvSpPr>
        <p:spPr>
          <a:xfrm>
            <a:off x="11223989" y="3900359"/>
            <a:ext cx="615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464°C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7085C5F-0B92-4A98-962F-47F86B6D8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470" y="74649"/>
            <a:ext cx="1543948" cy="154394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7E23CFE-6199-406B-8623-7D62007B1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7471" y="1663414"/>
            <a:ext cx="1543948" cy="154394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BB306F4-EBD2-4CED-9833-FD0876FD2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472" y="3254983"/>
            <a:ext cx="1543948" cy="154394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2675E98-586B-44C8-94DC-AD4709CA37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7473" y="4844592"/>
            <a:ext cx="1543948" cy="1543948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78312B1F-6029-4117-A867-B570CBEAB14A}"/>
              </a:ext>
            </a:extLst>
          </p:cNvPr>
          <p:cNvSpPr txBox="1"/>
          <p:nvPr/>
        </p:nvSpPr>
        <p:spPr>
          <a:xfrm>
            <a:off x="11223989" y="2320479"/>
            <a:ext cx="615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479°C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ECB47D4-1A5B-4D10-ABD4-0962F32EFC44}"/>
              </a:ext>
            </a:extLst>
          </p:cNvPr>
          <p:cNvSpPr txBox="1"/>
          <p:nvPr/>
        </p:nvSpPr>
        <p:spPr>
          <a:xfrm>
            <a:off x="11177021" y="780709"/>
            <a:ext cx="615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493°C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B5DA171-F716-4C06-9779-169BFF4E9305}"/>
              </a:ext>
            </a:extLst>
          </p:cNvPr>
          <p:cNvSpPr txBox="1"/>
          <p:nvPr/>
        </p:nvSpPr>
        <p:spPr>
          <a:xfrm>
            <a:off x="9257962" y="5487314"/>
            <a:ext cx="229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I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B552B7AD-C134-4C27-90E2-E13FB44D6EFF}"/>
              </a:ext>
            </a:extLst>
          </p:cNvPr>
          <p:cNvSpPr txBox="1"/>
          <p:nvPr/>
        </p:nvSpPr>
        <p:spPr>
          <a:xfrm>
            <a:off x="9258263" y="3900359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II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D07F5CA-ACEF-4B41-9BB5-CC66B3059DAF}"/>
              </a:ext>
            </a:extLst>
          </p:cNvPr>
          <p:cNvSpPr txBox="1"/>
          <p:nvPr/>
        </p:nvSpPr>
        <p:spPr>
          <a:xfrm>
            <a:off x="9236413" y="2320478"/>
            <a:ext cx="319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III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519DC96-59AD-4B18-9B93-830AF0A248F3}"/>
              </a:ext>
            </a:extLst>
          </p:cNvPr>
          <p:cNvSpPr txBox="1"/>
          <p:nvPr/>
        </p:nvSpPr>
        <p:spPr>
          <a:xfrm>
            <a:off x="9209604" y="778585"/>
            <a:ext cx="332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IV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2E8EE560-ADE3-4FE4-A8A3-4379E6845EE0}"/>
              </a:ext>
            </a:extLst>
          </p:cNvPr>
          <p:cNvSpPr txBox="1"/>
          <p:nvPr/>
        </p:nvSpPr>
        <p:spPr>
          <a:xfrm>
            <a:off x="1531486" y="5011064"/>
            <a:ext cx="290311" cy="3077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AT" sz="1400" dirty="0"/>
              <a:t>I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1A37D6CD-BB53-4A2E-813A-50CD223F3AE2}"/>
              </a:ext>
            </a:extLst>
          </p:cNvPr>
          <p:cNvSpPr txBox="1"/>
          <p:nvPr/>
        </p:nvSpPr>
        <p:spPr>
          <a:xfrm>
            <a:off x="1520050" y="2995613"/>
            <a:ext cx="319317" cy="3077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AT" sz="1400" dirty="0"/>
              <a:t>II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D26ACD1D-0740-41E4-8E32-5BD91F67D508}"/>
              </a:ext>
            </a:extLst>
          </p:cNvPr>
          <p:cNvSpPr txBox="1"/>
          <p:nvPr/>
        </p:nvSpPr>
        <p:spPr>
          <a:xfrm>
            <a:off x="1520051" y="2582733"/>
            <a:ext cx="319318" cy="3077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AT" sz="1400" dirty="0"/>
              <a:t>III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6F920AB7-CA76-4DEA-A68A-68934C229C3E}"/>
              </a:ext>
            </a:extLst>
          </p:cNvPr>
          <p:cNvSpPr txBox="1"/>
          <p:nvPr/>
        </p:nvSpPr>
        <p:spPr>
          <a:xfrm>
            <a:off x="1510571" y="2189262"/>
            <a:ext cx="332142" cy="3077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de-AT" sz="1400" dirty="0"/>
              <a:t>IV</a:t>
            </a:r>
          </a:p>
        </p:txBody>
      </p: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F1BE295B-C5CA-4817-83E3-704C32906189}"/>
              </a:ext>
            </a:extLst>
          </p:cNvPr>
          <p:cNvCxnSpPr>
            <a:stCxn id="38" idx="1"/>
          </p:cNvCxnSpPr>
          <p:nvPr/>
        </p:nvCxnSpPr>
        <p:spPr>
          <a:xfrm flipH="1">
            <a:off x="990600" y="5164953"/>
            <a:ext cx="540886" cy="3500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14D4FE5D-430B-420D-80AC-1B1793FF1B29}"/>
              </a:ext>
            </a:extLst>
          </p:cNvPr>
          <p:cNvCxnSpPr>
            <a:cxnSpLocks/>
            <a:stCxn id="39" idx="3"/>
          </p:cNvCxnSpPr>
          <p:nvPr/>
        </p:nvCxnSpPr>
        <p:spPr>
          <a:xfrm flipV="1">
            <a:off x="1839367" y="3006582"/>
            <a:ext cx="324312" cy="1429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83B44324-B9E1-4A7C-9E4C-3A0CEE7AE444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1839369" y="2736622"/>
            <a:ext cx="362409" cy="19375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B59736C6-486D-4BB9-9297-928BFC873E58}"/>
              </a:ext>
            </a:extLst>
          </p:cNvPr>
          <p:cNvCxnSpPr>
            <a:cxnSpLocks/>
          </p:cNvCxnSpPr>
          <p:nvPr/>
        </p:nvCxnSpPr>
        <p:spPr>
          <a:xfrm>
            <a:off x="1842713" y="2336422"/>
            <a:ext cx="397165" cy="5341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96403EB5-01C0-468B-9B75-A7AE49C185C7}"/>
              </a:ext>
            </a:extLst>
          </p:cNvPr>
          <p:cNvSpPr/>
          <p:nvPr/>
        </p:nvSpPr>
        <p:spPr>
          <a:xfrm rot="16200000">
            <a:off x="2763820" y="5075571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bg1"/>
                </a:solidFill>
              </a:rPr>
              <a:t>Al-111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71BDB625-BBD8-4269-BA1E-8C254FB6EB0F}"/>
              </a:ext>
            </a:extLst>
          </p:cNvPr>
          <p:cNvSpPr/>
          <p:nvPr/>
        </p:nvSpPr>
        <p:spPr>
          <a:xfrm rot="16200000">
            <a:off x="3219891" y="5109120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bg1"/>
                </a:solidFill>
              </a:rPr>
              <a:t>Al-200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E4F62844-5243-4B07-BAE7-43C4455B0D84}"/>
              </a:ext>
            </a:extLst>
          </p:cNvPr>
          <p:cNvSpPr/>
          <p:nvPr/>
        </p:nvSpPr>
        <p:spPr>
          <a:xfrm rot="16200000">
            <a:off x="4650329" y="5111212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bg1"/>
                </a:solidFill>
              </a:rPr>
              <a:t>Al-220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DC1CC4DB-180D-4CE2-9DCD-300432C8BC33}"/>
              </a:ext>
            </a:extLst>
          </p:cNvPr>
          <p:cNvSpPr/>
          <p:nvPr/>
        </p:nvSpPr>
        <p:spPr>
          <a:xfrm rot="16200000">
            <a:off x="5509925" y="5109120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bg1"/>
                </a:solidFill>
              </a:rPr>
              <a:t>Al-311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76268A81-5FB1-40A4-9284-98A32F5D17DB}"/>
              </a:ext>
            </a:extLst>
          </p:cNvPr>
          <p:cNvSpPr/>
          <p:nvPr/>
        </p:nvSpPr>
        <p:spPr>
          <a:xfrm rot="16200000">
            <a:off x="5812158" y="5125614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bg1"/>
                </a:solidFill>
              </a:rPr>
              <a:t>Al-222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3098F321-C29C-40BB-9646-1E3D2C7743F1}"/>
              </a:ext>
            </a:extLst>
          </p:cNvPr>
          <p:cNvSpPr/>
          <p:nvPr/>
        </p:nvSpPr>
        <p:spPr>
          <a:xfrm rot="16200000">
            <a:off x="6737064" y="5144761"/>
            <a:ext cx="914400" cy="25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bg1"/>
                </a:solidFill>
              </a:rPr>
              <a:t>Al-400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F3D675D-2C40-40F3-82A0-913167C0A918}"/>
              </a:ext>
            </a:extLst>
          </p:cNvPr>
          <p:cNvSpPr txBox="1"/>
          <p:nvPr/>
        </p:nvSpPr>
        <p:spPr>
          <a:xfrm>
            <a:off x="838200" y="1258343"/>
            <a:ext cx="256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/>
              <a:t>stacked</a:t>
            </a:r>
            <a:r>
              <a:rPr lang="de-AT" dirty="0"/>
              <a:t> PCR-BT2.0 </a:t>
            </a:r>
            <a:r>
              <a:rPr lang="de-AT" dirty="0" err="1"/>
              <a:t>sheets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4587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FE43FB9-FFC1-4F77-B874-F100EA45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Melting</a:t>
            </a:r>
            <a:r>
              <a:rPr lang="de-AT" dirty="0"/>
              <a:t> </a:t>
            </a:r>
            <a:r>
              <a:rPr lang="de-AT" dirty="0" err="1"/>
              <a:t>temperatures</a:t>
            </a:r>
            <a:r>
              <a:rPr lang="de-AT" dirty="0"/>
              <a:t> </a:t>
            </a:r>
            <a:r>
              <a:rPr lang="de-AT" dirty="0" err="1"/>
              <a:t>by</a:t>
            </a:r>
            <a:r>
              <a:rPr lang="de-AT" dirty="0"/>
              <a:t> DSC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498614A-82EF-4F1D-AA3B-42ED9CB0C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80"/>
          <a:stretch/>
        </p:blipFill>
        <p:spPr>
          <a:xfrm>
            <a:off x="359873" y="1946988"/>
            <a:ext cx="6468870" cy="407222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5126228A-53C6-48C0-96EA-F63FA47D2FFF}"/>
              </a:ext>
            </a:extLst>
          </p:cNvPr>
          <p:cNvSpPr txBox="1"/>
          <p:nvPr/>
        </p:nvSpPr>
        <p:spPr>
          <a:xfrm>
            <a:off x="6910874" y="1900726"/>
            <a:ext cx="2077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AW-1070 – 655.4°C</a:t>
            </a:r>
          </a:p>
          <a:p>
            <a:r>
              <a:rPr lang="de-AT" dirty="0"/>
              <a:t>PCR BT2.0 – 648.2°C</a:t>
            </a:r>
          </a:p>
        </p:txBody>
      </p:sp>
      <p:sp>
        <p:nvSpPr>
          <p:cNvPr id="2" name="Fußzeilenplatzhalter 2">
            <a:extLst>
              <a:ext uri="{FF2B5EF4-FFF2-40B4-BE49-F238E27FC236}">
                <a16:creationId xmlns:a16="http://schemas.microsoft.com/office/drawing/2014/main" id="{1F696B5B-2771-CC2A-9F4A-12CE0B722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1" y="6457950"/>
            <a:ext cx="5029201" cy="365125"/>
          </a:xfrm>
        </p:spPr>
        <p:txBody>
          <a:bodyPr/>
          <a:lstStyle/>
          <a:p>
            <a:r>
              <a:rPr lang="de-AT" dirty="0"/>
              <a:t>Florian Brandstetter | XVIII School on Synchrotron Radiation</a:t>
            </a:r>
          </a:p>
        </p:txBody>
      </p:sp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C9966243-3E35-EF78-CA6C-000892D5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C8EECE4-14AA-4CCE-9D23-B5448B5AC309}" type="slidenum">
              <a:rPr lang="de-AT" smtClean="0"/>
              <a:pPr/>
              <a:t>18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0976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UL_versetzBerge_v01">
  <a:themeElements>
    <a:clrScheme name="MONTAN_Farbpalette">
      <a:dk1>
        <a:srgbClr val="000000"/>
      </a:dk1>
      <a:lt1>
        <a:srgbClr val="FFFFFF"/>
      </a:lt1>
      <a:dk2>
        <a:srgbClr val="00727D"/>
      </a:dk2>
      <a:lt2>
        <a:srgbClr val="EAEFF1"/>
      </a:lt2>
      <a:accent1>
        <a:srgbClr val="00727D"/>
      </a:accent1>
      <a:accent2>
        <a:srgbClr val="00FFFF"/>
      </a:accent2>
      <a:accent3>
        <a:srgbClr val="C9D7DC"/>
      </a:accent3>
      <a:accent4>
        <a:srgbClr val="0E434B"/>
      </a:accent4>
      <a:accent5>
        <a:srgbClr val="808080"/>
      </a:accent5>
      <a:accent6>
        <a:srgbClr val="1C2628"/>
      </a:accent6>
      <a:hlink>
        <a:srgbClr val="0E434B"/>
      </a:hlink>
      <a:folHlink>
        <a:srgbClr val="1C262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L_versetzBerge_v01" id="{1752D8C9-B220-4B3C-A8B2-1A506B2AF5FB}" vid="{F2ADFEDE-5C39-4C4B-9632-9C825A26033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MUL_versetzBerge_v01</Template>
  <TotalTime>0</TotalTime>
  <Words>835</Words>
  <Application>Microsoft Office PowerPoint</Application>
  <PresentationFormat>Breitbild</PresentationFormat>
  <Paragraphs>167</Paragraphs>
  <Slides>18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Host Grotesk</vt:lpstr>
      <vt:lpstr>Arial</vt:lpstr>
      <vt:lpstr>Wingdings 2</vt:lpstr>
      <vt:lpstr>Wingdings</vt:lpstr>
      <vt:lpstr>Funnel Display</vt:lpstr>
      <vt:lpstr>Calibri</vt:lpstr>
      <vt:lpstr>MUL_versetzBerge_v01</vt:lpstr>
      <vt:lpstr>ReCAllTubes - Recycling Aluminium from Municipal Waste Slag for New Tube Production</vt:lpstr>
      <vt:lpstr>Agenda</vt:lpstr>
      <vt:lpstr>Academic Background</vt:lpstr>
      <vt:lpstr>ReCAllTubes – Motivation</vt:lpstr>
      <vt:lpstr>ReCAllTubes – Challenges</vt:lpstr>
      <vt:lpstr>ReCAllTubes – Challenges</vt:lpstr>
      <vt:lpstr>ReCAllTubes – Challenges</vt:lpstr>
      <vt:lpstr>Results – Rexx lab experiments</vt:lpstr>
      <vt:lpstr>Results – Rexx lab experiments</vt:lpstr>
      <vt:lpstr>Results - High-Energy X-Ray Diffraction (HEXRD)</vt:lpstr>
      <vt:lpstr>Results – HEXRD</vt:lpstr>
      <vt:lpstr>Results – HEXRD – Phases in AW-1xxx</vt:lpstr>
      <vt:lpstr>Results – In-situ Rexx of AW-1070A, PIR and PCR</vt:lpstr>
      <vt:lpstr>Results – In-situ Rexx of AW-1070A, PIR and PCR</vt:lpstr>
      <vt:lpstr>Outlook – Future HEXRD experiments </vt:lpstr>
      <vt:lpstr>PowerPoint-Präsentation</vt:lpstr>
      <vt:lpstr>Rexx during continous heating</vt:lpstr>
      <vt:lpstr>Melting temperatures by DSC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Florian Brandstetter</dc:creator>
  <cp:lastModifiedBy>Florian Brandstetter</cp:lastModifiedBy>
  <cp:revision>100</cp:revision>
  <dcterms:created xsi:type="dcterms:W3CDTF">2022-03-14T15:30:10Z</dcterms:created>
  <dcterms:modified xsi:type="dcterms:W3CDTF">2026-09-24T11:22:11Z</dcterms:modified>
</cp:coreProperties>
</file>