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sldIdLst>
    <p:sldId id="259" r:id="rId2"/>
    <p:sldId id="262" r:id="rId3"/>
    <p:sldId id="261" r:id="rId4"/>
    <p:sldId id="257" r:id="rId5"/>
    <p:sldId id="260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0000"/>
    <a:srgbClr val="EAB200"/>
    <a:srgbClr val="D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365" autoAdjust="0"/>
  </p:normalViewPr>
  <p:slideViewPr>
    <p:cSldViewPr snapToGrid="0">
      <p:cViewPr varScale="1">
        <p:scale>
          <a:sx n="83" d="100"/>
          <a:sy n="83" d="100"/>
        </p:scale>
        <p:origin x="435" y="66"/>
      </p:cViewPr>
      <p:guideLst>
        <p:guide orient="horz" pos="2205"/>
        <p:guide pos="3863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idsa Brenda" userId="5910c61de336760d" providerId="LiveId" clId="{74EA4829-8313-4890-9E24-755C821388F0}"/>
    <pc:docChg chg="undo custSel modSld">
      <pc:chgData name="Eidsa Brenda" userId="5910c61de336760d" providerId="LiveId" clId="{74EA4829-8313-4890-9E24-755C821388F0}" dt="2026-09-24T11:33:09.596" v="44" actId="1076"/>
      <pc:docMkLst>
        <pc:docMk/>
      </pc:docMkLst>
      <pc:sldChg chg="modSp mod">
        <pc:chgData name="Eidsa Brenda" userId="5910c61de336760d" providerId="LiveId" clId="{74EA4829-8313-4890-9E24-755C821388F0}" dt="2026-09-24T11:15:22.046" v="41" actId="790"/>
        <pc:sldMkLst>
          <pc:docMk/>
          <pc:sldMk cId="1468348877" sldId="257"/>
        </pc:sldMkLst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1468348877" sldId="257"/>
            <ac:spMk id="30" creationId="{F91DA7A6-902D-9EF7-12D4-900FD3F9ABF5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1468348877" sldId="257"/>
            <ac:spMk id="31" creationId="{0A004760-65ED-9155-1401-9F60FC4A0A99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1468348877" sldId="257"/>
            <ac:spMk id="70" creationId="{E98A9ECA-89C4-93A2-3E11-7288786EAB48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1468348877" sldId="257"/>
            <ac:spMk id="83" creationId="{7EFFED41-EDEB-7735-4AF7-5B5F6D314B48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1468348877" sldId="257"/>
            <ac:spMk id="102" creationId="{069EC6F5-9E12-00D7-E047-D231C124FA9B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1468348877" sldId="257"/>
            <ac:spMk id="128" creationId="{5D4B4ADA-D1EF-B385-F903-95B40EC2AA88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1468348877" sldId="257"/>
            <ac:spMk id="134" creationId="{8ECC5F2A-EC59-EEBF-91F3-5BABDC9DED95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1468348877" sldId="257"/>
            <ac:spMk id="143" creationId="{C3D5A666-8E1E-B331-C957-D2E301EDE7B9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1468348877" sldId="257"/>
            <ac:spMk id="146" creationId="{9D40C028-EF7E-DDB9-E4EB-37705B5DDF2C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1468348877" sldId="257"/>
            <ac:spMk id="148" creationId="{B69E4404-FECB-6496-0B4E-E1E4583B18B2}"/>
          </ac:spMkLst>
        </pc:spChg>
      </pc:sldChg>
      <pc:sldChg chg="modSp mod modNotesTx">
        <pc:chgData name="Eidsa Brenda" userId="5910c61de336760d" providerId="LiveId" clId="{74EA4829-8313-4890-9E24-755C821388F0}" dt="2026-09-24T11:15:22.046" v="41" actId="790"/>
        <pc:sldMkLst>
          <pc:docMk/>
          <pc:sldMk cId="2712450401" sldId="259"/>
        </pc:sldMkLst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2712450401" sldId="259"/>
            <ac:spMk id="2" creationId="{5AD168F6-7DDC-84B9-F42F-0DCC33C7B973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2712450401" sldId="259"/>
            <ac:spMk id="3" creationId="{B3797A5F-F407-D8C7-E0B9-F424E26A0D49}"/>
          </ac:spMkLst>
        </pc:spChg>
      </pc:sldChg>
      <pc:sldChg chg="modSp mod">
        <pc:chgData name="Eidsa Brenda" userId="5910c61de336760d" providerId="LiveId" clId="{74EA4829-8313-4890-9E24-755C821388F0}" dt="2026-09-24T11:15:22.046" v="41" actId="790"/>
        <pc:sldMkLst>
          <pc:docMk/>
          <pc:sldMk cId="2428479295" sldId="260"/>
        </pc:sldMkLst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2428479295" sldId="260"/>
            <ac:spMk id="3" creationId="{6CBF84EB-E77C-599E-5843-BEA6D82FACC0}"/>
          </ac:spMkLst>
        </pc:spChg>
      </pc:sldChg>
      <pc:sldChg chg="addSp delSp modSp mod">
        <pc:chgData name="Eidsa Brenda" userId="5910c61de336760d" providerId="LiveId" clId="{74EA4829-8313-4890-9E24-755C821388F0}" dt="2026-09-24T11:33:09.596" v="44" actId="1076"/>
        <pc:sldMkLst>
          <pc:docMk/>
          <pc:sldMk cId="881059208" sldId="261"/>
        </pc:sldMkLst>
        <pc:spChg chg="mod">
          <ac:chgData name="Eidsa Brenda" userId="5910c61de336760d" providerId="LiveId" clId="{74EA4829-8313-4890-9E24-755C821388F0}" dt="2026-09-24T11:14:33.048" v="40" actId="313"/>
          <ac:spMkLst>
            <pc:docMk/>
            <pc:sldMk cId="881059208" sldId="261"/>
            <ac:spMk id="9" creationId="{E2963FC4-BEA7-2658-EE4C-595FD415D923}"/>
          </ac:spMkLst>
        </pc:spChg>
        <pc:spChg chg="mod">
          <ac:chgData name="Eidsa Brenda" userId="5910c61de336760d" providerId="LiveId" clId="{74EA4829-8313-4890-9E24-755C821388F0}" dt="2026-09-24T09:41:27.327" v="1"/>
          <ac:spMkLst>
            <pc:docMk/>
            <pc:sldMk cId="881059208" sldId="261"/>
            <ac:spMk id="10" creationId="{D0C23232-ECCE-BBFB-2CCD-1B3F06EB66FD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881059208" sldId="261"/>
            <ac:spMk id="11" creationId="{74688272-265A-FB85-D27E-2133B26A89F8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881059208" sldId="261"/>
            <ac:spMk id="15" creationId="{73E0C2B3-ADEC-61BC-1290-6F46C6BA7A43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881059208" sldId="261"/>
            <ac:spMk id="21" creationId="{8337BAE3-D444-6C42-3BCA-B43C322ED350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881059208" sldId="261"/>
            <ac:spMk id="23" creationId="{94CFD095-F8A1-3ABC-3833-DDE28C5E081F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881059208" sldId="261"/>
            <ac:spMk id="42" creationId="{3127C5D6-409D-18DE-8AA7-FBADE9E6182B}"/>
          </ac:spMkLst>
        </pc:spChg>
        <pc:spChg chg="mod">
          <ac:chgData name="Eidsa Brenda" userId="5910c61de336760d" providerId="LiveId" clId="{74EA4829-8313-4890-9E24-755C821388F0}" dt="2026-09-24T09:41:27.327" v="1"/>
          <ac:spMkLst>
            <pc:docMk/>
            <pc:sldMk cId="881059208" sldId="261"/>
            <ac:spMk id="59" creationId="{FF80661F-8C2A-41CC-B7D8-4F8BA3DED356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881059208" sldId="261"/>
            <ac:spMk id="65" creationId="{33EC184C-69B5-6F34-4C78-148F425D708E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881059208" sldId="261"/>
            <ac:spMk id="71" creationId="{7396D844-1001-21E5-FC62-02C58B53C9AB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881059208" sldId="261"/>
            <ac:spMk id="75" creationId="{74BB8C89-EC59-BC80-5EFE-8C975083182F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881059208" sldId="261"/>
            <ac:spMk id="90" creationId="{768ADCA8-ADC1-55B7-3B35-5EC38BCE15F7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881059208" sldId="261"/>
            <ac:spMk id="95" creationId="{FA57A756-F2E2-DBA4-2471-DAC4848BD133}"/>
          </ac:spMkLst>
        </pc:spChg>
        <pc:spChg chg="mod">
          <ac:chgData name="Eidsa Brenda" userId="5910c61de336760d" providerId="LiveId" clId="{74EA4829-8313-4890-9E24-755C821388F0}" dt="2026-09-24T11:33:04.025" v="43" actId="1076"/>
          <ac:spMkLst>
            <pc:docMk/>
            <pc:sldMk cId="881059208" sldId="261"/>
            <ac:spMk id="105" creationId="{EBDBDD36-E41D-104C-7691-C9F27FFE30A7}"/>
          </ac:spMkLst>
        </pc:spChg>
        <pc:spChg chg="mod">
          <ac:chgData name="Eidsa Brenda" userId="5910c61de336760d" providerId="LiveId" clId="{74EA4829-8313-4890-9E24-755C821388F0}" dt="2026-09-24T09:41:27.327" v="1"/>
          <ac:spMkLst>
            <pc:docMk/>
            <pc:sldMk cId="881059208" sldId="261"/>
            <ac:spMk id="106" creationId="{159FDAEE-9FCA-6A7A-A0A9-284A14573F65}"/>
          </ac:spMkLst>
        </pc:spChg>
        <pc:spChg chg="mod">
          <ac:chgData name="Eidsa Brenda" userId="5910c61de336760d" providerId="LiveId" clId="{74EA4829-8313-4890-9E24-755C821388F0}" dt="2026-09-24T09:41:27.327" v="1"/>
          <ac:spMkLst>
            <pc:docMk/>
            <pc:sldMk cId="881059208" sldId="261"/>
            <ac:spMk id="109" creationId="{F17B9C4C-B76C-7BF9-BDE3-791D4CF631C1}"/>
          </ac:spMkLst>
        </pc:spChg>
        <pc:spChg chg="mod">
          <ac:chgData name="Eidsa Brenda" userId="5910c61de336760d" providerId="LiveId" clId="{74EA4829-8313-4890-9E24-755C821388F0}" dt="2026-09-24T09:41:27.327" v="1"/>
          <ac:spMkLst>
            <pc:docMk/>
            <pc:sldMk cId="881059208" sldId="261"/>
            <ac:spMk id="113" creationId="{1D8E6938-7D83-443B-7BB4-EE62625FEB68}"/>
          </ac:spMkLst>
        </pc:spChg>
        <pc:spChg chg="mod">
          <ac:chgData name="Eidsa Brenda" userId="5910c61de336760d" providerId="LiveId" clId="{74EA4829-8313-4890-9E24-755C821388F0}" dt="2026-09-24T09:41:27.327" v="1"/>
          <ac:spMkLst>
            <pc:docMk/>
            <pc:sldMk cId="881059208" sldId="261"/>
            <ac:spMk id="118" creationId="{30F27577-4DCA-7D44-7992-0DC72BE613AA}"/>
          </ac:spMkLst>
        </pc:spChg>
        <pc:spChg chg="mod">
          <ac:chgData name="Eidsa Brenda" userId="5910c61de336760d" providerId="LiveId" clId="{74EA4829-8313-4890-9E24-755C821388F0}" dt="2026-09-24T09:41:27.327" v="1"/>
          <ac:spMkLst>
            <pc:docMk/>
            <pc:sldMk cId="881059208" sldId="261"/>
            <ac:spMk id="120" creationId="{21AAA9F0-CB9B-EF5B-1C13-CEF4FD2A8485}"/>
          </ac:spMkLst>
        </pc:spChg>
        <pc:spChg chg="mod">
          <ac:chgData name="Eidsa Brenda" userId="5910c61de336760d" providerId="LiveId" clId="{74EA4829-8313-4890-9E24-755C821388F0}" dt="2026-09-24T09:41:27.327" v="1"/>
          <ac:spMkLst>
            <pc:docMk/>
            <pc:sldMk cId="881059208" sldId="261"/>
            <ac:spMk id="129" creationId="{20E00CE2-6328-3E0E-8138-5A3E86B94802}"/>
          </ac:spMkLst>
        </pc:spChg>
        <pc:spChg chg="mod">
          <ac:chgData name="Eidsa Brenda" userId="5910c61de336760d" providerId="LiveId" clId="{74EA4829-8313-4890-9E24-755C821388F0}" dt="2026-09-24T09:41:27.327" v="1"/>
          <ac:spMkLst>
            <pc:docMk/>
            <pc:sldMk cId="881059208" sldId="261"/>
            <ac:spMk id="130" creationId="{F637F12D-73CA-E6CF-0042-E4A376C9490A}"/>
          </ac:spMkLst>
        </pc:spChg>
        <pc:spChg chg="mod">
          <ac:chgData name="Eidsa Brenda" userId="5910c61de336760d" providerId="LiveId" clId="{74EA4829-8313-4890-9E24-755C821388F0}" dt="2026-09-24T09:41:27.327" v="1"/>
          <ac:spMkLst>
            <pc:docMk/>
            <pc:sldMk cId="881059208" sldId="261"/>
            <ac:spMk id="132" creationId="{D8422B3B-E1CE-CB19-EE30-CDF33857006D}"/>
          </ac:spMkLst>
        </pc:spChg>
        <pc:spChg chg="add del mod">
          <ac:chgData name="Eidsa Brenda" userId="5910c61de336760d" providerId="LiveId" clId="{74EA4829-8313-4890-9E24-755C821388F0}" dt="2026-09-24T09:42:49.644" v="36"/>
          <ac:spMkLst>
            <pc:docMk/>
            <pc:sldMk cId="881059208" sldId="261"/>
            <ac:spMk id="149" creationId="{BBBE1698-B7F7-1DE2-158F-E260B76202D2}"/>
          </ac:spMkLst>
        </pc:spChg>
        <pc:spChg chg="add mod">
          <ac:chgData name="Eidsa Brenda" userId="5910c61de336760d" providerId="LiveId" clId="{74EA4829-8313-4890-9E24-755C821388F0}" dt="2026-09-24T11:33:09.596" v="44" actId="1076"/>
          <ac:spMkLst>
            <pc:docMk/>
            <pc:sldMk cId="881059208" sldId="261"/>
            <ac:spMk id="151" creationId="{6B1A3954-3A0D-7363-7FBC-A590D071AEBB}"/>
          </ac:spMkLst>
        </pc:spChg>
        <pc:grpChg chg="mod">
          <ac:chgData name="Eidsa Brenda" userId="5910c61de336760d" providerId="LiveId" clId="{74EA4829-8313-4890-9E24-755C821388F0}" dt="2026-09-24T11:32:55.438" v="42" actId="1076"/>
          <ac:grpSpMkLst>
            <pc:docMk/>
            <pc:sldMk cId="881059208" sldId="261"/>
            <ac:grpSpMk id="12" creationId="{37647F28-E4E9-FCBD-E819-295AD16EB00C}"/>
          </ac:grpSpMkLst>
        </pc:grpChg>
      </pc:sldChg>
      <pc:sldChg chg="modSp mod">
        <pc:chgData name="Eidsa Brenda" userId="5910c61de336760d" providerId="LiveId" clId="{74EA4829-8313-4890-9E24-755C821388F0}" dt="2026-09-24T11:15:22.046" v="41" actId="790"/>
        <pc:sldMkLst>
          <pc:docMk/>
          <pc:sldMk cId="3814906952" sldId="262"/>
        </pc:sldMkLst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3814906952" sldId="262"/>
            <ac:spMk id="4" creationId="{50B25335-E9D0-81C5-02FB-D5CEEE90F137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3814906952" sldId="262"/>
            <ac:spMk id="5" creationId="{A83E82C2-6513-6C67-450D-4D2F0138C3EC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3814906952" sldId="262"/>
            <ac:spMk id="6" creationId="{066B6217-3609-EA9F-82EA-59ED6F518051}"/>
          </ac:spMkLst>
        </pc:spChg>
        <pc:spChg chg="mod">
          <ac:chgData name="Eidsa Brenda" userId="5910c61de336760d" providerId="LiveId" clId="{74EA4829-8313-4890-9E24-755C821388F0}" dt="2026-09-24T11:15:22.046" v="41" actId="790"/>
          <ac:spMkLst>
            <pc:docMk/>
            <pc:sldMk cId="3814906952" sldId="262"/>
            <ac:spMk id="11" creationId="{15ADA452-B6D2-5B40-C0DB-F09EEE6F22B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BA2E9C-3F17-4E89-8285-7CC7169A0A29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80C9F-B001-4BE9-9762-F62BB4778FB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559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A80C9F-B001-4BE9-9762-F62BB4778FB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9430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A80C9F-B001-4BE9-9762-F62BB4778FB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199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38906-7634-2223-6784-FBF1A98D19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F0412B-4135-951A-AF22-3C3884D77B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CEAA1C-4E1F-700F-6577-DA0E42751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11863-4D33-47E9-9404-A354002D62A3}" type="datetime1">
              <a:rPr lang="pt-BR" smtClean="0"/>
              <a:t>23/09/2026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262C6-0D9D-7425-DF7C-8B9DD36B4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BF2D77-FCFE-F2C9-0E59-DF738CF97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491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01A5A-8A2F-723E-F4F6-1289437FF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13A3E-AB04-72A8-E5B9-DB1C63D132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E327AD-94FB-0A6D-7457-416A7AE14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E92-F4EF-4F8F-B8A9-52008B94226E}" type="datetime1">
              <a:rPr lang="pt-BR" smtClean="0"/>
              <a:t>23/09/2026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FA16C-76F0-4A89-1E48-26E3787D8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72A0F-A2CF-10CC-0312-206B837D3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8270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1B550-5071-83A9-A2AF-0DFD85879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4F8A06-1C37-0044-4730-AD5F8944F9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3CA832-B5ED-61AF-189B-E937943D5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4DA2E-EC94-4468-96D4-39160DC9EE45}" type="datetime1">
              <a:rPr lang="pt-BR" smtClean="0"/>
              <a:t>23/09/2026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C8D13-DE6A-A5B1-FD24-960129F04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C94152-7B44-A95B-350A-E40EA2CC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2441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008E-1432-6D24-D78A-78D2FF3F3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31DD7-019F-A548-8829-D6A6D3885E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2952B7-A3EE-3EF9-747A-C6352657E0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49C159-3B30-107D-4AF2-2DB551792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E116-55A8-411B-A964-5A070BA23012}" type="datetime1">
              <a:rPr lang="pt-BR" smtClean="0"/>
              <a:t>23/09/2026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82F957-66C6-BEA1-01A9-BFD4ACBD7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B2163B-80C2-8730-52D8-55D1BD701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4107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5DA1D-37FD-B691-F6CC-623436FB2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0E64C3-3AEB-7F74-A227-8D508C7AF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FD2E4E-7078-56DC-400D-C86B8C3953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281BD8-0AEC-2FCB-D077-572ECE808E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B9647D-1BE0-FB26-FB78-BD0BBDC30C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89C7A0-5056-E578-3327-05B848F12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C1730-9998-4BB5-9EBE-E8B1ECA6D4C6}" type="datetime1">
              <a:rPr lang="pt-BR" smtClean="0"/>
              <a:t>23/09/2026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0AFB7E-27E5-2178-3D29-158CA8E5B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EF74A7-F246-3958-3ABB-AEC36DBB1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676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A14E5-B85F-1F40-447C-0AD396FF5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F9535F-F3DC-5BC6-080C-596B20268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CB52-5C3C-4484-BEE2-05DCB57C5593}" type="datetime1">
              <a:rPr lang="pt-BR" smtClean="0"/>
              <a:t>23/09/2026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D16A7C-D3E2-54B5-F8AC-349F1B22E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48DED3-1B57-D9D3-7EDE-E9A781B3A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324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377CDE-4BED-361C-CAE5-2DEF6CEAD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31E6-12AE-478F-91F1-7FC072F7C2D7}" type="datetime1">
              <a:rPr lang="pt-BR" smtClean="0"/>
              <a:t>23/09/2026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B1404E-102C-AE92-0E61-C2401824A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36B534-9427-423C-955A-CC19173DD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0834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22E33-B2C0-3810-3061-2B33FC082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7B2401-7B8F-21C1-5E03-33541872B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4D1E3E-818B-BC45-236C-8AE952AEF6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9FC19F-D0EE-DA14-F4A9-B30C766E8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40F1-A7D6-4E03-B277-9657E93EC597}" type="datetime1">
              <a:rPr lang="pt-BR" smtClean="0"/>
              <a:t>23/09/2026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16E7D6-1996-A814-7A2E-135406EDA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E2F9E9-4C7C-2955-AE9B-848D80BA6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816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7B851-059C-76D8-D3F5-4F4004F14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9B7A9E-D680-BCC8-DF98-6EDC97C73E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E289E9-A6C8-95A6-3B8B-E514485E34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09EE6F-B22E-657C-D36F-BD98D3B91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45B8-582C-49A9-99A0-0A45240597EB}" type="datetime1">
              <a:rPr lang="pt-BR" smtClean="0"/>
              <a:t>23/09/2026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EE76FA-D920-DEA0-7351-E75BA669C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16EE65-CB38-0EC1-8F10-FD57945A2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9514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C854D-459E-F2A3-2BEA-8D8EB8C11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87AC86-736A-658E-2839-02FAD35DA9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C45ABB-DCA0-6392-4391-4FE21D3D9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A67-E844-48CD-906C-6B94B87F4E4C}" type="datetime1">
              <a:rPr lang="pt-BR" smtClean="0"/>
              <a:t>23/09/2026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E40CB3-2237-0619-EC79-753DBCCD1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B86BDE-6CB9-F5D8-0B4B-C46F5C4FF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8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717269-448C-6092-4325-B768589F78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1FC5B9-E8A6-B486-3EC2-5565343695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66409-7DE3-8143-FB49-3F02992BB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47B-88C3-4ADC-8FEB-1DD22D5BDABF}" type="datetime1">
              <a:rPr lang="pt-BR" smtClean="0"/>
              <a:t>23/09/2026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338C5-42DD-D849-028B-47F6F3A9E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FC8F3-9981-20D7-B251-060F39AAB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7848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942C8B-A166-5A89-3435-1081CB465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0D6AE-6E04-D49D-FDB1-B3FEB2549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E8FF69-BB8D-A97E-39D9-C1A30B5831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66E145-E253-4304-AAC0-BCD05F467C9D}" type="datetime1">
              <a:rPr lang="pt-BR" smtClean="0"/>
              <a:t>23/09/2026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EB888-A751-7B7E-30D8-5EB72B7DE4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pt-BR"/>
              <a:t>Eidsa Ferreira | Unicamp, Brazil | ebrenda@ifi.unicamp.br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A504D-FD8C-0E8D-815A-214748B21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C6798B-31ED-4728-80DD-F6BC9C969D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6344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ebrenda@ifi.unicamp.b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microsoft.com/office/2007/relationships/hdphoto" Target="../media/hdphoto2.wdp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sv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sv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2.jpeg"/><Relationship Id="rId18" Type="http://schemas.openxmlformats.org/officeDocument/2006/relationships/image" Target="../media/image27.jpeg"/><Relationship Id="rId3" Type="http://schemas.openxmlformats.org/officeDocument/2006/relationships/image" Target="../media/image16.JPEG"/><Relationship Id="rId21" Type="http://schemas.openxmlformats.org/officeDocument/2006/relationships/image" Target="../media/image30.png"/><Relationship Id="rId7" Type="http://schemas.microsoft.com/office/2007/relationships/hdphoto" Target="../media/hdphoto4.wdp"/><Relationship Id="rId12" Type="http://schemas.openxmlformats.org/officeDocument/2006/relationships/image" Target="../media/image21.png"/><Relationship Id="rId17" Type="http://schemas.openxmlformats.org/officeDocument/2006/relationships/image" Target="../media/image26.jpeg"/><Relationship Id="rId25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5.jpeg"/><Relationship Id="rId20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microsoft.com/office/2007/relationships/hdphoto" Target="../media/hdphoto6.wdp"/><Relationship Id="rId24" Type="http://schemas.microsoft.com/office/2007/relationships/hdphoto" Target="../media/hdphoto7.wdp"/><Relationship Id="rId5" Type="http://schemas.microsoft.com/office/2007/relationships/hdphoto" Target="../media/hdphoto3.wdp"/><Relationship Id="rId15" Type="http://schemas.openxmlformats.org/officeDocument/2006/relationships/image" Target="../media/image24.jpeg"/><Relationship Id="rId23" Type="http://schemas.openxmlformats.org/officeDocument/2006/relationships/image" Target="../media/image32.png"/><Relationship Id="rId10" Type="http://schemas.openxmlformats.org/officeDocument/2006/relationships/image" Target="../media/image20.png"/><Relationship Id="rId19" Type="http://schemas.openxmlformats.org/officeDocument/2006/relationships/image" Target="../media/image28.jpeg"/><Relationship Id="rId4" Type="http://schemas.openxmlformats.org/officeDocument/2006/relationships/image" Target="../media/image17.png"/><Relationship Id="rId9" Type="http://schemas.microsoft.com/office/2007/relationships/hdphoto" Target="../media/hdphoto5.wdp"/><Relationship Id="rId14" Type="http://schemas.openxmlformats.org/officeDocument/2006/relationships/image" Target="../media/image23.jpeg"/><Relationship Id="rId22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D168F6-7DDC-84B9-F42F-0DCC33C7B9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3593" y="1875287"/>
            <a:ext cx="11277600" cy="2387600"/>
          </a:xfrm>
        </p:spPr>
        <p:txBody>
          <a:bodyPr>
            <a:normAutofit fontScale="90000"/>
          </a:bodyPr>
          <a:lstStyle/>
          <a:p>
            <a:r>
              <a:rPr lang="en-US" b="1" noProof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Tunable Artificial Spin Networks via Fe Coordination of Pyridyl-Based Molecules</a:t>
            </a:r>
            <a:endParaRPr lang="en-US" noProof="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3797A5F-F407-D8C7-E0B9-F424E26A0D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2498" y="4435925"/>
            <a:ext cx="9144000" cy="1655762"/>
          </a:xfrm>
        </p:spPr>
        <p:txBody>
          <a:bodyPr>
            <a:normAutofit fontScale="70000" lnSpcReduction="20000"/>
          </a:bodyPr>
          <a:lstStyle/>
          <a:p>
            <a:r>
              <a:rPr lang="en-US" u="sng" noProof="0" dirty="0">
                <a:latin typeface="Arial" panose="020B0604020202020204" pitchFamily="34" charset="0"/>
                <a:cs typeface="Arial" panose="020B0604020202020204" pitchFamily="34" charset="0"/>
              </a:rPr>
              <a:t>Eidsa Brenda da Costa Ferreira¹</a:t>
            </a:r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, Isabela da Costa Tonon¹, Neeta Bisht</a:t>
            </a:r>
            <a:r>
              <a:rPr lang="en-US" baseline="30000" noProof="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, Alisson Ceccatto dos Santos</a:t>
            </a:r>
            <a:r>
              <a:rPr lang="en-US" baseline="30000" noProof="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, Andreas Görling</a:t>
            </a:r>
            <a:r>
              <a:rPr lang="en-US" baseline="30000" noProof="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, Abner de Siervo¹</a:t>
            </a:r>
          </a:p>
          <a:p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¹Department of Applied Physics, University of Campinas (UNICAMP), Campinas, Brazil</a:t>
            </a:r>
          </a:p>
          <a:p>
            <a:r>
              <a:rPr lang="en-US" baseline="30000" noProof="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Department of Chemistry and Pharmacy, Friedrich-Alexander-Universität Erlangen-Nürnberg, Erlangen, Germany </a:t>
            </a:r>
          </a:p>
          <a:p>
            <a:r>
              <a:rPr lang="en-US" sz="3600" noProof="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u="sng" noProof="0" dirty="0">
                <a:solidFill>
                  <a:srgbClr val="1155CC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ebrenda@ifi.unicamp.br</a:t>
            </a:r>
            <a:endParaRPr lang="en-US" sz="1800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noProof="0" dirty="0"/>
          </a:p>
        </p:txBody>
      </p:sp>
      <p:pic>
        <p:nvPicPr>
          <p:cNvPr id="4" name="Imagem 3" descr="Home">
            <a:extLst>
              <a:ext uri="{FF2B5EF4-FFF2-40B4-BE49-F238E27FC236}">
                <a16:creationId xmlns:a16="http://schemas.microsoft.com/office/drawing/2014/main" id="{9EE4B730-549B-5C3E-93B2-A9C11B748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9150" y="165551"/>
            <a:ext cx="2116900" cy="1405622"/>
          </a:xfrm>
          <a:prstGeom prst="rect">
            <a:avLst/>
          </a:prstGeom>
        </p:spPr>
      </p:pic>
      <p:pic>
        <p:nvPicPr>
          <p:cNvPr id="6" name="Imagem 36" descr="Uma imagem contendo bicicleta, trem, laranja, grande&#10;&#10;Descrição gerada automaticamente">
            <a:extLst>
              <a:ext uri="{FF2B5EF4-FFF2-40B4-BE49-F238E27FC236}">
                <a16:creationId xmlns:a16="http://schemas.microsoft.com/office/drawing/2014/main" id="{CA568440-080A-5750-471C-F332836C8BE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14" y="165551"/>
            <a:ext cx="1236468" cy="140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45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F8C11-42CF-63E9-06FB-AC5EB1DC0C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0B25335-E9D0-81C5-02FB-D5CEEE90F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Eidsa Ferreira | Unicamp, Brazil | ebrenda@ifi.unicamp.br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83E82C2-6513-6C67-450D-4D2F0138C3E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776177"/>
          </a:xfrm>
          <a:prstGeom prst="rect">
            <a:avLst/>
          </a:prstGeom>
          <a:solidFill>
            <a:srgbClr val="8A00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Surface-confined metal-organic networks (SMONs)</a:t>
            </a:r>
            <a:endParaRPr lang="en-US" b="1" i="1" noProof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6">
            <a:extLst>
              <a:ext uri="{FF2B5EF4-FFF2-40B4-BE49-F238E27FC236}">
                <a16:creationId xmlns:a16="http://schemas.microsoft.com/office/drawing/2014/main" id="{15ADA452-B6D2-5B40-C0DB-F09EEE6F22B6}"/>
              </a:ext>
            </a:extLst>
          </p:cNvPr>
          <p:cNvSpPr/>
          <p:nvPr/>
        </p:nvSpPr>
        <p:spPr>
          <a:xfrm>
            <a:off x="5752" y="6321173"/>
            <a:ext cx="12158526" cy="45719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B4798743-64ED-3A01-FE20-E3AC7CBAB947}"/>
              </a:ext>
            </a:extLst>
          </p:cNvPr>
          <p:cNvGrpSpPr/>
          <p:nvPr/>
        </p:nvGrpSpPr>
        <p:grpSpPr>
          <a:xfrm>
            <a:off x="2765175" y="1667773"/>
            <a:ext cx="6811171" cy="4207423"/>
            <a:chOff x="5518054" y="3141606"/>
            <a:chExt cx="6085101" cy="3386515"/>
          </a:xfrm>
        </p:grpSpPr>
        <p:grpSp>
          <p:nvGrpSpPr>
            <p:cNvPr id="3" name="Agrupar 6">
              <a:extLst>
                <a:ext uri="{FF2B5EF4-FFF2-40B4-BE49-F238E27FC236}">
                  <a16:creationId xmlns:a16="http://schemas.microsoft.com/office/drawing/2014/main" id="{403E1B4C-965F-0249-E0A2-A79530A409EC}"/>
                </a:ext>
              </a:extLst>
            </p:cNvPr>
            <p:cNvGrpSpPr/>
            <p:nvPr/>
          </p:nvGrpSpPr>
          <p:grpSpPr>
            <a:xfrm>
              <a:off x="5518054" y="3141606"/>
              <a:ext cx="6085101" cy="3011461"/>
              <a:chOff x="1291095" y="877002"/>
              <a:chExt cx="9609809" cy="5464401"/>
            </a:xfrm>
          </p:grpSpPr>
          <p:pic>
            <p:nvPicPr>
              <p:cNvPr id="7" name="Imagem 9">
                <a:extLst>
                  <a:ext uri="{FF2B5EF4-FFF2-40B4-BE49-F238E27FC236}">
                    <a16:creationId xmlns:a16="http://schemas.microsoft.com/office/drawing/2014/main" id="{D5384F46-A999-4B51-B1C8-D14CFD8305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0" b="100000" l="0" r="100000">
                            <a14:foregroundMark x1="5621" y1="57471" x2="20915" y2="57011"/>
                            <a14:foregroundMark x1="1830" y1="36322" x2="20261" y2="36322"/>
                            <a14:foregroundMark x1="12418" y1="18851" x2="35163" y2="19770"/>
                            <a14:foregroundMark x1="27712" y1="6437" x2="70196" y2="6897"/>
                            <a14:foregroundMark x1="69804" y1="22069" x2="96078" y2="21379"/>
                            <a14:foregroundMark x1="78039" y1="34483" x2="92418" y2="45747"/>
                            <a14:foregroundMark x1="78431" y1="47816" x2="92549" y2="34943"/>
                            <a14:foregroundMark x1="52680" y1="94943" x2="98431" y2="95172"/>
                            <a14:foregroundMark x1="44967" y1="95862" x2="3791" y2="95172"/>
                            <a14:foregroundMark x1="42614" y1="49885" x2="33072" y2="22989"/>
                            <a14:foregroundMark x1="50980" y1="54023" x2="51111" y2="7356"/>
                            <a14:foregroundMark x1="58824" y1="51034" x2="73333" y2="22529"/>
                            <a14:backgroundMark x1="10588" y1="70115" x2="10588" y2="70115"/>
                            <a14:backgroundMark x1="5098" y1="63908" x2="12418" y2="73793"/>
                            <a14:backgroundMark x1="1438" y1="72184" x2="16078" y2="85287"/>
                            <a14:backgroundMark x1="12810" y1="83448" x2="20261" y2="64598"/>
                            <a14:backgroundMark x1="1569" y1="64138" x2="3791" y2="44598"/>
                            <a14:backgroundMark x1="4575" y1="46667" x2="26013" y2="47816"/>
                            <a14:backgroundMark x1="23268" y1="57011" x2="33203" y2="32184"/>
                            <a14:backgroundMark x1="35817" y1="35172" x2="24967" y2="33793"/>
                            <a14:backgroundMark x1="1307" y1="27816" x2="31373" y2="30805"/>
                            <a14:backgroundMark x1="6405" y1="28736" x2="6405" y2="460"/>
                            <a14:backgroundMark x1="7320" y1="9425" x2="23791" y2="10115"/>
                            <a14:backgroundMark x1="26144" y1="14943" x2="46275" y2="15632"/>
                            <a14:backgroundMark x1="42484" y1="35402" x2="48235" y2="20920"/>
                            <a14:backgroundMark x1="50458" y1="34943" x2="48627" y2="15632"/>
                            <a14:backgroundMark x1="37516" y1="28046" x2="39869" y2="34943"/>
                            <a14:backgroundMark x1="49673" y1="37471" x2="39477" y2="37011"/>
                            <a14:backgroundMark x1="53464" y1="33793" x2="53464" y2="17011"/>
                            <a14:backgroundMark x1="52549" y1="15172" x2="98301" y2="13563"/>
                            <a14:backgroundMark x1="71242" y1="30575" x2="96732" y2="30345"/>
                            <a14:backgroundMark x1="67843" y1="37701" x2="72288" y2="30575"/>
                            <a14:backgroundMark x1="76601" y1="51724" x2="88235" y2="77701"/>
                            <a14:backgroundMark x1="78954" y1="52184" x2="95686" y2="51724"/>
                            <a14:backgroundMark x1="88105" y1="81379" x2="79085" y2="87356"/>
                            <a14:backgroundMark x1="78693" y1="88046" x2="16601" y2="85977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291095" y="877002"/>
                <a:ext cx="9609809" cy="5464401"/>
              </a:xfrm>
              <a:prstGeom prst="rect">
                <a:avLst/>
              </a:prstGeom>
            </p:spPr>
          </p:pic>
          <p:cxnSp>
            <p:nvCxnSpPr>
              <p:cNvPr id="10" name="Conector reto 11">
                <a:extLst>
                  <a:ext uri="{FF2B5EF4-FFF2-40B4-BE49-F238E27FC236}">
                    <a16:creationId xmlns:a16="http://schemas.microsoft.com/office/drawing/2014/main" id="{BB90CC87-BF95-943A-E559-CF877A00CB0A}"/>
                  </a:ext>
                </a:extLst>
              </p:cNvPr>
              <p:cNvCxnSpPr/>
              <p:nvPr/>
            </p:nvCxnSpPr>
            <p:spPr>
              <a:xfrm flipH="1" flipV="1">
                <a:off x="3431357" y="3007151"/>
                <a:ext cx="933253" cy="329938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9" name="Conector reto 12">
                <a:extLst>
                  <a:ext uri="{FF2B5EF4-FFF2-40B4-BE49-F238E27FC236}">
                    <a16:creationId xmlns:a16="http://schemas.microsoft.com/office/drawing/2014/main" id="{42988E1C-34FC-E54F-44A3-E173D8F6C16D}"/>
                  </a:ext>
                </a:extLst>
              </p:cNvPr>
              <p:cNvCxnSpPr/>
              <p:nvPr/>
            </p:nvCxnSpPr>
            <p:spPr>
              <a:xfrm flipH="1">
                <a:off x="3369945" y="3927167"/>
                <a:ext cx="998475" cy="113338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4" name="Conector reto 13">
                <a:extLst>
                  <a:ext uri="{FF2B5EF4-FFF2-40B4-BE49-F238E27FC236}">
                    <a16:creationId xmlns:a16="http://schemas.microsoft.com/office/drawing/2014/main" id="{126B2E24-4D14-6E53-4D5B-F90BF947D6D3}"/>
                  </a:ext>
                </a:extLst>
              </p:cNvPr>
              <p:cNvCxnSpPr/>
              <p:nvPr/>
            </p:nvCxnSpPr>
            <p:spPr>
              <a:xfrm flipH="1">
                <a:off x="7923348" y="3108960"/>
                <a:ext cx="698682" cy="346002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6" name="Conector reto 14">
                <a:extLst>
                  <a:ext uri="{FF2B5EF4-FFF2-40B4-BE49-F238E27FC236}">
                    <a16:creationId xmlns:a16="http://schemas.microsoft.com/office/drawing/2014/main" id="{A8C109F6-0C5A-B2C0-5C2A-0891FC44E876}"/>
                  </a:ext>
                </a:extLst>
              </p:cNvPr>
              <p:cNvCxnSpPr/>
              <p:nvPr/>
            </p:nvCxnSpPr>
            <p:spPr>
              <a:xfrm flipV="1">
                <a:off x="5185410" y="5417612"/>
                <a:ext cx="192858" cy="362158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7" name="Conector reto 15">
                <a:extLst>
                  <a:ext uri="{FF2B5EF4-FFF2-40B4-BE49-F238E27FC236}">
                    <a16:creationId xmlns:a16="http://schemas.microsoft.com/office/drawing/2014/main" id="{722B6A3E-2B5B-CAA4-252A-819A7AD4BBAA}"/>
                  </a:ext>
                </a:extLst>
              </p:cNvPr>
              <p:cNvCxnSpPr/>
              <p:nvPr/>
            </p:nvCxnSpPr>
            <p:spPr>
              <a:xfrm flipH="1" flipV="1">
                <a:off x="7020378" y="5314742"/>
                <a:ext cx="214812" cy="465028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8" name="Conector reto 16">
                <a:extLst>
                  <a:ext uri="{FF2B5EF4-FFF2-40B4-BE49-F238E27FC236}">
                    <a16:creationId xmlns:a16="http://schemas.microsoft.com/office/drawing/2014/main" id="{FEFF5579-28A4-8456-F681-6FAF02954541}"/>
                  </a:ext>
                </a:extLst>
              </p:cNvPr>
              <p:cNvCxnSpPr/>
              <p:nvPr/>
            </p:nvCxnSpPr>
            <p:spPr>
              <a:xfrm flipV="1">
                <a:off x="6146421" y="1600201"/>
                <a:ext cx="15619" cy="2108199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9" name="Conector reto 18">
                <a:extLst>
                  <a:ext uri="{FF2B5EF4-FFF2-40B4-BE49-F238E27FC236}">
                    <a16:creationId xmlns:a16="http://schemas.microsoft.com/office/drawing/2014/main" id="{EC76204E-B680-A38F-2AC8-3E9D39BB4715}"/>
                  </a:ext>
                </a:extLst>
              </p:cNvPr>
              <p:cNvCxnSpPr/>
              <p:nvPr/>
            </p:nvCxnSpPr>
            <p:spPr>
              <a:xfrm flipH="1" flipV="1">
                <a:off x="4673600" y="2341880"/>
                <a:ext cx="736758" cy="1113082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0" name="Conector reto 19">
                <a:extLst>
                  <a:ext uri="{FF2B5EF4-FFF2-40B4-BE49-F238E27FC236}">
                    <a16:creationId xmlns:a16="http://schemas.microsoft.com/office/drawing/2014/main" id="{746ABC51-5C97-D38F-385C-982FE2385960}"/>
                  </a:ext>
                </a:extLst>
              </p:cNvPr>
              <p:cNvCxnSpPr/>
              <p:nvPr/>
            </p:nvCxnSpPr>
            <p:spPr>
              <a:xfrm flipH="1" flipV="1">
                <a:off x="4555059" y="2356730"/>
                <a:ext cx="740841" cy="1158412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1" name="Conector reto 20">
                <a:extLst>
                  <a:ext uri="{FF2B5EF4-FFF2-40B4-BE49-F238E27FC236}">
                    <a16:creationId xmlns:a16="http://schemas.microsoft.com/office/drawing/2014/main" id="{FA8D7F3C-CFD4-A68C-7677-16BBFE482C6D}"/>
                  </a:ext>
                </a:extLst>
              </p:cNvPr>
              <p:cNvCxnSpPr/>
              <p:nvPr/>
            </p:nvCxnSpPr>
            <p:spPr>
              <a:xfrm flipV="1">
                <a:off x="6945630" y="2385060"/>
                <a:ext cx="1070610" cy="1169670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2" name="Conector reto 21">
                <a:extLst>
                  <a:ext uri="{FF2B5EF4-FFF2-40B4-BE49-F238E27FC236}">
                    <a16:creationId xmlns:a16="http://schemas.microsoft.com/office/drawing/2014/main" id="{1A0071D5-4A2E-895F-AD74-E06F4BE5A0A3}"/>
                  </a:ext>
                </a:extLst>
              </p:cNvPr>
              <p:cNvCxnSpPr/>
              <p:nvPr/>
            </p:nvCxnSpPr>
            <p:spPr>
              <a:xfrm flipV="1">
                <a:off x="7027998" y="2369412"/>
                <a:ext cx="1167312" cy="1272948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3" name="Conector reto 22">
                <a:extLst>
                  <a:ext uri="{FF2B5EF4-FFF2-40B4-BE49-F238E27FC236}">
                    <a16:creationId xmlns:a16="http://schemas.microsoft.com/office/drawing/2014/main" id="{24FB2BB7-EAE3-5B78-95F2-94F6F1DA166D}"/>
                  </a:ext>
                </a:extLst>
              </p:cNvPr>
              <p:cNvCxnSpPr/>
              <p:nvPr/>
            </p:nvCxnSpPr>
            <p:spPr>
              <a:xfrm flipH="1">
                <a:off x="8016240" y="2380842"/>
                <a:ext cx="179070" cy="0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4" name="Conector reto 23">
                <a:extLst>
                  <a:ext uri="{FF2B5EF4-FFF2-40B4-BE49-F238E27FC236}">
                    <a16:creationId xmlns:a16="http://schemas.microsoft.com/office/drawing/2014/main" id="{CBEDC878-A867-8499-57C7-904D412C42AF}"/>
                  </a:ext>
                </a:extLst>
              </p:cNvPr>
              <p:cNvCxnSpPr/>
              <p:nvPr/>
            </p:nvCxnSpPr>
            <p:spPr>
              <a:xfrm flipH="1">
                <a:off x="6160135" y="1600201"/>
                <a:ext cx="101600" cy="0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5" name="Conector reto 24">
                <a:extLst>
                  <a:ext uri="{FF2B5EF4-FFF2-40B4-BE49-F238E27FC236}">
                    <a16:creationId xmlns:a16="http://schemas.microsoft.com/office/drawing/2014/main" id="{BD6A6164-0AB6-A46C-6414-CBF1A7655ABD}"/>
                  </a:ext>
                </a:extLst>
              </p:cNvPr>
              <p:cNvCxnSpPr/>
              <p:nvPr/>
            </p:nvCxnSpPr>
            <p:spPr>
              <a:xfrm flipH="1">
                <a:off x="4555059" y="2350607"/>
                <a:ext cx="125526" cy="0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" name="Retângulo 5">
              <a:extLst>
                <a:ext uri="{FF2B5EF4-FFF2-40B4-BE49-F238E27FC236}">
                  <a16:creationId xmlns:a16="http://schemas.microsoft.com/office/drawing/2014/main" id="{066B6217-3609-EA9F-82EA-59ED6F518051}"/>
                </a:ext>
              </a:extLst>
            </p:cNvPr>
            <p:cNvSpPr/>
            <p:nvPr/>
          </p:nvSpPr>
          <p:spPr>
            <a:xfrm>
              <a:off x="6873306" y="6189232"/>
              <a:ext cx="4469655" cy="338889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pt-B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noProof="0" dirty="0">
                  <a:latin typeface="+mj-lt"/>
                  <a:ea typeface="Tahoma" panose="020B0604030504040204" pitchFamily="34" charset="0"/>
                  <a:cs typeface="Arial" panose="020B0604020202020204" pitchFamily="34" charset="0"/>
                </a:rPr>
                <a:t>Dong, L. et al. </a:t>
              </a:r>
              <a:r>
                <a:rPr lang="en-US" sz="1200" i="1" noProof="0" dirty="0">
                  <a:latin typeface="+mj-lt"/>
                  <a:ea typeface="Tahoma" panose="020B0604030504040204" pitchFamily="34" charset="0"/>
                  <a:cs typeface="Arial" panose="020B0604020202020204" pitchFamily="34" charset="0"/>
                </a:rPr>
                <a:t>Prog. Surf. Sci</a:t>
              </a:r>
              <a:r>
                <a:rPr lang="en-US" sz="1200" noProof="0" dirty="0">
                  <a:latin typeface="+mj-lt"/>
                  <a:ea typeface="Tahoma" panose="020B0604030504040204" pitchFamily="34" charset="0"/>
                  <a:cs typeface="Arial" panose="020B0604020202020204" pitchFamily="34" charset="0"/>
                </a:rPr>
                <a:t>. 91, 101-135 (2016)</a:t>
              </a:r>
              <a:endParaRPr lang="en-US" sz="1200" i="0" noProof="0" dirty="0">
                <a:effectLst/>
                <a:latin typeface="+mj-lt"/>
                <a:ea typeface="Tahoma" panose="020B060403050404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4906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F615860-C400-0DD3-6272-4A3F299CB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Eidsa Ferreira | Unicamp, Brazil | ebrenda@ifi.unicamp.br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CFE85F2-8C5E-48C7-7DFC-E85CCD37984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776177"/>
          </a:xfrm>
          <a:prstGeom prst="rect">
            <a:avLst/>
          </a:prstGeom>
          <a:solidFill>
            <a:srgbClr val="8A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 and Methods</a:t>
            </a:r>
          </a:p>
        </p:txBody>
      </p:sp>
      <p:sp>
        <p:nvSpPr>
          <p:cNvPr id="8" name="Seta: para a Direita Listrada 11">
            <a:extLst>
              <a:ext uri="{FF2B5EF4-FFF2-40B4-BE49-F238E27FC236}">
                <a16:creationId xmlns:a16="http://schemas.microsoft.com/office/drawing/2014/main" id="{E5CBE818-24DF-EF7C-5FDF-488BF04837B3}"/>
              </a:ext>
            </a:extLst>
          </p:cNvPr>
          <p:cNvSpPr/>
          <p:nvPr/>
        </p:nvSpPr>
        <p:spPr>
          <a:xfrm>
            <a:off x="5863473" y="3257702"/>
            <a:ext cx="1005251" cy="680104"/>
          </a:xfrm>
          <a:prstGeom prst="rightArrow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Espaço Reservado para Conteúdo 5">
            <a:extLst>
              <a:ext uri="{FF2B5EF4-FFF2-40B4-BE49-F238E27FC236}">
                <a16:creationId xmlns:a16="http://schemas.microsoft.com/office/drawing/2014/main" id="{E2963FC4-BEA7-2658-EE4C-595FD415D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8504" y="1016255"/>
            <a:ext cx="7609114" cy="76554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2800" b="1" noProof="0" dirty="0">
                <a:solidFill>
                  <a:srgbClr val="FF0000"/>
                </a:solidFill>
              </a:rPr>
              <a:t>To Build and Characterize Artificial spin networks </a:t>
            </a:r>
            <a:r>
              <a:rPr lang="en-US" b="1" noProof="0" dirty="0">
                <a:solidFill>
                  <a:srgbClr val="FF0000"/>
                </a:solidFill>
              </a:rPr>
              <a:t>using different organic precursors </a:t>
            </a:r>
          </a:p>
        </p:txBody>
      </p:sp>
      <p:sp>
        <p:nvSpPr>
          <p:cNvPr id="11" name="Rectangle 106">
            <a:extLst>
              <a:ext uri="{FF2B5EF4-FFF2-40B4-BE49-F238E27FC236}">
                <a16:creationId xmlns:a16="http://schemas.microsoft.com/office/drawing/2014/main" id="{74688272-265A-FB85-D27E-2133B26A89F8}"/>
              </a:ext>
            </a:extLst>
          </p:cNvPr>
          <p:cNvSpPr/>
          <p:nvPr/>
        </p:nvSpPr>
        <p:spPr>
          <a:xfrm>
            <a:off x="5752" y="6321173"/>
            <a:ext cx="12158526" cy="45719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grpSp>
        <p:nvGrpSpPr>
          <p:cNvPr id="12" name="Agrupar 24">
            <a:extLst>
              <a:ext uri="{FF2B5EF4-FFF2-40B4-BE49-F238E27FC236}">
                <a16:creationId xmlns:a16="http://schemas.microsoft.com/office/drawing/2014/main" id="{37647F28-E4E9-FCBD-E819-295AD16EB00C}"/>
              </a:ext>
            </a:extLst>
          </p:cNvPr>
          <p:cNvGrpSpPr/>
          <p:nvPr/>
        </p:nvGrpSpPr>
        <p:grpSpPr>
          <a:xfrm>
            <a:off x="385183" y="1725541"/>
            <a:ext cx="4583280" cy="4490262"/>
            <a:chOff x="6891778" y="12803182"/>
            <a:chExt cx="7814459" cy="6584186"/>
          </a:xfrm>
        </p:grpSpPr>
        <p:grpSp>
          <p:nvGrpSpPr>
            <p:cNvPr id="13" name="Group 7">
              <a:extLst>
                <a:ext uri="{FF2B5EF4-FFF2-40B4-BE49-F238E27FC236}">
                  <a16:creationId xmlns:a16="http://schemas.microsoft.com/office/drawing/2014/main" id="{4586AB2D-10AA-6CB9-6A05-1CE87BBC9855}"/>
                </a:ext>
              </a:extLst>
            </p:cNvPr>
            <p:cNvGrpSpPr/>
            <p:nvPr/>
          </p:nvGrpSpPr>
          <p:grpSpPr>
            <a:xfrm>
              <a:off x="6891778" y="12803182"/>
              <a:ext cx="7814459" cy="6584186"/>
              <a:chOff x="7053741" y="13119339"/>
              <a:chExt cx="7814459" cy="6584186"/>
            </a:xfrm>
          </p:grpSpPr>
          <p:grpSp>
            <p:nvGrpSpPr>
              <p:cNvPr id="16" name="Group 12">
                <a:extLst>
                  <a:ext uri="{FF2B5EF4-FFF2-40B4-BE49-F238E27FC236}">
                    <a16:creationId xmlns:a16="http://schemas.microsoft.com/office/drawing/2014/main" id="{2EA27962-4D22-C40C-4033-7515B47058E8}"/>
                  </a:ext>
                </a:extLst>
              </p:cNvPr>
              <p:cNvGrpSpPr/>
              <p:nvPr/>
            </p:nvGrpSpPr>
            <p:grpSpPr>
              <a:xfrm>
                <a:off x="7053741" y="13119339"/>
                <a:ext cx="7814459" cy="6584186"/>
                <a:chOff x="7305330" y="13116088"/>
                <a:chExt cx="7814459" cy="6584186"/>
              </a:xfrm>
            </p:grpSpPr>
            <p:grpSp>
              <p:nvGrpSpPr>
                <p:cNvPr id="18" name="Group 22">
                  <a:extLst>
                    <a:ext uri="{FF2B5EF4-FFF2-40B4-BE49-F238E27FC236}">
                      <a16:creationId xmlns:a16="http://schemas.microsoft.com/office/drawing/2014/main" id="{C8509B50-00A6-35C2-CD37-52AA7D4BBD31}"/>
                    </a:ext>
                  </a:extLst>
                </p:cNvPr>
                <p:cNvGrpSpPr/>
                <p:nvPr/>
              </p:nvGrpSpPr>
              <p:grpSpPr>
                <a:xfrm>
                  <a:off x="7305330" y="13116088"/>
                  <a:ext cx="7498879" cy="6584186"/>
                  <a:chOff x="94408" y="14430822"/>
                  <a:chExt cx="5555934" cy="4424359"/>
                </a:xfrm>
              </p:grpSpPr>
              <p:pic>
                <p:nvPicPr>
                  <p:cNvPr id="47" name="Picture 57" descr="A close up of a gold object&#10;&#10;AI-generated content may be incorrect.">
                    <a:extLst>
                      <a:ext uri="{FF2B5EF4-FFF2-40B4-BE49-F238E27FC236}">
                        <a16:creationId xmlns:a16="http://schemas.microsoft.com/office/drawing/2014/main" id="{1E89CF8F-9259-5DEB-D2A2-48510374EDA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7264" t="-57061" r="1558" b="-68"/>
                  <a:stretch>
                    <a:fillRect/>
                  </a:stretch>
                </p:blipFill>
                <p:spPr>
                  <a:xfrm>
                    <a:off x="94408" y="14430822"/>
                    <a:ext cx="5555934" cy="4424359"/>
                  </a:xfrm>
                  <a:prstGeom prst="ellipse">
                    <a:avLst/>
                  </a:prstGeom>
                </p:spPr>
              </p:pic>
              <p:grpSp>
                <p:nvGrpSpPr>
                  <p:cNvPr id="48" name="Group 58">
                    <a:extLst>
                      <a:ext uri="{FF2B5EF4-FFF2-40B4-BE49-F238E27FC236}">
                        <a16:creationId xmlns:a16="http://schemas.microsoft.com/office/drawing/2014/main" id="{5CE1BAB0-7036-4926-261D-861575CF599D}"/>
                      </a:ext>
                    </a:extLst>
                  </p:cNvPr>
                  <p:cNvGrpSpPr/>
                  <p:nvPr/>
                </p:nvGrpSpPr>
                <p:grpSpPr>
                  <a:xfrm>
                    <a:off x="376364" y="15036111"/>
                    <a:ext cx="1185989" cy="2810553"/>
                    <a:chOff x="2299428" y="14282771"/>
                    <a:chExt cx="1185989" cy="2810553"/>
                  </a:xfrm>
                </p:grpSpPr>
                <p:pic>
                  <p:nvPicPr>
                    <p:cNvPr id="53" name="Picture 75" descr="A close up of a letter y&#10;&#10;AI-generated content may be incorrect.">
                      <a:extLst>
                        <a:ext uri="{FF2B5EF4-FFF2-40B4-BE49-F238E27FC236}">
                          <a16:creationId xmlns:a16="http://schemas.microsoft.com/office/drawing/2014/main" id="{DA3FE3A7-E260-BBD2-F15E-D83CB4AB7630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3" cstate="hq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29716" t="16819" r="34349"/>
                    <a:stretch>
                      <a:fillRect/>
                    </a:stretch>
                  </p:blipFill>
                  <p:spPr>
                    <a:xfrm>
                      <a:off x="2821863" y="14809086"/>
                      <a:ext cx="510379" cy="545921"/>
                    </a:xfrm>
                    <a:prstGeom prst="ellipse">
                      <a:avLst/>
                    </a:prstGeom>
                  </p:spPr>
                </p:pic>
                <p:pic>
                  <p:nvPicPr>
                    <p:cNvPr id="54" name="Picture 77" descr="A model of a molecule&#10;&#10;AI-generated content may be incorrect.">
                      <a:extLst>
                        <a:ext uri="{FF2B5EF4-FFF2-40B4-BE49-F238E27FC236}">
                          <a16:creationId xmlns:a16="http://schemas.microsoft.com/office/drawing/2014/main" id="{992E08BE-F91E-163C-E162-F6CFE0BFD897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4" cstate="hq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34678" t="6104" r="26278"/>
                    <a:stretch>
                      <a:fillRect/>
                    </a:stretch>
                  </p:blipFill>
                  <p:spPr>
                    <a:xfrm rot="1925465">
                      <a:off x="2405708" y="14282771"/>
                      <a:ext cx="484599" cy="538529"/>
                    </a:xfrm>
                    <a:prstGeom prst="ellipse">
                      <a:avLst/>
                    </a:prstGeom>
                  </p:spPr>
                </p:pic>
                <p:pic>
                  <p:nvPicPr>
                    <p:cNvPr id="55" name="Picture 78" descr="A close up of a letter y&#10;&#10;AI-generated content may be incorrect.">
                      <a:extLst>
                        <a:ext uri="{FF2B5EF4-FFF2-40B4-BE49-F238E27FC236}">
                          <a16:creationId xmlns:a16="http://schemas.microsoft.com/office/drawing/2014/main" id="{B9CA44B3-4824-BF79-CB0E-85CB4570AC75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5" cstate="hq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29716" t="16819" r="34349"/>
                    <a:stretch>
                      <a:fillRect/>
                    </a:stretch>
                  </p:blipFill>
                  <p:spPr>
                    <a:xfrm rot="7405946">
                      <a:off x="2316779" y="14932008"/>
                      <a:ext cx="498319" cy="533021"/>
                    </a:xfrm>
                    <a:prstGeom prst="ellipse">
                      <a:avLst/>
                    </a:prstGeom>
                  </p:spPr>
                </p:pic>
                <p:pic>
                  <p:nvPicPr>
                    <p:cNvPr id="56" name="Picture 79" descr="A model of a molecule&#10;&#10;AI-generated content may be incorrect.">
                      <a:extLst>
                        <a:ext uri="{FF2B5EF4-FFF2-40B4-BE49-F238E27FC236}">
                          <a16:creationId xmlns:a16="http://schemas.microsoft.com/office/drawing/2014/main" id="{0D49A95C-AA90-56D8-534B-F7F26D1C3129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6" cstate="hq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34678" t="6104" r="26278"/>
                    <a:stretch>
                      <a:fillRect/>
                    </a:stretch>
                  </p:blipFill>
                  <p:spPr>
                    <a:xfrm rot="20313412">
                      <a:off x="2820704" y="15222715"/>
                      <a:ext cx="664713" cy="738689"/>
                    </a:xfrm>
                    <a:prstGeom prst="ellipse">
                      <a:avLst/>
                    </a:prstGeom>
                  </p:spPr>
                </p:pic>
                <p:pic>
                  <p:nvPicPr>
                    <p:cNvPr id="57" name="Picture 80">
                      <a:extLst>
                        <a:ext uri="{FF2B5EF4-FFF2-40B4-BE49-F238E27FC236}">
                          <a16:creationId xmlns:a16="http://schemas.microsoft.com/office/drawing/2014/main" id="{333AE178-C976-6331-2AC5-F4E30ADEC34D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7" cstate="hq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26077" t="11128" r="28899"/>
                    <a:stretch>
                      <a:fillRect/>
                    </a:stretch>
                  </p:blipFill>
                  <p:spPr>
                    <a:xfrm>
                      <a:off x="2338723" y="15813191"/>
                      <a:ext cx="868640" cy="792308"/>
                    </a:xfrm>
                    <a:prstGeom prst="ellipse">
                      <a:avLst/>
                    </a:prstGeom>
                  </p:spPr>
                </p:pic>
                <p:pic>
                  <p:nvPicPr>
                    <p:cNvPr id="58" name="Picture 81" descr="A close-up of a molecule&#10;&#10;AI-generated content may be incorrect.">
                      <a:extLst>
                        <a:ext uri="{FF2B5EF4-FFF2-40B4-BE49-F238E27FC236}">
                          <a16:creationId xmlns:a16="http://schemas.microsoft.com/office/drawing/2014/main" id="{52385B03-270C-7A4C-C5A3-1D770A031130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8" cstate="hq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24776" t="17851" r="32210" b="-647"/>
                    <a:stretch>
                      <a:fillRect/>
                    </a:stretch>
                  </p:blipFill>
                  <p:spPr>
                    <a:xfrm rot="557070">
                      <a:off x="2381361" y="16363907"/>
                      <a:ext cx="820029" cy="729417"/>
                    </a:xfrm>
                    <a:prstGeom prst="ellipse">
                      <a:avLst/>
                    </a:prstGeom>
                  </p:spPr>
                </p:pic>
              </p:grpSp>
              <p:grpSp>
                <p:nvGrpSpPr>
                  <p:cNvPr id="49" name="Group 59">
                    <a:extLst>
                      <a:ext uri="{FF2B5EF4-FFF2-40B4-BE49-F238E27FC236}">
                        <a16:creationId xmlns:a16="http://schemas.microsoft.com/office/drawing/2014/main" id="{B8C2A762-EE9C-5861-7AA2-4DE94F725B88}"/>
                      </a:ext>
                    </a:extLst>
                  </p:cNvPr>
                  <p:cNvGrpSpPr/>
                  <p:nvPr/>
                </p:nvGrpSpPr>
                <p:grpSpPr>
                  <a:xfrm>
                    <a:off x="1405380" y="16454087"/>
                    <a:ext cx="1516137" cy="1384094"/>
                    <a:chOff x="3615654" y="15643364"/>
                    <a:chExt cx="1516137" cy="1384094"/>
                  </a:xfrm>
                </p:grpSpPr>
                <p:pic>
                  <p:nvPicPr>
                    <p:cNvPr id="50" name="Picture 72">
                      <a:extLst>
                        <a:ext uri="{FF2B5EF4-FFF2-40B4-BE49-F238E27FC236}">
                          <a16:creationId xmlns:a16="http://schemas.microsoft.com/office/drawing/2014/main" id="{1D978F57-B7B3-5D9C-823C-83B122161E0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7" cstate="hq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26077" t="11128" r="28899"/>
                    <a:stretch>
                      <a:fillRect/>
                    </a:stretch>
                  </p:blipFill>
                  <p:spPr>
                    <a:xfrm>
                      <a:off x="3615654" y="15643364"/>
                      <a:ext cx="868640" cy="792308"/>
                    </a:xfrm>
                    <a:prstGeom prst="ellipse">
                      <a:avLst/>
                    </a:prstGeom>
                  </p:spPr>
                </p:pic>
                <p:pic>
                  <p:nvPicPr>
                    <p:cNvPr id="51" name="Picture 73">
                      <a:extLst>
                        <a:ext uri="{FF2B5EF4-FFF2-40B4-BE49-F238E27FC236}">
                          <a16:creationId xmlns:a16="http://schemas.microsoft.com/office/drawing/2014/main" id="{61B8F597-2660-1615-E65C-9443B66D6C15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7" cstate="hq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26077" t="11128" r="28899"/>
                    <a:stretch>
                      <a:fillRect/>
                    </a:stretch>
                  </p:blipFill>
                  <p:spPr>
                    <a:xfrm>
                      <a:off x="4263151" y="15954473"/>
                      <a:ext cx="868640" cy="792308"/>
                    </a:xfrm>
                    <a:prstGeom prst="ellipse">
                      <a:avLst/>
                    </a:prstGeom>
                  </p:spPr>
                </p:pic>
                <p:pic>
                  <p:nvPicPr>
                    <p:cNvPr id="52" name="Picture 74">
                      <a:extLst>
                        <a:ext uri="{FF2B5EF4-FFF2-40B4-BE49-F238E27FC236}">
                          <a16:creationId xmlns:a16="http://schemas.microsoft.com/office/drawing/2014/main" id="{2D7A71BD-7968-5D65-DA06-F6D134CADD2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7" cstate="hq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26077" t="11128" r="28899"/>
                    <a:stretch>
                      <a:fillRect/>
                    </a:stretch>
                  </p:blipFill>
                  <p:spPr>
                    <a:xfrm>
                      <a:off x="3650930" y="16235150"/>
                      <a:ext cx="868640" cy="792308"/>
                    </a:xfrm>
                    <a:prstGeom prst="ellipse">
                      <a:avLst/>
                    </a:prstGeom>
                  </p:spPr>
                </p:pic>
              </p:grpSp>
            </p:grpSp>
            <p:grpSp>
              <p:nvGrpSpPr>
                <p:cNvPr id="19" name="Group 24">
                  <a:extLst>
                    <a:ext uri="{FF2B5EF4-FFF2-40B4-BE49-F238E27FC236}">
                      <a16:creationId xmlns:a16="http://schemas.microsoft.com/office/drawing/2014/main" id="{85214707-63F2-5719-1FD6-A78F4DF5EB0E}"/>
                    </a:ext>
                  </a:extLst>
                </p:cNvPr>
                <p:cNvGrpSpPr/>
                <p:nvPr/>
              </p:nvGrpSpPr>
              <p:grpSpPr>
                <a:xfrm>
                  <a:off x="7581022" y="15020595"/>
                  <a:ext cx="7538767" cy="4102920"/>
                  <a:chOff x="7581022" y="15020595"/>
                  <a:chExt cx="7538767" cy="4102920"/>
                </a:xfrm>
              </p:grpSpPr>
              <p:sp>
                <p:nvSpPr>
                  <p:cNvPr id="20" name="TextBox 25">
                    <a:extLst>
                      <a:ext uri="{FF2B5EF4-FFF2-40B4-BE49-F238E27FC236}">
                        <a16:creationId xmlns:a16="http://schemas.microsoft.com/office/drawing/2014/main" id="{13CD809D-2A5D-D699-8A5E-8061B5C31684}"/>
                      </a:ext>
                    </a:extLst>
                  </p:cNvPr>
                  <p:cNvSpPr txBox="1"/>
                  <p:nvPr/>
                </p:nvSpPr>
                <p:spPr>
                  <a:xfrm>
                    <a:off x="8416156" y="15209629"/>
                    <a:ext cx="4597944" cy="1078845"/>
                  </a:xfrm>
                  <a:prstGeom prst="ellipse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400" b="1" noProof="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Molecule and metal</a:t>
                    </a:r>
                  </a:p>
                  <a:p>
                    <a:pPr algn="ctr"/>
                    <a:r>
                      <a:rPr lang="en-US" sz="1400" b="1" noProof="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deposition</a:t>
                    </a:r>
                  </a:p>
                </p:txBody>
              </p:sp>
              <p:sp>
                <p:nvSpPr>
                  <p:cNvPr id="21" name="TextBox 31">
                    <a:extLst>
                      <a:ext uri="{FF2B5EF4-FFF2-40B4-BE49-F238E27FC236}">
                        <a16:creationId xmlns:a16="http://schemas.microsoft.com/office/drawing/2014/main" id="{8337BAE3-D444-6C42-3BCA-B43C322ED350}"/>
                      </a:ext>
                    </a:extLst>
                  </p:cNvPr>
                  <p:cNvSpPr txBox="1"/>
                  <p:nvPr/>
                </p:nvSpPr>
                <p:spPr>
                  <a:xfrm>
                    <a:off x="7581022" y="17906913"/>
                    <a:ext cx="2892036" cy="1078845"/>
                  </a:xfrm>
                  <a:prstGeom prst="ellipse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400" b="1" noProof="0" dirty="0">
                        <a:ln w="3175">
                          <a:noFill/>
                        </a:ln>
                        <a:latin typeface="Arial" panose="020B0604020202020204" pitchFamily="34" charset="0"/>
                        <a:cs typeface="Arial" panose="020B0604020202020204" pitchFamily="34" charset="0"/>
                      </a:rPr>
                      <a:t>Disordered molecules</a:t>
                    </a:r>
                  </a:p>
                </p:txBody>
              </p:sp>
              <p:pic>
                <p:nvPicPr>
                  <p:cNvPr id="22" name="Graphic 32" descr="Acquisition with solid fill">
                    <a:extLst>
                      <a:ext uri="{FF2B5EF4-FFF2-40B4-BE49-F238E27FC236}">
                        <a16:creationId xmlns:a16="http://schemas.microsoft.com/office/drawing/2014/main" id="{99C82276-0907-25A6-2B79-946CF5060EA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>
                    <a:extLst>
                      <a:ext uri="{96DAC541-7B7A-43D3-8B79-37D633B846F1}">
                        <asvg:svgBlip xmlns:asvg="http://schemas.microsoft.com/office/drawing/2016/SVG/main" r:embed="rId9"/>
                      </a:ext>
                    </a:extLst>
                  </a:blip>
                  <a:stretch>
                    <a:fillRect/>
                  </a:stretch>
                </p:blipFill>
                <p:spPr>
                  <a:xfrm rot="10800000">
                    <a:off x="9738062" y="17564560"/>
                    <a:ext cx="1792825" cy="1351297"/>
                  </a:xfrm>
                  <a:prstGeom prst="ellipse">
                    <a:avLst/>
                  </a:prstGeom>
                </p:spPr>
              </p:pic>
              <p:sp>
                <p:nvSpPr>
                  <p:cNvPr id="23" name="TextBox 33">
                    <a:extLst>
                      <a:ext uri="{FF2B5EF4-FFF2-40B4-BE49-F238E27FC236}">
                        <a16:creationId xmlns:a16="http://schemas.microsoft.com/office/drawing/2014/main" id="{94CFD095-F8A1-3ABC-3833-DDE28C5E081F}"/>
                      </a:ext>
                    </a:extLst>
                  </p:cNvPr>
                  <p:cNvSpPr txBox="1"/>
                  <p:nvPr/>
                </p:nvSpPr>
                <p:spPr>
                  <a:xfrm>
                    <a:off x="10046031" y="17264507"/>
                    <a:ext cx="1990675" cy="634614"/>
                  </a:xfrm>
                  <a:prstGeom prst="ellipse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b="1" noProof="0" dirty="0">
                        <a:ln w="3175">
                          <a:noFill/>
                        </a:ln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SAM</a:t>
                    </a:r>
                  </a:p>
                </p:txBody>
              </p:sp>
              <p:sp>
                <p:nvSpPr>
                  <p:cNvPr id="24" name="TextBox 34">
                    <a:extLst>
                      <a:ext uri="{FF2B5EF4-FFF2-40B4-BE49-F238E27FC236}">
                        <a16:creationId xmlns:a16="http://schemas.microsoft.com/office/drawing/2014/main" id="{738BDCA0-3DF4-2ED3-472C-25C4F1297E73}"/>
                      </a:ext>
                    </a:extLst>
                  </p:cNvPr>
                  <p:cNvSpPr txBox="1"/>
                  <p:nvPr/>
                </p:nvSpPr>
                <p:spPr>
                  <a:xfrm>
                    <a:off x="9306251" y="18380221"/>
                    <a:ext cx="2808582" cy="634614"/>
                  </a:xfrm>
                  <a:prstGeom prst="ellipse">
                    <a:avLst/>
                  </a:prstGeom>
                  <a:noFill/>
                  <a:ln>
                    <a:noFill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b="1" noProof="0" dirty="0">
                        <a:ln w="3175">
                          <a:noFill/>
                        </a:ln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Activation</a:t>
                    </a:r>
                  </a:p>
                </p:txBody>
              </p:sp>
              <p:grpSp>
                <p:nvGrpSpPr>
                  <p:cNvPr id="25" name="Group 35">
                    <a:extLst>
                      <a:ext uri="{FF2B5EF4-FFF2-40B4-BE49-F238E27FC236}">
                        <a16:creationId xmlns:a16="http://schemas.microsoft.com/office/drawing/2014/main" id="{7CE5F243-5996-6AEE-EC7E-CC00D746A1C2}"/>
                      </a:ext>
                    </a:extLst>
                  </p:cNvPr>
                  <p:cNvGrpSpPr/>
                  <p:nvPr/>
                </p:nvGrpSpPr>
                <p:grpSpPr>
                  <a:xfrm>
                    <a:off x="9634839" y="16771357"/>
                    <a:ext cx="664156" cy="210602"/>
                    <a:chOff x="9634839" y="16771357"/>
                    <a:chExt cx="664156" cy="210602"/>
                  </a:xfrm>
                </p:grpSpPr>
                <p:cxnSp>
                  <p:nvCxnSpPr>
                    <p:cNvPr id="45" name="Straight Connector 55">
                      <a:extLst>
                        <a:ext uri="{FF2B5EF4-FFF2-40B4-BE49-F238E27FC236}">
                          <a16:creationId xmlns:a16="http://schemas.microsoft.com/office/drawing/2014/main" id="{E2D5BA39-A5E7-5041-344B-5CA0575A58A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0137290" y="16870179"/>
                      <a:ext cx="161705" cy="11178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" name="Straight Connector 56">
                      <a:extLst>
                        <a:ext uri="{FF2B5EF4-FFF2-40B4-BE49-F238E27FC236}">
                          <a16:creationId xmlns:a16="http://schemas.microsoft.com/office/drawing/2014/main" id="{48707ADF-57AE-5733-B7B5-4BFD9E13380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9634839" y="16771357"/>
                      <a:ext cx="0" cy="197382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26" name="Straight Connector 36">
                    <a:extLst>
                      <a:ext uri="{FF2B5EF4-FFF2-40B4-BE49-F238E27FC236}">
                        <a16:creationId xmlns:a16="http://schemas.microsoft.com/office/drawing/2014/main" id="{6CE398E9-62CA-47F9-459C-7C7CD451725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9816409" y="17332021"/>
                    <a:ext cx="176603" cy="76200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27" name="Group 37">
                    <a:extLst>
                      <a:ext uri="{FF2B5EF4-FFF2-40B4-BE49-F238E27FC236}">
                        <a16:creationId xmlns:a16="http://schemas.microsoft.com/office/drawing/2014/main" id="{AC4925B7-93CF-082B-48B6-D53836CCD2CF}"/>
                      </a:ext>
                    </a:extLst>
                  </p:cNvPr>
                  <p:cNvGrpSpPr/>
                  <p:nvPr/>
                </p:nvGrpSpPr>
                <p:grpSpPr>
                  <a:xfrm>
                    <a:off x="10822264" y="15020595"/>
                    <a:ext cx="4297525" cy="4102920"/>
                    <a:chOff x="10822264" y="15020595"/>
                    <a:chExt cx="4297525" cy="4102920"/>
                  </a:xfrm>
                </p:grpSpPr>
                <p:grpSp>
                  <p:nvGrpSpPr>
                    <p:cNvPr id="28" name="Group 38">
                      <a:extLst>
                        <a:ext uri="{FF2B5EF4-FFF2-40B4-BE49-F238E27FC236}">
                          <a16:creationId xmlns:a16="http://schemas.microsoft.com/office/drawing/2014/main" id="{0C9B2137-827D-F13A-006F-A49BEBEFCF7B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0822264" y="16100068"/>
                      <a:ext cx="3981944" cy="3023447"/>
                      <a:chOff x="10822264" y="16100068"/>
                      <a:chExt cx="3981944" cy="3023447"/>
                    </a:xfrm>
                  </p:grpSpPr>
                  <p:sp>
                    <p:nvSpPr>
                      <p:cNvPr id="31" name="TextBox 41">
                        <a:extLst>
                          <a:ext uri="{FF2B5EF4-FFF2-40B4-BE49-F238E27FC236}">
                            <a16:creationId xmlns:a16="http://schemas.microsoft.com/office/drawing/2014/main" id="{9443D5C8-FC8B-C1AF-7E01-90A9709FE1DA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10822264" y="16100068"/>
                        <a:ext cx="1971340" cy="624584"/>
                      </a:xfrm>
                      <a:prstGeom prst="ellipse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en-US" sz="2000" b="1" noProof="0" dirty="0">
                            <a:ln w="3175">
                              <a:noFill/>
                            </a:ln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a:t>MON</a:t>
                        </a:r>
                      </a:p>
                    </p:txBody>
                  </p:sp>
                  <p:grpSp>
                    <p:nvGrpSpPr>
                      <p:cNvPr id="32" name="Group 42">
                        <a:extLst>
                          <a:ext uri="{FF2B5EF4-FFF2-40B4-BE49-F238E27FC236}">
                            <a16:creationId xmlns:a16="http://schemas.microsoft.com/office/drawing/2014/main" id="{90AA51FD-774A-F30A-F28B-2D847DE7D05D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1365712" y="16191158"/>
                        <a:ext cx="3438496" cy="2932357"/>
                        <a:chOff x="11365712" y="16191158"/>
                        <a:chExt cx="3438496" cy="2932357"/>
                      </a:xfrm>
                    </p:grpSpPr>
                    <p:pic>
                      <p:nvPicPr>
                        <p:cNvPr id="33" name="Picture 43">
                          <a:extLst>
                            <a:ext uri="{FF2B5EF4-FFF2-40B4-BE49-F238E27FC236}">
                              <a16:creationId xmlns:a16="http://schemas.microsoft.com/office/drawing/2014/main" id="{DB17116B-EE27-9C40-8D80-1D60F090556E}"/>
                            </a:ext>
                          </a:extLst>
                        </p:cNvPr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0" cstate="hq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l="26077" t="11128" r="28899"/>
                        <a:stretch>
                          <a:fillRect/>
                        </a:stretch>
                      </p:blipFill>
                      <p:spPr>
                        <a:xfrm>
                          <a:off x="11896889" y="16201517"/>
                          <a:ext cx="1172409" cy="1102822"/>
                        </a:xfrm>
                        <a:prstGeom prst="ellipse">
                          <a:avLst/>
                        </a:prstGeom>
                      </p:spPr>
                    </p:pic>
                    <p:pic>
                      <p:nvPicPr>
                        <p:cNvPr id="34" name="Picture 44">
                          <a:extLst>
                            <a:ext uri="{FF2B5EF4-FFF2-40B4-BE49-F238E27FC236}">
                              <a16:creationId xmlns:a16="http://schemas.microsoft.com/office/drawing/2014/main" id="{A280F7BC-9AA8-CAA4-BA45-AC546C568C82}"/>
                            </a:ext>
                          </a:extLst>
                        </p:cNvPr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0" cstate="hq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l="26077" t="11128" r="28899"/>
                        <a:stretch>
                          <a:fillRect/>
                        </a:stretch>
                      </p:blipFill>
                      <p:spPr>
                        <a:xfrm>
                          <a:off x="11365712" y="17114837"/>
                          <a:ext cx="1172409" cy="1102822"/>
                        </a:xfrm>
                        <a:prstGeom prst="ellipse">
                          <a:avLst/>
                        </a:prstGeom>
                      </p:spPr>
                    </p:pic>
                    <p:pic>
                      <p:nvPicPr>
                        <p:cNvPr id="35" name="Picture 45">
                          <a:extLst>
                            <a:ext uri="{FF2B5EF4-FFF2-40B4-BE49-F238E27FC236}">
                              <a16:creationId xmlns:a16="http://schemas.microsoft.com/office/drawing/2014/main" id="{4D50B058-8440-9BF2-94B9-39F18E972189}"/>
                            </a:ext>
                          </a:extLst>
                        </p:cNvPr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0" cstate="hq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l="26077" t="11128" r="28899"/>
                        <a:stretch>
                          <a:fillRect/>
                        </a:stretch>
                      </p:blipFill>
                      <p:spPr>
                        <a:xfrm>
                          <a:off x="12513327" y="17102526"/>
                          <a:ext cx="1172409" cy="1102822"/>
                        </a:xfrm>
                        <a:prstGeom prst="ellipse">
                          <a:avLst/>
                        </a:prstGeom>
                      </p:spPr>
                    </p:pic>
                    <p:pic>
                      <p:nvPicPr>
                        <p:cNvPr id="36" name="Picture 46">
                          <a:extLst>
                            <a:ext uri="{FF2B5EF4-FFF2-40B4-BE49-F238E27FC236}">
                              <a16:creationId xmlns:a16="http://schemas.microsoft.com/office/drawing/2014/main" id="{9B85ABAF-1388-839F-91E4-4978160B897B}"/>
                            </a:ext>
                          </a:extLst>
                        </p:cNvPr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0" cstate="hq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l="26077" t="11128" r="28899"/>
                        <a:stretch>
                          <a:fillRect/>
                        </a:stretch>
                      </p:blipFill>
                      <p:spPr>
                        <a:xfrm>
                          <a:off x="11982149" y="18020693"/>
                          <a:ext cx="1172409" cy="1102822"/>
                        </a:xfrm>
                        <a:prstGeom prst="ellipse">
                          <a:avLst/>
                        </a:prstGeom>
                      </p:spPr>
                    </p:pic>
                    <p:pic>
                      <p:nvPicPr>
                        <p:cNvPr id="37" name="Picture 47">
                          <a:extLst>
                            <a:ext uri="{FF2B5EF4-FFF2-40B4-BE49-F238E27FC236}">
                              <a16:creationId xmlns:a16="http://schemas.microsoft.com/office/drawing/2014/main" id="{E376A189-C9CC-D82A-0B26-6DB2CE40B8AD}"/>
                            </a:ext>
                          </a:extLst>
                        </p:cNvPr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0" cstate="hq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l="26077" t="11128" r="28899"/>
                        <a:stretch>
                          <a:fillRect/>
                        </a:stretch>
                      </p:blipFill>
                      <p:spPr>
                        <a:xfrm>
                          <a:off x="13124189" y="17995219"/>
                          <a:ext cx="1172409" cy="1102822"/>
                        </a:xfrm>
                        <a:prstGeom prst="ellipse">
                          <a:avLst/>
                        </a:prstGeom>
                      </p:spPr>
                    </p:pic>
                    <p:pic>
                      <p:nvPicPr>
                        <p:cNvPr id="38" name="Picture 48">
                          <a:extLst>
                            <a:ext uri="{FF2B5EF4-FFF2-40B4-BE49-F238E27FC236}">
                              <a16:creationId xmlns:a16="http://schemas.microsoft.com/office/drawing/2014/main" id="{9F5ABA83-784E-8104-F59D-5CA028198872}"/>
                            </a:ext>
                          </a:extLst>
                        </p:cNvPr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0" cstate="hq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l="26077" t="11128" r="28899"/>
                        <a:stretch>
                          <a:fillRect/>
                        </a:stretch>
                      </p:blipFill>
                      <p:spPr>
                        <a:xfrm>
                          <a:off x="13047259" y="16191158"/>
                          <a:ext cx="1172409" cy="1102822"/>
                        </a:xfrm>
                        <a:prstGeom prst="ellipse">
                          <a:avLst/>
                        </a:prstGeom>
                      </p:spPr>
                    </p:pic>
                    <p:pic>
                      <p:nvPicPr>
                        <p:cNvPr id="39" name="Picture 49">
                          <a:extLst>
                            <a:ext uri="{FF2B5EF4-FFF2-40B4-BE49-F238E27FC236}">
                              <a16:creationId xmlns:a16="http://schemas.microsoft.com/office/drawing/2014/main" id="{F053B3AB-4DBB-D831-712A-635E2B99EEE7}"/>
                            </a:ext>
                          </a:extLst>
                        </p:cNvPr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0" cstate="hq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l="26077" t="11128" r="28899"/>
                        <a:stretch>
                          <a:fillRect/>
                        </a:stretch>
                      </p:blipFill>
                      <p:spPr>
                        <a:xfrm>
                          <a:off x="13631799" y="17099065"/>
                          <a:ext cx="1172409" cy="1102822"/>
                        </a:xfrm>
                        <a:prstGeom prst="ellipse">
                          <a:avLst/>
                        </a:prstGeom>
                      </p:spPr>
                    </p:pic>
                    <p:sp>
                      <p:nvSpPr>
                        <p:cNvPr id="40" name="Oval 50">
                          <a:extLst>
                            <a:ext uri="{FF2B5EF4-FFF2-40B4-BE49-F238E27FC236}">
                              <a16:creationId xmlns:a16="http://schemas.microsoft.com/office/drawing/2014/main" id="{A1890DE9-AEB0-072B-F884-94CF9E8174E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2952278" y="16886092"/>
                          <a:ext cx="171251" cy="177743"/>
                        </a:xfrm>
                        <a:prstGeom prst="ellipse">
                          <a:avLst/>
                        </a:prstGeom>
                        <a:solidFill>
                          <a:srgbClr val="C00000"/>
                        </a:solidFill>
                        <a:ln>
                          <a:noFill/>
                        </a:ln>
                        <a:scene3d>
                          <a:camera prst="orthographicFront"/>
                          <a:lightRig rig="threePt" dir="t"/>
                        </a:scene3d>
                        <a:sp3d>
                          <a:bevelT/>
                        </a:sp3d>
                      </p:spPr>
                      <p:style>
                        <a:lnRef idx="2">
                          <a:schemeClr val="accent1">
                            <a:shade val="15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noProof="0" dirty="0"/>
                        </a:p>
                      </p:txBody>
                    </p:sp>
                    <p:sp>
                      <p:nvSpPr>
                        <p:cNvPr id="41" name="Oval 51">
                          <a:extLst>
                            <a:ext uri="{FF2B5EF4-FFF2-40B4-BE49-F238E27FC236}">
                              <a16:creationId xmlns:a16="http://schemas.microsoft.com/office/drawing/2014/main" id="{9FED3C06-8775-0F17-5ACE-CCEFD945E2B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4065970" y="16891449"/>
                          <a:ext cx="171251" cy="177743"/>
                        </a:xfrm>
                        <a:prstGeom prst="ellipse">
                          <a:avLst/>
                        </a:prstGeom>
                        <a:solidFill>
                          <a:srgbClr val="C00000"/>
                        </a:solidFill>
                        <a:ln>
                          <a:noFill/>
                        </a:ln>
                        <a:scene3d>
                          <a:camera prst="orthographicFront"/>
                          <a:lightRig rig="threePt" dir="t"/>
                        </a:scene3d>
                        <a:sp3d>
                          <a:bevelT/>
                        </a:sp3d>
                      </p:spPr>
                      <p:style>
                        <a:lnRef idx="2">
                          <a:schemeClr val="accent1">
                            <a:shade val="15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noProof="0" dirty="0"/>
                        </a:p>
                      </p:txBody>
                    </p:sp>
                    <p:sp>
                      <p:nvSpPr>
                        <p:cNvPr id="42" name="Oval 52">
                          <a:extLst>
                            <a:ext uri="{FF2B5EF4-FFF2-40B4-BE49-F238E27FC236}">
                              <a16:creationId xmlns:a16="http://schemas.microsoft.com/office/drawing/2014/main" id="{3127C5D6-409D-18DE-8AA7-FBADE9E6182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1811262" y="16897041"/>
                          <a:ext cx="171251" cy="177743"/>
                        </a:xfrm>
                        <a:prstGeom prst="ellipse">
                          <a:avLst/>
                        </a:prstGeom>
                        <a:solidFill>
                          <a:srgbClr val="C00000"/>
                        </a:solidFill>
                        <a:ln>
                          <a:noFill/>
                        </a:ln>
                        <a:scene3d>
                          <a:camera prst="orthographicFront"/>
                          <a:lightRig rig="threePt" dir="t"/>
                        </a:scene3d>
                        <a:sp3d>
                          <a:bevelT/>
                        </a:sp3d>
                      </p:spPr>
                      <p:style>
                        <a:lnRef idx="2">
                          <a:schemeClr val="accent1">
                            <a:shade val="15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noProof="0" dirty="0"/>
                        </a:p>
                      </p:txBody>
                    </p:sp>
                    <p:sp>
                      <p:nvSpPr>
                        <p:cNvPr id="43" name="Oval 53">
                          <a:extLst>
                            <a:ext uri="{FF2B5EF4-FFF2-40B4-BE49-F238E27FC236}">
                              <a16:creationId xmlns:a16="http://schemas.microsoft.com/office/drawing/2014/main" id="{F3C4B97F-0734-DF43-7AB9-797C02BBDEB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2410296" y="17791009"/>
                          <a:ext cx="171251" cy="177743"/>
                        </a:xfrm>
                        <a:prstGeom prst="ellipse">
                          <a:avLst/>
                        </a:prstGeom>
                        <a:solidFill>
                          <a:srgbClr val="C00000"/>
                        </a:solidFill>
                        <a:ln>
                          <a:noFill/>
                        </a:ln>
                        <a:scene3d>
                          <a:camera prst="orthographicFront"/>
                          <a:lightRig rig="threePt" dir="t"/>
                        </a:scene3d>
                        <a:sp3d>
                          <a:bevelT/>
                        </a:sp3d>
                      </p:spPr>
                      <p:style>
                        <a:lnRef idx="2">
                          <a:schemeClr val="accent1">
                            <a:shade val="15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noProof="0" dirty="0"/>
                        </a:p>
                      </p:txBody>
                    </p:sp>
                    <p:sp>
                      <p:nvSpPr>
                        <p:cNvPr id="44" name="Oval 54">
                          <a:extLst>
                            <a:ext uri="{FF2B5EF4-FFF2-40B4-BE49-F238E27FC236}">
                              <a16:creationId xmlns:a16="http://schemas.microsoft.com/office/drawing/2014/main" id="{12A0B69C-1975-C5EC-9918-60D92F18FB92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3544594" y="17788050"/>
                          <a:ext cx="171251" cy="177743"/>
                        </a:xfrm>
                        <a:prstGeom prst="ellipse">
                          <a:avLst/>
                        </a:prstGeom>
                        <a:solidFill>
                          <a:srgbClr val="C00000"/>
                        </a:solidFill>
                        <a:ln>
                          <a:noFill/>
                        </a:ln>
                        <a:scene3d>
                          <a:camera prst="orthographicFront"/>
                          <a:lightRig rig="threePt" dir="t"/>
                        </a:scene3d>
                        <a:sp3d>
                          <a:bevelT/>
                        </a:sp3d>
                      </p:spPr>
                      <p:style>
                        <a:lnRef idx="2">
                          <a:schemeClr val="accent1">
                            <a:shade val="15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noProof="0" dirty="0"/>
                        </a:p>
                      </p:txBody>
                    </p:sp>
                  </p:grpSp>
                </p:grpSp>
                <p:sp>
                  <p:nvSpPr>
                    <p:cNvPr id="29" name="TextBox 39">
                      <a:extLst>
                        <a:ext uri="{FF2B5EF4-FFF2-40B4-BE49-F238E27FC236}">
                          <a16:creationId xmlns:a16="http://schemas.microsoft.com/office/drawing/2014/main" id="{5A517988-9451-D382-E128-A503668DEFE0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2799397" y="15020595"/>
                      <a:ext cx="2320392" cy="1078845"/>
                    </a:xfrm>
                    <a:prstGeom prst="ellipse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1400" b="1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Magnetic Adatom</a:t>
                      </a:r>
                    </a:p>
                  </p:txBody>
                </p:sp>
                <p:pic>
                  <p:nvPicPr>
                    <p:cNvPr id="30" name="Graphic 40" descr="Line arrow: Counter-clockwise curve with solid fill">
                      <a:extLst>
                        <a:ext uri="{FF2B5EF4-FFF2-40B4-BE49-F238E27FC236}">
                          <a16:creationId xmlns:a16="http://schemas.microsoft.com/office/drawing/2014/main" id="{8783EAA9-D6A2-87B5-21DC-BE41C671F75C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>
                      <a:extLst>
                        <a:ext uri="{96DAC541-7B7A-43D3-8B79-37D633B846F1}">
                          <asvg:svgBlip xmlns:asvg="http://schemas.microsoft.com/office/drawing/2016/SVG/main" r:embed="rId11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10800000" flipH="1">
                      <a:off x="14000235" y="16021676"/>
                      <a:ext cx="914554" cy="914400"/>
                    </a:xfrm>
                    <a:prstGeom prst="ellipse">
                      <a:avLst/>
                    </a:prstGeom>
                  </p:spPr>
                </p:pic>
              </p:grpSp>
            </p:grpSp>
          </p:grpSp>
          <p:sp>
            <p:nvSpPr>
              <p:cNvPr id="17" name="Oval 13">
                <a:extLst>
                  <a:ext uri="{FF2B5EF4-FFF2-40B4-BE49-F238E27FC236}">
                    <a16:creationId xmlns:a16="http://schemas.microsoft.com/office/drawing/2014/main" id="{FA0FB47E-85A8-6941-F27D-9AB74A7BCB1B}"/>
                  </a:ext>
                </a:extLst>
              </p:cNvPr>
              <p:cNvSpPr/>
              <p:nvPr/>
            </p:nvSpPr>
            <p:spPr>
              <a:xfrm>
                <a:off x="10404313" y="16185427"/>
                <a:ext cx="171251" cy="177743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</p:grpSp>
        <p:sp>
          <p:nvSpPr>
            <p:cNvPr id="14" name="Oval 10">
              <a:extLst>
                <a:ext uri="{FF2B5EF4-FFF2-40B4-BE49-F238E27FC236}">
                  <a16:creationId xmlns:a16="http://schemas.microsoft.com/office/drawing/2014/main" id="{B80BDB70-7A68-5706-36AE-15231B6F6F4B}"/>
                </a:ext>
              </a:extLst>
            </p:cNvPr>
            <p:cNvSpPr/>
            <p:nvPr/>
          </p:nvSpPr>
          <p:spPr>
            <a:xfrm>
              <a:off x="10268998" y="16010331"/>
              <a:ext cx="171251" cy="17774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5" name="Oval 11">
              <a:extLst>
                <a:ext uri="{FF2B5EF4-FFF2-40B4-BE49-F238E27FC236}">
                  <a16:creationId xmlns:a16="http://schemas.microsoft.com/office/drawing/2014/main" id="{73E0C2B3-ADEC-61BC-1290-6F46C6BA7A43}"/>
                </a:ext>
              </a:extLst>
            </p:cNvPr>
            <p:cNvSpPr/>
            <p:nvPr/>
          </p:nvSpPr>
          <p:spPr>
            <a:xfrm>
              <a:off x="10381746" y="15903120"/>
              <a:ext cx="171251" cy="17774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60" name="CaixaDeTexto 59">
            <a:extLst>
              <a:ext uri="{FF2B5EF4-FFF2-40B4-BE49-F238E27FC236}">
                <a16:creationId xmlns:a16="http://schemas.microsoft.com/office/drawing/2014/main" id="{8AE9AD85-D891-C6D4-1B31-EA5FA264150E}"/>
              </a:ext>
            </a:extLst>
          </p:cNvPr>
          <p:cNvSpPr txBox="1"/>
          <p:nvPr/>
        </p:nvSpPr>
        <p:spPr>
          <a:xfrm>
            <a:off x="6772698" y="1997930"/>
            <a:ext cx="48115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b="1" noProof="0" dirty="0">
                <a:latin typeface="Arial" panose="020B0604020202020204" pitchFamily="34" charset="0"/>
                <a:cs typeface="Arial" panose="020B0604020202020204" pitchFamily="34" charset="0"/>
              </a:rPr>
              <a:t>Scanning Tunneling Microscopy (STM)</a:t>
            </a:r>
          </a:p>
        </p:txBody>
      </p:sp>
      <p:grpSp>
        <p:nvGrpSpPr>
          <p:cNvPr id="61" name="Group 417">
            <a:extLst>
              <a:ext uri="{FF2B5EF4-FFF2-40B4-BE49-F238E27FC236}">
                <a16:creationId xmlns:a16="http://schemas.microsoft.com/office/drawing/2014/main" id="{DAC0F46D-1373-9D2A-32B4-27976095DAAE}"/>
              </a:ext>
            </a:extLst>
          </p:cNvPr>
          <p:cNvGrpSpPr/>
          <p:nvPr/>
        </p:nvGrpSpPr>
        <p:grpSpPr>
          <a:xfrm>
            <a:off x="7550737" y="2490857"/>
            <a:ext cx="3962751" cy="2908984"/>
            <a:chOff x="14646364" y="13674645"/>
            <a:chExt cx="7131931" cy="5546501"/>
          </a:xfrm>
        </p:grpSpPr>
        <p:sp>
          <p:nvSpPr>
            <p:cNvPr id="62" name="TextBox 406">
              <a:extLst>
                <a:ext uri="{FF2B5EF4-FFF2-40B4-BE49-F238E27FC236}">
                  <a16:creationId xmlns:a16="http://schemas.microsoft.com/office/drawing/2014/main" id="{385D13A3-6068-CC04-0C00-CDB4E0F7026E}"/>
                </a:ext>
              </a:extLst>
            </p:cNvPr>
            <p:cNvSpPr txBox="1"/>
            <p:nvPr/>
          </p:nvSpPr>
          <p:spPr>
            <a:xfrm>
              <a:off x="16574741" y="15603496"/>
              <a:ext cx="2074111" cy="586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noProof="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Tip</a:t>
              </a:r>
            </a:p>
          </p:txBody>
        </p:sp>
        <p:grpSp>
          <p:nvGrpSpPr>
            <p:cNvPr id="63" name="Group 416">
              <a:extLst>
                <a:ext uri="{FF2B5EF4-FFF2-40B4-BE49-F238E27FC236}">
                  <a16:creationId xmlns:a16="http://schemas.microsoft.com/office/drawing/2014/main" id="{DD5E5441-57D1-AC77-C542-17ED2E2AEAF7}"/>
                </a:ext>
              </a:extLst>
            </p:cNvPr>
            <p:cNvGrpSpPr/>
            <p:nvPr/>
          </p:nvGrpSpPr>
          <p:grpSpPr>
            <a:xfrm>
              <a:off x="14646364" y="13674645"/>
              <a:ext cx="7131931" cy="5546501"/>
              <a:chOff x="14646364" y="13674645"/>
              <a:chExt cx="7131931" cy="5546501"/>
            </a:xfrm>
          </p:grpSpPr>
          <p:grpSp>
            <p:nvGrpSpPr>
              <p:cNvPr id="64" name="Group 367">
                <a:extLst>
                  <a:ext uri="{FF2B5EF4-FFF2-40B4-BE49-F238E27FC236}">
                    <a16:creationId xmlns:a16="http://schemas.microsoft.com/office/drawing/2014/main" id="{02744F91-44B3-FD7D-ECED-EA5D00CAE278}"/>
                  </a:ext>
                </a:extLst>
              </p:cNvPr>
              <p:cNvGrpSpPr/>
              <p:nvPr/>
            </p:nvGrpSpPr>
            <p:grpSpPr>
              <a:xfrm>
                <a:off x="14646364" y="14301963"/>
                <a:ext cx="7131931" cy="4919183"/>
                <a:chOff x="14196477" y="15417417"/>
                <a:chExt cx="7131931" cy="4919183"/>
              </a:xfrm>
            </p:grpSpPr>
            <p:grpSp>
              <p:nvGrpSpPr>
                <p:cNvPr id="76" name="Group 366">
                  <a:extLst>
                    <a:ext uri="{FF2B5EF4-FFF2-40B4-BE49-F238E27FC236}">
                      <a16:creationId xmlns:a16="http://schemas.microsoft.com/office/drawing/2014/main" id="{1C17FE66-15AF-4E12-B436-64026A2D16D6}"/>
                    </a:ext>
                  </a:extLst>
                </p:cNvPr>
                <p:cNvGrpSpPr/>
                <p:nvPr/>
              </p:nvGrpSpPr>
              <p:grpSpPr>
                <a:xfrm>
                  <a:off x="17948870" y="16404616"/>
                  <a:ext cx="2922356" cy="1793848"/>
                  <a:chOff x="17948870" y="16404616"/>
                  <a:chExt cx="2922356" cy="1793848"/>
                </a:xfrm>
              </p:grpSpPr>
              <p:sp>
                <p:nvSpPr>
                  <p:cNvPr id="102" name="TextBox 97">
                    <a:extLst>
                      <a:ext uri="{FF2B5EF4-FFF2-40B4-BE49-F238E27FC236}">
                        <a16:creationId xmlns:a16="http://schemas.microsoft.com/office/drawing/2014/main" id="{CCBAF049-20D9-A44D-2DBB-B980E4349597}"/>
                      </a:ext>
                    </a:extLst>
                  </p:cNvPr>
                  <p:cNvSpPr txBox="1"/>
                  <p:nvPr/>
                </p:nvSpPr>
                <p:spPr>
                  <a:xfrm>
                    <a:off x="17948870" y="17611632"/>
                    <a:ext cx="1860234" cy="586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400" b="1" noProof="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Amplifier</a:t>
                    </a:r>
                  </a:p>
                </p:txBody>
              </p:sp>
              <p:sp>
                <p:nvSpPr>
                  <p:cNvPr id="103" name="TextBox 347">
                    <a:extLst>
                      <a:ext uri="{FF2B5EF4-FFF2-40B4-BE49-F238E27FC236}">
                        <a16:creationId xmlns:a16="http://schemas.microsoft.com/office/drawing/2014/main" id="{CB5D2C11-A9F4-F9F2-C46F-45172432D397}"/>
                      </a:ext>
                    </a:extLst>
                  </p:cNvPr>
                  <p:cNvSpPr txBox="1"/>
                  <p:nvPr/>
                </p:nvSpPr>
                <p:spPr>
                  <a:xfrm>
                    <a:off x="18986374" y="16404616"/>
                    <a:ext cx="1884852" cy="99761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400" b="1" noProof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Tunneling current</a:t>
                    </a:r>
                  </a:p>
                </p:txBody>
              </p:sp>
            </p:grpSp>
            <p:grpSp>
              <p:nvGrpSpPr>
                <p:cNvPr id="77" name="Group 365">
                  <a:extLst>
                    <a:ext uri="{FF2B5EF4-FFF2-40B4-BE49-F238E27FC236}">
                      <a16:creationId xmlns:a16="http://schemas.microsoft.com/office/drawing/2014/main" id="{F716496B-82CF-1053-067A-5152EAC8401E}"/>
                    </a:ext>
                  </a:extLst>
                </p:cNvPr>
                <p:cNvGrpSpPr/>
                <p:nvPr/>
              </p:nvGrpSpPr>
              <p:grpSpPr>
                <a:xfrm>
                  <a:off x="14196477" y="15417417"/>
                  <a:ext cx="7131931" cy="4919183"/>
                  <a:chOff x="14748783" y="14437468"/>
                  <a:chExt cx="7131931" cy="4919183"/>
                </a:xfrm>
              </p:grpSpPr>
              <p:grpSp>
                <p:nvGrpSpPr>
                  <p:cNvPr id="78" name="Group 362">
                    <a:extLst>
                      <a:ext uri="{FF2B5EF4-FFF2-40B4-BE49-F238E27FC236}">
                        <a16:creationId xmlns:a16="http://schemas.microsoft.com/office/drawing/2014/main" id="{1F000F90-7F10-5B3D-A045-E6844B3648EA}"/>
                      </a:ext>
                    </a:extLst>
                  </p:cNvPr>
                  <p:cNvGrpSpPr/>
                  <p:nvPr/>
                </p:nvGrpSpPr>
                <p:grpSpPr>
                  <a:xfrm>
                    <a:off x="15342036" y="14873932"/>
                    <a:ext cx="6538678" cy="4482719"/>
                    <a:chOff x="15342036" y="14873932"/>
                    <a:chExt cx="6538678" cy="4482719"/>
                  </a:xfrm>
                </p:grpSpPr>
                <p:sp>
                  <p:nvSpPr>
                    <p:cNvPr id="80" name="Oval 23">
                      <a:extLst>
                        <a:ext uri="{FF2B5EF4-FFF2-40B4-BE49-F238E27FC236}">
                          <a16:creationId xmlns:a16="http://schemas.microsoft.com/office/drawing/2014/main" id="{398F46EC-B181-D2B9-3D3C-CB7556AF8779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17116567" y="14873932"/>
                      <a:ext cx="2107959" cy="943947"/>
                    </a:xfrm>
                    <a:prstGeom prst="ellipse">
                      <a:avLst/>
                    </a:prstGeom>
                    <a:solidFill>
                      <a:srgbClr val="DDA955"/>
                    </a:solidFill>
                    <a:ln>
                      <a:noFill/>
                    </a:ln>
                    <a:effectLst/>
                    <a:scene3d>
                      <a:camera prst="perspectiveRelaxedModerately"/>
                      <a:lightRig rig="threePt" dir="t"/>
                    </a:scene3d>
                    <a:sp3d>
                      <a:bevelT prst="angle"/>
                    </a:sp3d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noProof="0" dirty="0"/>
                    </a:p>
                  </p:txBody>
                </p:sp>
                <p:cxnSp>
                  <p:nvCxnSpPr>
                    <p:cNvPr id="81" name="Straight Connector 124">
                      <a:extLst>
                        <a:ext uri="{FF2B5EF4-FFF2-40B4-BE49-F238E27FC236}">
                          <a16:creationId xmlns:a16="http://schemas.microsoft.com/office/drawing/2014/main" id="{929309E7-43C9-75D0-425E-3DBF75E76E1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16668989" y="16432119"/>
                      <a:ext cx="2632629" cy="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2" name="Straight Connector 36">
                      <a:extLst>
                        <a:ext uri="{FF2B5EF4-FFF2-40B4-BE49-F238E27FC236}">
                          <a16:creationId xmlns:a16="http://schemas.microsoft.com/office/drawing/2014/main" id="{FDEE649A-74B4-3596-72DA-7AF1AF09FF8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18182920" y="18647758"/>
                      <a:ext cx="1773848" cy="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3" name="Straight Connector 62">
                      <a:extLst>
                        <a:ext uri="{FF2B5EF4-FFF2-40B4-BE49-F238E27FC236}">
                          <a16:creationId xmlns:a16="http://schemas.microsoft.com/office/drawing/2014/main" id="{6FB77A9F-F1DC-18EE-4F53-30DEA837135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20387283" y="16432119"/>
                      <a:ext cx="0" cy="1845275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84" name="Isosceles Triangle 143">
                      <a:extLst>
                        <a:ext uri="{FF2B5EF4-FFF2-40B4-BE49-F238E27FC236}">
                          <a16:creationId xmlns:a16="http://schemas.microsoft.com/office/drawing/2014/main" id="{CEA46229-532B-B1A6-364A-A8DDA3FD714A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19223058" y="16228634"/>
                      <a:ext cx="557645" cy="406574"/>
                    </a:xfrm>
                    <a:prstGeom prst="triangl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noProof="0" dirty="0"/>
                    </a:p>
                  </p:txBody>
                </p:sp>
                <p:sp>
                  <p:nvSpPr>
                    <p:cNvPr id="85" name="Rectangle 144">
                      <a:extLst>
                        <a:ext uri="{FF2B5EF4-FFF2-40B4-BE49-F238E27FC236}">
                          <a16:creationId xmlns:a16="http://schemas.microsoft.com/office/drawing/2014/main" id="{44C48243-B8D3-D965-3343-2C6BB75164B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9956768" y="18266649"/>
                      <a:ext cx="632000" cy="562096"/>
                    </a:xfrm>
                    <a:prstGeom prst="rect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noProof="0" dirty="0"/>
                    </a:p>
                  </p:txBody>
                </p:sp>
                <p:cxnSp>
                  <p:nvCxnSpPr>
                    <p:cNvPr id="86" name="Straight Connector 223">
                      <a:extLst>
                        <a:ext uri="{FF2B5EF4-FFF2-40B4-BE49-F238E27FC236}">
                          <a16:creationId xmlns:a16="http://schemas.microsoft.com/office/drawing/2014/main" id="{E262CFBA-ECB8-B8BB-0AAD-7E13D5BA828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6581177" y="15723302"/>
                      <a:ext cx="175623" cy="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7" name="Straight Connector 298">
                      <a:extLst>
                        <a:ext uri="{FF2B5EF4-FFF2-40B4-BE49-F238E27FC236}">
                          <a16:creationId xmlns:a16="http://schemas.microsoft.com/office/drawing/2014/main" id="{B3EC22C4-6C48-536E-67D5-972BBBF496A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16668989" y="15344480"/>
                      <a:ext cx="465165" cy="4713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8" name="Straight Connector 302">
                      <a:extLst>
                        <a:ext uri="{FF2B5EF4-FFF2-40B4-BE49-F238E27FC236}">
                          <a16:creationId xmlns:a16="http://schemas.microsoft.com/office/drawing/2014/main" id="{D777B82E-4DA9-42EB-187D-C0670F7F0E6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16664847" y="15335813"/>
                      <a:ext cx="0" cy="279837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9" name="Straight Connector 304">
                      <a:extLst>
                        <a:ext uri="{FF2B5EF4-FFF2-40B4-BE49-F238E27FC236}">
                          <a16:creationId xmlns:a16="http://schemas.microsoft.com/office/drawing/2014/main" id="{65AF6928-0C41-FAB6-B116-AD5E4F54DBB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16478647" y="15620531"/>
                      <a:ext cx="397028" cy="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90" name="TextBox 316">
                      <a:extLst>
                        <a:ext uri="{FF2B5EF4-FFF2-40B4-BE49-F238E27FC236}">
                          <a16:creationId xmlns:a16="http://schemas.microsoft.com/office/drawing/2014/main" id="{768ADCA8-ADC1-55B7-3B35-5EC38BCE15F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8978277" y="18769819"/>
                      <a:ext cx="2902437" cy="5868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1400" b="1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Feedback Loop</a:t>
                      </a:r>
                    </a:p>
                  </p:txBody>
                </p:sp>
                <p:sp>
                  <p:nvSpPr>
                    <p:cNvPr id="91" name="TextBox 318">
                      <a:extLst>
                        <a:ext uri="{FF2B5EF4-FFF2-40B4-BE49-F238E27FC236}">
                          <a16:creationId xmlns:a16="http://schemas.microsoft.com/office/drawing/2014/main" id="{CDDB5828-6398-DA5D-A00E-F5C8BB32828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5342036" y="17387678"/>
                      <a:ext cx="2728625" cy="99761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1400" b="1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Piezoelectric </a:t>
                      </a:r>
                    </a:p>
                    <a:p>
                      <a:pPr algn="ctr"/>
                      <a:r>
                        <a:rPr lang="en-US" sz="1400" b="1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system</a:t>
                      </a:r>
                    </a:p>
                  </p:txBody>
                </p:sp>
                <p:cxnSp>
                  <p:nvCxnSpPr>
                    <p:cNvPr id="92" name="Straight Connector 338">
                      <a:extLst>
                        <a:ext uri="{FF2B5EF4-FFF2-40B4-BE49-F238E27FC236}">
                          <a16:creationId xmlns:a16="http://schemas.microsoft.com/office/drawing/2014/main" id="{442341FE-D82B-09DD-819F-EA5D9F7F25E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 flipV="1">
                      <a:off x="16668989" y="15723302"/>
                      <a:ext cx="5798" cy="724207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3" name="Straight Connector 340">
                      <a:extLst>
                        <a:ext uri="{FF2B5EF4-FFF2-40B4-BE49-F238E27FC236}">
                          <a16:creationId xmlns:a16="http://schemas.microsoft.com/office/drawing/2014/main" id="{042B24B8-8E25-2CC8-713E-D82C7B4FF61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19705168" y="16432119"/>
                      <a:ext cx="1417561" cy="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94" name="Group 350">
                      <a:extLst>
                        <a:ext uri="{FF2B5EF4-FFF2-40B4-BE49-F238E27FC236}">
                          <a16:creationId xmlns:a16="http://schemas.microsoft.com/office/drawing/2014/main" id="{EA0BAA05-F664-EBE5-459F-103866AEB0F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0925441" y="16417267"/>
                      <a:ext cx="397028" cy="626484"/>
                      <a:chOff x="20007647" y="16348317"/>
                      <a:chExt cx="397028" cy="626484"/>
                    </a:xfrm>
                  </p:grpSpPr>
                  <p:cxnSp>
                    <p:nvCxnSpPr>
                      <p:cNvPr id="98" name="Straight Connector 342">
                        <a:extLst>
                          <a:ext uri="{FF2B5EF4-FFF2-40B4-BE49-F238E27FC236}">
                            <a16:creationId xmlns:a16="http://schemas.microsoft.com/office/drawing/2014/main" id="{8F52747E-E9C8-D5A7-29F7-FFAC006F86D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0088234" y="16890820"/>
                        <a:ext cx="232094" cy="0"/>
                      </a:xfrm>
                      <a:prstGeom prst="line">
                        <a:avLst/>
                      </a:prstGeom>
                      <a:ln w="28575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99" name="Straight Connector 343">
                        <a:extLst>
                          <a:ext uri="{FF2B5EF4-FFF2-40B4-BE49-F238E27FC236}">
                            <a16:creationId xmlns:a16="http://schemas.microsoft.com/office/drawing/2014/main" id="{DBDDA59D-E3CB-67C6-D2A6-129E3F5B0DE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20209893" y="16348317"/>
                        <a:ext cx="0" cy="443630"/>
                      </a:xfrm>
                      <a:prstGeom prst="line">
                        <a:avLst/>
                      </a:prstGeom>
                      <a:ln w="28575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0" name="Straight Connector 344">
                        <a:extLst>
                          <a:ext uri="{FF2B5EF4-FFF2-40B4-BE49-F238E27FC236}">
                            <a16:creationId xmlns:a16="http://schemas.microsoft.com/office/drawing/2014/main" id="{EED73DC0-2901-5473-E0B2-9501A247EF5D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H="1">
                        <a:off x="20007647" y="16802131"/>
                        <a:ext cx="397028" cy="0"/>
                      </a:xfrm>
                      <a:prstGeom prst="line">
                        <a:avLst/>
                      </a:prstGeom>
                      <a:ln w="28575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1" name="Straight Connector 349">
                        <a:extLst>
                          <a:ext uri="{FF2B5EF4-FFF2-40B4-BE49-F238E27FC236}">
                            <a16:creationId xmlns:a16="http://schemas.microsoft.com/office/drawing/2014/main" id="{DFAD0EF4-DC9F-721D-7FAC-CEB87D4F496A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0140421" y="16974801"/>
                        <a:ext cx="127473" cy="0"/>
                      </a:xfrm>
                      <a:prstGeom prst="line">
                        <a:avLst/>
                      </a:prstGeom>
                      <a:ln w="28575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95" name="Isosceles Triangle 29">
                      <a:extLst>
                        <a:ext uri="{FF2B5EF4-FFF2-40B4-BE49-F238E27FC236}">
                          <a16:creationId xmlns:a16="http://schemas.microsoft.com/office/drawing/2014/main" id="{FA57A756-F2E2-DBA4-2471-DAC4848BD1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070662" y="15384540"/>
                      <a:ext cx="191542" cy="1092231"/>
                    </a:xfrm>
                    <a:prstGeom prst="triangle">
                      <a:avLst/>
                    </a:prstGeom>
                    <a:solidFill>
                      <a:schemeClr val="tx1">
                        <a:lumMod val="50000"/>
                        <a:lumOff val="50000"/>
                      </a:schemeClr>
                    </a:solidFill>
                    <a:ln>
                      <a:noFill/>
                    </a:ln>
                    <a:scene3d>
                      <a:camera prst="orthographicFront"/>
                      <a:lightRig rig="threePt" dir="t"/>
                    </a:scene3d>
                    <a:sp3d>
                      <a:bevelT/>
                    </a:sp3d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noProof="0" dirty="0"/>
                    </a:p>
                  </p:txBody>
                </p:sp>
                <p:sp>
                  <p:nvSpPr>
                    <p:cNvPr id="96" name="Cylinder 31">
                      <a:extLst>
                        <a:ext uri="{FF2B5EF4-FFF2-40B4-BE49-F238E27FC236}">
                          <a16:creationId xmlns:a16="http://schemas.microsoft.com/office/drawing/2014/main" id="{251761A0-CB29-54D5-EEB0-27471C4A4A20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17910821" y="16410910"/>
                      <a:ext cx="511223" cy="1981051"/>
                    </a:xfrm>
                    <a:prstGeom prst="can">
                      <a:avLst/>
                    </a:prstGeom>
                    <a:solidFill>
                      <a:schemeClr val="bg1">
                        <a:lumMod val="50000"/>
                      </a:schemeClr>
                    </a:solidFill>
                    <a:ln>
                      <a:noFill/>
                    </a:ln>
                    <a:effectLst>
                      <a:innerShdw blurRad="63500" dist="50800" dir="54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noProof="0" dirty="0"/>
                    </a:p>
                  </p:txBody>
                </p:sp>
                <p:cxnSp>
                  <p:nvCxnSpPr>
                    <p:cNvPr id="97" name="Straight Connector 138">
                      <a:extLst>
                        <a:ext uri="{FF2B5EF4-FFF2-40B4-BE49-F238E27FC236}">
                          <a16:creationId xmlns:a16="http://schemas.microsoft.com/office/drawing/2014/main" id="{A2C153BC-0E44-6EF1-23B6-FCFE918A2E5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8150947" y="18317295"/>
                      <a:ext cx="0" cy="334218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79" name="TextBox 351">
                    <a:extLst>
                      <a:ext uri="{FF2B5EF4-FFF2-40B4-BE49-F238E27FC236}">
                        <a16:creationId xmlns:a16="http://schemas.microsoft.com/office/drawing/2014/main" id="{2B4DB7D3-5204-4704-847E-0FF5C0548163}"/>
                      </a:ext>
                    </a:extLst>
                  </p:cNvPr>
                  <p:cNvSpPr txBox="1"/>
                  <p:nvPr/>
                </p:nvSpPr>
                <p:spPr>
                  <a:xfrm>
                    <a:off x="14748783" y="14437468"/>
                    <a:ext cx="2074111" cy="99761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400" b="1" noProof="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Tunneling voltage</a:t>
                    </a:r>
                  </a:p>
                </p:txBody>
              </p:sp>
            </p:grpSp>
          </p:grpSp>
          <p:sp>
            <p:nvSpPr>
              <p:cNvPr id="65" name="TextBox 386">
                <a:extLst>
                  <a:ext uri="{FF2B5EF4-FFF2-40B4-BE49-F238E27FC236}">
                    <a16:creationId xmlns:a16="http://schemas.microsoft.com/office/drawing/2014/main" id="{33EC184C-69B5-6F34-4C78-148F425D708E}"/>
                  </a:ext>
                </a:extLst>
              </p:cNvPr>
              <p:cNvSpPr txBox="1"/>
              <p:nvPr/>
            </p:nvSpPr>
            <p:spPr>
              <a:xfrm>
                <a:off x="16212872" y="14914528"/>
                <a:ext cx="221367" cy="461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noProof="0" dirty="0">
                    <a:latin typeface="Arial" panose="020B0604020202020204" pitchFamily="34" charset="0"/>
                    <a:cs typeface="Arial" panose="020B0604020202020204" pitchFamily="34" charset="0"/>
                  </a:rPr>
                  <a:t>+</a:t>
                </a:r>
              </a:p>
            </p:txBody>
          </p:sp>
          <p:sp>
            <p:nvSpPr>
              <p:cNvPr id="66" name="TextBox 387">
                <a:extLst>
                  <a:ext uri="{FF2B5EF4-FFF2-40B4-BE49-F238E27FC236}">
                    <a16:creationId xmlns:a16="http://schemas.microsoft.com/office/drawing/2014/main" id="{4CC6238A-CC64-C4C7-3E03-0F7C0C39D487}"/>
                  </a:ext>
                </a:extLst>
              </p:cNvPr>
              <p:cNvSpPr txBox="1"/>
              <p:nvPr/>
            </p:nvSpPr>
            <p:spPr>
              <a:xfrm>
                <a:off x="16204291" y="15216344"/>
                <a:ext cx="221367" cy="461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noProof="0" dirty="0">
                    <a:latin typeface="Arial" panose="020B0604020202020204" pitchFamily="34" charset="0"/>
                    <a:cs typeface="Arial" panose="020B0604020202020204" pitchFamily="34" charset="0"/>
                  </a:rPr>
                  <a:t>-</a:t>
                </a:r>
              </a:p>
            </p:txBody>
          </p:sp>
          <p:sp>
            <p:nvSpPr>
              <p:cNvPr id="67" name="TextBox 407">
                <a:extLst>
                  <a:ext uri="{FF2B5EF4-FFF2-40B4-BE49-F238E27FC236}">
                    <a16:creationId xmlns:a16="http://schemas.microsoft.com/office/drawing/2014/main" id="{6F013425-2202-B52B-71C5-D6CA0E4B9C31}"/>
                  </a:ext>
                </a:extLst>
              </p:cNvPr>
              <p:cNvSpPr txBox="1"/>
              <p:nvPr/>
            </p:nvSpPr>
            <p:spPr>
              <a:xfrm>
                <a:off x="16989748" y="14148341"/>
                <a:ext cx="2074111" cy="586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noProof="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Sample</a:t>
                </a:r>
              </a:p>
            </p:txBody>
          </p:sp>
          <p:grpSp>
            <p:nvGrpSpPr>
              <p:cNvPr id="68" name="Group 415">
                <a:extLst>
                  <a:ext uri="{FF2B5EF4-FFF2-40B4-BE49-F238E27FC236}">
                    <a16:creationId xmlns:a16="http://schemas.microsoft.com/office/drawing/2014/main" id="{D44737E9-6EDF-406A-F1CB-CAC865496E30}"/>
                  </a:ext>
                </a:extLst>
              </p:cNvPr>
              <p:cNvGrpSpPr/>
              <p:nvPr/>
            </p:nvGrpSpPr>
            <p:grpSpPr>
              <a:xfrm>
                <a:off x="17946998" y="13674645"/>
                <a:ext cx="3217589" cy="1711063"/>
                <a:chOff x="17946998" y="13674645"/>
                <a:chExt cx="3217589" cy="1711063"/>
              </a:xfrm>
            </p:grpSpPr>
            <p:pic>
              <p:nvPicPr>
                <p:cNvPr id="69" name="Picture 26" descr="A stick and a triangle with a pointy stick&#10;&#10;AI-generated content may be incorrect.">
                  <a:extLst>
                    <a:ext uri="{FF2B5EF4-FFF2-40B4-BE49-F238E27FC236}">
                      <a16:creationId xmlns:a16="http://schemas.microsoft.com/office/drawing/2014/main" id="{AF7BE944-7918-8468-D1A5-820D935F2B1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saturation sat="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7687" t="64103" r="59571" b="19422"/>
                <a:stretch>
                  <a:fillRect/>
                </a:stretch>
              </p:blipFill>
              <p:spPr>
                <a:xfrm>
                  <a:off x="19770972" y="14531828"/>
                  <a:ext cx="1128905" cy="706414"/>
                </a:xfrm>
                <a:prstGeom prst="ellipse">
                  <a:avLst/>
                </a:prstGeom>
              </p:spPr>
            </p:pic>
            <p:pic>
              <p:nvPicPr>
                <p:cNvPr id="70" name="Picture 403" descr="A pyramid made of balls&#10;&#10;AI-generated content may be incorrect.">
                  <a:extLst>
                    <a:ext uri="{FF2B5EF4-FFF2-40B4-BE49-F238E27FC236}">
                      <a16:creationId xmlns:a16="http://schemas.microsoft.com/office/drawing/2014/main" id="{E2BCC54A-D4E1-8C97-2146-680DF3925D3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3958" t="45301" r="49249" b="18147"/>
                <a:stretch>
                  <a:fillRect/>
                </a:stretch>
              </p:blipFill>
              <p:spPr>
                <a:xfrm>
                  <a:off x="19549705" y="13693463"/>
                  <a:ext cx="1614882" cy="1444502"/>
                </a:xfrm>
                <a:prstGeom prst="ellipse">
                  <a:avLst/>
                </a:prstGeom>
              </p:spPr>
            </p:pic>
            <p:sp>
              <p:nvSpPr>
                <p:cNvPr id="71" name="Oval 140">
                  <a:extLst>
                    <a:ext uri="{FF2B5EF4-FFF2-40B4-BE49-F238E27FC236}">
                      <a16:creationId xmlns:a16="http://schemas.microsoft.com/office/drawing/2014/main" id="{7396D844-1001-21E5-FC62-02C58B53C9AB}"/>
                    </a:ext>
                  </a:extLst>
                </p:cNvPr>
                <p:cNvSpPr/>
                <p:nvPr/>
              </p:nvSpPr>
              <p:spPr>
                <a:xfrm>
                  <a:off x="19549706" y="13674645"/>
                  <a:ext cx="1612711" cy="1539043"/>
                </a:xfrm>
                <a:prstGeom prst="ellipse">
                  <a:avLst/>
                </a:prstGeom>
                <a:noFill/>
                <a:ln w="28575"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</p:txBody>
            </p:sp>
            <p:cxnSp>
              <p:nvCxnSpPr>
                <p:cNvPr id="72" name="Straight Connector 74">
                  <a:extLst>
                    <a:ext uri="{FF2B5EF4-FFF2-40B4-BE49-F238E27FC236}">
                      <a16:creationId xmlns:a16="http://schemas.microsoft.com/office/drawing/2014/main" id="{1D766EEE-D28F-6988-7C81-4765D4A479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0373227" y="14212956"/>
                  <a:ext cx="0" cy="424252"/>
                </a:xfrm>
                <a:prstGeom prst="line">
                  <a:avLst/>
                </a:prstGeom>
                <a:ln w="38100">
                  <a:solidFill>
                    <a:srgbClr val="FF0000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Straight Connector 409">
                  <a:extLst>
                    <a:ext uri="{FF2B5EF4-FFF2-40B4-BE49-F238E27FC236}">
                      <a16:creationId xmlns:a16="http://schemas.microsoft.com/office/drawing/2014/main" id="{5E2E57AD-F33C-D018-69F0-C6A0495DDFA2}"/>
                    </a:ext>
                  </a:extLst>
                </p:cNvPr>
                <p:cNvCxnSpPr>
                  <a:cxnSpLocks/>
                  <a:endCxn id="71" idx="1"/>
                </p:cNvCxnSpPr>
                <p:nvPr/>
              </p:nvCxnSpPr>
              <p:spPr>
                <a:xfrm flipV="1">
                  <a:off x="18026804" y="13900033"/>
                  <a:ext cx="1759078" cy="120990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Straight Connector 410">
                  <a:extLst>
                    <a:ext uri="{FF2B5EF4-FFF2-40B4-BE49-F238E27FC236}">
                      <a16:creationId xmlns:a16="http://schemas.microsoft.com/office/drawing/2014/main" id="{F5BDA73E-46AA-534F-16E1-039645044FFB}"/>
                    </a:ext>
                  </a:extLst>
                </p:cNvPr>
                <p:cNvCxnSpPr>
                  <a:cxnSpLocks/>
                  <a:stCxn id="75" idx="4"/>
                  <a:endCxn id="71" idx="4"/>
                </p:cNvCxnSpPr>
                <p:nvPr/>
              </p:nvCxnSpPr>
              <p:spPr>
                <a:xfrm flipV="1">
                  <a:off x="18057681" y="15213688"/>
                  <a:ext cx="2298381" cy="172020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5" name="Oval 412">
                  <a:extLst>
                    <a:ext uri="{FF2B5EF4-FFF2-40B4-BE49-F238E27FC236}">
                      <a16:creationId xmlns:a16="http://schemas.microsoft.com/office/drawing/2014/main" id="{74BB8C89-EC59-BC80-5EFE-8C975083182F}"/>
                    </a:ext>
                  </a:extLst>
                </p:cNvPr>
                <p:cNvSpPr/>
                <p:nvPr/>
              </p:nvSpPr>
              <p:spPr>
                <a:xfrm>
                  <a:off x="17946998" y="15130569"/>
                  <a:ext cx="221366" cy="255139"/>
                </a:xfrm>
                <a:prstGeom prst="ellipse">
                  <a:avLst/>
                </a:prstGeom>
                <a:noFill/>
                <a:ln w="28575">
                  <a:solidFill>
                    <a:srgbClr val="0070C0"/>
                  </a:solidFill>
                  <a:prstDash val="dash"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</p:txBody>
            </p:sp>
          </p:grpSp>
        </p:grpSp>
      </p:grpSp>
      <p:sp>
        <p:nvSpPr>
          <p:cNvPr id="105" name="TextBox 384">
            <a:extLst>
              <a:ext uri="{FF2B5EF4-FFF2-40B4-BE49-F238E27FC236}">
                <a16:creationId xmlns:a16="http://schemas.microsoft.com/office/drawing/2014/main" id="{EBDBDD36-E41D-104C-7691-C9F27FFE30A7}"/>
              </a:ext>
            </a:extLst>
          </p:cNvPr>
          <p:cNvSpPr txBox="1"/>
          <p:nvPr/>
        </p:nvSpPr>
        <p:spPr>
          <a:xfrm>
            <a:off x="-620400" y="2062913"/>
            <a:ext cx="60731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noProof="0" dirty="0">
                <a:latin typeface="Arial" panose="020B0604020202020204" pitchFamily="34" charset="0"/>
                <a:cs typeface="Arial" panose="020B0604020202020204" pitchFamily="34" charset="0"/>
              </a:rPr>
              <a:t>Botton-up fabrication</a:t>
            </a:r>
          </a:p>
          <a:p>
            <a:pPr marL="457200" indent="-457200" algn="ctr">
              <a:buFont typeface="Arial" panose="020B0604020202020204" pitchFamily="34" charset="0"/>
              <a:buChar char="→"/>
            </a:pPr>
            <a:r>
              <a:rPr lang="en-US" b="1" i="1" noProof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On-surface synthesis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46BAC96-5E6E-0BE4-5FD3-F4E41A719E50}"/>
              </a:ext>
            </a:extLst>
          </p:cNvPr>
          <p:cNvSpPr txBox="1"/>
          <p:nvPr/>
        </p:nvSpPr>
        <p:spPr>
          <a:xfrm>
            <a:off x="6868724" y="5518171"/>
            <a:ext cx="49609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b="1" noProof="0" dirty="0">
                <a:latin typeface="Arial" panose="020B0604020202020204" pitchFamily="34" charset="0"/>
                <a:cs typeface="Arial" panose="020B0604020202020204" pitchFamily="34" charset="0"/>
              </a:rPr>
              <a:t>X-Ray Photoelectron spectroscopy (XPS)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noProof="0" dirty="0">
                <a:latin typeface="Arial" panose="020B0604020202020204" pitchFamily="34" charset="0"/>
                <a:cs typeface="Arial" panose="020B0604020202020204" pitchFamily="34" charset="0"/>
              </a:rPr>
              <a:t>Low-energy Electron Diffraction (LEED)</a:t>
            </a:r>
          </a:p>
        </p:txBody>
      </p:sp>
      <p:sp>
        <p:nvSpPr>
          <p:cNvPr id="151" name="TextBox 384">
            <a:extLst>
              <a:ext uri="{FF2B5EF4-FFF2-40B4-BE49-F238E27FC236}">
                <a16:creationId xmlns:a16="http://schemas.microsoft.com/office/drawing/2014/main" id="{6B1A3954-3A0D-7363-7FBC-A590D071AEBB}"/>
              </a:ext>
            </a:extLst>
          </p:cNvPr>
          <p:cNvSpPr txBox="1"/>
          <p:nvPr/>
        </p:nvSpPr>
        <p:spPr>
          <a:xfrm>
            <a:off x="712714" y="2732832"/>
            <a:ext cx="60731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noProof="0" dirty="0">
                <a:latin typeface="Arial" panose="020B0604020202020204" pitchFamily="34" charset="0"/>
                <a:cs typeface="Arial" panose="020B0604020202020204" pitchFamily="34" charset="0"/>
              </a:rPr>
              <a:t>UHV environment</a:t>
            </a:r>
          </a:p>
        </p:txBody>
      </p:sp>
    </p:spTree>
    <p:extLst>
      <p:ext uri="{BB962C8B-B14F-4D97-AF65-F5344CB8AC3E}">
        <p14:creationId xmlns:p14="http://schemas.microsoft.com/office/powerpoint/2010/main" val="881059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Rectangle 106">
            <a:extLst>
              <a:ext uri="{FF2B5EF4-FFF2-40B4-BE49-F238E27FC236}">
                <a16:creationId xmlns:a16="http://schemas.microsoft.com/office/drawing/2014/main" id="{A37522BE-6545-493A-3421-F2B109FDA07E}"/>
              </a:ext>
            </a:extLst>
          </p:cNvPr>
          <p:cNvSpPr/>
          <p:nvPr/>
        </p:nvSpPr>
        <p:spPr>
          <a:xfrm>
            <a:off x="6095998" y="281939"/>
            <a:ext cx="45719" cy="6074411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C3D5A666-8E1E-B331-C957-D2E301EDE7B9}"/>
              </a:ext>
            </a:extLst>
          </p:cNvPr>
          <p:cNvSpPr txBox="1"/>
          <p:nvPr/>
        </p:nvSpPr>
        <p:spPr>
          <a:xfrm>
            <a:off x="4476409" y="4010218"/>
            <a:ext cx="3327067" cy="127727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500" noProof="0" dirty="0">
                <a:latin typeface="Arial" panose="020B0604020202020204" pitchFamily="34" charset="0"/>
                <a:cs typeface="Arial" panose="020B0604020202020204" pitchFamily="34" charset="0"/>
              </a:rPr>
              <a:t>After 450K annealing</a:t>
            </a:r>
          </a:p>
          <a:p>
            <a:pPr algn="ctr"/>
            <a:r>
              <a:rPr lang="en-US" sz="1500" b="1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Au-coordinated → Fe-coordinated </a:t>
            </a:r>
          </a:p>
          <a:p>
            <a:pPr algn="ctr"/>
            <a:r>
              <a:rPr lang="en-US" sz="1500" b="1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networks </a:t>
            </a:r>
          </a:p>
          <a:p>
            <a:pPr algn="ctr"/>
            <a:r>
              <a:rPr lang="en-US" sz="1600" noProof="0" dirty="0">
                <a:latin typeface="Arial" panose="020B0604020202020204" pitchFamily="34" charset="0"/>
                <a:cs typeface="Arial" panose="020B0604020202020204" pitchFamily="34" charset="0"/>
              </a:rPr>
              <a:t>Honeycomb networks </a:t>
            </a:r>
          </a:p>
          <a:p>
            <a:pPr algn="ctr"/>
            <a:endParaRPr lang="en-US" sz="16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tângulo 5">
            <a:extLst>
              <a:ext uri="{FF2B5EF4-FFF2-40B4-BE49-F238E27FC236}">
                <a16:creationId xmlns:a16="http://schemas.microsoft.com/office/drawing/2014/main" id="{53B5C130-E641-FF62-25C8-9E39F9699D50}"/>
              </a:ext>
            </a:extLst>
          </p:cNvPr>
          <p:cNvSpPr/>
          <p:nvPr/>
        </p:nvSpPr>
        <p:spPr>
          <a:xfrm>
            <a:off x="1" y="-22432"/>
            <a:ext cx="6095998" cy="369332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b="1" noProof="0" dirty="0">
                <a:solidFill>
                  <a:schemeClr val="bg1"/>
                </a:solidFill>
              </a:rPr>
              <a:t>TPyPB (1,3,5-tris[4-(</a:t>
            </a:r>
            <a:r>
              <a:rPr lang="en-US" b="1" noProof="0" dirty="0" err="1">
                <a:solidFill>
                  <a:schemeClr val="bg1"/>
                </a:solidFill>
              </a:rPr>
              <a:t>pyridin</a:t>
            </a:r>
            <a:r>
              <a:rPr lang="en-US" b="1" noProof="0" dirty="0">
                <a:solidFill>
                  <a:schemeClr val="bg1"/>
                </a:solidFill>
              </a:rPr>
              <a:t>)phenyl]benzene)       </a:t>
            </a:r>
          </a:p>
        </p:txBody>
      </p:sp>
      <p:sp>
        <p:nvSpPr>
          <p:cNvPr id="15" name="Retângulo 5">
            <a:extLst>
              <a:ext uri="{FF2B5EF4-FFF2-40B4-BE49-F238E27FC236}">
                <a16:creationId xmlns:a16="http://schemas.microsoft.com/office/drawing/2014/main" id="{6B59CD0E-4D32-ED6C-D4C1-BB66547D0D29}"/>
              </a:ext>
            </a:extLst>
          </p:cNvPr>
          <p:cNvSpPr/>
          <p:nvPr/>
        </p:nvSpPr>
        <p:spPr>
          <a:xfrm>
            <a:off x="6096002" y="-22431"/>
            <a:ext cx="6095998" cy="369332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b="1" noProof="0" dirty="0">
                <a:solidFill>
                  <a:schemeClr val="bg1"/>
                </a:solidFill>
              </a:rPr>
              <a:t>TPyPPB (1,3,5-tris[4-(</a:t>
            </a:r>
            <a:r>
              <a:rPr lang="en-US" b="1" noProof="0" dirty="0" err="1">
                <a:solidFill>
                  <a:schemeClr val="bg1"/>
                </a:solidFill>
              </a:rPr>
              <a:t>pyridin</a:t>
            </a:r>
            <a:r>
              <a:rPr lang="en-US" b="1" noProof="0" dirty="0">
                <a:solidFill>
                  <a:schemeClr val="bg1"/>
                </a:solidFill>
              </a:rPr>
              <a:t>)-[1,1’-biphenyl]benzene)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133AFA1-4B21-5D62-A750-F7130EB9FBE3}"/>
              </a:ext>
            </a:extLst>
          </p:cNvPr>
          <p:cNvGrpSpPr/>
          <p:nvPr/>
        </p:nvGrpSpPr>
        <p:grpSpPr>
          <a:xfrm>
            <a:off x="2040827" y="915950"/>
            <a:ext cx="1851307" cy="1810169"/>
            <a:chOff x="3018018" y="1670115"/>
            <a:chExt cx="1802700" cy="1797088"/>
          </a:xfrm>
        </p:grpSpPr>
        <p:pic>
          <p:nvPicPr>
            <p:cNvPr id="32" name="Picture 31" descr="A close-up of a hexagon pattern&#10;&#10;AI-generated content may be incorrect.">
              <a:extLst>
                <a:ext uri="{FF2B5EF4-FFF2-40B4-BE49-F238E27FC236}">
                  <a16:creationId xmlns:a16="http://schemas.microsoft.com/office/drawing/2014/main" id="{3BD0B699-7B26-DD8A-88DD-CCE5A79F76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5708" y="1672193"/>
              <a:ext cx="1795010" cy="1795010"/>
            </a:xfrm>
            <a:prstGeom prst="rect">
              <a:avLst/>
            </a:prstGeom>
          </p:spPr>
        </p:pic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708E63FA-017C-E66E-C709-ACABDC591AF2}"/>
                </a:ext>
              </a:extLst>
            </p:cNvPr>
            <p:cNvSpPr txBox="1"/>
            <p:nvPr/>
          </p:nvSpPr>
          <p:spPr>
            <a:xfrm>
              <a:off x="3018018" y="1670115"/>
              <a:ext cx="1302347" cy="246221"/>
            </a:xfrm>
            <a:prstGeom prst="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000" noProof="0" dirty="0">
                  <a:ln w="3175">
                    <a:noFill/>
                  </a:ln>
                  <a:solidFill>
                    <a:schemeClr val="bg1"/>
                  </a:solidFill>
                </a:rPr>
                <a:t>Vt=-0.8V ; It=-0.2nA</a:t>
              </a:r>
            </a:p>
          </p:txBody>
        </p:sp>
      </p:grpSp>
      <p:sp>
        <p:nvSpPr>
          <p:cNvPr id="70" name="Content Placeholder 2">
            <a:extLst>
              <a:ext uri="{FF2B5EF4-FFF2-40B4-BE49-F238E27FC236}">
                <a16:creationId xmlns:a16="http://schemas.microsoft.com/office/drawing/2014/main" id="{E98A9ECA-89C4-93A2-3E11-7288786EAB48}"/>
              </a:ext>
            </a:extLst>
          </p:cNvPr>
          <p:cNvSpPr txBox="1">
            <a:spLocks/>
          </p:cNvSpPr>
          <p:nvPr/>
        </p:nvSpPr>
        <p:spPr>
          <a:xfrm>
            <a:off x="4543736" y="3691784"/>
            <a:ext cx="3495199" cy="732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24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D349D53F-3829-5663-D808-953AAF605128}"/>
              </a:ext>
            </a:extLst>
          </p:cNvPr>
          <p:cNvSpPr txBox="1"/>
          <p:nvPr/>
        </p:nvSpPr>
        <p:spPr>
          <a:xfrm>
            <a:off x="5117868" y="2070851"/>
            <a:ext cx="2044149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600" b="1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3-fold coordination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069EC6F5-9E12-00D7-E047-D231C124FA9B}"/>
              </a:ext>
            </a:extLst>
          </p:cNvPr>
          <p:cNvSpPr txBox="1"/>
          <p:nvPr/>
        </p:nvSpPr>
        <p:spPr>
          <a:xfrm>
            <a:off x="5844707" y="967503"/>
            <a:ext cx="551304" cy="432792"/>
          </a:xfrm>
          <a:prstGeom prst="ellipse">
            <a:avLst/>
          </a:prstGeom>
          <a:solidFill>
            <a:schemeClr val="accent6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r>
              <a:rPr lang="en-US" sz="14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</a:t>
            </a:r>
          </a:p>
        </p:txBody>
      </p:sp>
      <p:grpSp>
        <p:nvGrpSpPr>
          <p:cNvPr id="115" name="Agrupar 3">
            <a:extLst>
              <a:ext uri="{FF2B5EF4-FFF2-40B4-BE49-F238E27FC236}">
                <a16:creationId xmlns:a16="http://schemas.microsoft.com/office/drawing/2014/main" id="{2E093348-7022-45C3-6D96-CC956E22D78A}"/>
              </a:ext>
            </a:extLst>
          </p:cNvPr>
          <p:cNvGrpSpPr/>
          <p:nvPr/>
        </p:nvGrpSpPr>
        <p:grpSpPr>
          <a:xfrm>
            <a:off x="6323997" y="2694779"/>
            <a:ext cx="1179769" cy="1073566"/>
            <a:chOff x="5465767" y="4148697"/>
            <a:chExt cx="1504196" cy="1393539"/>
          </a:xfrm>
        </p:grpSpPr>
        <p:grpSp>
          <p:nvGrpSpPr>
            <p:cNvPr id="116" name="Group 29">
              <a:extLst>
                <a:ext uri="{FF2B5EF4-FFF2-40B4-BE49-F238E27FC236}">
                  <a16:creationId xmlns:a16="http://schemas.microsoft.com/office/drawing/2014/main" id="{2D274834-9DC6-6EAC-504C-B4FAAF9DF869}"/>
                </a:ext>
              </a:extLst>
            </p:cNvPr>
            <p:cNvGrpSpPr/>
            <p:nvPr/>
          </p:nvGrpSpPr>
          <p:grpSpPr>
            <a:xfrm>
              <a:off x="5465767" y="4370993"/>
              <a:ext cx="1504196" cy="1171243"/>
              <a:chOff x="8051680" y="3149778"/>
              <a:chExt cx="2024597" cy="1574463"/>
            </a:xfrm>
          </p:grpSpPr>
          <p:pic>
            <p:nvPicPr>
              <p:cNvPr id="121" name="Picture 3" descr="A structure of a molecule&#10;&#10;Description automatically generated">
                <a:extLst>
                  <a:ext uri="{FF2B5EF4-FFF2-40B4-BE49-F238E27FC236}">
                    <a16:creationId xmlns:a16="http://schemas.microsoft.com/office/drawing/2014/main" id="{EA6681EC-A8B5-42E9-954E-084B4DA70B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3138" b="97540" l="2864" r="96053">
                            <a14:foregroundMark x1="39474" y1="8906" x2="60372" y2="11450"/>
                            <a14:foregroundMark x1="50851" y1="17388" x2="49613" y2="18660"/>
                            <a14:foregroundMark x1="75929" y1="95250" x2="76471" y2="91942"/>
                            <a14:foregroundMark x1="83669" y1="92621" x2="82508" y2="92621"/>
                            <a14:foregroundMark x1="50155" y1="10008" x2="50929" y2="9839"/>
                            <a14:foregroundMark x1="49071" y1="14249" x2="49690" y2="12214"/>
                            <a14:foregroundMark x1="46904" y1="6446" x2="48607" y2="7634"/>
                            <a14:foregroundMark x1="37693" y1="7464" x2="45201" y2="5937"/>
                            <a14:foregroundMark x1="12461" y1="97201" x2="7663" y2="77693"/>
                            <a14:foregroundMark x1="88467" y1="94996" x2="96053" y2="82358"/>
                            <a14:foregroundMark x1="4102" y1="92875" x2="2864" y2="78965"/>
                            <a14:foregroundMark x1="45666" y1="3223" x2="54025" y2="6446"/>
                            <a14:foregroundMark x1="7663" y1="97031" x2="13080" y2="9754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8704582">
                <a:off x="8819544" y="3860524"/>
                <a:ext cx="625430" cy="570706"/>
              </a:xfrm>
              <a:prstGeom prst="rect">
                <a:avLst/>
              </a:prstGeom>
            </p:spPr>
          </p:pic>
          <p:pic>
            <p:nvPicPr>
              <p:cNvPr id="122" name="Picture 31" descr="A structure of a molecule&#10;&#10;Description automatically generated">
                <a:extLst>
                  <a:ext uri="{FF2B5EF4-FFF2-40B4-BE49-F238E27FC236}">
                    <a16:creationId xmlns:a16="http://schemas.microsoft.com/office/drawing/2014/main" id="{C7CE4889-5B56-9490-DD02-49D8FA6466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3138" b="97540" l="2864" r="96053">
                            <a14:foregroundMark x1="39474" y1="8906" x2="60372" y2="11450"/>
                            <a14:foregroundMark x1="50851" y1="17388" x2="49613" y2="18660"/>
                            <a14:foregroundMark x1="75929" y1="95250" x2="76471" y2="91942"/>
                            <a14:foregroundMark x1="83669" y1="92621" x2="82508" y2="92621"/>
                            <a14:foregroundMark x1="50155" y1="10008" x2="50929" y2="9839"/>
                            <a14:foregroundMark x1="49071" y1="14249" x2="49690" y2="12214"/>
                            <a14:foregroundMark x1="46904" y1="6446" x2="48607" y2="7634"/>
                            <a14:foregroundMark x1="37693" y1="7464" x2="45201" y2="5937"/>
                            <a14:foregroundMark x1="12461" y1="97201" x2="7663" y2="77693"/>
                            <a14:foregroundMark x1="88467" y1="94996" x2="96053" y2="82358"/>
                            <a14:foregroundMark x1="4102" y1="92875" x2="2864" y2="78965"/>
                            <a14:foregroundMark x1="45666" y1="3223" x2="54025" y2="6446"/>
                            <a14:foregroundMark x1="7663" y1="97031" x2="13080" y2="9754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8787664">
                <a:off x="8794743" y="3149778"/>
                <a:ext cx="625430" cy="570708"/>
              </a:xfrm>
              <a:prstGeom prst="rect">
                <a:avLst/>
              </a:prstGeom>
            </p:spPr>
          </p:pic>
          <p:pic>
            <p:nvPicPr>
              <p:cNvPr id="123" name="Picture 3" descr="A structure of a molecule&#10;&#10;Description automatically generated">
                <a:extLst>
                  <a:ext uri="{FF2B5EF4-FFF2-40B4-BE49-F238E27FC236}">
                    <a16:creationId xmlns:a16="http://schemas.microsoft.com/office/drawing/2014/main" id="{502EFCBD-3D53-F65A-E85F-565C083ED8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3138" b="97540" l="2864" r="96053">
                            <a14:foregroundMark x1="39474" y1="8906" x2="60372" y2="11450"/>
                            <a14:foregroundMark x1="50851" y1="17388" x2="49613" y2="18660"/>
                            <a14:foregroundMark x1="75929" y1="95250" x2="76471" y2="91942"/>
                            <a14:foregroundMark x1="83669" y1="92621" x2="82508" y2="92621"/>
                            <a14:foregroundMark x1="50155" y1="10008" x2="50929" y2="9839"/>
                            <a14:foregroundMark x1="49071" y1="14249" x2="49690" y2="12214"/>
                            <a14:foregroundMark x1="46904" y1="6446" x2="48607" y2="7634"/>
                            <a14:foregroundMark x1="37693" y1="7464" x2="45201" y2="5937"/>
                            <a14:foregroundMark x1="12461" y1="97201" x2="7663" y2="77693"/>
                            <a14:foregroundMark x1="88467" y1="94996" x2="96053" y2="82358"/>
                            <a14:foregroundMark x1="4102" y1="92875" x2="2864" y2="78965"/>
                            <a14:foregroundMark x1="45666" y1="3223" x2="54025" y2="6446"/>
                            <a14:foregroundMark x1="7663" y1="97031" x2="13080" y2="9754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476110">
                <a:off x="8207385" y="4153535"/>
                <a:ext cx="625431" cy="570706"/>
              </a:xfrm>
              <a:prstGeom prst="rect">
                <a:avLst/>
              </a:prstGeom>
            </p:spPr>
          </p:pic>
          <p:pic>
            <p:nvPicPr>
              <p:cNvPr id="124" name="Picture 33" descr="A structure of a molecule&#10;&#10;Description automatically generated">
                <a:extLst>
                  <a:ext uri="{FF2B5EF4-FFF2-40B4-BE49-F238E27FC236}">
                    <a16:creationId xmlns:a16="http://schemas.microsoft.com/office/drawing/2014/main" id="{EAB82DE6-24D4-F1E4-35BA-EE246C2921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3138" b="97540" l="2864" r="96053">
                            <a14:foregroundMark x1="39474" y1="8906" x2="60372" y2="11450"/>
                            <a14:foregroundMark x1="50851" y1="17388" x2="49613" y2="18660"/>
                            <a14:foregroundMark x1="75929" y1="95250" x2="76471" y2="91942"/>
                            <a14:foregroundMark x1="83669" y1="92621" x2="82508" y2="92621"/>
                            <a14:foregroundMark x1="50155" y1="10008" x2="50929" y2="9839"/>
                            <a14:foregroundMark x1="49071" y1="14249" x2="49690" y2="12214"/>
                            <a14:foregroundMark x1="46904" y1="6446" x2="48607" y2="7634"/>
                            <a14:foregroundMark x1="37693" y1="7464" x2="45201" y2="5937"/>
                            <a14:foregroundMark x1="12461" y1="97201" x2="7663" y2="77693"/>
                            <a14:foregroundMark x1="88467" y1="94996" x2="96053" y2="82358"/>
                            <a14:foregroundMark x1="4102" y1="92875" x2="2864" y2="78965"/>
                            <a14:foregroundMark x1="45666" y1="3223" x2="54025" y2="6446"/>
                            <a14:foregroundMark x1="7663" y1="97031" x2="13080" y2="9754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9116594">
                <a:off x="9412222" y="3457118"/>
                <a:ext cx="664055" cy="537512"/>
              </a:xfrm>
              <a:prstGeom prst="rect">
                <a:avLst/>
              </a:prstGeom>
            </p:spPr>
          </p:pic>
          <p:pic>
            <p:nvPicPr>
              <p:cNvPr id="125" name="Picture 34" descr="A structure of a molecule&#10;&#10;Description automatically generated">
                <a:extLst>
                  <a:ext uri="{FF2B5EF4-FFF2-40B4-BE49-F238E27FC236}">
                    <a16:creationId xmlns:a16="http://schemas.microsoft.com/office/drawing/2014/main" id="{EEFD24F5-C3AD-71C5-11BA-F1EFD0E266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3138" b="97540" l="2864" r="96053">
                            <a14:foregroundMark x1="39474" y1="8906" x2="60372" y2="11450"/>
                            <a14:foregroundMark x1="50851" y1="17388" x2="49613" y2="18660"/>
                            <a14:foregroundMark x1="75929" y1="95250" x2="76471" y2="91942"/>
                            <a14:foregroundMark x1="83669" y1="92621" x2="82508" y2="92621"/>
                            <a14:foregroundMark x1="50155" y1="10008" x2="50929" y2="9839"/>
                            <a14:foregroundMark x1="49071" y1="14249" x2="49690" y2="12214"/>
                            <a14:foregroundMark x1="46904" y1="6446" x2="48607" y2="7634"/>
                            <a14:foregroundMark x1="37693" y1="7464" x2="45201" y2="5937"/>
                            <a14:foregroundMark x1="12461" y1="97201" x2="7663" y2="77693"/>
                            <a14:foregroundMark x1="88467" y1="94996" x2="96053" y2="82358"/>
                            <a14:foregroundMark x1="4102" y1="92875" x2="2864" y2="78965"/>
                            <a14:foregroundMark x1="45666" y1="3223" x2="54025" y2="6446"/>
                            <a14:foregroundMark x1="7663" y1="97031" x2="13080" y2="9754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>
                <a:off x="8022476" y="3453818"/>
                <a:ext cx="667501" cy="609094"/>
              </a:xfrm>
              <a:prstGeom prst="rect">
                <a:avLst/>
              </a:prstGeom>
            </p:spPr>
          </p:pic>
        </p:grpSp>
        <p:pic>
          <p:nvPicPr>
            <p:cNvPr id="117" name="Picture 36" descr="A structure of a molecule&#10;&#10;Description automatically generated">
              <a:extLst>
                <a:ext uri="{FF2B5EF4-FFF2-40B4-BE49-F238E27FC236}">
                  <a16:creationId xmlns:a16="http://schemas.microsoft.com/office/drawing/2014/main" id="{0EF43516-F756-1A58-06EE-FBD12CF157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3138" b="97540" l="2864" r="96053">
                          <a14:foregroundMark x1="39474" y1="8906" x2="60372" y2="11450"/>
                          <a14:foregroundMark x1="50851" y1="17388" x2="49613" y2="18660"/>
                          <a14:foregroundMark x1="75929" y1="95250" x2="76471" y2="91942"/>
                          <a14:foregroundMark x1="83669" y1="92621" x2="82508" y2="92621"/>
                          <a14:foregroundMark x1="50155" y1="10008" x2="50929" y2="9839"/>
                          <a14:foregroundMark x1="49071" y1="14249" x2="49690" y2="12214"/>
                          <a14:foregroundMark x1="46904" y1="6446" x2="48607" y2="7634"/>
                          <a14:foregroundMark x1="37693" y1="7464" x2="45201" y2="5937"/>
                          <a14:foregroundMark x1="12461" y1="97201" x2="7663" y2="77693"/>
                          <a14:foregroundMark x1="88467" y1="94996" x2="96053" y2="82358"/>
                          <a14:foregroundMark x1="4102" y1="92875" x2="2864" y2="78965"/>
                          <a14:foregroundMark x1="45666" y1="3223" x2="54025" y2="6446"/>
                          <a14:foregroundMark x1="7663" y1="97031" x2="13080" y2="9754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798763">
              <a:off x="5533040" y="4148697"/>
              <a:ext cx="493367" cy="424012"/>
            </a:xfrm>
            <a:prstGeom prst="rect">
              <a:avLst/>
            </a:prstGeom>
          </p:spPr>
        </p:pic>
        <p:sp>
          <p:nvSpPr>
            <p:cNvPr id="118" name="Oval 54">
              <a:extLst>
                <a:ext uri="{FF2B5EF4-FFF2-40B4-BE49-F238E27FC236}">
                  <a16:creationId xmlns:a16="http://schemas.microsoft.com/office/drawing/2014/main" id="{E3902B88-4D70-55A7-4773-9C67E742C28F}"/>
                </a:ext>
              </a:extLst>
            </p:cNvPr>
            <p:cNvSpPr/>
            <p:nvPr/>
          </p:nvSpPr>
          <p:spPr>
            <a:xfrm>
              <a:off x="5894640" y="4552583"/>
              <a:ext cx="50163" cy="45719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</p:txBody>
        </p:sp>
        <p:sp>
          <p:nvSpPr>
            <p:cNvPr id="119" name="Oval 55">
              <a:extLst>
                <a:ext uri="{FF2B5EF4-FFF2-40B4-BE49-F238E27FC236}">
                  <a16:creationId xmlns:a16="http://schemas.microsoft.com/office/drawing/2014/main" id="{0E304BEC-0E9A-F57B-B78E-4A79ECE90B63}"/>
                </a:ext>
              </a:extLst>
            </p:cNvPr>
            <p:cNvSpPr/>
            <p:nvPr/>
          </p:nvSpPr>
          <p:spPr>
            <a:xfrm>
              <a:off x="6358641" y="4778001"/>
              <a:ext cx="50163" cy="45719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</p:txBody>
        </p:sp>
        <p:sp>
          <p:nvSpPr>
            <p:cNvPr id="120" name="Oval 56">
              <a:extLst>
                <a:ext uri="{FF2B5EF4-FFF2-40B4-BE49-F238E27FC236}">
                  <a16:creationId xmlns:a16="http://schemas.microsoft.com/office/drawing/2014/main" id="{405D6E55-BA0C-3E7B-B16B-BC0309B64914}"/>
                </a:ext>
              </a:extLst>
            </p:cNvPr>
            <p:cNvSpPr/>
            <p:nvPr/>
          </p:nvSpPr>
          <p:spPr>
            <a:xfrm>
              <a:off x="5893851" y="5080039"/>
              <a:ext cx="50163" cy="45719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</p:txBody>
        </p:sp>
      </p:grpSp>
      <p:sp>
        <p:nvSpPr>
          <p:cNvPr id="145" name="TextBox 144">
            <a:extLst>
              <a:ext uri="{FF2B5EF4-FFF2-40B4-BE49-F238E27FC236}">
                <a16:creationId xmlns:a16="http://schemas.microsoft.com/office/drawing/2014/main" id="{7C6EC05E-EA6F-0CD8-8668-1E30B0AAC975}"/>
              </a:ext>
            </a:extLst>
          </p:cNvPr>
          <p:cNvSpPr txBox="1"/>
          <p:nvPr/>
        </p:nvSpPr>
        <p:spPr>
          <a:xfrm>
            <a:off x="4771867" y="3379850"/>
            <a:ext cx="1393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Pore size ~½ of TPyPPB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6A204071-2E2D-1CB6-837B-F83395DBCA55}"/>
              </a:ext>
            </a:extLst>
          </p:cNvPr>
          <p:cNvSpPr txBox="1"/>
          <p:nvPr/>
        </p:nvSpPr>
        <p:spPr>
          <a:xfrm>
            <a:off x="1400284" y="2611579"/>
            <a:ext cx="38051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noProof="0" dirty="0">
                <a:latin typeface="Arial" panose="020B0604020202020204" pitchFamily="34" charset="0"/>
                <a:cs typeface="Arial" panose="020B0604020202020204" pitchFamily="34" charset="0"/>
              </a:rPr>
              <a:t>TPyPB on Au(111) and annealing at 450K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B72A3943-E293-1A65-7A44-29F399133ECF}"/>
              </a:ext>
            </a:extLst>
          </p:cNvPr>
          <p:cNvSpPr txBox="1"/>
          <p:nvPr/>
        </p:nvSpPr>
        <p:spPr>
          <a:xfrm>
            <a:off x="1397940" y="658530"/>
            <a:ext cx="321797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50" b="1" noProof="0" dirty="0">
                <a:latin typeface="Arial" panose="020B0604020202020204" pitchFamily="34" charset="0"/>
                <a:cs typeface="Arial" panose="020B0604020202020204" pitchFamily="34" charset="0"/>
              </a:rPr>
              <a:t>TPyPB on Au(111)</a:t>
            </a:r>
            <a:r>
              <a:rPr lang="en-US" sz="1050" b="1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Fe</a:t>
            </a:r>
            <a:endParaRPr lang="en-US" sz="1200" b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B327B45D-B3D2-09D9-9E56-1CB35091357B}"/>
              </a:ext>
            </a:extLst>
          </p:cNvPr>
          <p:cNvSpPr txBox="1"/>
          <p:nvPr/>
        </p:nvSpPr>
        <p:spPr>
          <a:xfrm>
            <a:off x="3793155" y="4438402"/>
            <a:ext cx="1412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noProof="0" dirty="0">
                <a:latin typeface="Arial" panose="020B0604020202020204" pitchFamily="34" charset="0"/>
                <a:cs typeface="Arial" panose="020B0604020202020204" pitchFamily="34" charset="0"/>
              </a:rPr>
              <a:t>Au-Py</a:t>
            </a:r>
          </a:p>
          <a:p>
            <a:pPr algn="ctr"/>
            <a:r>
              <a:rPr lang="en-US" sz="1600" noProof="0" dirty="0">
                <a:latin typeface="Arial" panose="020B0604020202020204" pitchFamily="34" charset="0"/>
                <a:cs typeface="Arial" panose="020B0604020202020204" pitchFamily="34" charset="0"/>
              </a:rPr>
              <a:t>2-fold coordination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9C539D99-300E-4FD7-4EB1-2DE37383CE1F}"/>
              </a:ext>
            </a:extLst>
          </p:cNvPr>
          <p:cNvSpPr txBox="1"/>
          <p:nvPr/>
        </p:nvSpPr>
        <p:spPr>
          <a:xfrm>
            <a:off x="5681496" y="1266965"/>
            <a:ext cx="324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noProof="0" dirty="0">
                <a:solidFill>
                  <a:schemeClr val="accent6">
                    <a:lumMod val="75000"/>
                  </a:schemeClr>
                </a:solidFill>
              </a:rPr>
              <a:t>+</a:t>
            </a:r>
            <a:endParaRPr lang="en-US" noProof="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A48FC64F-B148-BB75-7C4C-0C5DDF24A3EC}"/>
              </a:ext>
            </a:extLst>
          </p:cNvPr>
          <p:cNvSpPr txBox="1"/>
          <p:nvPr/>
        </p:nvSpPr>
        <p:spPr>
          <a:xfrm>
            <a:off x="6260838" y="1274476"/>
            <a:ext cx="324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noProof="0" dirty="0">
                <a:solidFill>
                  <a:schemeClr val="accent6">
                    <a:lumMod val="75000"/>
                  </a:schemeClr>
                </a:solidFill>
              </a:rPr>
              <a:t>+</a:t>
            </a:r>
            <a:endParaRPr lang="en-US" noProof="0" dirty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A43713C2-BD98-2519-821D-43080B6248B6}"/>
              </a:ext>
            </a:extLst>
          </p:cNvPr>
          <p:cNvGrpSpPr/>
          <p:nvPr/>
        </p:nvGrpSpPr>
        <p:grpSpPr>
          <a:xfrm>
            <a:off x="5161884" y="2559479"/>
            <a:ext cx="787466" cy="794719"/>
            <a:chOff x="5013451" y="3853932"/>
            <a:chExt cx="787466" cy="794719"/>
          </a:xfrm>
        </p:grpSpPr>
        <p:pic>
          <p:nvPicPr>
            <p:cNvPr id="177" name="Picture 176" descr="A structure of a molecule&#10;&#10;AI-generated content may be incorrect.">
              <a:extLst>
                <a:ext uri="{FF2B5EF4-FFF2-40B4-BE49-F238E27FC236}">
                  <a16:creationId xmlns:a16="http://schemas.microsoft.com/office/drawing/2014/main" id="{7ED0C970-762C-F499-8150-782FC277B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85" r="25955"/>
            <a:stretch>
              <a:fillRect/>
            </a:stretch>
          </p:blipFill>
          <p:spPr>
            <a:xfrm rot="8762523">
              <a:off x="5042117" y="4408800"/>
              <a:ext cx="283004" cy="239851"/>
            </a:xfrm>
            <a:prstGeom prst="rect">
              <a:avLst/>
            </a:prstGeom>
          </p:spPr>
        </p:pic>
        <p:pic>
          <p:nvPicPr>
            <p:cNvPr id="172" name="Picture 171" descr="A structure of a molecule&#10;&#10;AI-generated content may be incorrect.">
              <a:extLst>
                <a:ext uri="{FF2B5EF4-FFF2-40B4-BE49-F238E27FC236}">
                  <a16:creationId xmlns:a16="http://schemas.microsoft.com/office/drawing/2014/main" id="{3AF39CA7-A110-2353-50E2-F0FB34C3ECD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85" r="25955"/>
            <a:stretch>
              <a:fillRect/>
            </a:stretch>
          </p:blipFill>
          <p:spPr>
            <a:xfrm rot="8762523">
              <a:off x="5517913" y="4083231"/>
              <a:ext cx="283004" cy="239851"/>
            </a:xfrm>
            <a:prstGeom prst="rect">
              <a:avLst/>
            </a:prstGeom>
          </p:spPr>
        </p:pic>
        <p:pic>
          <p:nvPicPr>
            <p:cNvPr id="173" name="Picture 172" descr="A structure of a molecule&#10;&#10;AI-generated content may be incorrect.">
              <a:extLst>
                <a:ext uri="{FF2B5EF4-FFF2-40B4-BE49-F238E27FC236}">
                  <a16:creationId xmlns:a16="http://schemas.microsoft.com/office/drawing/2014/main" id="{B4A060BC-8C26-725B-14B9-04DE0BEDB7F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85" r="25955"/>
            <a:stretch>
              <a:fillRect/>
            </a:stretch>
          </p:blipFill>
          <p:spPr>
            <a:xfrm rot="8762523">
              <a:off x="5278502" y="4247360"/>
              <a:ext cx="283004" cy="239851"/>
            </a:xfrm>
            <a:prstGeom prst="rect">
              <a:avLst/>
            </a:prstGeom>
          </p:spPr>
        </p:pic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E224F9D0-BB26-C0A6-DD2C-DEC17F617478}"/>
                </a:ext>
              </a:extLst>
            </p:cNvPr>
            <p:cNvSpPr/>
            <p:nvPr/>
          </p:nvSpPr>
          <p:spPr>
            <a:xfrm>
              <a:off x="5215220" y="4078809"/>
              <a:ext cx="36462" cy="3129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</p:txBody>
        </p:sp>
        <p:pic>
          <p:nvPicPr>
            <p:cNvPr id="162" name="Picture 161" descr="A structure of a molecule&#10;&#10;AI-generated content may be incorrect.">
              <a:extLst>
                <a:ext uri="{FF2B5EF4-FFF2-40B4-BE49-F238E27FC236}">
                  <a16:creationId xmlns:a16="http://schemas.microsoft.com/office/drawing/2014/main" id="{047E9A5D-00C0-C4E9-B7BE-9BA647B02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85" r="25955"/>
            <a:stretch>
              <a:fillRect/>
            </a:stretch>
          </p:blipFill>
          <p:spPr>
            <a:xfrm rot="8762523">
              <a:off x="5013451" y="3853932"/>
              <a:ext cx="283004" cy="239851"/>
            </a:xfrm>
            <a:prstGeom prst="rect">
              <a:avLst/>
            </a:prstGeom>
          </p:spPr>
        </p:pic>
        <p:pic>
          <p:nvPicPr>
            <p:cNvPr id="163" name="Picture 162" descr="A structure of a molecule&#10;&#10;AI-generated content may be incorrect.">
              <a:extLst>
                <a:ext uri="{FF2B5EF4-FFF2-40B4-BE49-F238E27FC236}">
                  <a16:creationId xmlns:a16="http://schemas.microsoft.com/office/drawing/2014/main" id="{CFE77CDB-48A0-69DB-44A4-8A85148996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85" r="25955"/>
            <a:stretch>
              <a:fillRect/>
            </a:stretch>
          </p:blipFill>
          <p:spPr>
            <a:xfrm rot="8762523">
              <a:off x="5266524" y="3968581"/>
              <a:ext cx="283004" cy="239851"/>
            </a:xfrm>
            <a:prstGeom prst="rect">
              <a:avLst/>
            </a:prstGeom>
          </p:spPr>
        </p:pic>
        <p:pic>
          <p:nvPicPr>
            <p:cNvPr id="164" name="Picture 163" descr="A structure of a molecule&#10;&#10;AI-generated content may be incorrect.">
              <a:extLst>
                <a:ext uri="{FF2B5EF4-FFF2-40B4-BE49-F238E27FC236}">
                  <a16:creationId xmlns:a16="http://schemas.microsoft.com/office/drawing/2014/main" id="{0F2A32DB-D473-D41A-CC28-6364C6545F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85" r="25955"/>
            <a:stretch>
              <a:fillRect/>
            </a:stretch>
          </p:blipFill>
          <p:spPr>
            <a:xfrm rot="8762523">
              <a:off x="5027113" y="4132710"/>
              <a:ext cx="283004" cy="239851"/>
            </a:xfrm>
            <a:prstGeom prst="rect">
              <a:avLst/>
            </a:prstGeom>
          </p:spPr>
        </p:pic>
        <p:sp>
          <p:nvSpPr>
            <p:cNvPr id="170" name="Oval 169">
              <a:extLst>
                <a:ext uri="{FF2B5EF4-FFF2-40B4-BE49-F238E27FC236}">
                  <a16:creationId xmlns:a16="http://schemas.microsoft.com/office/drawing/2014/main" id="{1EB74635-4426-9AD2-A94F-29A1B28E284D}"/>
                </a:ext>
              </a:extLst>
            </p:cNvPr>
            <p:cNvSpPr/>
            <p:nvPr/>
          </p:nvSpPr>
          <p:spPr>
            <a:xfrm>
              <a:off x="5466609" y="4193459"/>
              <a:ext cx="36462" cy="3129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</p:txBody>
        </p:sp>
        <p:sp>
          <p:nvSpPr>
            <p:cNvPr id="174" name="Oval 173">
              <a:extLst>
                <a:ext uri="{FF2B5EF4-FFF2-40B4-BE49-F238E27FC236}">
                  <a16:creationId xmlns:a16="http://schemas.microsoft.com/office/drawing/2014/main" id="{266A6E23-1DAC-87AF-67BA-2BF3F0793EE5}"/>
                </a:ext>
              </a:extLst>
            </p:cNvPr>
            <p:cNvSpPr/>
            <p:nvPr/>
          </p:nvSpPr>
          <p:spPr>
            <a:xfrm>
              <a:off x="5230224" y="4354899"/>
              <a:ext cx="36462" cy="3129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</p:txBody>
        </p:sp>
      </p:grpSp>
      <p:sp>
        <p:nvSpPr>
          <p:cNvPr id="181" name="Rectangle 180">
            <a:extLst>
              <a:ext uri="{FF2B5EF4-FFF2-40B4-BE49-F238E27FC236}">
                <a16:creationId xmlns:a16="http://schemas.microsoft.com/office/drawing/2014/main" id="{45157095-431A-0EC5-ECB7-E982DDF36DF8}"/>
              </a:ext>
            </a:extLst>
          </p:cNvPr>
          <p:cNvSpPr/>
          <p:nvPr/>
        </p:nvSpPr>
        <p:spPr>
          <a:xfrm>
            <a:off x="1499043" y="2642831"/>
            <a:ext cx="3914777" cy="276542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D6B96FF0-DD07-CDAE-EB2B-5B5AC9C4BF6F}"/>
              </a:ext>
            </a:extLst>
          </p:cNvPr>
          <p:cNvSpPr txBox="1"/>
          <p:nvPr/>
        </p:nvSpPr>
        <p:spPr>
          <a:xfrm>
            <a:off x="7526923" y="646347"/>
            <a:ext cx="3257865" cy="469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50" b="1" noProof="0" dirty="0">
                <a:latin typeface="Arial" panose="020B0604020202020204" pitchFamily="34" charset="0"/>
                <a:cs typeface="Arial" panose="020B0604020202020204" pitchFamily="34" charset="0"/>
              </a:rPr>
              <a:t>TPyPPB on Au(111)</a:t>
            </a:r>
            <a:r>
              <a:rPr lang="en-US" sz="1050" b="1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Fe</a:t>
            </a:r>
            <a:endParaRPr lang="en-US" sz="1050" b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noProof="0" dirty="0"/>
              <a:t> </a:t>
            </a:r>
            <a:endParaRPr lang="en-US" sz="1200" b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22B9267-C092-CEC1-5753-6E4D16104D1D}"/>
              </a:ext>
            </a:extLst>
          </p:cNvPr>
          <p:cNvGrpSpPr/>
          <p:nvPr/>
        </p:nvGrpSpPr>
        <p:grpSpPr>
          <a:xfrm>
            <a:off x="1539893" y="3041611"/>
            <a:ext cx="2194644" cy="2270925"/>
            <a:chOff x="87571" y="1622634"/>
            <a:chExt cx="1757601" cy="1757601"/>
          </a:xfrm>
        </p:grpSpPr>
        <p:pic>
          <p:nvPicPr>
            <p:cNvPr id="53" name="Picture 52" descr="A close-up of a graphene&#10;&#10;AI-generated content may be incorrect.">
              <a:extLst>
                <a:ext uri="{FF2B5EF4-FFF2-40B4-BE49-F238E27FC236}">
                  <a16:creationId xmlns:a16="http://schemas.microsoft.com/office/drawing/2014/main" id="{332833E6-83B9-B4ED-F389-ABE2A98D8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71" y="1622634"/>
              <a:ext cx="1757601" cy="1757601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AA6D4D81-C622-CAF4-DFA8-FB77F1D701A4}"/>
                </a:ext>
              </a:extLst>
            </p:cNvPr>
            <p:cNvSpPr txBox="1"/>
            <p:nvPr/>
          </p:nvSpPr>
          <p:spPr>
            <a:xfrm>
              <a:off x="96209" y="1622635"/>
              <a:ext cx="1302347" cy="246221"/>
            </a:xfrm>
            <a:prstGeom prst="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000" noProof="0" dirty="0">
                  <a:ln w="3175">
                    <a:noFill/>
                  </a:ln>
                  <a:solidFill>
                    <a:schemeClr val="bg1"/>
                  </a:solidFill>
                </a:rPr>
                <a:t>Vt=-1.0V ; It=-0.3nA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6F78C19-F854-5B51-0C1A-BAF846F135D7}"/>
              </a:ext>
            </a:extLst>
          </p:cNvPr>
          <p:cNvGrpSpPr/>
          <p:nvPr/>
        </p:nvGrpSpPr>
        <p:grpSpPr>
          <a:xfrm>
            <a:off x="3796917" y="3060028"/>
            <a:ext cx="1465773" cy="1378790"/>
            <a:chOff x="1892405" y="1726916"/>
            <a:chExt cx="1024030" cy="93188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84ED5CE1-43D7-BF4C-9B95-A3587F917FAA}"/>
                </a:ext>
              </a:extLst>
            </p:cNvPr>
            <p:cNvGrpSpPr/>
            <p:nvPr/>
          </p:nvGrpSpPr>
          <p:grpSpPr>
            <a:xfrm>
              <a:off x="1892405" y="1726916"/>
              <a:ext cx="1024030" cy="931880"/>
              <a:chOff x="1892405" y="1726916"/>
              <a:chExt cx="1024030" cy="931880"/>
            </a:xfrm>
          </p:grpSpPr>
          <p:pic>
            <p:nvPicPr>
              <p:cNvPr id="9" name="Picture 8" descr="A structure of a molecule&#10;&#10;AI-generated content may be incorrect.">
                <a:extLst>
                  <a:ext uri="{FF2B5EF4-FFF2-40B4-BE49-F238E27FC236}">
                    <a16:creationId xmlns:a16="http://schemas.microsoft.com/office/drawing/2014/main" id="{DD62A344-9E3C-FD06-2491-FC5C0C3B1A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285" r="25955"/>
              <a:stretch>
                <a:fillRect/>
              </a:stretch>
            </p:blipFill>
            <p:spPr>
              <a:xfrm rot="5400000">
                <a:off x="2108504" y="1748494"/>
                <a:ext cx="283004" cy="239851"/>
              </a:xfrm>
              <a:prstGeom prst="rect">
                <a:avLst/>
              </a:prstGeom>
            </p:spPr>
          </p:pic>
          <p:pic>
            <p:nvPicPr>
              <p:cNvPr id="11" name="Picture 10" descr="A structure of a molecule&#10;&#10;AI-generated content may be incorrect.">
                <a:extLst>
                  <a:ext uri="{FF2B5EF4-FFF2-40B4-BE49-F238E27FC236}">
                    <a16:creationId xmlns:a16="http://schemas.microsoft.com/office/drawing/2014/main" id="{C22CB49C-393C-02F0-DF23-6123A5CF0D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285" r="25955"/>
              <a:stretch>
                <a:fillRect/>
              </a:stretch>
            </p:blipFill>
            <p:spPr>
              <a:xfrm rot="5400000">
                <a:off x="2105811" y="2386680"/>
                <a:ext cx="283004" cy="239851"/>
              </a:xfrm>
              <a:prstGeom prst="rect">
                <a:avLst/>
              </a:prstGeom>
            </p:spPr>
          </p:pic>
          <p:pic>
            <p:nvPicPr>
              <p:cNvPr id="16" name="Picture 15" descr="A structure of a molecule&#10;&#10;AI-generated content may be incorrect.">
                <a:extLst>
                  <a:ext uri="{FF2B5EF4-FFF2-40B4-BE49-F238E27FC236}">
                    <a16:creationId xmlns:a16="http://schemas.microsoft.com/office/drawing/2014/main" id="{E0A3A94A-8CB9-078D-AC7B-FA6D683741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285" r="25955"/>
              <a:stretch>
                <a:fillRect/>
              </a:stretch>
            </p:blipFill>
            <p:spPr>
              <a:xfrm rot="16200000">
                <a:off x="1869747" y="2070264"/>
                <a:ext cx="297185" cy="251870"/>
              </a:xfrm>
              <a:prstGeom prst="rect">
                <a:avLst/>
              </a:prstGeom>
            </p:spPr>
          </p:pic>
          <p:pic>
            <p:nvPicPr>
              <p:cNvPr id="21" name="Picture 20" descr="A structure of a molecule&#10;&#10;AI-generated content may be incorrect.">
                <a:extLst>
                  <a:ext uri="{FF2B5EF4-FFF2-40B4-BE49-F238E27FC236}">
                    <a16:creationId xmlns:a16="http://schemas.microsoft.com/office/drawing/2014/main" id="{5136B6AF-F4E1-9C6E-ECE5-735DC9E25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285" r="25955"/>
              <a:stretch>
                <a:fillRect/>
              </a:stretch>
            </p:blipFill>
            <p:spPr>
              <a:xfrm rot="16200000">
                <a:off x="2414513" y="1749574"/>
                <a:ext cx="297185" cy="251870"/>
              </a:xfrm>
              <a:prstGeom prst="rect">
                <a:avLst/>
              </a:prstGeom>
            </p:spPr>
          </p:pic>
          <p:pic>
            <p:nvPicPr>
              <p:cNvPr id="22" name="Picture 21" descr="A structure of a molecule&#10;&#10;AI-generated content may be incorrect.">
                <a:extLst>
                  <a:ext uri="{FF2B5EF4-FFF2-40B4-BE49-F238E27FC236}">
                    <a16:creationId xmlns:a16="http://schemas.microsoft.com/office/drawing/2014/main" id="{081C639F-E35A-CC25-B696-23E084CB6A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285" r="25955"/>
              <a:stretch>
                <a:fillRect/>
              </a:stretch>
            </p:blipFill>
            <p:spPr>
              <a:xfrm rot="16200000">
                <a:off x="2414513" y="2384269"/>
                <a:ext cx="297185" cy="251870"/>
              </a:xfrm>
              <a:prstGeom prst="rect">
                <a:avLst/>
              </a:prstGeom>
            </p:spPr>
          </p:pic>
          <p:pic>
            <p:nvPicPr>
              <p:cNvPr id="23" name="Picture 22" descr="A structure of a molecule&#10;&#10;AI-generated content may be incorrect.">
                <a:extLst>
                  <a:ext uri="{FF2B5EF4-FFF2-40B4-BE49-F238E27FC236}">
                    <a16:creationId xmlns:a16="http://schemas.microsoft.com/office/drawing/2014/main" id="{F1E70872-C2DC-5335-F238-8B21149BA9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alphaModFix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285" r="25955"/>
              <a:stretch>
                <a:fillRect/>
              </a:stretch>
            </p:blipFill>
            <p:spPr>
              <a:xfrm rot="5400000">
                <a:off x="2655008" y="2074243"/>
                <a:ext cx="283004" cy="239851"/>
              </a:xfrm>
              <a:prstGeom prst="rect">
                <a:avLst/>
              </a:prstGeom>
            </p:spPr>
          </p:pic>
        </p:grp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228E0FC-277B-5A1D-E873-15C79D0A9880}"/>
                </a:ext>
              </a:extLst>
            </p:cNvPr>
            <p:cNvSpPr/>
            <p:nvPr/>
          </p:nvSpPr>
          <p:spPr>
            <a:xfrm flipH="1">
              <a:off x="2655507" y="2335025"/>
              <a:ext cx="42532" cy="37057"/>
            </a:xfrm>
            <a:prstGeom prst="ellipse">
              <a:avLst/>
            </a:prstGeom>
            <a:solidFill>
              <a:srgbClr val="D89B0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9B9D3CB8-C70A-21D1-F166-B7423F3B8B55}"/>
                </a:ext>
              </a:extLst>
            </p:cNvPr>
            <p:cNvGrpSpPr/>
            <p:nvPr/>
          </p:nvGrpSpPr>
          <p:grpSpPr>
            <a:xfrm>
              <a:off x="2111310" y="1856980"/>
              <a:ext cx="589617" cy="672916"/>
              <a:chOff x="2111310" y="1856980"/>
              <a:chExt cx="589617" cy="672916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08EAA51D-D719-943C-C0E7-29F655E68830}"/>
                  </a:ext>
                </a:extLst>
              </p:cNvPr>
              <p:cNvSpPr/>
              <p:nvPr/>
            </p:nvSpPr>
            <p:spPr>
              <a:xfrm flipH="1">
                <a:off x="2382716" y="1856980"/>
                <a:ext cx="42532" cy="37057"/>
              </a:xfrm>
              <a:prstGeom prst="ellipse">
                <a:avLst/>
              </a:prstGeom>
              <a:solidFill>
                <a:srgbClr val="D89B02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2EF48C78-98C8-282B-F63A-35FD86C23644}"/>
                  </a:ext>
                </a:extLst>
              </p:cNvPr>
              <p:cNvSpPr/>
              <p:nvPr/>
            </p:nvSpPr>
            <p:spPr>
              <a:xfrm flipH="1">
                <a:off x="2382716" y="2492839"/>
                <a:ext cx="42532" cy="37057"/>
              </a:xfrm>
              <a:prstGeom prst="ellipse">
                <a:avLst/>
              </a:prstGeom>
              <a:solidFill>
                <a:srgbClr val="D89B02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25B85649-8C06-C898-E105-FACF11CB2E56}"/>
                  </a:ext>
                </a:extLst>
              </p:cNvPr>
              <p:cNvSpPr/>
              <p:nvPr/>
            </p:nvSpPr>
            <p:spPr>
              <a:xfrm flipH="1">
                <a:off x="2111310" y="2337759"/>
                <a:ext cx="42532" cy="37057"/>
              </a:xfrm>
              <a:prstGeom prst="ellipse">
                <a:avLst/>
              </a:prstGeom>
              <a:solidFill>
                <a:srgbClr val="D89B02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F91DA7A6-902D-9EF7-12D4-900FD3F9ABF5}"/>
                  </a:ext>
                </a:extLst>
              </p:cNvPr>
              <p:cNvSpPr/>
              <p:nvPr/>
            </p:nvSpPr>
            <p:spPr>
              <a:xfrm flipH="1">
                <a:off x="2658395" y="2018464"/>
                <a:ext cx="42532" cy="37057"/>
              </a:xfrm>
              <a:prstGeom prst="ellipse">
                <a:avLst/>
              </a:prstGeom>
              <a:solidFill>
                <a:srgbClr val="D89B02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0A004760-65ED-9155-1401-9F60FC4A0A99}"/>
                  </a:ext>
                </a:extLst>
              </p:cNvPr>
              <p:cNvSpPr/>
              <p:nvPr/>
            </p:nvSpPr>
            <p:spPr>
              <a:xfrm flipH="1">
                <a:off x="2116847" y="2012303"/>
                <a:ext cx="42532" cy="37057"/>
              </a:xfrm>
              <a:prstGeom prst="ellipse">
                <a:avLst/>
              </a:prstGeom>
              <a:solidFill>
                <a:srgbClr val="D89B02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  <a:p>
                <a:pPr algn="ctr"/>
                <a:endParaRPr lang="en-US" noProof="0" dirty="0"/>
              </a:p>
            </p:txBody>
          </p:sp>
        </p:grpSp>
      </p:grpSp>
      <p:grpSp>
        <p:nvGrpSpPr>
          <p:cNvPr id="189" name="Group 188">
            <a:extLst>
              <a:ext uri="{FF2B5EF4-FFF2-40B4-BE49-F238E27FC236}">
                <a16:creationId xmlns:a16="http://schemas.microsoft.com/office/drawing/2014/main" id="{5844F512-AB02-A117-F856-43905C5929A8}"/>
              </a:ext>
            </a:extLst>
          </p:cNvPr>
          <p:cNvGrpSpPr/>
          <p:nvPr/>
        </p:nvGrpSpPr>
        <p:grpSpPr>
          <a:xfrm>
            <a:off x="8320025" y="910965"/>
            <a:ext cx="1770664" cy="1770664"/>
            <a:chOff x="7375018" y="1663875"/>
            <a:chExt cx="1770664" cy="1770664"/>
          </a:xfrm>
        </p:grpSpPr>
        <p:pic>
          <p:nvPicPr>
            <p:cNvPr id="71" name="Picture 70" descr="A close-up of a hexagon pattern&#10;&#10;AI-generated content may be incorrect.">
              <a:extLst>
                <a:ext uri="{FF2B5EF4-FFF2-40B4-BE49-F238E27FC236}">
                  <a16:creationId xmlns:a16="http://schemas.microsoft.com/office/drawing/2014/main" id="{93B6D719-14B3-B711-63E5-6E146D6CDE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5018" y="1663875"/>
              <a:ext cx="1770664" cy="1770664"/>
            </a:xfrm>
            <a:prstGeom prst="rect">
              <a:avLst/>
            </a:prstGeom>
          </p:spPr>
        </p:pic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22AEF580-5D8B-9635-4DCD-A7EE210D2876}"/>
                </a:ext>
              </a:extLst>
            </p:cNvPr>
            <p:cNvSpPr txBox="1"/>
            <p:nvPr/>
          </p:nvSpPr>
          <p:spPr>
            <a:xfrm>
              <a:off x="7380523" y="1668314"/>
              <a:ext cx="1337463" cy="246221"/>
            </a:xfrm>
            <a:prstGeom prst="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000" noProof="0" dirty="0"/>
                <a:t>Vt=-1.3V; It=-0.3 </a:t>
              </a:r>
              <a:r>
                <a:rPr lang="en-US" sz="1000" noProof="0" dirty="0" err="1"/>
                <a:t>nA</a:t>
              </a:r>
              <a:endParaRPr lang="en-US" sz="1000" noProof="0" dirty="0">
                <a:ln w="3175">
                  <a:noFill/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68" name="Group 167">
            <a:extLst>
              <a:ext uri="{FF2B5EF4-FFF2-40B4-BE49-F238E27FC236}">
                <a16:creationId xmlns:a16="http://schemas.microsoft.com/office/drawing/2014/main" id="{865DFF59-DDA3-C57F-FFE0-A316C3A4AFCE}"/>
              </a:ext>
            </a:extLst>
          </p:cNvPr>
          <p:cNvGrpSpPr/>
          <p:nvPr/>
        </p:nvGrpSpPr>
        <p:grpSpPr>
          <a:xfrm>
            <a:off x="195015" y="2830665"/>
            <a:ext cx="3803795" cy="3232051"/>
            <a:chOff x="187585" y="3536949"/>
            <a:chExt cx="3803795" cy="3232051"/>
          </a:xfrm>
        </p:grpSpPr>
        <p:pic>
          <p:nvPicPr>
            <p:cNvPr id="167" name="Picture 166" descr="A close-up of a micrograph of a hexagonal structure&#10;&#10;AI-generated content may be incorrect.">
              <a:extLst>
                <a:ext uri="{FF2B5EF4-FFF2-40B4-BE49-F238E27FC236}">
                  <a16:creationId xmlns:a16="http://schemas.microsoft.com/office/drawing/2014/main" id="{43565291-2CBF-57A3-A9D2-065166C04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945"/>
            <a:stretch>
              <a:fillRect/>
            </a:stretch>
          </p:blipFill>
          <p:spPr>
            <a:xfrm>
              <a:off x="191438" y="3536949"/>
              <a:ext cx="3799942" cy="3232051"/>
            </a:xfrm>
            <a:prstGeom prst="rect">
              <a:avLst/>
            </a:prstGeom>
          </p:spPr>
        </p:pic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66EA46F8-6FE7-DF00-A6DF-858182695C0A}"/>
                </a:ext>
              </a:extLst>
            </p:cNvPr>
            <p:cNvGrpSpPr/>
            <p:nvPr/>
          </p:nvGrpSpPr>
          <p:grpSpPr>
            <a:xfrm>
              <a:off x="187585" y="3536950"/>
              <a:ext cx="1341315" cy="3231181"/>
              <a:chOff x="187585" y="3536950"/>
              <a:chExt cx="1341315" cy="3231181"/>
            </a:xfrm>
          </p:grpSpPr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70E71EB1-BEB7-62CB-D1C7-33B582F3D90C}"/>
                  </a:ext>
                </a:extLst>
              </p:cNvPr>
              <p:cNvSpPr txBox="1"/>
              <p:nvPr/>
            </p:nvSpPr>
            <p:spPr>
              <a:xfrm>
                <a:off x="191437" y="6520118"/>
                <a:ext cx="1337463" cy="248013"/>
              </a:xfrm>
              <a:prstGeom prst="rect">
                <a:avLst/>
              </a:prstGeom>
              <a:solidFill>
                <a:schemeClr val="dk1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sz="1000" noProof="0" dirty="0">
                    <a:ln w="3175">
                      <a:noFill/>
                    </a:ln>
                    <a:solidFill>
                      <a:schemeClr val="bg1"/>
                    </a:solidFill>
                  </a:rPr>
                  <a:t>Vt=-1.2V ; It=-0.3nA</a:t>
                </a:r>
              </a:p>
            </p:txBody>
          </p:sp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7EFFED41-EDEB-7735-4AF7-5B5F6D314B48}"/>
                  </a:ext>
                </a:extLst>
              </p:cNvPr>
              <p:cNvSpPr txBox="1"/>
              <p:nvPr/>
            </p:nvSpPr>
            <p:spPr>
              <a:xfrm>
                <a:off x="187585" y="3536950"/>
                <a:ext cx="661403" cy="246221"/>
              </a:xfrm>
              <a:prstGeom prst="rect">
                <a:avLst/>
              </a:prstGeom>
              <a:solidFill>
                <a:schemeClr val="dk1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sz="1000" b="1" noProof="0" dirty="0">
                    <a:ln w="3175">
                      <a:noFill/>
                    </a:ln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450K</a:t>
                </a:r>
              </a:p>
            </p:txBody>
          </p:sp>
        </p:grp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E20A5AD3-1450-8A9F-8089-C43DB3C9F6A8}"/>
              </a:ext>
            </a:extLst>
          </p:cNvPr>
          <p:cNvGrpSpPr/>
          <p:nvPr/>
        </p:nvGrpSpPr>
        <p:grpSpPr>
          <a:xfrm>
            <a:off x="190312" y="2822946"/>
            <a:ext cx="3815909" cy="3254381"/>
            <a:chOff x="977617" y="5370419"/>
            <a:chExt cx="3815909" cy="3254381"/>
          </a:xfrm>
        </p:grpSpPr>
        <p:pic>
          <p:nvPicPr>
            <p:cNvPr id="182" name="Picture 181" descr="A close up of a fabric&#10;&#10;AI-generated content may be incorrect.">
              <a:extLst>
                <a:ext uri="{FF2B5EF4-FFF2-40B4-BE49-F238E27FC236}">
                  <a16:creationId xmlns:a16="http://schemas.microsoft.com/office/drawing/2014/main" id="{9382C30B-FF5C-F1A5-137E-17788CB3B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840"/>
            <a:stretch>
              <a:fillRect/>
            </a:stretch>
          </p:blipFill>
          <p:spPr>
            <a:xfrm>
              <a:off x="981131" y="5374679"/>
              <a:ext cx="3812395" cy="3246662"/>
            </a:xfrm>
            <a:prstGeom prst="rect">
              <a:avLst/>
            </a:prstGeom>
          </p:spPr>
        </p:pic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1EEDF555-CE86-D7B8-4A34-44FDB763E55D}"/>
                </a:ext>
              </a:extLst>
            </p:cNvPr>
            <p:cNvGrpSpPr/>
            <p:nvPr/>
          </p:nvGrpSpPr>
          <p:grpSpPr>
            <a:xfrm>
              <a:off x="977617" y="5370419"/>
              <a:ext cx="1338508" cy="3254381"/>
              <a:chOff x="183773" y="3521724"/>
              <a:chExt cx="1338508" cy="3254381"/>
            </a:xfrm>
          </p:grpSpPr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2A618BA3-C40C-DA2B-BA68-F66ED11C37B3}"/>
                  </a:ext>
                </a:extLst>
              </p:cNvPr>
              <p:cNvSpPr txBox="1"/>
              <p:nvPr/>
            </p:nvSpPr>
            <p:spPr>
              <a:xfrm>
                <a:off x="184818" y="6528092"/>
                <a:ext cx="1337463" cy="248013"/>
              </a:xfrm>
              <a:prstGeom prst="rect">
                <a:avLst/>
              </a:prstGeom>
              <a:solidFill>
                <a:schemeClr val="dk1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sz="1000" noProof="0" dirty="0">
                    <a:ln w="3175">
                      <a:noFill/>
                    </a:ln>
                    <a:solidFill>
                      <a:schemeClr val="bg1"/>
                    </a:solidFill>
                  </a:rPr>
                  <a:t>Vt=-1.2V ; It=-0.3nA</a:t>
                </a: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118EDA50-281C-F0B0-82B5-92433CDD2411}"/>
                  </a:ext>
                </a:extLst>
              </p:cNvPr>
              <p:cNvSpPr txBox="1"/>
              <p:nvPr/>
            </p:nvSpPr>
            <p:spPr>
              <a:xfrm>
                <a:off x="183773" y="3521724"/>
                <a:ext cx="661403" cy="246221"/>
              </a:xfrm>
              <a:prstGeom prst="rect">
                <a:avLst/>
              </a:prstGeom>
              <a:solidFill>
                <a:schemeClr val="dk1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sz="1000" b="1" noProof="0" dirty="0">
                    <a:ln w="3175">
                      <a:noFill/>
                    </a:ln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500K</a:t>
                </a:r>
              </a:p>
            </p:txBody>
          </p:sp>
        </p:grpSp>
      </p:grp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9DCB71DF-77AB-4E5C-3884-C372A4F02B51}"/>
              </a:ext>
            </a:extLst>
          </p:cNvPr>
          <p:cNvGrpSpPr/>
          <p:nvPr/>
        </p:nvGrpSpPr>
        <p:grpSpPr>
          <a:xfrm>
            <a:off x="193726" y="2824615"/>
            <a:ext cx="3812493" cy="3260887"/>
            <a:chOff x="6627840" y="4005904"/>
            <a:chExt cx="3805083" cy="3264353"/>
          </a:xfrm>
        </p:grpSpPr>
        <p:pic>
          <p:nvPicPr>
            <p:cNvPr id="176" name="Picture 175" descr="A close up of a surface&#10;&#10;AI-generated content may be incorrect.">
              <a:extLst>
                <a:ext uri="{FF2B5EF4-FFF2-40B4-BE49-F238E27FC236}">
                  <a16:creationId xmlns:a16="http://schemas.microsoft.com/office/drawing/2014/main" id="{294269F6-DD63-FBA3-2FC1-7C67DCBB73A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365"/>
            <a:stretch>
              <a:fillRect/>
            </a:stretch>
          </p:blipFill>
          <p:spPr>
            <a:xfrm>
              <a:off x="6628068" y="4011962"/>
              <a:ext cx="3804855" cy="3258295"/>
            </a:xfrm>
            <a:prstGeom prst="rect">
              <a:avLst/>
            </a:prstGeom>
          </p:spPr>
        </p:pic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6C4D9AFF-E6FF-3156-9DDE-73E92801ED16}"/>
                </a:ext>
              </a:extLst>
            </p:cNvPr>
            <p:cNvGrpSpPr/>
            <p:nvPr/>
          </p:nvGrpSpPr>
          <p:grpSpPr>
            <a:xfrm>
              <a:off x="6627840" y="4005904"/>
              <a:ext cx="1337562" cy="3264353"/>
              <a:chOff x="193895" y="3480880"/>
              <a:chExt cx="1337562" cy="3264353"/>
            </a:xfrm>
          </p:grpSpPr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D9369611-4B7A-C4FA-5131-EDD87E28044C}"/>
                  </a:ext>
                </a:extLst>
              </p:cNvPr>
              <p:cNvSpPr txBox="1"/>
              <p:nvPr/>
            </p:nvSpPr>
            <p:spPr>
              <a:xfrm>
                <a:off x="193994" y="6497220"/>
                <a:ext cx="1337463" cy="248013"/>
              </a:xfrm>
              <a:prstGeom prst="rect">
                <a:avLst/>
              </a:prstGeom>
              <a:solidFill>
                <a:schemeClr val="dk1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sz="1000" noProof="0" dirty="0">
                    <a:ln w="3175">
                      <a:noFill/>
                    </a:ln>
                    <a:solidFill>
                      <a:schemeClr val="bg1"/>
                    </a:solidFill>
                  </a:rPr>
                  <a:t>Vt=-1.2V ; It=-0.3nA</a:t>
                </a:r>
              </a:p>
            </p:txBody>
          </p:sp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BB078A40-25EE-4A63-EFC3-859CF6967D3B}"/>
                  </a:ext>
                </a:extLst>
              </p:cNvPr>
              <p:cNvSpPr txBox="1"/>
              <p:nvPr/>
            </p:nvSpPr>
            <p:spPr>
              <a:xfrm>
                <a:off x="193895" y="3480880"/>
                <a:ext cx="661403" cy="246221"/>
              </a:xfrm>
              <a:prstGeom prst="rect">
                <a:avLst/>
              </a:prstGeom>
              <a:solidFill>
                <a:schemeClr val="dk1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sz="1000" b="1" noProof="0" dirty="0">
                    <a:ln w="3175">
                      <a:noFill/>
                    </a:ln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~600K</a:t>
                </a:r>
              </a:p>
            </p:txBody>
          </p:sp>
        </p:grp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7FB478A0-92DA-F004-BD8B-682D64A0089B}"/>
              </a:ext>
            </a:extLst>
          </p:cNvPr>
          <p:cNvGrpSpPr/>
          <p:nvPr/>
        </p:nvGrpSpPr>
        <p:grpSpPr>
          <a:xfrm>
            <a:off x="8174681" y="2830666"/>
            <a:ext cx="3833312" cy="3207146"/>
            <a:chOff x="8153589" y="3555243"/>
            <a:chExt cx="3833312" cy="3207146"/>
          </a:xfrm>
        </p:grpSpPr>
        <p:pic>
          <p:nvPicPr>
            <p:cNvPr id="142" name="Picture 141" descr="A close-up of a fabric&#10;&#10;AI-generated content may be incorrect.">
              <a:extLst>
                <a:ext uri="{FF2B5EF4-FFF2-40B4-BE49-F238E27FC236}">
                  <a16:creationId xmlns:a16="http://schemas.microsoft.com/office/drawing/2014/main" id="{A7FBD320-3B0C-4208-6858-E6C3A20D1E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377"/>
            <a:stretch>
              <a:fillRect/>
            </a:stretch>
          </p:blipFill>
          <p:spPr>
            <a:xfrm>
              <a:off x="8153589" y="3556828"/>
              <a:ext cx="3833312" cy="3205561"/>
            </a:xfrm>
            <a:prstGeom prst="rect">
              <a:avLst/>
            </a:prstGeom>
          </p:spPr>
        </p:pic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FCBC4505-030C-D6B7-BEA0-30B7601172FA}"/>
                </a:ext>
              </a:extLst>
            </p:cNvPr>
            <p:cNvSpPr txBox="1"/>
            <p:nvPr/>
          </p:nvSpPr>
          <p:spPr>
            <a:xfrm>
              <a:off x="8153589" y="6503225"/>
              <a:ext cx="1337463" cy="248013"/>
            </a:xfrm>
            <a:prstGeom prst="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000" noProof="0" dirty="0">
                  <a:ln w="3175">
                    <a:noFill/>
                  </a:ln>
                  <a:solidFill>
                    <a:schemeClr val="bg1"/>
                  </a:solidFill>
                </a:rPr>
                <a:t>Vt=-1.1V ; It=-0.2nA</a:t>
              </a:r>
            </a:p>
          </p:txBody>
        </p:sp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id="{9D40C028-EF7E-DDB9-E4EB-37705B5DDF2C}"/>
                </a:ext>
              </a:extLst>
            </p:cNvPr>
            <p:cNvSpPr txBox="1"/>
            <p:nvPr/>
          </p:nvSpPr>
          <p:spPr>
            <a:xfrm>
              <a:off x="8153589" y="3555243"/>
              <a:ext cx="661403" cy="246221"/>
            </a:xfrm>
            <a:prstGeom prst="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000" b="1" noProof="0" dirty="0">
                  <a:ln w="3175">
                    <a:noFill/>
                  </a:ln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450K</a:t>
              </a:r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2687DEC9-68D8-771D-7E85-E5BF617EBAC2}"/>
              </a:ext>
            </a:extLst>
          </p:cNvPr>
          <p:cNvGrpSpPr/>
          <p:nvPr/>
        </p:nvGrpSpPr>
        <p:grpSpPr>
          <a:xfrm>
            <a:off x="8178196" y="2827206"/>
            <a:ext cx="3822080" cy="3214854"/>
            <a:chOff x="8133920" y="3547354"/>
            <a:chExt cx="3822080" cy="3214854"/>
          </a:xfrm>
        </p:grpSpPr>
        <p:pic>
          <p:nvPicPr>
            <p:cNvPr id="113" name="Picture 112" descr="A close up of a honeycomb&#10;&#10;AI-generated content may be incorrect.">
              <a:extLst>
                <a:ext uri="{FF2B5EF4-FFF2-40B4-BE49-F238E27FC236}">
                  <a16:creationId xmlns:a16="http://schemas.microsoft.com/office/drawing/2014/main" id="{8AC813D2-B76F-ED80-C370-F835A5EDFC91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076"/>
            <a:stretch>
              <a:fillRect/>
            </a:stretch>
          </p:blipFill>
          <p:spPr>
            <a:xfrm>
              <a:off x="8133921" y="3549838"/>
              <a:ext cx="3822079" cy="3207658"/>
            </a:xfrm>
            <a:prstGeom prst="rect">
              <a:avLst/>
            </a:prstGeom>
          </p:spPr>
        </p:pic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B69E4404-FECB-6496-0B4E-E1E4583B18B2}"/>
                </a:ext>
              </a:extLst>
            </p:cNvPr>
            <p:cNvSpPr txBox="1"/>
            <p:nvPr/>
          </p:nvSpPr>
          <p:spPr>
            <a:xfrm>
              <a:off x="8141248" y="3547354"/>
              <a:ext cx="661403" cy="246221"/>
            </a:xfrm>
            <a:prstGeom prst="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000" b="1" noProof="0" dirty="0">
                  <a:ln w="3175">
                    <a:noFill/>
                  </a:ln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500K</a:t>
              </a:r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FEC6FF26-BE27-B5AA-B33C-2B7020946FE2}"/>
                </a:ext>
              </a:extLst>
            </p:cNvPr>
            <p:cNvSpPr txBox="1"/>
            <p:nvPr/>
          </p:nvSpPr>
          <p:spPr>
            <a:xfrm>
              <a:off x="8133920" y="6514195"/>
              <a:ext cx="1337463" cy="248013"/>
            </a:xfrm>
            <a:prstGeom prst="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000" noProof="0" dirty="0">
                  <a:ln w="3175">
                    <a:noFill/>
                  </a:ln>
                  <a:solidFill>
                    <a:schemeClr val="bg1"/>
                  </a:solidFill>
                </a:rPr>
                <a:t>Vt=-1.0V ; It=-0.3nA</a:t>
              </a:r>
            </a:p>
          </p:txBody>
        </p:sp>
      </p:grp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722647BB-6A46-4819-482D-CF862D03EFBF}"/>
              </a:ext>
            </a:extLst>
          </p:cNvPr>
          <p:cNvGrpSpPr/>
          <p:nvPr/>
        </p:nvGrpSpPr>
        <p:grpSpPr>
          <a:xfrm>
            <a:off x="8178195" y="2828313"/>
            <a:ext cx="3857762" cy="3205862"/>
            <a:chOff x="8111301" y="3558770"/>
            <a:chExt cx="3857762" cy="3205862"/>
          </a:xfrm>
        </p:grpSpPr>
        <p:pic>
          <p:nvPicPr>
            <p:cNvPr id="154" name="Picture 153" descr="A close up of a pattern&#10;&#10;AI-generated content may be incorrect.">
              <a:extLst>
                <a:ext uri="{FF2B5EF4-FFF2-40B4-BE49-F238E27FC236}">
                  <a16:creationId xmlns:a16="http://schemas.microsoft.com/office/drawing/2014/main" id="{FFF47313-7BC0-7B3B-CD86-003FA02FAE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963"/>
            <a:stretch>
              <a:fillRect/>
            </a:stretch>
          </p:blipFill>
          <p:spPr>
            <a:xfrm>
              <a:off x="8114302" y="3561259"/>
              <a:ext cx="3854761" cy="3200884"/>
            </a:xfrm>
            <a:prstGeom prst="rect">
              <a:avLst/>
            </a:prstGeom>
          </p:spPr>
        </p:pic>
        <p:sp>
          <p:nvSpPr>
            <p:cNvPr id="155" name="TextBox 154">
              <a:extLst>
                <a:ext uri="{FF2B5EF4-FFF2-40B4-BE49-F238E27FC236}">
                  <a16:creationId xmlns:a16="http://schemas.microsoft.com/office/drawing/2014/main" id="{03C816F0-2146-F2C0-9946-E15D565B2CC6}"/>
                </a:ext>
              </a:extLst>
            </p:cNvPr>
            <p:cNvSpPr txBox="1"/>
            <p:nvPr/>
          </p:nvSpPr>
          <p:spPr>
            <a:xfrm>
              <a:off x="8111301" y="6516619"/>
              <a:ext cx="1337463" cy="248013"/>
            </a:xfrm>
            <a:prstGeom prst="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000" noProof="0" dirty="0">
                  <a:ln w="3175">
                    <a:noFill/>
                  </a:ln>
                  <a:solidFill>
                    <a:schemeClr val="bg1"/>
                  </a:solidFill>
                </a:rPr>
                <a:t>Vt=-1.6V ; It=-0.4nA</a:t>
              </a:r>
            </a:p>
          </p:txBody>
        </p:sp>
        <p:sp>
          <p:nvSpPr>
            <p:cNvPr id="159" name="TextBox 158">
              <a:extLst>
                <a:ext uri="{FF2B5EF4-FFF2-40B4-BE49-F238E27FC236}">
                  <a16:creationId xmlns:a16="http://schemas.microsoft.com/office/drawing/2014/main" id="{C5183965-1542-2395-86C0-E8E8CD63501D}"/>
                </a:ext>
              </a:extLst>
            </p:cNvPr>
            <p:cNvSpPr txBox="1"/>
            <p:nvPr/>
          </p:nvSpPr>
          <p:spPr>
            <a:xfrm>
              <a:off x="8111301" y="3558770"/>
              <a:ext cx="661403" cy="246221"/>
            </a:xfrm>
            <a:prstGeom prst="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000" b="1" noProof="0" dirty="0">
                  <a:ln w="3175">
                    <a:noFill/>
                  </a:ln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~600K</a:t>
              </a:r>
            </a:p>
          </p:txBody>
        </p:sp>
      </p:grpSp>
      <p:sp>
        <p:nvSpPr>
          <p:cNvPr id="190" name="TextBox 189">
            <a:extLst>
              <a:ext uri="{FF2B5EF4-FFF2-40B4-BE49-F238E27FC236}">
                <a16:creationId xmlns:a16="http://schemas.microsoft.com/office/drawing/2014/main" id="{B18DC22D-29D3-9A6E-8A3C-C655556BF935}"/>
              </a:ext>
            </a:extLst>
          </p:cNvPr>
          <p:cNvSpPr txBox="1"/>
          <p:nvPr/>
        </p:nvSpPr>
        <p:spPr>
          <a:xfrm>
            <a:off x="4571025" y="5457285"/>
            <a:ext cx="3136027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endParaRPr lang="en-US" sz="1600" noProof="0" dirty="0"/>
          </a:p>
          <a:p>
            <a:pPr algn="ctr"/>
            <a:r>
              <a:rPr lang="en-US" sz="1600" noProof="0" dirty="0"/>
              <a:t>Structural Stability up to ~600 K</a:t>
            </a:r>
            <a:endParaRPr lang="en-US" sz="15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27E42D93-5C1E-299E-FB98-97B81B694925}"/>
              </a:ext>
            </a:extLst>
          </p:cNvPr>
          <p:cNvSpPr txBox="1"/>
          <p:nvPr/>
        </p:nvSpPr>
        <p:spPr>
          <a:xfrm>
            <a:off x="4402546" y="5107682"/>
            <a:ext cx="3416103" cy="55399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500" noProof="0" dirty="0">
                <a:latin typeface="Arial" panose="020B0604020202020204" pitchFamily="34" charset="0"/>
                <a:cs typeface="Arial" panose="020B0604020202020204" pitchFamily="34" charset="0"/>
              </a:rPr>
              <a:t>Subsequent annealing </a:t>
            </a:r>
            <a:r>
              <a:rPr lang="en-US" sz="1500" b="1" noProof="0" dirty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en-US" sz="1500" noProof="0" dirty="0">
                <a:latin typeface="Arial" panose="020B0604020202020204" pitchFamily="34" charset="0"/>
                <a:cs typeface="Arial" panose="020B0604020202020204" pitchFamily="34" charset="0"/>
              </a:rPr>
              <a:t>domain merging and defect reduction</a:t>
            </a:r>
            <a:r>
              <a:rPr lang="en-US" sz="1500" noProof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endParaRPr lang="en-US" sz="15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3" name="Picture 192" descr="A structure of a molecule&#10;&#10;AI-generated content may be incorrect.">
            <a:extLst>
              <a:ext uri="{FF2B5EF4-FFF2-40B4-BE49-F238E27FC236}">
                <a16:creationId xmlns:a16="http://schemas.microsoft.com/office/drawing/2014/main" id="{B12610D4-43EE-12F6-EC97-733DE48E46C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2" r="33783" b="19865"/>
          <a:stretch>
            <a:fillRect/>
          </a:stretch>
        </p:blipFill>
        <p:spPr>
          <a:xfrm>
            <a:off x="7247755" y="2872185"/>
            <a:ext cx="2676777" cy="2378963"/>
          </a:xfrm>
          <a:prstGeom prst="rect">
            <a:avLst/>
          </a:prstGeom>
        </p:spPr>
      </p:pic>
      <p:pic>
        <p:nvPicPr>
          <p:cNvPr id="194" name="Picture 193" descr="A structure of a molecule&#10;&#10;AI-generated content may be incorrect.">
            <a:extLst>
              <a:ext uri="{FF2B5EF4-FFF2-40B4-BE49-F238E27FC236}">
                <a16:creationId xmlns:a16="http://schemas.microsoft.com/office/drawing/2014/main" id="{8B67AC0E-DA3A-F2C5-BC0A-1C8B57F8A83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2" r="23712"/>
          <a:stretch>
            <a:fillRect/>
          </a:stretch>
        </p:blipFill>
        <p:spPr>
          <a:xfrm>
            <a:off x="2715654" y="3197197"/>
            <a:ext cx="2254928" cy="1802905"/>
          </a:xfrm>
          <a:prstGeom prst="rect">
            <a:avLst/>
          </a:prstGeom>
        </p:spPr>
      </p:pic>
      <p:sp>
        <p:nvSpPr>
          <p:cNvPr id="19" name="Rectangle 106">
            <a:extLst>
              <a:ext uri="{FF2B5EF4-FFF2-40B4-BE49-F238E27FC236}">
                <a16:creationId xmlns:a16="http://schemas.microsoft.com/office/drawing/2014/main" id="{DF6CC523-7926-E935-F217-2DCDF34EE709}"/>
              </a:ext>
            </a:extLst>
          </p:cNvPr>
          <p:cNvSpPr/>
          <p:nvPr/>
        </p:nvSpPr>
        <p:spPr>
          <a:xfrm>
            <a:off x="5752" y="6321173"/>
            <a:ext cx="12158526" cy="45719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Espaço Reservado para Rodapé 19">
            <a:extLst>
              <a:ext uri="{FF2B5EF4-FFF2-40B4-BE49-F238E27FC236}">
                <a16:creationId xmlns:a16="http://schemas.microsoft.com/office/drawing/2014/main" id="{1F7732BA-A166-DE08-0819-F210DE96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Eidsa Ferreira | Unicamp, Brazil | ebrenda@ifi.unicamp.br</a:t>
            </a:r>
          </a:p>
        </p:txBody>
      </p:sp>
      <p:grpSp>
        <p:nvGrpSpPr>
          <p:cNvPr id="126" name="Group 73">
            <a:extLst>
              <a:ext uri="{FF2B5EF4-FFF2-40B4-BE49-F238E27FC236}">
                <a16:creationId xmlns:a16="http://schemas.microsoft.com/office/drawing/2014/main" id="{B0ACAB26-1D82-69D9-A5DD-EA1EAA2E8653}"/>
              </a:ext>
            </a:extLst>
          </p:cNvPr>
          <p:cNvGrpSpPr/>
          <p:nvPr/>
        </p:nvGrpSpPr>
        <p:grpSpPr>
          <a:xfrm>
            <a:off x="6916441" y="2967220"/>
            <a:ext cx="1930486" cy="1547450"/>
            <a:chOff x="8373033" y="2052585"/>
            <a:chExt cx="1907375" cy="1524388"/>
          </a:xfrm>
        </p:grpSpPr>
        <p:sp>
          <p:nvSpPr>
            <p:cNvPr id="127" name="Oval 5">
              <a:extLst>
                <a:ext uri="{FF2B5EF4-FFF2-40B4-BE49-F238E27FC236}">
                  <a16:creationId xmlns:a16="http://schemas.microsoft.com/office/drawing/2014/main" id="{146695C1-89F0-E650-A859-DE3592FA7BAB}"/>
                </a:ext>
              </a:extLst>
            </p:cNvPr>
            <p:cNvSpPr/>
            <p:nvPr/>
          </p:nvSpPr>
          <p:spPr>
            <a:xfrm flipH="1">
              <a:off x="9356512" y="2271664"/>
              <a:ext cx="50163" cy="45719"/>
            </a:xfrm>
            <a:prstGeom prst="rect">
              <a:avLst/>
            </a:prstGeom>
            <a:solidFill>
              <a:srgbClr val="D89B0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</p:txBody>
        </p:sp>
        <p:sp>
          <p:nvSpPr>
            <p:cNvPr id="128" name="Oval 26">
              <a:extLst>
                <a:ext uri="{FF2B5EF4-FFF2-40B4-BE49-F238E27FC236}">
                  <a16:creationId xmlns:a16="http://schemas.microsoft.com/office/drawing/2014/main" id="{5D4B4ADA-D1EF-B385-F903-95B40EC2AA88}"/>
                </a:ext>
              </a:extLst>
            </p:cNvPr>
            <p:cNvSpPr/>
            <p:nvPr/>
          </p:nvSpPr>
          <p:spPr>
            <a:xfrm flipH="1">
              <a:off x="9356512" y="3312174"/>
              <a:ext cx="50163" cy="45719"/>
            </a:xfrm>
            <a:prstGeom prst="rect">
              <a:avLst/>
            </a:prstGeom>
            <a:solidFill>
              <a:srgbClr val="D89B0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  <a:p>
              <a:pPr algn="ctr"/>
              <a:endParaRPr lang="en-US" noProof="0" dirty="0"/>
            </a:p>
          </p:txBody>
        </p:sp>
        <p:grpSp>
          <p:nvGrpSpPr>
            <p:cNvPr id="129" name="Group 72">
              <a:extLst>
                <a:ext uri="{FF2B5EF4-FFF2-40B4-BE49-F238E27FC236}">
                  <a16:creationId xmlns:a16="http://schemas.microsoft.com/office/drawing/2014/main" id="{0B9B9A65-F22A-6908-B0BF-1D04628574E1}"/>
                </a:ext>
              </a:extLst>
            </p:cNvPr>
            <p:cNvGrpSpPr/>
            <p:nvPr/>
          </p:nvGrpSpPr>
          <p:grpSpPr>
            <a:xfrm>
              <a:off x="8373033" y="2052585"/>
              <a:ext cx="1907375" cy="1524388"/>
              <a:chOff x="8373033" y="2052585"/>
              <a:chExt cx="1907375" cy="1524388"/>
            </a:xfrm>
          </p:grpSpPr>
          <p:grpSp>
            <p:nvGrpSpPr>
              <p:cNvPr id="130" name="Group 65">
                <a:extLst>
                  <a:ext uri="{FF2B5EF4-FFF2-40B4-BE49-F238E27FC236}">
                    <a16:creationId xmlns:a16="http://schemas.microsoft.com/office/drawing/2014/main" id="{7EFC6E1F-0D27-52C1-8CF9-5D180D66116F}"/>
                  </a:ext>
                </a:extLst>
              </p:cNvPr>
              <p:cNvGrpSpPr/>
              <p:nvPr/>
            </p:nvGrpSpPr>
            <p:grpSpPr>
              <a:xfrm>
                <a:off x="9406675" y="2052585"/>
                <a:ext cx="873733" cy="1524388"/>
                <a:chOff x="9406675" y="2052585"/>
                <a:chExt cx="873733" cy="1524388"/>
              </a:xfrm>
            </p:grpSpPr>
            <p:pic>
              <p:nvPicPr>
                <p:cNvPr id="137" name="Picture 17" descr="A structure of a molecule&#10;&#10;Description automatically generated">
                  <a:extLst>
                    <a:ext uri="{FF2B5EF4-FFF2-40B4-BE49-F238E27FC236}">
                      <a16:creationId xmlns:a16="http://schemas.microsoft.com/office/drawing/2014/main" id="{5B5C35BA-A607-CB35-E3D4-B5C3C87D1CC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3" cstate="print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3138" b="97540" l="2864" r="96053">
                              <a14:foregroundMark x1="39474" y1="8906" x2="60372" y2="11450"/>
                              <a14:foregroundMark x1="50851" y1="17388" x2="49613" y2="18660"/>
                              <a14:foregroundMark x1="75929" y1="95250" x2="76471" y2="91942"/>
                              <a14:foregroundMark x1="83669" y1="92621" x2="82508" y2="92621"/>
                              <a14:foregroundMark x1="50155" y1="10008" x2="50929" y2="9839"/>
                              <a14:foregroundMark x1="49071" y1="14249" x2="49690" y2="12214"/>
                              <a14:foregroundMark x1="46904" y1="6446" x2="48607" y2="7634"/>
                              <a14:foregroundMark x1="37693" y1="7464" x2="45201" y2="5937"/>
                              <a14:foregroundMark x1="12461" y1="97201" x2="7663" y2="77693"/>
                              <a14:foregroundMark x1="88467" y1="94996" x2="96053" y2="82358"/>
                              <a14:foregroundMark x1="4102" y1="92875" x2="2864" y2="78965"/>
                              <a14:foregroundMark x1="45666" y1="3223" x2="54025" y2="6446"/>
                              <a14:foregroundMark x1="7663" y1="97031" x2="13080" y2="97540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5400000">
                  <a:off x="9814238" y="2589610"/>
                  <a:ext cx="483878" cy="448463"/>
                </a:xfrm>
                <a:prstGeom prst="rect">
                  <a:avLst/>
                </a:prstGeom>
              </p:spPr>
            </p:pic>
            <p:sp>
              <p:nvSpPr>
                <p:cNvPr id="138" name="Oval 9">
                  <a:extLst>
                    <a:ext uri="{FF2B5EF4-FFF2-40B4-BE49-F238E27FC236}">
                      <a16:creationId xmlns:a16="http://schemas.microsoft.com/office/drawing/2014/main" id="{66579B43-3D25-78EF-CD6D-54765C8BFA00}"/>
                    </a:ext>
                  </a:extLst>
                </p:cNvPr>
                <p:cNvSpPr/>
                <p:nvPr/>
              </p:nvSpPr>
              <p:spPr>
                <a:xfrm flipH="1">
                  <a:off x="9814504" y="2536463"/>
                  <a:ext cx="50163" cy="45719"/>
                </a:xfrm>
                <a:prstGeom prst="rect">
                  <a:avLst/>
                </a:prstGeom>
                <a:solidFill>
                  <a:srgbClr val="D89B02"/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</p:txBody>
            </p:sp>
            <p:sp>
              <p:nvSpPr>
                <p:cNvPr id="139" name="Oval 23">
                  <a:extLst>
                    <a:ext uri="{FF2B5EF4-FFF2-40B4-BE49-F238E27FC236}">
                      <a16:creationId xmlns:a16="http://schemas.microsoft.com/office/drawing/2014/main" id="{2FD0A8D5-22DA-EC1C-A420-29BBB61E4F53}"/>
                    </a:ext>
                  </a:extLst>
                </p:cNvPr>
                <p:cNvSpPr/>
                <p:nvPr/>
              </p:nvSpPr>
              <p:spPr>
                <a:xfrm flipH="1">
                  <a:off x="9812383" y="3048233"/>
                  <a:ext cx="50163" cy="45719"/>
                </a:xfrm>
                <a:prstGeom prst="rect">
                  <a:avLst/>
                </a:prstGeom>
                <a:solidFill>
                  <a:srgbClr val="D89B02"/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</p:txBody>
            </p:sp>
            <p:pic>
              <p:nvPicPr>
                <p:cNvPr id="140" name="Picture 63" descr="A structure of a molecule&#10;&#10;Description automatically generated">
                  <a:extLst>
                    <a:ext uri="{FF2B5EF4-FFF2-40B4-BE49-F238E27FC236}">
                      <a16:creationId xmlns:a16="http://schemas.microsoft.com/office/drawing/2014/main" id="{52D161F1-E383-9FE8-2770-C7F0D09ADBB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3" cstate="print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3138" b="97540" l="2864" r="96053">
                              <a14:foregroundMark x1="39474" y1="8906" x2="60372" y2="11450"/>
                              <a14:foregroundMark x1="50851" y1="17388" x2="49613" y2="18660"/>
                              <a14:foregroundMark x1="75929" y1="95250" x2="76471" y2="91942"/>
                              <a14:foregroundMark x1="83669" y1="92621" x2="82508" y2="92621"/>
                              <a14:foregroundMark x1="50155" y1="10008" x2="50929" y2="9839"/>
                              <a14:foregroundMark x1="49071" y1="14249" x2="49690" y2="12214"/>
                              <a14:foregroundMark x1="46904" y1="6446" x2="48607" y2="7634"/>
                              <a14:foregroundMark x1="37693" y1="7464" x2="45201" y2="5937"/>
                              <a14:foregroundMark x1="12461" y1="97201" x2="7663" y2="77693"/>
                              <a14:foregroundMark x1="88467" y1="94996" x2="96053" y2="82358"/>
                              <a14:foregroundMark x1="4102" y1="92875" x2="2864" y2="78965"/>
                              <a14:foregroundMark x1="45666" y1="3223" x2="54025" y2="6446"/>
                              <a14:foregroundMark x1="7663" y1="97031" x2="13080" y2="97540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6200000" flipH="1">
                  <a:off x="9388968" y="3110802"/>
                  <a:ext cx="483878" cy="448464"/>
                </a:xfrm>
                <a:prstGeom prst="rect">
                  <a:avLst/>
                </a:prstGeom>
              </p:spPr>
            </p:pic>
            <p:pic>
              <p:nvPicPr>
                <p:cNvPr id="141" name="Picture 64" descr="A structure of a molecule&#10;&#10;Description automatically generated">
                  <a:extLst>
                    <a:ext uri="{FF2B5EF4-FFF2-40B4-BE49-F238E27FC236}">
                      <a16:creationId xmlns:a16="http://schemas.microsoft.com/office/drawing/2014/main" id="{538B90A7-7FE2-8A1E-D743-85F1CDACDD0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3" cstate="print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3138" b="97540" l="2864" r="96053">
                              <a14:foregroundMark x1="39474" y1="8906" x2="60372" y2="11450"/>
                              <a14:foregroundMark x1="50851" y1="17388" x2="49613" y2="18660"/>
                              <a14:foregroundMark x1="75929" y1="95250" x2="76471" y2="91942"/>
                              <a14:foregroundMark x1="83669" y1="92621" x2="82508" y2="92621"/>
                              <a14:foregroundMark x1="50155" y1="10008" x2="50929" y2="9839"/>
                              <a14:foregroundMark x1="49071" y1="14249" x2="49690" y2="12214"/>
                              <a14:foregroundMark x1="46904" y1="6446" x2="48607" y2="7634"/>
                              <a14:foregroundMark x1="37693" y1="7464" x2="45201" y2="5937"/>
                              <a14:foregroundMark x1="12461" y1="97201" x2="7663" y2="77693"/>
                              <a14:foregroundMark x1="88467" y1="94996" x2="96053" y2="82358"/>
                              <a14:foregroundMark x1="4102" y1="92875" x2="2864" y2="78965"/>
                              <a14:foregroundMark x1="45666" y1="3223" x2="54025" y2="6446"/>
                              <a14:foregroundMark x1="7663" y1="97031" x2="13080" y2="97540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6200000" flipH="1">
                  <a:off x="9388968" y="2070292"/>
                  <a:ext cx="483878" cy="448464"/>
                </a:xfrm>
                <a:prstGeom prst="rect">
                  <a:avLst/>
                </a:prstGeom>
              </p:spPr>
            </p:pic>
          </p:grpSp>
          <p:grpSp>
            <p:nvGrpSpPr>
              <p:cNvPr id="131" name="Group 66">
                <a:extLst>
                  <a:ext uri="{FF2B5EF4-FFF2-40B4-BE49-F238E27FC236}">
                    <a16:creationId xmlns:a16="http://schemas.microsoft.com/office/drawing/2014/main" id="{43770BD5-D642-D877-F344-A8E28ED58E46}"/>
                  </a:ext>
                </a:extLst>
              </p:cNvPr>
              <p:cNvGrpSpPr/>
              <p:nvPr/>
            </p:nvGrpSpPr>
            <p:grpSpPr>
              <a:xfrm flipH="1">
                <a:off x="8373033" y="2052585"/>
                <a:ext cx="983479" cy="1524388"/>
                <a:chOff x="9406675" y="2052585"/>
                <a:chExt cx="983479" cy="1524388"/>
              </a:xfrm>
            </p:grpSpPr>
            <p:pic>
              <p:nvPicPr>
                <p:cNvPr id="132" name="Picture 67" descr="A structure of a molecule&#10;&#10;Description automatically generated">
                  <a:extLst>
                    <a:ext uri="{FF2B5EF4-FFF2-40B4-BE49-F238E27FC236}">
                      <a16:creationId xmlns:a16="http://schemas.microsoft.com/office/drawing/2014/main" id="{42B45ECA-CA34-DB35-5866-A2D8CF7A364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3" cstate="print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3138" b="97540" l="2864" r="96053">
                              <a14:foregroundMark x1="39474" y1="8906" x2="60372" y2="11450"/>
                              <a14:foregroundMark x1="50851" y1="17388" x2="49613" y2="18660"/>
                              <a14:foregroundMark x1="75929" y1="95250" x2="76471" y2="91942"/>
                              <a14:foregroundMark x1="83669" y1="92621" x2="82508" y2="92621"/>
                              <a14:foregroundMark x1="50155" y1="10008" x2="50929" y2="9839"/>
                              <a14:foregroundMark x1="49071" y1="14249" x2="49690" y2="12214"/>
                              <a14:foregroundMark x1="46904" y1="6446" x2="48607" y2="7634"/>
                              <a14:foregroundMark x1="37693" y1="7464" x2="45201" y2="5937"/>
                              <a14:foregroundMark x1="12461" y1="97201" x2="7663" y2="77693"/>
                              <a14:foregroundMark x1="88467" y1="94996" x2="96053" y2="82358"/>
                              <a14:foregroundMark x1="4102" y1="92875" x2="2864" y2="78965"/>
                              <a14:foregroundMark x1="45666" y1="3223" x2="54025" y2="6446"/>
                              <a14:foregroundMark x1="7663" y1="97031" x2="13080" y2="97540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8877" t="-24470" r="1" b="-1"/>
                <a:stretch>
                  <a:fillRect/>
                </a:stretch>
              </p:blipFill>
              <p:spPr>
                <a:xfrm rot="5400000">
                  <a:off x="9847633" y="2513260"/>
                  <a:ext cx="526832" cy="558210"/>
                </a:xfrm>
                <a:prstGeom prst="rect">
                  <a:avLst/>
                </a:prstGeom>
              </p:spPr>
            </p:pic>
            <p:sp>
              <p:nvSpPr>
                <p:cNvPr id="133" name="Oval 68">
                  <a:extLst>
                    <a:ext uri="{FF2B5EF4-FFF2-40B4-BE49-F238E27FC236}">
                      <a16:creationId xmlns:a16="http://schemas.microsoft.com/office/drawing/2014/main" id="{E104CC65-E421-6220-34C5-0F85521257C1}"/>
                    </a:ext>
                  </a:extLst>
                </p:cNvPr>
                <p:cNvSpPr/>
                <p:nvPr/>
              </p:nvSpPr>
              <p:spPr>
                <a:xfrm flipH="1">
                  <a:off x="9814504" y="2536463"/>
                  <a:ext cx="50163" cy="45719"/>
                </a:xfrm>
                <a:prstGeom prst="rect">
                  <a:avLst/>
                </a:prstGeom>
                <a:solidFill>
                  <a:srgbClr val="D89B02"/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</p:txBody>
            </p:sp>
            <p:sp>
              <p:nvSpPr>
                <p:cNvPr id="134" name="Oval 69">
                  <a:extLst>
                    <a:ext uri="{FF2B5EF4-FFF2-40B4-BE49-F238E27FC236}">
                      <a16:creationId xmlns:a16="http://schemas.microsoft.com/office/drawing/2014/main" id="{8ECC5F2A-EC59-EEBF-91F3-5BABDC9DED95}"/>
                    </a:ext>
                  </a:extLst>
                </p:cNvPr>
                <p:cNvSpPr/>
                <p:nvPr/>
              </p:nvSpPr>
              <p:spPr>
                <a:xfrm flipH="1">
                  <a:off x="9812383" y="3048233"/>
                  <a:ext cx="50163" cy="45719"/>
                </a:xfrm>
                <a:prstGeom prst="rect">
                  <a:avLst/>
                </a:prstGeom>
                <a:solidFill>
                  <a:srgbClr val="D89B02"/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  <a:p>
                  <a:pPr algn="ctr"/>
                  <a:endParaRPr lang="en-US" noProof="0" dirty="0"/>
                </a:p>
              </p:txBody>
            </p:sp>
            <p:pic>
              <p:nvPicPr>
                <p:cNvPr id="135" name="Picture 70" descr="A structure of a molecule&#10;&#10;Description automatically generated">
                  <a:extLst>
                    <a:ext uri="{FF2B5EF4-FFF2-40B4-BE49-F238E27FC236}">
                      <a16:creationId xmlns:a16="http://schemas.microsoft.com/office/drawing/2014/main" id="{B672F096-512B-C5B9-0D4D-2F368818695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3" cstate="print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3138" b="97540" l="2864" r="96053">
                              <a14:foregroundMark x1="39474" y1="8906" x2="60372" y2="11450"/>
                              <a14:foregroundMark x1="50851" y1="17388" x2="49613" y2="18660"/>
                              <a14:foregroundMark x1="75929" y1="95250" x2="76471" y2="91942"/>
                              <a14:foregroundMark x1="83669" y1="92621" x2="82508" y2="92621"/>
                              <a14:foregroundMark x1="50155" y1="10008" x2="50929" y2="9839"/>
                              <a14:foregroundMark x1="49071" y1="14249" x2="49690" y2="12214"/>
                              <a14:foregroundMark x1="46904" y1="6446" x2="48607" y2="7634"/>
                              <a14:foregroundMark x1="37693" y1="7464" x2="45201" y2="5937"/>
                              <a14:foregroundMark x1="12461" y1="97201" x2="7663" y2="77693"/>
                              <a14:foregroundMark x1="88467" y1="94996" x2="96053" y2="82358"/>
                              <a14:foregroundMark x1="4102" y1="92875" x2="2864" y2="78965"/>
                              <a14:foregroundMark x1="45666" y1="3223" x2="54025" y2="6446"/>
                              <a14:foregroundMark x1="7663" y1="97031" x2="13080" y2="97540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6200000" flipH="1">
                  <a:off x="9388968" y="3110802"/>
                  <a:ext cx="483878" cy="448464"/>
                </a:xfrm>
                <a:prstGeom prst="rect">
                  <a:avLst/>
                </a:prstGeom>
              </p:spPr>
            </p:pic>
            <p:pic>
              <p:nvPicPr>
                <p:cNvPr id="136" name="Picture 71" descr="A structure of a molecule&#10;&#10;Description automatically generated">
                  <a:extLst>
                    <a:ext uri="{FF2B5EF4-FFF2-40B4-BE49-F238E27FC236}">
                      <a16:creationId xmlns:a16="http://schemas.microsoft.com/office/drawing/2014/main" id="{E2B3DBCF-4846-4D29-F1CF-EEA5690C32D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3" cstate="print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3138" b="97540" l="2864" r="96053">
                              <a14:foregroundMark x1="39474" y1="8906" x2="60372" y2="11450"/>
                              <a14:foregroundMark x1="50851" y1="17388" x2="49613" y2="18660"/>
                              <a14:foregroundMark x1="75929" y1="95250" x2="76471" y2="91942"/>
                              <a14:foregroundMark x1="83669" y1="92621" x2="82508" y2="92621"/>
                              <a14:foregroundMark x1="50155" y1="10008" x2="50929" y2="9839"/>
                              <a14:foregroundMark x1="49071" y1="14249" x2="49690" y2="12214"/>
                              <a14:foregroundMark x1="46904" y1="6446" x2="48607" y2="7634"/>
                              <a14:foregroundMark x1="37693" y1="7464" x2="45201" y2="5937"/>
                              <a14:foregroundMark x1="12461" y1="97201" x2="7663" y2="77693"/>
                              <a14:foregroundMark x1="88467" y1="94996" x2="96053" y2="82358"/>
                              <a14:foregroundMark x1="4102" y1="92875" x2="2864" y2="78965"/>
                              <a14:foregroundMark x1="45666" y1="3223" x2="54025" y2="6446"/>
                              <a14:foregroundMark x1="7663" y1="97031" x2="13080" y2="97540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6200000" flipH="1">
                  <a:off x="9388968" y="2070292"/>
                  <a:ext cx="483878" cy="448464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183" name="TextBox 182">
            <a:extLst>
              <a:ext uri="{FF2B5EF4-FFF2-40B4-BE49-F238E27FC236}">
                <a16:creationId xmlns:a16="http://schemas.microsoft.com/office/drawing/2014/main" id="{8934ED49-4DFA-43F3-3E36-84BE42356882}"/>
              </a:ext>
            </a:extLst>
          </p:cNvPr>
          <p:cNvSpPr txBox="1"/>
          <p:nvPr/>
        </p:nvSpPr>
        <p:spPr>
          <a:xfrm>
            <a:off x="8150233" y="2571989"/>
            <a:ext cx="219646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noProof="0" dirty="0">
                <a:latin typeface="Arial" panose="020B0604020202020204" pitchFamily="34" charset="0"/>
                <a:cs typeface="Arial" panose="020B0604020202020204" pitchFamily="34" charset="0"/>
              </a:rPr>
              <a:t>TPyPPB on Au(111)</a:t>
            </a:r>
          </a:p>
        </p:txBody>
      </p:sp>
      <p:pic>
        <p:nvPicPr>
          <p:cNvPr id="57" name="Picture 56" descr="A close-up of a graphene&#10;&#10;AI-generated content may be incorrect.">
            <a:extLst>
              <a:ext uri="{FF2B5EF4-FFF2-40B4-BE49-F238E27FC236}">
                <a16:creationId xmlns:a16="http://schemas.microsoft.com/office/drawing/2014/main" id="{A4F56068-40F6-85F3-941B-6C66754839C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5404" y="2958182"/>
            <a:ext cx="2371382" cy="2371382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30751D7C-9E4A-06CE-3FC9-4DEF46E7DE7F}"/>
              </a:ext>
            </a:extLst>
          </p:cNvPr>
          <p:cNvSpPr/>
          <p:nvPr/>
        </p:nvSpPr>
        <p:spPr>
          <a:xfrm>
            <a:off x="6906827" y="2630736"/>
            <a:ext cx="4676914" cy="276188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6B15275-2AEB-474B-4457-60EECCC6A995}"/>
              </a:ext>
            </a:extLst>
          </p:cNvPr>
          <p:cNvSpPr txBox="1"/>
          <p:nvPr/>
        </p:nvSpPr>
        <p:spPr>
          <a:xfrm>
            <a:off x="7141079" y="4446690"/>
            <a:ext cx="1600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noProof="0" dirty="0">
                <a:latin typeface="Arial" panose="020B0604020202020204" pitchFamily="34" charset="0"/>
                <a:cs typeface="Arial" panose="020B0604020202020204" pitchFamily="34" charset="0"/>
              </a:rPr>
              <a:t>Au-Py</a:t>
            </a:r>
          </a:p>
          <a:p>
            <a:pPr algn="ctr"/>
            <a:r>
              <a:rPr lang="en-US" sz="1600" noProof="0" dirty="0">
                <a:latin typeface="Arial" panose="020B0604020202020204" pitchFamily="34" charset="0"/>
                <a:cs typeface="Arial" panose="020B0604020202020204" pitchFamily="34" charset="0"/>
              </a:rPr>
              <a:t>2-fold coordination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2DFEB3B-4CF1-B0CE-DB62-2BC2FEB1982C}"/>
              </a:ext>
            </a:extLst>
          </p:cNvPr>
          <p:cNvSpPr txBox="1"/>
          <p:nvPr/>
        </p:nvSpPr>
        <p:spPr>
          <a:xfrm>
            <a:off x="9176247" y="2955740"/>
            <a:ext cx="1337463" cy="246221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000" noProof="0" dirty="0"/>
              <a:t>Vt=-1.5V; It=-0.3 </a:t>
            </a:r>
            <a:r>
              <a:rPr lang="en-US" sz="1000" noProof="0" dirty="0" err="1"/>
              <a:t>nA</a:t>
            </a:r>
            <a:endParaRPr lang="en-US" sz="1000" noProof="0" dirty="0">
              <a:ln w="3175">
                <a:noFill/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34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9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9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3.7037E-7 L -0.14414 -0.3460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14" y="-1731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0.12982 -0.356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84" y="-1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01" grpId="0" uiExpand="1" build="allAtOnce" animBg="1"/>
      <p:bldP spid="102" grpId="0" animBg="1"/>
      <p:bldP spid="145" grpId="0"/>
      <p:bldP spid="156" grpId="0"/>
      <p:bldP spid="156" grpId="1"/>
      <p:bldP spid="156" grpId="2"/>
      <p:bldP spid="157" grpId="0"/>
      <p:bldP spid="158" grpId="0"/>
      <p:bldP spid="158" grpId="1"/>
      <p:bldP spid="158" grpId="2"/>
      <p:bldP spid="160" grpId="0"/>
      <p:bldP spid="161" grpId="0"/>
      <p:bldP spid="181" grpId="0" animBg="1"/>
      <p:bldP spid="181" grpId="1" animBg="1"/>
      <p:bldP spid="181" grpId="2" animBg="1"/>
      <p:bldP spid="184" grpId="0"/>
      <p:bldP spid="190" grpId="0" animBg="1"/>
      <p:bldP spid="191" grpId="0" animBg="1"/>
      <p:bldP spid="183" grpId="0"/>
      <p:bldP spid="183" grpId="1"/>
      <p:bldP spid="58" grpId="0" animBg="1"/>
      <p:bldP spid="58" grpId="1" animBg="1"/>
      <p:bldP spid="59" grpId="0"/>
      <p:bldP spid="59" grpId="1"/>
      <p:bldP spid="80" grpId="0" animBg="1"/>
      <p:bldP spid="8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CBF84EB-E77C-599E-5843-BEA6D82FAC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8918" y="2425347"/>
            <a:ext cx="4780280" cy="1445895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6600" b="1" noProof="0" dirty="0">
                <a:solidFill>
                  <a:srgbClr val="8A0000"/>
                </a:solidFill>
              </a:rPr>
              <a:t>Thank you for your attention!</a:t>
            </a:r>
          </a:p>
        </p:txBody>
      </p:sp>
      <p:pic>
        <p:nvPicPr>
          <p:cNvPr id="6" name="Imagem 5" descr="Logotipo&#10;&#10;Descrição gerada automaticamente">
            <a:extLst>
              <a:ext uri="{FF2B5EF4-FFF2-40B4-BE49-F238E27FC236}">
                <a16:creationId xmlns:a16="http://schemas.microsoft.com/office/drawing/2014/main" id="{6974E27B-CC18-2067-ED6E-C7A7EC58C7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288" y="5712879"/>
            <a:ext cx="1719004" cy="574749"/>
          </a:xfrm>
          <a:prstGeom prst="rect">
            <a:avLst/>
          </a:prstGeom>
        </p:spPr>
      </p:pic>
      <p:pic>
        <p:nvPicPr>
          <p:cNvPr id="8" name="Imagem 14" descr="Placa de letreiro luminoso&#10;&#10;Descrição gerada automaticamente com confiança média">
            <a:extLst>
              <a:ext uri="{FF2B5EF4-FFF2-40B4-BE49-F238E27FC236}">
                <a16:creationId xmlns:a16="http://schemas.microsoft.com/office/drawing/2014/main" id="{9F36A167-0108-9C65-B1FC-0985501A70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198" y="5770264"/>
            <a:ext cx="1994572" cy="548507"/>
          </a:xfrm>
          <a:prstGeom prst="rect">
            <a:avLst/>
          </a:prstGeom>
        </p:spPr>
      </p:pic>
      <p:pic>
        <p:nvPicPr>
          <p:cNvPr id="17" name="Picture 4" descr="Ficheiro:Identidade Visual CAPES.png">
            <a:extLst>
              <a:ext uri="{FF2B5EF4-FFF2-40B4-BE49-F238E27FC236}">
                <a16:creationId xmlns:a16="http://schemas.microsoft.com/office/drawing/2014/main" id="{C1D36315-484F-53DA-D07E-CBBF293D8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596" y="5516698"/>
            <a:ext cx="1092298" cy="101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23" descr="Unicamp/IFGW SCIENCE GROUP OF SURFACE PHYSICS&#10;&#10;O conteúdo gerado por IA pode estar incorreto.">
            <a:extLst>
              <a:ext uri="{FF2B5EF4-FFF2-40B4-BE49-F238E27FC236}">
                <a16:creationId xmlns:a16="http://schemas.microsoft.com/office/drawing/2014/main" id="{05EE8803-5C9F-81BC-FDF0-526889D00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462" y="5770264"/>
            <a:ext cx="1393522" cy="73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479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8689</TotalTime>
  <Words>385</Words>
  <Application>Microsoft Office PowerPoint</Application>
  <PresentationFormat>Widescreen</PresentationFormat>
  <Paragraphs>671</Paragraphs>
  <Slides>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Tunable Artificial Spin Networks via Fe Coordination of Pyridyl-Based Molecules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Eidsa Brenda</dc:creator>
  <cp:lastModifiedBy>Eidsa Brenda</cp:lastModifiedBy>
  <cp:revision>72</cp:revision>
  <dcterms:created xsi:type="dcterms:W3CDTF">2025-08-26T19:37:32Z</dcterms:created>
  <dcterms:modified xsi:type="dcterms:W3CDTF">2026-09-24T11:33:16Z</dcterms:modified>
</cp:coreProperties>
</file>