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media/image12.jpg" ContentType="image/jpg"/>
  <Override PartName="/ppt/media/image13.jpg" ContentType="image/jpg"/>
  <Override PartName="/ppt/media/image14.jpg" ContentType="image/jpg"/>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2"/>
  </p:notesMasterIdLst>
  <p:sldIdLst>
    <p:sldId id="256" r:id="rId5"/>
    <p:sldId id="257" r:id="rId6"/>
    <p:sldId id="258" r:id="rId7"/>
    <p:sldId id="259" r:id="rId8"/>
    <p:sldId id="260" r:id="rId9"/>
    <p:sldId id="261" r:id="rId10"/>
    <p:sldId id="262" r:id="rId11"/>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Untitled Section" id="{A7E513E7-36CF-49F4-BBF9-2BDAA7EF731E}">
          <p14:sldIdLst>
            <p14:sldId id="256"/>
            <p14:sldId id="257"/>
            <p14:sldId id="258"/>
            <p14:sldId id="259"/>
            <p14:sldId id="260"/>
            <p14:sldId id="261"/>
            <p14:sldId id="262"/>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DA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127" d="100"/>
          <a:sy n="127" d="100"/>
        </p:scale>
        <p:origin x="620" y="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117843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 everyone, I'm Nick, a PhD student in Ludwig Bartels's lab in Materials Science &amp; Engineering. In the next five minutes I'll give you the big picture of what our lab does: we grow atomically thin semiconductors called TMDs, stack them on gallium nitride, and use photoelectron spectroscopy to understand how the interface controls their electronic behavior.</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some background. TMDs have the formula MX2: a layer of transition metal atoms, like molybdenum or tungsten, covalently bonded between two layers of chalcogen atoms like sulfur. Within a layer the bonds are strong; between layers there are only weak van der Waals forces, so we can make these materials a single layer, about 0.65 nanometers, thick. Why does that matter? Moore's law: the number of transistors on a chip doubles roughly every two years because we keep shrinking each transistor. Today the smallest features are only a few nanometers across, and at that size silicon runs into trouble: current leaks, the gate can't fully switch the channel off, and chips waste energy as heat. Atomically thin semiconductors like TMDs let the gate keep control. Monolayer TMDs have unique electronic and optical properties, but those properties are very sensitive to thickness, stacking, the substrate and the interface chemistry. That's exactly what makes heterostructures interesting: by stacking different TMDs we create interfaces that control band alignment and charge transfer, so we can tune properties without changing the materials themselves. In a free-standing stack, MoS2 on WS2 and WS2 on MoS2 should be equivalent. But real devices need a substrate, and the substrate can break that symmetry. That's the question we ask on gallium nitride.</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grow these layers ourselves in a hot-filament reactor. We clean the GaN surface with a neon ion beam, then heated molybdenum and tungsten filaments with hydrogen sulfide gas grow MoS2 and WS2 one layer at a time, and a camera tracks the reflectance so we can see each layer form. Because we control the order, we can make the same two materials stacked both ways. Raman spectroscopy, top right, confirms both materials are in each stack. Photoluminescence, bottom right, shows the light emission is strongly quenched on GaN, which tells us charge is moving between the layers and into the substrate.</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Next, the structure. On top is the TEM at UC Irvine and our cross-section: the TMD layers sit right on GaN with a sharp boundary, and the elemental map shows molybdenum and tungsten stay in separate layers. On the bottom is our LEED system and the diffraction patterns. Sharp spots on every sample mean the layers grow epitaxially on GaN. When MoS2 touches GaN we see a 2-by-2 pattern, a sign of strong coupling to the substrate. When WS2 touches GaN we see a simple 1-by-1, a weaker, van der Waals-like contact. That fits the lattice match: MoS2 is only 0.8 percent mismatched to GaN versus 1 percent for WS2. So the layer touching GaN already changes the interface, and next we'll see how that shows up in the electronics.</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measure the electronics we use photoemission spectroscopy in this ultra-high vacuum chamber. We shine light on the sample and measure the energy of the electrons that come out. On the left is the helium lamp for UPS: its He II line at about 41 eV knocks out the outermost valence electrons, which tells us where the band edge and work function sit. On the right is the aluminum K-alpha X-ray source for XPS, at 1486 eV, which knocks out tightly bound core electrons and tells us which elements are there and their chemical environment. The middle photo shows the whole system: the analysis chamber, the electron energy analyzer on top, and the sample transfer and preparation lines. Everything happens under ultra-high vacuum so electrons reach the analyzer without scattering and the surface stays clean.</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Finally, the electronics, which is where my work comes in. On the left is X-ray photoelectron spectroscopy, which measures how tightly core electrons are bound. In the XPS, when we flip the stack, the molybdenum and tungsten peaks shift by up to about 0.3 eV, so the same layer is in a different electronic environment depending on whether it touches GaN. In the middle is ultraviolet photoemission, which finds the top of the valence band. With MoS2 touching GaN, the band edge sits at 0.22 eV; flip the stack so WS2 touches GaN and it moves to 0.78 eV. That 0.56 eV shift means the stack with MoS2 at the interface is more p-type, a big change just from swapping two layers. The drawing on the right shows what we think is happening. When MoS2 sits directly on GaN, charge transfers across the interface and electrons accumulate right at the MoS2/GaN boundary. That sheet of charge creates an interface dipole, a step in the electrostatic potential, which shifts the core levels and pulls the band edge toward the Fermi level. When WS2 is grown first, that strong coupling is screened, and the Mo components shift back to higher binding energy. The takeaway: the layer touching GaN controls charge transfer and band alignment, so stacking order is something we can design with. Thanks to Dr. Bartels, NSF and MSIPP, and our collaborators at Sandia and UC Irvine. Happy to take questions.</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wrap up, here's where this is heading. TEM shows the gap between the GaN surface and the molybdenum layer is only about 2.8 angstroms, and that's too short for a clean van der Waals interface, which in the calculations sits around 4.5 angstroms. So something chemical is happening at the interface. Our collaborator Hector Gomez here at UCR ran DFT calculations on three kinds of GaN starting surfaces: Ga-polar, N-polar, and a nitrogen interlayer that represents our ammonia treatment before growth. He then looked for the lowest-energy MoS2/GaN interface that also matches the TEM spacing. The winner, circled on the plot, is what we call 3N1S on N-terminated GaN: in the very first MoS2 layer, three of the four sulfur atoms on the bottom side are replaced by nitrogen, so molybdenum bonds to gallium through nitrogen, with the molybdenum and a full sulfur layer on top. It has the lowest formation energy of all the models and it matches the TEM spacing. That explains the new peaks we see in XPS. This is our motivation for synchrotron beamtime: we want to confirm that interface structure directly, using techniques like ARPES, X-ray absorption at the sulfur and nitrogen edges, surface X-ray diffraction, and hard X-ray photoemission with standing waves. Thank you, and I'm happy to take questions.</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jp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jp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14.jpg"/><Relationship Id="rId4" Type="http://schemas.openxmlformats.org/officeDocument/2006/relationships/image" Target="../media/image13.jp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17.pn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DA5"/>
        </a:solidFill>
        <a:effectLst/>
      </p:bgPr>
    </p:bg>
    <p:spTree>
      <p:nvGrpSpPr>
        <p:cNvPr id="1" name=""/>
        <p:cNvGrpSpPr/>
        <p:nvPr/>
      </p:nvGrpSpPr>
      <p:grpSpPr>
        <a:xfrm>
          <a:off x="0" y="0"/>
          <a:ext cx="0" cy="0"/>
          <a:chOff x="0" y="0"/>
          <a:chExt cx="0" cy="0"/>
        </a:xfrm>
      </p:grpSpPr>
      <p:pic>
        <p:nvPicPr>
          <p:cNvPr id="2" name="Image 0" descr="/tmp/claude-0/-home-claude/e44f87e1-32a0-56dc-8180-583a1d39286c/scratchpad/img/ucr_word.png"/>
          <p:cNvPicPr>
            <a:picLocks noChangeAspect="1"/>
          </p:cNvPicPr>
          <p:nvPr/>
        </p:nvPicPr>
        <p:blipFill>
          <a:blip r:embed="rId3"/>
          <a:stretch>
            <a:fillRect/>
          </a:stretch>
        </p:blipFill>
        <p:spPr>
          <a:xfrm>
            <a:off x="548640" y="457200"/>
            <a:ext cx="2103120" cy="1201783"/>
          </a:xfrm>
          <a:prstGeom prst="rect">
            <a:avLst/>
          </a:prstGeom>
        </p:spPr>
      </p:pic>
      <p:pic>
        <p:nvPicPr>
          <p:cNvPr id="3" name="Image 1" descr="/tmp/claude-0/-home-claude/e44f87e1-32a0-56dc-8180-583a1d39286c/scratchpad/img/ucr_seal.png"/>
          <p:cNvPicPr>
            <a:picLocks noChangeAspect="1"/>
          </p:cNvPicPr>
          <p:nvPr/>
        </p:nvPicPr>
        <p:blipFill>
          <a:blip r:embed="rId4">
            <a:alphaModFix amt="28000"/>
          </a:blip>
          <a:stretch>
            <a:fillRect/>
          </a:stretch>
        </p:blipFill>
        <p:spPr>
          <a:xfrm>
            <a:off x="457200" y="1874520"/>
            <a:ext cx="2377440" cy="3220077"/>
          </a:xfrm>
          <a:prstGeom prst="rect">
            <a:avLst/>
          </a:prstGeom>
        </p:spPr>
      </p:pic>
      <p:sp>
        <p:nvSpPr>
          <p:cNvPr id="4" name="Shape 0"/>
          <p:cNvSpPr/>
          <p:nvPr/>
        </p:nvSpPr>
        <p:spPr>
          <a:xfrm>
            <a:off x="2852928" y="457199"/>
            <a:ext cx="0" cy="4465251"/>
          </a:xfrm>
          <a:prstGeom prst="line">
            <a:avLst/>
          </a:prstGeom>
          <a:noFill/>
          <a:ln w="12700">
            <a:solidFill>
              <a:srgbClr val="FFFFFF"/>
            </a:solidFill>
            <a:prstDash val="solid"/>
          </a:ln>
        </p:spPr>
        <p:txBody>
          <a:bodyPr/>
          <a:lstStyle/>
          <a:p>
            <a:endParaRPr lang="en-US"/>
          </a:p>
        </p:txBody>
      </p:sp>
      <p:sp>
        <p:nvSpPr>
          <p:cNvPr id="5" name="Text 1"/>
          <p:cNvSpPr txBox="1"/>
          <p:nvPr/>
        </p:nvSpPr>
        <p:spPr>
          <a:xfrm>
            <a:off x="3200400" y="548640"/>
            <a:ext cx="5486400" cy="274320"/>
          </a:xfrm>
          <a:prstGeom prst="rect">
            <a:avLst/>
          </a:prstGeom>
          <a:noFill/>
          <a:ln/>
        </p:spPr>
        <p:txBody>
          <a:bodyPr wrap="square" lIns="0" tIns="0" rIns="0" bIns="0" rtlCol="0" anchor="ctr"/>
          <a:lstStyle/>
          <a:p>
            <a:pPr marL="0" indent="0">
              <a:buNone/>
            </a:pPr>
            <a:r>
              <a:rPr lang="en-US" sz="1300" b="1" kern="0" spc="200" dirty="0">
                <a:solidFill>
                  <a:srgbClr val="FFB81C"/>
                </a:solidFill>
                <a:latin typeface="Calibri" pitchFamily="34" charset="0"/>
                <a:ea typeface="Calibri" pitchFamily="34" charset="-122"/>
                <a:cs typeface="Calibri" pitchFamily="34" charset="-120"/>
              </a:rPr>
              <a:t>BARTELS LAB  ·  UC RIVERSIDE</a:t>
            </a:r>
            <a:endParaRPr lang="en-US" sz="1300" dirty="0"/>
          </a:p>
        </p:txBody>
      </p:sp>
      <p:sp>
        <p:nvSpPr>
          <p:cNvPr id="6" name="Text 2"/>
          <p:cNvSpPr txBox="1"/>
          <p:nvPr/>
        </p:nvSpPr>
        <p:spPr>
          <a:xfrm>
            <a:off x="3200400" y="914400"/>
            <a:ext cx="5486400" cy="1280160"/>
          </a:xfrm>
          <a:prstGeom prst="rect">
            <a:avLst/>
          </a:prstGeom>
          <a:noFill/>
          <a:ln/>
        </p:spPr>
        <p:txBody>
          <a:bodyPr wrap="square" lIns="0" tIns="0" rIns="0" bIns="0" rtlCol="0" anchor="t"/>
          <a:lstStyle/>
          <a:p>
            <a:r>
              <a:rPr lang="en-US" sz="3600" b="1" dirty="0">
                <a:solidFill>
                  <a:srgbClr val="FFFFFF"/>
                </a:solidFill>
                <a:latin typeface="Calibri" pitchFamily="34" charset="0"/>
                <a:ea typeface="Calibri" pitchFamily="34" charset="-122"/>
                <a:cs typeface="Calibri" pitchFamily="34" charset="-120"/>
              </a:rPr>
              <a:t>Interface Engineering in 2D Semiconductors</a:t>
            </a:r>
            <a:endParaRPr lang="en-US" sz="3600" dirty="0"/>
          </a:p>
        </p:txBody>
      </p:sp>
      <p:sp>
        <p:nvSpPr>
          <p:cNvPr id="7" name="Text 3"/>
          <p:cNvSpPr txBox="1"/>
          <p:nvPr/>
        </p:nvSpPr>
        <p:spPr>
          <a:xfrm>
            <a:off x="3200400" y="2286000"/>
            <a:ext cx="5486400" cy="365760"/>
          </a:xfrm>
          <a:prstGeom prst="rect">
            <a:avLst/>
          </a:prstGeom>
          <a:noFill/>
          <a:ln/>
        </p:spPr>
        <p:txBody>
          <a:bodyPr wrap="square" lIns="0" tIns="0" rIns="0" bIns="0" rtlCol="0" anchor="ctr"/>
          <a:lstStyle/>
          <a:p>
            <a:pPr marL="0" indent="0">
              <a:buNone/>
            </a:pPr>
            <a:r>
              <a:rPr lang="en-US" sz="1700" dirty="0">
                <a:solidFill>
                  <a:srgbClr val="D6E2F5"/>
                </a:solidFill>
                <a:latin typeface="Calibri" pitchFamily="34" charset="0"/>
                <a:ea typeface="Calibri" pitchFamily="34" charset="-122"/>
                <a:cs typeface="Calibri" pitchFamily="34" charset="-120"/>
              </a:rPr>
              <a:t>Growing and probing atomically thin TMD layers on </a:t>
            </a:r>
            <a:r>
              <a:rPr lang="en-US" sz="1700" dirty="0" err="1">
                <a:solidFill>
                  <a:srgbClr val="D6E2F5"/>
                </a:solidFill>
                <a:latin typeface="Calibri" pitchFamily="34" charset="0"/>
                <a:ea typeface="Calibri" pitchFamily="34" charset="-122"/>
                <a:cs typeface="Calibri" pitchFamily="34" charset="-120"/>
              </a:rPr>
              <a:t>GaN</a:t>
            </a:r>
            <a:endParaRPr lang="en-US" sz="1700" dirty="0"/>
          </a:p>
        </p:txBody>
      </p:sp>
      <p:sp>
        <p:nvSpPr>
          <p:cNvPr id="8" name="Text 4"/>
          <p:cNvSpPr txBox="1"/>
          <p:nvPr/>
        </p:nvSpPr>
        <p:spPr>
          <a:xfrm>
            <a:off x="3200399" y="2758405"/>
            <a:ext cx="5486400" cy="594360"/>
          </a:xfrm>
          <a:prstGeom prst="rect">
            <a:avLst/>
          </a:prstGeom>
          <a:noFill/>
          <a:ln/>
        </p:spPr>
        <p:txBody>
          <a:bodyPr wrap="square" lIns="0" tIns="0" rIns="0" bIns="0" rtlCol="0" anchor="ctr"/>
          <a:lstStyle/>
          <a:p>
            <a:pPr marL="0" indent="0">
              <a:buNone/>
            </a:pPr>
            <a:r>
              <a:rPr lang="en-US" sz="1600" b="1" dirty="0">
                <a:solidFill>
                  <a:srgbClr val="FFB81C"/>
                </a:solidFill>
                <a:latin typeface="Calibri" pitchFamily="34" charset="0"/>
                <a:ea typeface="Calibri" pitchFamily="34" charset="-122"/>
                <a:cs typeface="Calibri" pitchFamily="34" charset="-120"/>
              </a:rPr>
              <a:t>Nicolas Meneses</a:t>
            </a:r>
            <a:endParaRPr lang="en-US" sz="1300" dirty="0"/>
          </a:p>
          <a:p>
            <a:pPr marL="0" indent="0">
              <a:buNone/>
            </a:pPr>
            <a:r>
              <a:rPr lang="en-US" sz="1300" dirty="0">
                <a:solidFill>
                  <a:srgbClr val="FFFFFF"/>
                </a:solidFill>
                <a:latin typeface="Calibri" pitchFamily="34" charset="0"/>
                <a:ea typeface="Calibri" pitchFamily="34" charset="-122"/>
                <a:cs typeface="Calibri" pitchFamily="34" charset="-120"/>
              </a:rPr>
              <a:t>Dr. Ludwig Bartels Group  ·  4</a:t>
            </a:r>
            <a:r>
              <a:rPr lang="en-US" sz="1300" baseline="30000" dirty="0">
                <a:solidFill>
                  <a:srgbClr val="FFFFFF"/>
                </a:solidFill>
                <a:latin typeface="Calibri" pitchFamily="34" charset="0"/>
                <a:ea typeface="Calibri" pitchFamily="34" charset="-122"/>
                <a:cs typeface="Calibri" pitchFamily="34" charset="-120"/>
              </a:rPr>
              <a:t>th</a:t>
            </a:r>
            <a:r>
              <a:rPr lang="en-US" sz="1300" dirty="0">
                <a:solidFill>
                  <a:srgbClr val="FFFFFF"/>
                </a:solidFill>
                <a:latin typeface="Calibri" pitchFamily="34" charset="0"/>
                <a:ea typeface="Calibri" pitchFamily="34" charset="-122"/>
                <a:cs typeface="Calibri" pitchFamily="34" charset="-120"/>
              </a:rPr>
              <a:t> Year Materials Science &amp; Engineering</a:t>
            </a:r>
            <a:endParaRPr lang="en-US" sz="1300" dirty="0"/>
          </a:p>
        </p:txBody>
      </p:sp>
      <p:sp>
        <p:nvSpPr>
          <p:cNvPr id="9" name="Text 5"/>
          <p:cNvSpPr txBox="1"/>
          <p:nvPr/>
        </p:nvSpPr>
        <p:spPr>
          <a:xfrm>
            <a:off x="3200399" y="4648131"/>
            <a:ext cx="5486400" cy="274320"/>
          </a:xfrm>
          <a:prstGeom prst="rect">
            <a:avLst/>
          </a:prstGeom>
          <a:noFill/>
          <a:ln/>
        </p:spPr>
        <p:txBody>
          <a:bodyPr wrap="square" lIns="0" tIns="0" rIns="0" bIns="0" rtlCol="0" anchor="ctr"/>
          <a:lstStyle/>
          <a:p>
            <a:pPr marL="0" indent="0">
              <a:buNone/>
            </a:pPr>
            <a:r>
              <a:rPr lang="en-US" sz="1200" kern="0" spc="100" dirty="0">
                <a:solidFill>
                  <a:srgbClr val="FFFFFF"/>
                </a:solidFill>
                <a:latin typeface="Calibri" pitchFamily="34" charset="0"/>
                <a:ea typeface="Calibri" pitchFamily="34" charset="-122"/>
                <a:cs typeface="Calibri" pitchFamily="34" charset="-120"/>
              </a:rPr>
              <a:t>UNIVERSITY OF CALIFORNIA, RIVERSIDE</a:t>
            </a:r>
            <a:endParaRPr lang="en-US" sz="1200" dirty="0"/>
          </a:p>
        </p:txBody>
      </p:sp>
      <p:pic>
        <p:nvPicPr>
          <p:cNvPr id="11" name="Picture 10">
            <a:extLst>
              <a:ext uri="{FF2B5EF4-FFF2-40B4-BE49-F238E27FC236}">
                <a16:creationId xmlns:a16="http://schemas.microsoft.com/office/drawing/2014/main" id="{FC52CFA0-0DE9-BB3B-BB75-096833D465EC}"/>
              </a:ext>
            </a:extLst>
          </p:cNvPr>
          <p:cNvPicPr>
            <a:picLocks noChangeAspect="1"/>
          </p:cNvPicPr>
          <p:nvPr/>
        </p:nvPicPr>
        <p:blipFill>
          <a:blip r:embed="rId5"/>
          <a:stretch>
            <a:fillRect/>
          </a:stretch>
        </p:blipFill>
        <p:spPr>
          <a:xfrm>
            <a:off x="7584438" y="3472619"/>
            <a:ext cx="1449831" cy="1449831"/>
          </a:xfrm>
          <a:prstGeom prst="rect">
            <a:avLst/>
          </a:prstGeom>
        </p:spPr>
      </p:pic>
      <p:pic>
        <p:nvPicPr>
          <p:cNvPr id="13" name="Picture 12">
            <a:extLst>
              <a:ext uri="{FF2B5EF4-FFF2-40B4-BE49-F238E27FC236}">
                <a16:creationId xmlns:a16="http://schemas.microsoft.com/office/drawing/2014/main" id="{7EF05BC7-9D15-0206-8BD9-1F977A56B753}"/>
              </a:ext>
            </a:extLst>
          </p:cNvPr>
          <p:cNvPicPr>
            <a:picLocks noChangeAspect="1"/>
          </p:cNvPicPr>
          <p:nvPr/>
        </p:nvPicPr>
        <p:blipFill>
          <a:blip r:embed="rId6"/>
          <a:stretch>
            <a:fillRect/>
          </a:stretch>
        </p:blipFill>
        <p:spPr>
          <a:xfrm>
            <a:off x="3200399" y="3512231"/>
            <a:ext cx="3477073" cy="101604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57200" y="274320"/>
            <a:ext cx="7680960" cy="548640"/>
          </a:xfrm>
          <a:prstGeom prst="rect">
            <a:avLst/>
          </a:prstGeom>
          <a:noFill/>
          <a:ln/>
        </p:spPr>
        <p:txBody>
          <a:bodyPr wrap="square" lIns="0" tIns="0" rIns="0" bIns="0" rtlCol="0" anchor="ctr"/>
          <a:lstStyle/>
          <a:p>
            <a:pPr marL="0" indent="0">
              <a:buNone/>
            </a:pPr>
            <a:r>
              <a:rPr lang="en-US" sz="2800" b="1" dirty="0">
                <a:solidFill>
                  <a:srgbClr val="003DA5"/>
                </a:solidFill>
                <a:latin typeface="Calibri" pitchFamily="34" charset="0"/>
                <a:ea typeface="Calibri" pitchFamily="34" charset="-122"/>
                <a:cs typeface="Calibri" pitchFamily="34" charset="-120"/>
              </a:rPr>
              <a:t>Background: what are TMDs?</a:t>
            </a:r>
            <a:endParaRPr lang="en-US" sz="2800" dirty="0"/>
          </a:p>
        </p:txBody>
      </p:sp>
      <p:sp>
        <p:nvSpPr>
          <p:cNvPr id="3" name="Text 1"/>
          <p:cNvSpPr txBox="1"/>
          <p:nvPr/>
        </p:nvSpPr>
        <p:spPr>
          <a:xfrm>
            <a:off x="8138160" y="320040"/>
            <a:ext cx="548640" cy="274320"/>
          </a:xfrm>
          <a:prstGeom prst="rect">
            <a:avLst/>
          </a:prstGeom>
          <a:noFill/>
          <a:ln/>
        </p:spPr>
        <p:txBody>
          <a:bodyPr wrap="square" lIns="0" tIns="0" rIns="0" bIns="0" rtlCol="0" anchor="ctr"/>
          <a:lstStyle/>
          <a:p>
            <a:pPr marL="0" indent="0" algn="r">
              <a:buNone/>
            </a:pPr>
            <a:r>
              <a:rPr lang="en-US" sz="1000" dirty="0">
                <a:solidFill>
                  <a:srgbClr val="5B6778"/>
                </a:solidFill>
                <a:latin typeface="Calibri" pitchFamily="34" charset="0"/>
                <a:ea typeface="Calibri" pitchFamily="34" charset="-122"/>
                <a:cs typeface="Calibri" pitchFamily="34" charset="-120"/>
              </a:rPr>
              <a:t>2 / 6</a:t>
            </a:r>
            <a:endParaRPr lang="en-US" sz="1000" dirty="0"/>
          </a:p>
        </p:txBody>
      </p:sp>
      <p:sp>
        <p:nvSpPr>
          <p:cNvPr id="4" name="Shape 2"/>
          <p:cNvSpPr/>
          <p:nvPr/>
        </p:nvSpPr>
        <p:spPr>
          <a:xfrm>
            <a:off x="457200" y="1051560"/>
            <a:ext cx="3749040" cy="3611880"/>
          </a:xfrm>
          <a:prstGeom prst="rect">
            <a:avLst/>
          </a:prstGeom>
          <a:solidFill>
            <a:srgbClr val="EAF0FA"/>
          </a:solidFill>
          <a:ln w="12700">
            <a:solidFill>
              <a:srgbClr val="EAF0FA"/>
            </a:solidFill>
            <a:prstDash val="solid"/>
          </a:ln>
        </p:spPr>
        <p:txBody>
          <a:bodyPr/>
          <a:lstStyle/>
          <a:p>
            <a:endParaRPr lang="en-US"/>
          </a:p>
        </p:txBody>
      </p:sp>
      <p:sp>
        <p:nvSpPr>
          <p:cNvPr id="5" name="Text 3"/>
          <p:cNvSpPr txBox="1"/>
          <p:nvPr/>
        </p:nvSpPr>
        <p:spPr>
          <a:xfrm>
            <a:off x="640080" y="1143000"/>
            <a:ext cx="3474720" cy="731520"/>
          </a:xfrm>
          <a:prstGeom prst="rect">
            <a:avLst/>
          </a:prstGeom>
          <a:noFill/>
          <a:ln/>
        </p:spPr>
        <p:txBody>
          <a:bodyPr wrap="square" lIns="0" tIns="0" rIns="0" bIns="0" rtlCol="0" anchor="ctr"/>
          <a:lstStyle/>
          <a:p>
            <a:pPr marL="0" indent="0">
              <a:buNone/>
            </a:pPr>
            <a:r>
              <a:rPr lang="en-US" sz="1250" b="1" dirty="0">
                <a:solidFill>
                  <a:srgbClr val="1E2A3A"/>
                </a:solidFill>
                <a:latin typeface="Calibri" pitchFamily="34" charset="0"/>
                <a:ea typeface="Calibri" pitchFamily="34" charset="-122"/>
                <a:cs typeface="Calibri" pitchFamily="34" charset="-120"/>
              </a:rPr>
              <a:t>Transition metal dichalcogenide: MX</a:t>
            </a:r>
            <a:r>
              <a:rPr lang="en-US" sz="1250" b="1" baseline="-40000" dirty="0">
                <a:solidFill>
                  <a:srgbClr val="1E2A3A"/>
                </a:solidFill>
                <a:latin typeface="Calibri" pitchFamily="34" charset="0"/>
                <a:ea typeface="Calibri" pitchFamily="34" charset="-122"/>
                <a:cs typeface="Calibri" pitchFamily="34" charset="-120"/>
              </a:rPr>
              <a:t>2</a:t>
            </a:r>
            <a:endParaRPr lang="en-US" sz="1250" dirty="0"/>
          </a:p>
          <a:p>
            <a:pPr marL="0" indent="0">
              <a:buNone/>
            </a:pPr>
            <a:r>
              <a:rPr lang="en-US" sz="1250" b="1" dirty="0">
                <a:solidFill>
                  <a:srgbClr val="003DA5"/>
                </a:solidFill>
                <a:latin typeface="Calibri" pitchFamily="34" charset="0"/>
                <a:ea typeface="Calibri" pitchFamily="34" charset="-122"/>
                <a:cs typeface="Calibri" pitchFamily="34" charset="-120"/>
              </a:rPr>
              <a:t>M</a:t>
            </a:r>
            <a:r>
              <a:rPr lang="en-US" sz="1250" dirty="0">
                <a:solidFill>
                  <a:srgbClr val="1E2A3A"/>
                </a:solidFill>
                <a:latin typeface="Calibri" pitchFamily="34" charset="0"/>
                <a:ea typeface="Calibri" pitchFamily="34" charset="-122"/>
                <a:cs typeface="Calibri" pitchFamily="34" charset="-120"/>
              </a:rPr>
              <a:t> = transition metal (Mo, W)</a:t>
            </a:r>
            <a:endParaRPr lang="en-US" sz="1250" dirty="0"/>
          </a:p>
          <a:p>
            <a:pPr marL="0" indent="0">
              <a:buNone/>
            </a:pPr>
            <a:r>
              <a:rPr lang="en-US" sz="1250" b="1" dirty="0">
                <a:solidFill>
                  <a:srgbClr val="B07C00"/>
                </a:solidFill>
                <a:latin typeface="Calibri" pitchFamily="34" charset="0"/>
                <a:ea typeface="Calibri" pitchFamily="34" charset="-122"/>
                <a:cs typeface="Calibri" pitchFamily="34" charset="-120"/>
              </a:rPr>
              <a:t>X</a:t>
            </a:r>
            <a:r>
              <a:rPr lang="en-US" sz="1250" dirty="0">
                <a:solidFill>
                  <a:srgbClr val="1E2A3A"/>
                </a:solidFill>
                <a:latin typeface="Calibri" pitchFamily="34" charset="0"/>
                <a:ea typeface="Calibri" pitchFamily="34" charset="-122"/>
                <a:cs typeface="Calibri" pitchFamily="34" charset="-120"/>
              </a:rPr>
              <a:t> = chalcogen (S, Se, Te)   </a:t>
            </a:r>
            <a:r>
              <a:rPr lang="en-US" sz="1250" i="1" dirty="0">
                <a:solidFill>
                  <a:srgbClr val="1E2A3A"/>
                </a:solidFill>
                <a:latin typeface="Calibri" pitchFamily="34" charset="0"/>
                <a:ea typeface="Calibri" pitchFamily="34" charset="-122"/>
                <a:cs typeface="Calibri" pitchFamily="34" charset="-120"/>
              </a:rPr>
              <a:t>e.g. MoS₂, WS₂, NbS₂</a:t>
            </a:r>
            <a:endParaRPr lang="en-US" sz="1250" i="1" dirty="0"/>
          </a:p>
        </p:txBody>
      </p:sp>
      <p:sp>
        <p:nvSpPr>
          <p:cNvPr id="6" name="Shape 4"/>
          <p:cNvSpPr/>
          <p:nvPr/>
        </p:nvSpPr>
        <p:spPr>
          <a:xfrm flipV="1">
            <a:off x="868680" y="2061972"/>
            <a:ext cx="192024" cy="242316"/>
          </a:xfrm>
          <a:prstGeom prst="line">
            <a:avLst/>
          </a:prstGeom>
          <a:noFill/>
          <a:ln w="19050">
            <a:solidFill>
              <a:srgbClr val="6B7890"/>
            </a:solidFill>
            <a:prstDash val="solid"/>
          </a:ln>
        </p:spPr>
        <p:txBody>
          <a:bodyPr/>
          <a:lstStyle/>
          <a:p>
            <a:endParaRPr lang="en-US"/>
          </a:p>
        </p:txBody>
      </p:sp>
      <p:sp>
        <p:nvSpPr>
          <p:cNvPr id="7" name="Shape 5"/>
          <p:cNvSpPr/>
          <p:nvPr/>
        </p:nvSpPr>
        <p:spPr>
          <a:xfrm>
            <a:off x="868680" y="2304288"/>
            <a:ext cx="192024" cy="233172"/>
          </a:xfrm>
          <a:prstGeom prst="line">
            <a:avLst/>
          </a:prstGeom>
          <a:noFill/>
          <a:ln w="19050">
            <a:solidFill>
              <a:srgbClr val="6B7890"/>
            </a:solidFill>
            <a:prstDash val="solid"/>
          </a:ln>
        </p:spPr>
        <p:txBody>
          <a:bodyPr/>
          <a:lstStyle/>
          <a:p>
            <a:endParaRPr lang="en-US"/>
          </a:p>
        </p:txBody>
      </p:sp>
      <p:sp>
        <p:nvSpPr>
          <p:cNvPr id="8" name="Shape 6"/>
          <p:cNvSpPr/>
          <p:nvPr/>
        </p:nvSpPr>
        <p:spPr>
          <a:xfrm>
            <a:off x="1060704" y="2061972"/>
            <a:ext cx="192024" cy="242316"/>
          </a:xfrm>
          <a:prstGeom prst="line">
            <a:avLst/>
          </a:prstGeom>
          <a:noFill/>
          <a:ln w="19050">
            <a:solidFill>
              <a:srgbClr val="6B7890"/>
            </a:solidFill>
            <a:prstDash val="solid"/>
          </a:ln>
        </p:spPr>
        <p:txBody>
          <a:bodyPr/>
          <a:lstStyle/>
          <a:p>
            <a:endParaRPr lang="en-US"/>
          </a:p>
        </p:txBody>
      </p:sp>
      <p:sp>
        <p:nvSpPr>
          <p:cNvPr id="9" name="Shape 7"/>
          <p:cNvSpPr/>
          <p:nvPr/>
        </p:nvSpPr>
        <p:spPr>
          <a:xfrm flipV="1">
            <a:off x="1060704" y="2304288"/>
            <a:ext cx="192024" cy="233172"/>
          </a:xfrm>
          <a:prstGeom prst="line">
            <a:avLst/>
          </a:prstGeom>
          <a:noFill/>
          <a:ln w="19050">
            <a:solidFill>
              <a:srgbClr val="6B7890"/>
            </a:solidFill>
            <a:prstDash val="solid"/>
          </a:ln>
        </p:spPr>
        <p:txBody>
          <a:bodyPr/>
          <a:lstStyle/>
          <a:p>
            <a:endParaRPr lang="en-US"/>
          </a:p>
        </p:txBody>
      </p:sp>
      <p:sp>
        <p:nvSpPr>
          <p:cNvPr id="10" name="Shape 8"/>
          <p:cNvSpPr/>
          <p:nvPr/>
        </p:nvSpPr>
        <p:spPr>
          <a:xfrm flipV="1">
            <a:off x="1252728" y="2061972"/>
            <a:ext cx="192024" cy="242316"/>
          </a:xfrm>
          <a:prstGeom prst="line">
            <a:avLst/>
          </a:prstGeom>
          <a:noFill/>
          <a:ln w="19050">
            <a:solidFill>
              <a:srgbClr val="6B7890"/>
            </a:solidFill>
            <a:prstDash val="solid"/>
          </a:ln>
        </p:spPr>
        <p:txBody>
          <a:bodyPr/>
          <a:lstStyle/>
          <a:p>
            <a:endParaRPr lang="en-US"/>
          </a:p>
        </p:txBody>
      </p:sp>
      <p:sp>
        <p:nvSpPr>
          <p:cNvPr id="11" name="Shape 9"/>
          <p:cNvSpPr/>
          <p:nvPr/>
        </p:nvSpPr>
        <p:spPr>
          <a:xfrm>
            <a:off x="1252728" y="2304288"/>
            <a:ext cx="192024" cy="233172"/>
          </a:xfrm>
          <a:prstGeom prst="line">
            <a:avLst/>
          </a:prstGeom>
          <a:noFill/>
          <a:ln w="19050">
            <a:solidFill>
              <a:srgbClr val="6B7890"/>
            </a:solidFill>
            <a:prstDash val="solid"/>
          </a:ln>
        </p:spPr>
        <p:txBody>
          <a:bodyPr/>
          <a:lstStyle/>
          <a:p>
            <a:endParaRPr lang="en-US"/>
          </a:p>
        </p:txBody>
      </p:sp>
      <p:sp>
        <p:nvSpPr>
          <p:cNvPr id="12" name="Shape 10"/>
          <p:cNvSpPr/>
          <p:nvPr/>
        </p:nvSpPr>
        <p:spPr>
          <a:xfrm>
            <a:off x="1444752" y="2061972"/>
            <a:ext cx="192024" cy="242316"/>
          </a:xfrm>
          <a:prstGeom prst="line">
            <a:avLst/>
          </a:prstGeom>
          <a:noFill/>
          <a:ln w="19050">
            <a:solidFill>
              <a:srgbClr val="6B7890"/>
            </a:solidFill>
            <a:prstDash val="solid"/>
          </a:ln>
        </p:spPr>
        <p:txBody>
          <a:bodyPr/>
          <a:lstStyle/>
          <a:p>
            <a:endParaRPr lang="en-US"/>
          </a:p>
        </p:txBody>
      </p:sp>
      <p:sp>
        <p:nvSpPr>
          <p:cNvPr id="13" name="Shape 11"/>
          <p:cNvSpPr/>
          <p:nvPr/>
        </p:nvSpPr>
        <p:spPr>
          <a:xfrm flipV="1">
            <a:off x="1444752" y="2304288"/>
            <a:ext cx="192024" cy="233172"/>
          </a:xfrm>
          <a:prstGeom prst="line">
            <a:avLst/>
          </a:prstGeom>
          <a:noFill/>
          <a:ln w="19050">
            <a:solidFill>
              <a:srgbClr val="6B7890"/>
            </a:solidFill>
            <a:prstDash val="solid"/>
          </a:ln>
        </p:spPr>
        <p:txBody>
          <a:bodyPr/>
          <a:lstStyle/>
          <a:p>
            <a:endParaRPr lang="en-US"/>
          </a:p>
        </p:txBody>
      </p:sp>
      <p:sp>
        <p:nvSpPr>
          <p:cNvPr id="14" name="Shape 12"/>
          <p:cNvSpPr/>
          <p:nvPr/>
        </p:nvSpPr>
        <p:spPr>
          <a:xfrm flipV="1">
            <a:off x="1636776" y="2061972"/>
            <a:ext cx="192024" cy="242316"/>
          </a:xfrm>
          <a:prstGeom prst="line">
            <a:avLst/>
          </a:prstGeom>
          <a:noFill/>
          <a:ln w="19050">
            <a:solidFill>
              <a:srgbClr val="6B7890"/>
            </a:solidFill>
            <a:prstDash val="solid"/>
          </a:ln>
        </p:spPr>
        <p:txBody>
          <a:bodyPr/>
          <a:lstStyle/>
          <a:p>
            <a:endParaRPr lang="en-US"/>
          </a:p>
        </p:txBody>
      </p:sp>
      <p:sp>
        <p:nvSpPr>
          <p:cNvPr id="15" name="Shape 13"/>
          <p:cNvSpPr/>
          <p:nvPr/>
        </p:nvSpPr>
        <p:spPr>
          <a:xfrm>
            <a:off x="1636776" y="2304288"/>
            <a:ext cx="192024" cy="233172"/>
          </a:xfrm>
          <a:prstGeom prst="line">
            <a:avLst/>
          </a:prstGeom>
          <a:noFill/>
          <a:ln w="19050">
            <a:solidFill>
              <a:srgbClr val="6B7890"/>
            </a:solidFill>
            <a:prstDash val="solid"/>
          </a:ln>
        </p:spPr>
        <p:txBody>
          <a:bodyPr/>
          <a:lstStyle/>
          <a:p>
            <a:endParaRPr lang="en-US"/>
          </a:p>
        </p:txBody>
      </p:sp>
      <p:sp>
        <p:nvSpPr>
          <p:cNvPr id="16" name="Shape 14"/>
          <p:cNvSpPr/>
          <p:nvPr/>
        </p:nvSpPr>
        <p:spPr>
          <a:xfrm>
            <a:off x="1828800" y="2061972"/>
            <a:ext cx="192024" cy="242316"/>
          </a:xfrm>
          <a:prstGeom prst="line">
            <a:avLst/>
          </a:prstGeom>
          <a:noFill/>
          <a:ln w="19050">
            <a:solidFill>
              <a:srgbClr val="6B7890"/>
            </a:solidFill>
            <a:prstDash val="solid"/>
          </a:ln>
        </p:spPr>
        <p:txBody>
          <a:bodyPr/>
          <a:lstStyle/>
          <a:p>
            <a:endParaRPr lang="en-US"/>
          </a:p>
        </p:txBody>
      </p:sp>
      <p:sp>
        <p:nvSpPr>
          <p:cNvPr id="17" name="Shape 15"/>
          <p:cNvSpPr/>
          <p:nvPr/>
        </p:nvSpPr>
        <p:spPr>
          <a:xfrm flipV="1">
            <a:off x="1828800" y="2304288"/>
            <a:ext cx="192024" cy="233172"/>
          </a:xfrm>
          <a:prstGeom prst="line">
            <a:avLst/>
          </a:prstGeom>
          <a:noFill/>
          <a:ln w="19050">
            <a:solidFill>
              <a:srgbClr val="6B7890"/>
            </a:solidFill>
            <a:prstDash val="solid"/>
          </a:ln>
        </p:spPr>
        <p:txBody>
          <a:bodyPr/>
          <a:lstStyle/>
          <a:p>
            <a:endParaRPr lang="en-US"/>
          </a:p>
        </p:txBody>
      </p:sp>
      <p:sp>
        <p:nvSpPr>
          <p:cNvPr id="18" name="Shape 16"/>
          <p:cNvSpPr/>
          <p:nvPr/>
        </p:nvSpPr>
        <p:spPr>
          <a:xfrm flipV="1">
            <a:off x="2020824" y="2061972"/>
            <a:ext cx="192024" cy="242316"/>
          </a:xfrm>
          <a:prstGeom prst="line">
            <a:avLst/>
          </a:prstGeom>
          <a:noFill/>
          <a:ln w="19050">
            <a:solidFill>
              <a:srgbClr val="6B7890"/>
            </a:solidFill>
            <a:prstDash val="solid"/>
          </a:ln>
        </p:spPr>
        <p:txBody>
          <a:bodyPr/>
          <a:lstStyle/>
          <a:p>
            <a:endParaRPr lang="en-US"/>
          </a:p>
        </p:txBody>
      </p:sp>
      <p:sp>
        <p:nvSpPr>
          <p:cNvPr id="19" name="Shape 17"/>
          <p:cNvSpPr/>
          <p:nvPr/>
        </p:nvSpPr>
        <p:spPr>
          <a:xfrm>
            <a:off x="2020824" y="2304288"/>
            <a:ext cx="192024" cy="233172"/>
          </a:xfrm>
          <a:prstGeom prst="line">
            <a:avLst/>
          </a:prstGeom>
          <a:noFill/>
          <a:ln w="19050">
            <a:solidFill>
              <a:srgbClr val="6B7890"/>
            </a:solidFill>
            <a:prstDash val="solid"/>
          </a:ln>
        </p:spPr>
        <p:txBody>
          <a:bodyPr/>
          <a:lstStyle/>
          <a:p>
            <a:endParaRPr lang="en-US"/>
          </a:p>
        </p:txBody>
      </p:sp>
      <p:sp>
        <p:nvSpPr>
          <p:cNvPr id="20" name="Shape 18"/>
          <p:cNvSpPr/>
          <p:nvPr/>
        </p:nvSpPr>
        <p:spPr>
          <a:xfrm>
            <a:off x="2212848" y="2061972"/>
            <a:ext cx="192024" cy="242316"/>
          </a:xfrm>
          <a:prstGeom prst="line">
            <a:avLst/>
          </a:prstGeom>
          <a:noFill/>
          <a:ln w="19050">
            <a:solidFill>
              <a:srgbClr val="6B7890"/>
            </a:solidFill>
            <a:prstDash val="solid"/>
          </a:ln>
        </p:spPr>
        <p:txBody>
          <a:bodyPr/>
          <a:lstStyle/>
          <a:p>
            <a:endParaRPr lang="en-US"/>
          </a:p>
        </p:txBody>
      </p:sp>
      <p:sp>
        <p:nvSpPr>
          <p:cNvPr id="21" name="Shape 19"/>
          <p:cNvSpPr/>
          <p:nvPr/>
        </p:nvSpPr>
        <p:spPr>
          <a:xfrm flipV="1">
            <a:off x="2212848" y="2304288"/>
            <a:ext cx="192024" cy="233172"/>
          </a:xfrm>
          <a:prstGeom prst="line">
            <a:avLst/>
          </a:prstGeom>
          <a:noFill/>
          <a:ln w="19050">
            <a:solidFill>
              <a:srgbClr val="6B7890"/>
            </a:solidFill>
            <a:prstDash val="solid"/>
          </a:ln>
        </p:spPr>
        <p:txBody>
          <a:bodyPr/>
          <a:lstStyle/>
          <a:p>
            <a:endParaRPr lang="en-US"/>
          </a:p>
        </p:txBody>
      </p:sp>
      <p:sp>
        <p:nvSpPr>
          <p:cNvPr id="22" name="Shape 20"/>
          <p:cNvSpPr/>
          <p:nvPr/>
        </p:nvSpPr>
        <p:spPr>
          <a:xfrm flipV="1">
            <a:off x="2404872" y="2061972"/>
            <a:ext cx="192024" cy="242316"/>
          </a:xfrm>
          <a:prstGeom prst="line">
            <a:avLst/>
          </a:prstGeom>
          <a:noFill/>
          <a:ln w="19050">
            <a:solidFill>
              <a:srgbClr val="6B7890"/>
            </a:solidFill>
            <a:prstDash val="solid"/>
          </a:ln>
        </p:spPr>
        <p:txBody>
          <a:bodyPr/>
          <a:lstStyle/>
          <a:p>
            <a:endParaRPr lang="en-US"/>
          </a:p>
        </p:txBody>
      </p:sp>
      <p:sp>
        <p:nvSpPr>
          <p:cNvPr id="23" name="Shape 21"/>
          <p:cNvSpPr/>
          <p:nvPr/>
        </p:nvSpPr>
        <p:spPr>
          <a:xfrm>
            <a:off x="2404872" y="2304288"/>
            <a:ext cx="192024" cy="233172"/>
          </a:xfrm>
          <a:prstGeom prst="line">
            <a:avLst/>
          </a:prstGeom>
          <a:noFill/>
          <a:ln w="19050">
            <a:solidFill>
              <a:srgbClr val="6B7890"/>
            </a:solidFill>
            <a:prstDash val="solid"/>
          </a:ln>
        </p:spPr>
        <p:txBody>
          <a:bodyPr/>
          <a:lstStyle/>
          <a:p>
            <a:endParaRPr lang="en-US"/>
          </a:p>
        </p:txBody>
      </p:sp>
      <p:sp>
        <p:nvSpPr>
          <p:cNvPr id="24" name="Shape 22"/>
          <p:cNvSpPr/>
          <p:nvPr/>
        </p:nvSpPr>
        <p:spPr>
          <a:xfrm>
            <a:off x="2596896" y="2061972"/>
            <a:ext cx="192024" cy="242316"/>
          </a:xfrm>
          <a:prstGeom prst="line">
            <a:avLst/>
          </a:prstGeom>
          <a:noFill/>
          <a:ln w="19050">
            <a:solidFill>
              <a:srgbClr val="6B7890"/>
            </a:solidFill>
            <a:prstDash val="solid"/>
          </a:ln>
        </p:spPr>
        <p:txBody>
          <a:bodyPr/>
          <a:lstStyle/>
          <a:p>
            <a:endParaRPr lang="en-US"/>
          </a:p>
        </p:txBody>
      </p:sp>
      <p:sp>
        <p:nvSpPr>
          <p:cNvPr id="25" name="Shape 23"/>
          <p:cNvSpPr/>
          <p:nvPr/>
        </p:nvSpPr>
        <p:spPr>
          <a:xfrm flipV="1">
            <a:off x="2596896" y="2304288"/>
            <a:ext cx="192024" cy="233172"/>
          </a:xfrm>
          <a:prstGeom prst="line">
            <a:avLst/>
          </a:prstGeom>
          <a:noFill/>
          <a:ln w="19050">
            <a:solidFill>
              <a:srgbClr val="6B7890"/>
            </a:solidFill>
            <a:prstDash val="solid"/>
          </a:ln>
        </p:spPr>
        <p:txBody>
          <a:bodyPr/>
          <a:lstStyle/>
          <a:p>
            <a:endParaRPr lang="en-US"/>
          </a:p>
        </p:txBody>
      </p:sp>
      <p:sp>
        <p:nvSpPr>
          <p:cNvPr id="26" name="Shape 24"/>
          <p:cNvSpPr/>
          <p:nvPr/>
        </p:nvSpPr>
        <p:spPr>
          <a:xfrm flipV="1">
            <a:off x="2788920" y="2061972"/>
            <a:ext cx="192024" cy="242316"/>
          </a:xfrm>
          <a:prstGeom prst="line">
            <a:avLst/>
          </a:prstGeom>
          <a:noFill/>
          <a:ln w="19050">
            <a:solidFill>
              <a:srgbClr val="6B7890"/>
            </a:solidFill>
            <a:prstDash val="solid"/>
          </a:ln>
        </p:spPr>
        <p:txBody>
          <a:bodyPr/>
          <a:lstStyle/>
          <a:p>
            <a:endParaRPr lang="en-US"/>
          </a:p>
        </p:txBody>
      </p:sp>
      <p:sp>
        <p:nvSpPr>
          <p:cNvPr id="27" name="Shape 25"/>
          <p:cNvSpPr/>
          <p:nvPr/>
        </p:nvSpPr>
        <p:spPr>
          <a:xfrm>
            <a:off x="2788920" y="2304288"/>
            <a:ext cx="192024" cy="233172"/>
          </a:xfrm>
          <a:prstGeom prst="line">
            <a:avLst/>
          </a:prstGeom>
          <a:noFill/>
          <a:ln w="19050">
            <a:solidFill>
              <a:srgbClr val="6B7890"/>
            </a:solidFill>
            <a:prstDash val="solid"/>
          </a:ln>
        </p:spPr>
        <p:txBody>
          <a:bodyPr/>
          <a:lstStyle/>
          <a:p>
            <a:endParaRPr lang="en-US"/>
          </a:p>
        </p:txBody>
      </p:sp>
      <p:sp>
        <p:nvSpPr>
          <p:cNvPr id="28" name="Shape 26"/>
          <p:cNvSpPr/>
          <p:nvPr/>
        </p:nvSpPr>
        <p:spPr>
          <a:xfrm>
            <a:off x="2980944" y="2061972"/>
            <a:ext cx="192024" cy="242316"/>
          </a:xfrm>
          <a:prstGeom prst="line">
            <a:avLst/>
          </a:prstGeom>
          <a:noFill/>
          <a:ln w="19050">
            <a:solidFill>
              <a:srgbClr val="6B7890"/>
            </a:solidFill>
            <a:prstDash val="solid"/>
          </a:ln>
        </p:spPr>
        <p:txBody>
          <a:bodyPr/>
          <a:lstStyle/>
          <a:p>
            <a:endParaRPr lang="en-US"/>
          </a:p>
        </p:txBody>
      </p:sp>
      <p:sp>
        <p:nvSpPr>
          <p:cNvPr id="29" name="Shape 27"/>
          <p:cNvSpPr/>
          <p:nvPr/>
        </p:nvSpPr>
        <p:spPr>
          <a:xfrm flipV="1">
            <a:off x="2980944" y="2304288"/>
            <a:ext cx="192024" cy="233172"/>
          </a:xfrm>
          <a:prstGeom prst="line">
            <a:avLst/>
          </a:prstGeom>
          <a:noFill/>
          <a:ln w="19050">
            <a:solidFill>
              <a:srgbClr val="6B7890"/>
            </a:solidFill>
            <a:prstDash val="solid"/>
          </a:ln>
        </p:spPr>
        <p:txBody>
          <a:bodyPr/>
          <a:lstStyle/>
          <a:p>
            <a:endParaRPr lang="en-US"/>
          </a:p>
        </p:txBody>
      </p:sp>
      <p:sp>
        <p:nvSpPr>
          <p:cNvPr id="30" name="Shape 28"/>
          <p:cNvSpPr/>
          <p:nvPr/>
        </p:nvSpPr>
        <p:spPr>
          <a:xfrm flipV="1">
            <a:off x="3172968" y="2061972"/>
            <a:ext cx="192024" cy="242316"/>
          </a:xfrm>
          <a:prstGeom prst="line">
            <a:avLst/>
          </a:prstGeom>
          <a:noFill/>
          <a:ln w="19050">
            <a:solidFill>
              <a:srgbClr val="6B7890"/>
            </a:solidFill>
            <a:prstDash val="solid"/>
          </a:ln>
        </p:spPr>
        <p:txBody>
          <a:bodyPr/>
          <a:lstStyle/>
          <a:p>
            <a:endParaRPr lang="en-US"/>
          </a:p>
        </p:txBody>
      </p:sp>
      <p:sp>
        <p:nvSpPr>
          <p:cNvPr id="31" name="Shape 29"/>
          <p:cNvSpPr/>
          <p:nvPr/>
        </p:nvSpPr>
        <p:spPr>
          <a:xfrm>
            <a:off x="3172968" y="2304288"/>
            <a:ext cx="192024" cy="233172"/>
          </a:xfrm>
          <a:prstGeom prst="line">
            <a:avLst/>
          </a:prstGeom>
          <a:noFill/>
          <a:ln w="19050">
            <a:solidFill>
              <a:srgbClr val="6B7890"/>
            </a:solidFill>
            <a:prstDash val="solid"/>
          </a:ln>
        </p:spPr>
        <p:txBody>
          <a:bodyPr/>
          <a:lstStyle/>
          <a:p>
            <a:endParaRPr lang="en-US"/>
          </a:p>
        </p:txBody>
      </p:sp>
      <p:sp>
        <p:nvSpPr>
          <p:cNvPr id="32" name="Shape 30"/>
          <p:cNvSpPr/>
          <p:nvPr/>
        </p:nvSpPr>
        <p:spPr>
          <a:xfrm>
            <a:off x="3364992" y="2061972"/>
            <a:ext cx="192024" cy="242316"/>
          </a:xfrm>
          <a:prstGeom prst="line">
            <a:avLst/>
          </a:prstGeom>
          <a:noFill/>
          <a:ln w="19050">
            <a:solidFill>
              <a:srgbClr val="6B7890"/>
            </a:solidFill>
            <a:prstDash val="solid"/>
          </a:ln>
        </p:spPr>
        <p:txBody>
          <a:bodyPr/>
          <a:lstStyle/>
          <a:p>
            <a:endParaRPr lang="en-US"/>
          </a:p>
        </p:txBody>
      </p:sp>
      <p:sp>
        <p:nvSpPr>
          <p:cNvPr id="33" name="Shape 31"/>
          <p:cNvSpPr/>
          <p:nvPr/>
        </p:nvSpPr>
        <p:spPr>
          <a:xfrm flipV="1">
            <a:off x="3364992" y="2304288"/>
            <a:ext cx="192024" cy="233172"/>
          </a:xfrm>
          <a:prstGeom prst="line">
            <a:avLst/>
          </a:prstGeom>
          <a:noFill/>
          <a:ln w="19050">
            <a:solidFill>
              <a:srgbClr val="6B7890"/>
            </a:solidFill>
            <a:prstDash val="solid"/>
          </a:ln>
        </p:spPr>
        <p:txBody>
          <a:bodyPr/>
          <a:lstStyle/>
          <a:p>
            <a:endParaRPr lang="en-US"/>
          </a:p>
        </p:txBody>
      </p:sp>
      <p:sp>
        <p:nvSpPr>
          <p:cNvPr id="34" name="Shape 32"/>
          <p:cNvSpPr/>
          <p:nvPr/>
        </p:nvSpPr>
        <p:spPr>
          <a:xfrm flipV="1">
            <a:off x="3557016" y="2061972"/>
            <a:ext cx="192024" cy="242316"/>
          </a:xfrm>
          <a:prstGeom prst="line">
            <a:avLst/>
          </a:prstGeom>
          <a:noFill/>
          <a:ln w="19050">
            <a:solidFill>
              <a:srgbClr val="6B7890"/>
            </a:solidFill>
            <a:prstDash val="solid"/>
          </a:ln>
        </p:spPr>
        <p:txBody>
          <a:bodyPr/>
          <a:lstStyle/>
          <a:p>
            <a:endParaRPr lang="en-US"/>
          </a:p>
        </p:txBody>
      </p:sp>
      <p:sp>
        <p:nvSpPr>
          <p:cNvPr id="35" name="Shape 33"/>
          <p:cNvSpPr/>
          <p:nvPr/>
        </p:nvSpPr>
        <p:spPr>
          <a:xfrm>
            <a:off x="3557016" y="2304288"/>
            <a:ext cx="192024" cy="233172"/>
          </a:xfrm>
          <a:prstGeom prst="line">
            <a:avLst/>
          </a:prstGeom>
          <a:noFill/>
          <a:ln w="19050">
            <a:solidFill>
              <a:srgbClr val="6B7890"/>
            </a:solidFill>
            <a:prstDash val="solid"/>
          </a:ln>
        </p:spPr>
        <p:txBody>
          <a:bodyPr/>
          <a:lstStyle/>
          <a:p>
            <a:endParaRPr lang="en-US"/>
          </a:p>
        </p:txBody>
      </p:sp>
      <p:sp>
        <p:nvSpPr>
          <p:cNvPr id="36" name="Shape 34"/>
          <p:cNvSpPr/>
          <p:nvPr/>
        </p:nvSpPr>
        <p:spPr>
          <a:xfrm>
            <a:off x="992124" y="1993392"/>
            <a:ext cx="137160" cy="137160"/>
          </a:xfrm>
          <a:prstGeom prst="ellipse">
            <a:avLst/>
          </a:prstGeom>
          <a:solidFill>
            <a:srgbClr val="FFB81C"/>
          </a:solidFill>
          <a:ln w="9525">
            <a:solidFill>
              <a:srgbClr val="B07C00"/>
            </a:solidFill>
            <a:prstDash val="solid"/>
          </a:ln>
        </p:spPr>
        <p:txBody>
          <a:bodyPr/>
          <a:lstStyle/>
          <a:p>
            <a:endParaRPr lang="en-US"/>
          </a:p>
        </p:txBody>
      </p:sp>
      <p:sp>
        <p:nvSpPr>
          <p:cNvPr id="37" name="Shape 35"/>
          <p:cNvSpPr/>
          <p:nvPr/>
        </p:nvSpPr>
        <p:spPr>
          <a:xfrm>
            <a:off x="777240" y="2212848"/>
            <a:ext cx="182880" cy="182880"/>
          </a:xfrm>
          <a:prstGeom prst="ellipse">
            <a:avLst/>
          </a:prstGeom>
          <a:solidFill>
            <a:srgbClr val="003DA5"/>
          </a:solidFill>
          <a:ln w="9525">
            <a:solidFill>
              <a:srgbClr val="002060"/>
            </a:solidFill>
            <a:prstDash val="solid"/>
          </a:ln>
        </p:spPr>
        <p:txBody>
          <a:bodyPr/>
          <a:lstStyle/>
          <a:p>
            <a:endParaRPr lang="en-US"/>
          </a:p>
        </p:txBody>
      </p:sp>
      <p:sp>
        <p:nvSpPr>
          <p:cNvPr id="38" name="Shape 36"/>
          <p:cNvSpPr/>
          <p:nvPr/>
        </p:nvSpPr>
        <p:spPr>
          <a:xfrm>
            <a:off x="992124" y="2468880"/>
            <a:ext cx="137160" cy="137160"/>
          </a:xfrm>
          <a:prstGeom prst="ellipse">
            <a:avLst/>
          </a:prstGeom>
          <a:solidFill>
            <a:srgbClr val="FFB81C"/>
          </a:solidFill>
          <a:ln w="9525">
            <a:solidFill>
              <a:srgbClr val="B07C00"/>
            </a:solidFill>
            <a:prstDash val="solid"/>
          </a:ln>
        </p:spPr>
        <p:txBody>
          <a:bodyPr/>
          <a:lstStyle/>
          <a:p>
            <a:endParaRPr lang="en-US"/>
          </a:p>
        </p:txBody>
      </p:sp>
      <p:sp>
        <p:nvSpPr>
          <p:cNvPr id="39" name="Shape 37"/>
          <p:cNvSpPr/>
          <p:nvPr/>
        </p:nvSpPr>
        <p:spPr>
          <a:xfrm>
            <a:off x="1376172" y="1993392"/>
            <a:ext cx="137160" cy="137160"/>
          </a:xfrm>
          <a:prstGeom prst="ellipse">
            <a:avLst/>
          </a:prstGeom>
          <a:solidFill>
            <a:srgbClr val="FFB81C"/>
          </a:solidFill>
          <a:ln w="9525">
            <a:solidFill>
              <a:srgbClr val="B07C00"/>
            </a:solidFill>
            <a:prstDash val="solid"/>
          </a:ln>
        </p:spPr>
        <p:txBody>
          <a:bodyPr/>
          <a:lstStyle/>
          <a:p>
            <a:endParaRPr lang="en-US"/>
          </a:p>
        </p:txBody>
      </p:sp>
      <p:sp>
        <p:nvSpPr>
          <p:cNvPr id="40" name="Shape 38"/>
          <p:cNvSpPr/>
          <p:nvPr/>
        </p:nvSpPr>
        <p:spPr>
          <a:xfrm>
            <a:off x="1161288" y="2212848"/>
            <a:ext cx="182880" cy="182880"/>
          </a:xfrm>
          <a:prstGeom prst="ellipse">
            <a:avLst/>
          </a:prstGeom>
          <a:solidFill>
            <a:srgbClr val="003DA5"/>
          </a:solidFill>
          <a:ln w="9525">
            <a:solidFill>
              <a:srgbClr val="002060"/>
            </a:solidFill>
            <a:prstDash val="solid"/>
          </a:ln>
        </p:spPr>
        <p:txBody>
          <a:bodyPr/>
          <a:lstStyle/>
          <a:p>
            <a:endParaRPr lang="en-US"/>
          </a:p>
        </p:txBody>
      </p:sp>
      <p:sp>
        <p:nvSpPr>
          <p:cNvPr id="41" name="Shape 39"/>
          <p:cNvSpPr/>
          <p:nvPr/>
        </p:nvSpPr>
        <p:spPr>
          <a:xfrm>
            <a:off x="1376172" y="2468880"/>
            <a:ext cx="137160" cy="137160"/>
          </a:xfrm>
          <a:prstGeom prst="ellipse">
            <a:avLst/>
          </a:prstGeom>
          <a:solidFill>
            <a:srgbClr val="FFB81C"/>
          </a:solidFill>
          <a:ln w="9525">
            <a:solidFill>
              <a:srgbClr val="B07C00"/>
            </a:solidFill>
            <a:prstDash val="solid"/>
          </a:ln>
        </p:spPr>
        <p:txBody>
          <a:bodyPr/>
          <a:lstStyle/>
          <a:p>
            <a:endParaRPr lang="en-US"/>
          </a:p>
        </p:txBody>
      </p:sp>
      <p:sp>
        <p:nvSpPr>
          <p:cNvPr id="42" name="Shape 40"/>
          <p:cNvSpPr/>
          <p:nvPr/>
        </p:nvSpPr>
        <p:spPr>
          <a:xfrm>
            <a:off x="1760220" y="1993392"/>
            <a:ext cx="137160" cy="137160"/>
          </a:xfrm>
          <a:prstGeom prst="ellipse">
            <a:avLst/>
          </a:prstGeom>
          <a:solidFill>
            <a:srgbClr val="FFB81C"/>
          </a:solidFill>
          <a:ln w="9525">
            <a:solidFill>
              <a:srgbClr val="B07C00"/>
            </a:solidFill>
            <a:prstDash val="solid"/>
          </a:ln>
        </p:spPr>
        <p:txBody>
          <a:bodyPr/>
          <a:lstStyle/>
          <a:p>
            <a:endParaRPr lang="en-US"/>
          </a:p>
        </p:txBody>
      </p:sp>
      <p:sp>
        <p:nvSpPr>
          <p:cNvPr id="43" name="Shape 41"/>
          <p:cNvSpPr/>
          <p:nvPr/>
        </p:nvSpPr>
        <p:spPr>
          <a:xfrm>
            <a:off x="1545336" y="2212848"/>
            <a:ext cx="182880" cy="182880"/>
          </a:xfrm>
          <a:prstGeom prst="ellipse">
            <a:avLst/>
          </a:prstGeom>
          <a:solidFill>
            <a:srgbClr val="003DA5"/>
          </a:solidFill>
          <a:ln w="9525">
            <a:solidFill>
              <a:srgbClr val="002060"/>
            </a:solidFill>
            <a:prstDash val="solid"/>
          </a:ln>
        </p:spPr>
        <p:txBody>
          <a:bodyPr/>
          <a:lstStyle/>
          <a:p>
            <a:endParaRPr lang="en-US"/>
          </a:p>
        </p:txBody>
      </p:sp>
      <p:sp>
        <p:nvSpPr>
          <p:cNvPr id="44" name="Shape 42"/>
          <p:cNvSpPr/>
          <p:nvPr/>
        </p:nvSpPr>
        <p:spPr>
          <a:xfrm>
            <a:off x="1760220" y="2468880"/>
            <a:ext cx="137160" cy="137160"/>
          </a:xfrm>
          <a:prstGeom prst="ellipse">
            <a:avLst/>
          </a:prstGeom>
          <a:solidFill>
            <a:srgbClr val="FFB81C"/>
          </a:solidFill>
          <a:ln w="9525">
            <a:solidFill>
              <a:srgbClr val="B07C00"/>
            </a:solidFill>
            <a:prstDash val="solid"/>
          </a:ln>
        </p:spPr>
        <p:txBody>
          <a:bodyPr/>
          <a:lstStyle/>
          <a:p>
            <a:endParaRPr lang="en-US"/>
          </a:p>
        </p:txBody>
      </p:sp>
      <p:sp>
        <p:nvSpPr>
          <p:cNvPr id="45" name="Shape 43"/>
          <p:cNvSpPr/>
          <p:nvPr/>
        </p:nvSpPr>
        <p:spPr>
          <a:xfrm>
            <a:off x="2144268" y="1993392"/>
            <a:ext cx="137160" cy="137160"/>
          </a:xfrm>
          <a:prstGeom prst="ellipse">
            <a:avLst/>
          </a:prstGeom>
          <a:solidFill>
            <a:srgbClr val="FFB81C"/>
          </a:solidFill>
          <a:ln w="9525">
            <a:solidFill>
              <a:srgbClr val="B07C00"/>
            </a:solidFill>
            <a:prstDash val="solid"/>
          </a:ln>
        </p:spPr>
        <p:txBody>
          <a:bodyPr/>
          <a:lstStyle/>
          <a:p>
            <a:endParaRPr lang="en-US"/>
          </a:p>
        </p:txBody>
      </p:sp>
      <p:sp>
        <p:nvSpPr>
          <p:cNvPr id="46" name="Shape 44"/>
          <p:cNvSpPr/>
          <p:nvPr/>
        </p:nvSpPr>
        <p:spPr>
          <a:xfrm>
            <a:off x="1929384" y="2212848"/>
            <a:ext cx="182880" cy="182880"/>
          </a:xfrm>
          <a:prstGeom prst="ellipse">
            <a:avLst/>
          </a:prstGeom>
          <a:solidFill>
            <a:srgbClr val="003DA5"/>
          </a:solidFill>
          <a:ln w="9525">
            <a:solidFill>
              <a:srgbClr val="002060"/>
            </a:solidFill>
            <a:prstDash val="solid"/>
          </a:ln>
        </p:spPr>
        <p:txBody>
          <a:bodyPr/>
          <a:lstStyle/>
          <a:p>
            <a:endParaRPr lang="en-US"/>
          </a:p>
        </p:txBody>
      </p:sp>
      <p:sp>
        <p:nvSpPr>
          <p:cNvPr id="47" name="Shape 45"/>
          <p:cNvSpPr/>
          <p:nvPr/>
        </p:nvSpPr>
        <p:spPr>
          <a:xfrm>
            <a:off x="2144268" y="2468880"/>
            <a:ext cx="137160" cy="137160"/>
          </a:xfrm>
          <a:prstGeom prst="ellipse">
            <a:avLst/>
          </a:prstGeom>
          <a:solidFill>
            <a:srgbClr val="FFB81C"/>
          </a:solidFill>
          <a:ln w="9525">
            <a:solidFill>
              <a:srgbClr val="B07C00"/>
            </a:solidFill>
            <a:prstDash val="solid"/>
          </a:ln>
        </p:spPr>
        <p:txBody>
          <a:bodyPr/>
          <a:lstStyle/>
          <a:p>
            <a:endParaRPr lang="en-US"/>
          </a:p>
        </p:txBody>
      </p:sp>
      <p:sp>
        <p:nvSpPr>
          <p:cNvPr id="48" name="Shape 46"/>
          <p:cNvSpPr/>
          <p:nvPr/>
        </p:nvSpPr>
        <p:spPr>
          <a:xfrm>
            <a:off x="2528316" y="1993392"/>
            <a:ext cx="137160" cy="137160"/>
          </a:xfrm>
          <a:prstGeom prst="ellipse">
            <a:avLst/>
          </a:prstGeom>
          <a:solidFill>
            <a:srgbClr val="FFB81C"/>
          </a:solidFill>
          <a:ln w="9525">
            <a:solidFill>
              <a:srgbClr val="B07C00"/>
            </a:solidFill>
            <a:prstDash val="solid"/>
          </a:ln>
        </p:spPr>
        <p:txBody>
          <a:bodyPr/>
          <a:lstStyle/>
          <a:p>
            <a:endParaRPr lang="en-US"/>
          </a:p>
        </p:txBody>
      </p:sp>
      <p:sp>
        <p:nvSpPr>
          <p:cNvPr id="49" name="Shape 47"/>
          <p:cNvSpPr/>
          <p:nvPr/>
        </p:nvSpPr>
        <p:spPr>
          <a:xfrm>
            <a:off x="2313432" y="2212848"/>
            <a:ext cx="182880" cy="182880"/>
          </a:xfrm>
          <a:prstGeom prst="ellipse">
            <a:avLst/>
          </a:prstGeom>
          <a:solidFill>
            <a:srgbClr val="003DA5"/>
          </a:solidFill>
          <a:ln w="9525">
            <a:solidFill>
              <a:srgbClr val="002060"/>
            </a:solidFill>
            <a:prstDash val="solid"/>
          </a:ln>
        </p:spPr>
        <p:txBody>
          <a:bodyPr/>
          <a:lstStyle/>
          <a:p>
            <a:endParaRPr lang="en-US"/>
          </a:p>
        </p:txBody>
      </p:sp>
      <p:sp>
        <p:nvSpPr>
          <p:cNvPr id="50" name="Shape 48"/>
          <p:cNvSpPr/>
          <p:nvPr/>
        </p:nvSpPr>
        <p:spPr>
          <a:xfrm>
            <a:off x="2528316" y="2468880"/>
            <a:ext cx="137160" cy="137160"/>
          </a:xfrm>
          <a:prstGeom prst="ellipse">
            <a:avLst/>
          </a:prstGeom>
          <a:solidFill>
            <a:srgbClr val="FFB81C"/>
          </a:solidFill>
          <a:ln w="9525">
            <a:solidFill>
              <a:srgbClr val="B07C00"/>
            </a:solidFill>
            <a:prstDash val="solid"/>
          </a:ln>
        </p:spPr>
        <p:txBody>
          <a:bodyPr/>
          <a:lstStyle/>
          <a:p>
            <a:endParaRPr lang="en-US"/>
          </a:p>
        </p:txBody>
      </p:sp>
      <p:sp>
        <p:nvSpPr>
          <p:cNvPr id="51" name="Shape 49"/>
          <p:cNvSpPr/>
          <p:nvPr/>
        </p:nvSpPr>
        <p:spPr>
          <a:xfrm>
            <a:off x="2912364" y="1993392"/>
            <a:ext cx="137160" cy="137160"/>
          </a:xfrm>
          <a:prstGeom prst="ellipse">
            <a:avLst/>
          </a:prstGeom>
          <a:solidFill>
            <a:srgbClr val="FFB81C"/>
          </a:solidFill>
          <a:ln w="9525">
            <a:solidFill>
              <a:srgbClr val="B07C00"/>
            </a:solidFill>
            <a:prstDash val="solid"/>
          </a:ln>
        </p:spPr>
        <p:txBody>
          <a:bodyPr/>
          <a:lstStyle/>
          <a:p>
            <a:endParaRPr lang="en-US"/>
          </a:p>
        </p:txBody>
      </p:sp>
      <p:sp>
        <p:nvSpPr>
          <p:cNvPr id="52" name="Shape 50"/>
          <p:cNvSpPr/>
          <p:nvPr/>
        </p:nvSpPr>
        <p:spPr>
          <a:xfrm>
            <a:off x="2697480" y="2212848"/>
            <a:ext cx="182880" cy="182880"/>
          </a:xfrm>
          <a:prstGeom prst="ellipse">
            <a:avLst/>
          </a:prstGeom>
          <a:solidFill>
            <a:srgbClr val="003DA5"/>
          </a:solidFill>
          <a:ln w="9525">
            <a:solidFill>
              <a:srgbClr val="002060"/>
            </a:solidFill>
            <a:prstDash val="solid"/>
          </a:ln>
        </p:spPr>
        <p:txBody>
          <a:bodyPr/>
          <a:lstStyle/>
          <a:p>
            <a:endParaRPr lang="en-US"/>
          </a:p>
        </p:txBody>
      </p:sp>
      <p:sp>
        <p:nvSpPr>
          <p:cNvPr id="53" name="Shape 51"/>
          <p:cNvSpPr/>
          <p:nvPr/>
        </p:nvSpPr>
        <p:spPr>
          <a:xfrm>
            <a:off x="2912364" y="2468880"/>
            <a:ext cx="137160" cy="137160"/>
          </a:xfrm>
          <a:prstGeom prst="ellipse">
            <a:avLst/>
          </a:prstGeom>
          <a:solidFill>
            <a:srgbClr val="FFB81C"/>
          </a:solidFill>
          <a:ln w="9525">
            <a:solidFill>
              <a:srgbClr val="B07C00"/>
            </a:solidFill>
            <a:prstDash val="solid"/>
          </a:ln>
        </p:spPr>
        <p:txBody>
          <a:bodyPr/>
          <a:lstStyle/>
          <a:p>
            <a:endParaRPr lang="en-US"/>
          </a:p>
        </p:txBody>
      </p:sp>
      <p:sp>
        <p:nvSpPr>
          <p:cNvPr id="54" name="Shape 52"/>
          <p:cNvSpPr/>
          <p:nvPr/>
        </p:nvSpPr>
        <p:spPr>
          <a:xfrm>
            <a:off x="3296412" y="1993392"/>
            <a:ext cx="137160" cy="137160"/>
          </a:xfrm>
          <a:prstGeom prst="ellipse">
            <a:avLst/>
          </a:prstGeom>
          <a:solidFill>
            <a:srgbClr val="FFB81C"/>
          </a:solidFill>
          <a:ln w="9525">
            <a:solidFill>
              <a:srgbClr val="B07C00"/>
            </a:solidFill>
            <a:prstDash val="solid"/>
          </a:ln>
        </p:spPr>
        <p:txBody>
          <a:bodyPr/>
          <a:lstStyle/>
          <a:p>
            <a:endParaRPr lang="en-US"/>
          </a:p>
        </p:txBody>
      </p:sp>
      <p:sp>
        <p:nvSpPr>
          <p:cNvPr id="55" name="Shape 53"/>
          <p:cNvSpPr/>
          <p:nvPr/>
        </p:nvSpPr>
        <p:spPr>
          <a:xfrm>
            <a:off x="3081528" y="2212848"/>
            <a:ext cx="182880" cy="182880"/>
          </a:xfrm>
          <a:prstGeom prst="ellipse">
            <a:avLst/>
          </a:prstGeom>
          <a:solidFill>
            <a:srgbClr val="003DA5"/>
          </a:solidFill>
          <a:ln w="9525">
            <a:solidFill>
              <a:srgbClr val="002060"/>
            </a:solidFill>
            <a:prstDash val="solid"/>
          </a:ln>
        </p:spPr>
        <p:txBody>
          <a:bodyPr/>
          <a:lstStyle/>
          <a:p>
            <a:endParaRPr lang="en-US"/>
          </a:p>
        </p:txBody>
      </p:sp>
      <p:sp>
        <p:nvSpPr>
          <p:cNvPr id="56" name="Shape 54"/>
          <p:cNvSpPr/>
          <p:nvPr/>
        </p:nvSpPr>
        <p:spPr>
          <a:xfrm>
            <a:off x="3296412" y="2468880"/>
            <a:ext cx="137160" cy="137160"/>
          </a:xfrm>
          <a:prstGeom prst="ellipse">
            <a:avLst/>
          </a:prstGeom>
          <a:solidFill>
            <a:srgbClr val="FFB81C"/>
          </a:solidFill>
          <a:ln w="9525">
            <a:solidFill>
              <a:srgbClr val="B07C00"/>
            </a:solidFill>
            <a:prstDash val="solid"/>
          </a:ln>
        </p:spPr>
        <p:txBody>
          <a:bodyPr/>
          <a:lstStyle/>
          <a:p>
            <a:endParaRPr lang="en-US"/>
          </a:p>
        </p:txBody>
      </p:sp>
      <p:sp>
        <p:nvSpPr>
          <p:cNvPr id="57" name="Shape 55"/>
          <p:cNvSpPr/>
          <p:nvPr/>
        </p:nvSpPr>
        <p:spPr>
          <a:xfrm>
            <a:off x="3680460" y="1993392"/>
            <a:ext cx="137160" cy="137160"/>
          </a:xfrm>
          <a:prstGeom prst="ellipse">
            <a:avLst/>
          </a:prstGeom>
          <a:solidFill>
            <a:srgbClr val="FFB81C"/>
          </a:solidFill>
          <a:ln w="9525">
            <a:solidFill>
              <a:srgbClr val="B07C00"/>
            </a:solidFill>
            <a:prstDash val="solid"/>
          </a:ln>
        </p:spPr>
        <p:txBody>
          <a:bodyPr/>
          <a:lstStyle/>
          <a:p>
            <a:endParaRPr lang="en-US"/>
          </a:p>
        </p:txBody>
      </p:sp>
      <p:sp>
        <p:nvSpPr>
          <p:cNvPr id="58" name="Shape 56"/>
          <p:cNvSpPr/>
          <p:nvPr/>
        </p:nvSpPr>
        <p:spPr>
          <a:xfrm>
            <a:off x="3465576" y="2212848"/>
            <a:ext cx="182880" cy="182880"/>
          </a:xfrm>
          <a:prstGeom prst="ellipse">
            <a:avLst/>
          </a:prstGeom>
          <a:solidFill>
            <a:srgbClr val="003DA5"/>
          </a:solidFill>
          <a:ln w="9525">
            <a:solidFill>
              <a:srgbClr val="002060"/>
            </a:solidFill>
            <a:prstDash val="solid"/>
          </a:ln>
        </p:spPr>
        <p:txBody>
          <a:bodyPr/>
          <a:lstStyle/>
          <a:p>
            <a:endParaRPr lang="en-US"/>
          </a:p>
        </p:txBody>
      </p:sp>
      <p:sp>
        <p:nvSpPr>
          <p:cNvPr id="59" name="Shape 57"/>
          <p:cNvSpPr/>
          <p:nvPr/>
        </p:nvSpPr>
        <p:spPr>
          <a:xfrm>
            <a:off x="3680460" y="2468880"/>
            <a:ext cx="137160" cy="137160"/>
          </a:xfrm>
          <a:prstGeom prst="ellipse">
            <a:avLst/>
          </a:prstGeom>
          <a:solidFill>
            <a:srgbClr val="FFB81C"/>
          </a:solidFill>
          <a:ln w="9525">
            <a:solidFill>
              <a:srgbClr val="B07C00"/>
            </a:solidFill>
            <a:prstDash val="solid"/>
          </a:ln>
        </p:spPr>
        <p:txBody>
          <a:bodyPr/>
          <a:lstStyle/>
          <a:p>
            <a:endParaRPr lang="en-US"/>
          </a:p>
        </p:txBody>
      </p:sp>
      <p:sp>
        <p:nvSpPr>
          <p:cNvPr id="60" name="Shape 58"/>
          <p:cNvSpPr/>
          <p:nvPr/>
        </p:nvSpPr>
        <p:spPr>
          <a:xfrm flipV="1">
            <a:off x="868680" y="2976372"/>
            <a:ext cx="192024" cy="242316"/>
          </a:xfrm>
          <a:prstGeom prst="line">
            <a:avLst/>
          </a:prstGeom>
          <a:noFill/>
          <a:ln w="19050">
            <a:solidFill>
              <a:srgbClr val="6B7890"/>
            </a:solidFill>
            <a:prstDash val="solid"/>
          </a:ln>
        </p:spPr>
        <p:txBody>
          <a:bodyPr/>
          <a:lstStyle/>
          <a:p>
            <a:endParaRPr lang="en-US"/>
          </a:p>
        </p:txBody>
      </p:sp>
      <p:sp>
        <p:nvSpPr>
          <p:cNvPr id="61" name="Shape 59"/>
          <p:cNvSpPr/>
          <p:nvPr/>
        </p:nvSpPr>
        <p:spPr>
          <a:xfrm>
            <a:off x="868680" y="3218688"/>
            <a:ext cx="192024" cy="233172"/>
          </a:xfrm>
          <a:prstGeom prst="line">
            <a:avLst/>
          </a:prstGeom>
          <a:noFill/>
          <a:ln w="19050">
            <a:solidFill>
              <a:srgbClr val="6B7890"/>
            </a:solidFill>
            <a:prstDash val="solid"/>
          </a:ln>
        </p:spPr>
        <p:txBody>
          <a:bodyPr/>
          <a:lstStyle/>
          <a:p>
            <a:endParaRPr lang="en-US"/>
          </a:p>
        </p:txBody>
      </p:sp>
      <p:sp>
        <p:nvSpPr>
          <p:cNvPr id="62" name="Shape 60"/>
          <p:cNvSpPr/>
          <p:nvPr/>
        </p:nvSpPr>
        <p:spPr>
          <a:xfrm>
            <a:off x="1060704" y="2976372"/>
            <a:ext cx="192024" cy="242316"/>
          </a:xfrm>
          <a:prstGeom prst="line">
            <a:avLst/>
          </a:prstGeom>
          <a:noFill/>
          <a:ln w="19050">
            <a:solidFill>
              <a:srgbClr val="6B7890"/>
            </a:solidFill>
            <a:prstDash val="solid"/>
          </a:ln>
        </p:spPr>
        <p:txBody>
          <a:bodyPr/>
          <a:lstStyle/>
          <a:p>
            <a:endParaRPr lang="en-US"/>
          </a:p>
        </p:txBody>
      </p:sp>
      <p:sp>
        <p:nvSpPr>
          <p:cNvPr id="63" name="Shape 61"/>
          <p:cNvSpPr/>
          <p:nvPr/>
        </p:nvSpPr>
        <p:spPr>
          <a:xfrm flipV="1">
            <a:off x="1060704" y="3218688"/>
            <a:ext cx="192024" cy="233172"/>
          </a:xfrm>
          <a:prstGeom prst="line">
            <a:avLst/>
          </a:prstGeom>
          <a:noFill/>
          <a:ln w="19050">
            <a:solidFill>
              <a:srgbClr val="6B7890"/>
            </a:solidFill>
            <a:prstDash val="solid"/>
          </a:ln>
        </p:spPr>
        <p:txBody>
          <a:bodyPr/>
          <a:lstStyle/>
          <a:p>
            <a:endParaRPr lang="en-US"/>
          </a:p>
        </p:txBody>
      </p:sp>
      <p:sp>
        <p:nvSpPr>
          <p:cNvPr id="64" name="Shape 62"/>
          <p:cNvSpPr/>
          <p:nvPr/>
        </p:nvSpPr>
        <p:spPr>
          <a:xfrm flipV="1">
            <a:off x="1252728" y="2976372"/>
            <a:ext cx="192024" cy="242316"/>
          </a:xfrm>
          <a:prstGeom prst="line">
            <a:avLst/>
          </a:prstGeom>
          <a:noFill/>
          <a:ln w="19050">
            <a:solidFill>
              <a:srgbClr val="6B7890"/>
            </a:solidFill>
            <a:prstDash val="solid"/>
          </a:ln>
        </p:spPr>
        <p:txBody>
          <a:bodyPr/>
          <a:lstStyle/>
          <a:p>
            <a:endParaRPr lang="en-US"/>
          </a:p>
        </p:txBody>
      </p:sp>
      <p:sp>
        <p:nvSpPr>
          <p:cNvPr id="65" name="Shape 63"/>
          <p:cNvSpPr/>
          <p:nvPr/>
        </p:nvSpPr>
        <p:spPr>
          <a:xfrm>
            <a:off x="1252728" y="3218688"/>
            <a:ext cx="192024" cy="233172"/>
          </a:xfrm>
          <a:prstGeom prst="line">
            <a:avLst/>
          </a:prstGeom>
          <a:noFill/>
          <a:ln w="19050">
            <a:solidFill>
              <a:srgbClr val="6B7890"/>
            </a:solidFill>
            <a:prstDash val="solid"/>
          </a:ln>
        </p:spPr>
        <p:txBody>
          <a:bodyPr/>
          <a:lstStyle/>
          <a:p>
            <a:endParaRPr lang="en-US"/>
          </a:p>
        </p:txBody>
      </p:sp>
      <p:sp>
        <p:nvSpPr>
          <p:cNvPr id="66" name="Shape 64"/>
          <p:cNvSpPr/>
          <p:nvPr/>
        </p:nvSpPr>
        <p:spPr>
          <a:xfrm>
            <a:off x="1444752" y="2976372"/>
            <a:ext cx="192024" cy="242316"/>
          </a:xfrm>
          <a:prstGeom prst="line">
            <a:avLst/>
          </a:prstGeom>
          <a:noFill/>
          <a:ln w="19050">
            <a:solidFill>
              <a:srgbClr val="6B7890"/>
            </a:solidFill>
            <a:prstDash val="solid"/>
          </a:ln>
        </p:spPr>
        <p:txBody>
          <a:bodyPr/>
          <a:lstStyle/>
          <a:p>
            <a:endParaRPr lang="en-US"/>
          </a:p>
        </p:txBody>
      </p:sp>
      <p:sp>
        <p:nvSpPr>
          <p:cNvPr id="67" name="Shape 65"/>
          <p:cNvSpPr/>
          <p:nvPr/>
        </p:nvSpPr>
        <p:spPr>
          <a:xfrm flipV="1">
            <a:off x="1444752" y="3218688"/>
            <a:ext cx="192024" cy="233172"/>
          </a:xfrm>
          <a:prstGeom prst="line">
            <a:avLst/>
          </a:prstGeom>
          <a:noFill/>
          <a:ln w="19050">
            <a:solidFill>
              <a:srgbClr val="6B7890"/>
            </a:solidFill>
            <a:prstDash val="solid"/>
          </a:ln>
        </p:spPr>
        <p:txBody>
          <a:bodyPr/>
          <a:lstStyle/>
          <a:p>
            <a:endParaRPr lang="en-US"/>
          </a:p>
        </p:txBody>
      </p:sp>
      <p:sp>
        <p:nvSpPr>
          <p:cNvPr id="68" name="Shape 66"/>
          <p:cNvSpPr/>
          <p:nvPr/>
        </p:nvSpPr>
        <p:spPr>
          <a:xfrm flipV="1">
            <a:off x="1636776" y="2976372"/>
            <a:ext cx="192024" cy="242316"/>
          </a:xfrm>
          <a:prstGeom prst="line">
            <a:avLst/>
          </a:prstGeom>
          <a:noFill/>
          <a:ln w="19050">
            <a:solidFill>
              <a:srgbClr val="6B7890"/>
            </a:solidFill>
            <a:prstDash val="solid"/>
          </a:ln>
        </p:spPr>
        <p:txBody>
          <a:bodyPr/>
          <a:lstStyle/>
          <a:p>
            <a:endParaRPr lang="en-US"/>
          </a:p>
        </p:txBody>
      </p:sp>
      <p:sp>
        <p:nvSpPr>
          <p:cNvPr id="69" name="Shape 67"/>
          <p:cNvSpPr/>
          <p:nvPr/>
        </p:nvSpPr>
        <p:spPr>
          <a:xfrm>
            <a:off x="1636776" y="3218688"/>
            <a:ext cx="192024" cy="233172"/>
          </a:xfrm>
          <a:prstGeom prst="line">
            <a:avLst/>
          </a:prstGeom>
          <a:noFill/>
          <a:ln w="19050">
            <a:solidFill>
              <a:srgbClr val="6B7890"/>
            </a:solidFill>
            <a:prstDash val="solid"/>
          </a:ln>
        </p:spPr>
        <p:txBody>
          <a:bodyPr/>
          <a:lstStyle/>
          <a:p>
            <a:endParaRPr lang="en-US"/>
          </a:p>
        </p:txBody>
      </p:sp>
      <p:sp>
        <p:nvSpPr>
          <p:cNvPr id="70" name="Shape 68"/>
          <p:cNvSpPr/>
          <p:nvPr/>
        </p:nvSpPr>
        <p:spPr>
          <a:xfrm>
            <a:off x="1828800" y="2976372"/>
            <a:ext cx="192024" cy="242316"/>
          </a:xfrm>
          <a:prstGeom prst="line">
            <a:avLst/>
          </a:prstGeom>
          <a:noFill/>
          <a:ln w="19050">
            <a:solidFill>
              <a:srgbClr val="6B7890"/>
            </a:solidFill>
            <a:prstDash val="solid"/>
          </a:ln>
        </p:spPr>
        <p:txBody>
          <a:bodyPr/>
          <a:lstStyle/>
          <a:p>
            <a:endParaRPr lang="en-US"/>
          </a:p>
        </p:txBody>
      </p:sp>
      <p:sp>
        <p:nvSpPr>
          <p:cNvPr id="71" name="Shape 69"/>
          <p:cNvSpPr/>
          <p:nvPr/>
        </p:nvSpPr>
        <p:spPr>
          <a:xfrm flipV="1">
            <a:off x="1828800" y="3218688"/>
            <a:ext cx="192024" cy="233172"/>
          </a:xfrm>
          <a:prstGeom prst="line">
            <a:avLst/>
          </a:prstGeom>
          <a:noFill/>
          <a:ln w="19050">
            <a:solidFill>
              <a:srgbClr val="6B7890"/>
            </a:solidFill>
            <a:prstDash val="solid"/>
          </a:ln>
        </p:spPr>
        <p:txBody>
          <a:bodyPr/>
          <a:lstStyle/>
          <a:p>
            <a:endParaRPr lang="en-US"/>
          </a:p>
        </p:txBody>
      </p:sp>
      <p:sp>
        <p:nvSpPr>
          <p:cNvPr id="72" name="Shape 70"/>
          <p:cNvSpPr/>
          <p:nvPr/>
        </p:nvSpPr>
        <p:spPr>
          <a:xfrm flipV="1">
            <a:off x="2020824" y="2976372"/>
            <a:ext cx="192024" cy="242316"/>
          </a:xfrm>
          <a:prstGeom prst="line">
            <a:avLst/>
          </a:prstGeom>
          <a:noFill/>
          <a:ln w="19050">
            <a:solidFill>
              <a:srgbClr val="6B7890"/>
            </a:solidFill>
            <a:prstDash val="solid"/>
          </a:ln>
        </p:spPr>
        <p:txBody>
          <a:bodyPr/>
          <a:lstStyle/>
          <a:p>
            <a:endParaRPr lang="en-US"/>
          </a:p>
        </p:txBody>
      </p:sp>
      <p:sp>
        <p:nvSpPr>
          <p:cNvPr id="73" name="Shape 71"/>
          <p:cNvSpPr/>
          <p:nvPr/>
        </p:nvSpPr>
        <p:spPr>
          <a:xfrm>
            <a:off x="2020824" y="3218688"/>
            <a:ext cx="192024" cy="233172"/>
          </a:xfrm>
          <a:prstGeom prst="line">
            <a:avLst/>
          </a:prstGeom>
          <a:noFill/>
          <a:ln w="19050">
            <a:solidFill>
              <a:srgbClr val="6B7890"/>
            </a:solidFill>
            <a:prstDash val="solid"/>
          </a:ln>
        </p:spPr>
        <p:txBody>
          <a:bodyPr/>
          <a:lstStyle/>
          <a:p>
            <a:endParaRPr lang="en-US"/>
          </a:p>
        </p:txBody>
      </p:sp>
      <p:sp>
        <p:nvSpPr>
          <p:cNvPr id="74" name="Shape 72"/>
          <p:cNvSpPr/>
          <p:nvPr/>
        </p:nvSpPr>
        <p:spPr>
          <a:xfrm>
            <a:off x="2212848" y="2976372"/>
            <a:ext cx="192024" cy="242316"/>
          </a:xfrm>
          <a:prstGeom prst="line">
            <a:avLst/>
          </a:prstGeom>
          <a:noFill/>
          <a:ln w="19050">
            <a:solidFill>
              <a:srgbClr val="6B7890"/>
            </a:solidFill>
            <a:prstDash val="solid"/>
          </a:ln>
        </p:spPr>
        <p:txBody>
          <a:bodyPr/>
          <a:lstStyle/>
          <a:p>
            <a:endParaRPr lang="en-US"/>
          </a:p>
        </p:txBody>
      </p:sp>
      <p:sp>
        <p:nvSpPr>
          <p:cNvPr id="75" name="Shape 73"/>
          <p:cNvSpPr/>
          <p:nvPr/>
        </p:nvSpPr>
        <p:spPr>
          <a:xfrm flipV="1">
            <a:off x="2212848" y="3218688"/>
            <a:ext cx="192024" cy="233172"/>
          </a:xfrm>
          <a:prstGeom prst="line">
            <a:avLst/>
          </a:prstGeom>
          <a:noFill/>
          <a:ln w="19050">
            <a:solidFill>
              <a:srgbClr val="6B7890"/>
            </a:solidFill>
            <a:prstDash val="solid"/>
          </a:ln>
        </p:spPr>
        <p:txBody>
          <a:bodyPr/>
          <a:lstStyle/>
          <a:p>
            <a:endParaRPr lang="en-US"/>
          </a:p>
        </p:txBody>
      </p:sp>
      <p:sp>
        <p:nvSpPr>
          <p:cNvPr id="76" name="Shape 74"/>
          <p:cNvSpPr/>
          <p:nvPr/>
        </p:nvSpPr>
        <p:spPr>
          <a:xfrm flipV="1">
            <a:off x="2404872" y="2976372"/>
            <a:ext cx="192024" cy="242316"/>
          </a:xfrm>
          <a:prstGeom prst="line">
            <a:avLst/>
          </a:prstGeom>
          <a:noFill/>
          <a:ln w="19050">
            <a:solidFill>
              <a:srgbClr val="6B7890"/>
            </a:solidFill>
            <a:prstDash val="solid"/>
          </a:ln>
        </p:spPr>
        <p:txBody>
          <a:bodyPr/>
          <a:lstStyle/>
          <a:p>
            <a:endParaRPr lang="en-US"/>
          </a:p>
        </p:txBody>
      </p:sp>
      <p:sp>
        <p:nvSpPr>
          <p:cNvPr id="77" name="Shape 75"/>
          <p:cNvSpPr/>
          <p:nvPr/>
        </p:nvSpPr>
        <p:spPr>
          <a:xfrm>
            <a:off x="2404872" y="3218688"/>
            <a:ext cx="192024" cy="233172"/>
          </a:xfrm>
          <a:prstGeom prst="line">
            <a:avLst/>
          </a:prstGeom>
          <a:noFill/>
          <a:ln w="19050">
            <a:solidFill>
              <a:srgbClr val="6B7890"/>
            </a:solidFill>
            <a:prstDash val="solid"/>
          </a:ln>
        </p:spPr>
        <p:txBody>
          <a:bodyPr/>
          <a:lstStyle/>
          <a:p>
            <a:endParaRPr lang="en-US"/>
          </a:p>
        </p:txBody>
      </p:sp>
      <p:sp>
        <p:nvSpPr>
          <p:cNvPr id="78" name="Shape 76"/>
          <p:cNvSpPr/>
          <p:nvPr/>
        </p:nvSpPr>
        <p:spPr>
          <a:xfrm>
            <a:off x="2596896" y="2976372"/>
            <a:ext cx="192024" cy="242316"/>
          </a:xfrm>
          <a:prstGeom prst="line">
            <a:avLst/>
          </a:prstGeom>
          <a:noFill/>
          <a:ln w="19050">
            <a:solidFill>
              <a:srgbClr val="6B7890"/>
            </a:solidFill>
            <a:prstDash val="solid"/>
          </a:ln>
        </p:spPr>
        <p:txBody>
          <a:bodyPr/>
          <a:lstStyle/>
          <a:p>
            <a:endParaRPr lang="en-US"/>
          </a:p>
        </p:txBody>
      </p:sp>
      <p:sp>
        <p:nvSpPr>
          <p:cNvPr id="79" name="Shape 77"/>
          <p:cNvSpPr/>
          <p:nvPr/>
        </p:nvSpPr>
        <p:spPr>
          <a:xfrm flipV="1">
            <a:off x="2596896" y="3218688"/>
            <a:ext cx="192024" cy="233172"/>
          </a:xfrm>
          <a:prstGeom prst="line">
            <a:avLst/>
          </a:prstGeom>
          <a:noFill/>
          <a:ln w="19050">
            <a:solidFill>
              <a:srgbClr val="6B7890"/>
            </a:solidFill>
            <a:prstDash val="solid"/>
          </a:ln>
        </p:spPr>
        <p:txBody>
          <a:bodyPr/>
          <a:lstStyle/>
          <a:p>
            <a:endParaRPr lang="en-US"/>
          </a:p>
        </p:txBody>
      </p:sp>
      <p:sp>
        <p:nvSpPr>
          <p:cNvPr id="80" name="Shape 78"/>
          <p:cNvSpPr/>
          <p:nvPr/>
        </p:nvSpPr>
        <p:spPr>
          <a:xfrm flipV="1">
            <a:off x="2788920" y="2976372"/>
            <a:ext cx="192024" cy="242316"/>
          </a:xfrm>
          <a:prstGeom prst="line">
            <a:avLst/>
          </a:prstGeom>
          <a:noFill/>
          <a:ln w="19050">
            <a:solidFill>
              <a:srgbClr val="6B7890"/>
            </a:solidFill>
            <a:prstDash val="solid"/>
          </a:ln>
        </p:spPr>
        <p:txBody>
          <a:bodyPr/>
          <a:lstStyle/>
          <a:p>
            <a:endParaRPr lang="en-US"/>
          </a:p>
        </p:txBody>
      </p:sp>
      <p:sp>
        <p:nvSpPr>
          <p:cNvPr id="81" name="Shape 79"/>
          <p:cNvSpPr/>
          <p:nvPr/>
        </p:nvSpPr>
        <p:spPr>
          <a:xfrm>
            <a:off x="2788920" y="3218688"/>
            <a:ext cx="192024" cy="233172"/>
          </a:xfrm>
          <a:prstGeom prst="line">
            <a:avLst/>
          </a:prstGeom>
          <a:noFill/>
          <a:ln w="19050">
            <a:solidFill>
              <a:srgbClr val="6B7890"/>
            </a:solidFill>
            <a:prstDash val="solid"/>
          </a:ln>
        </p:spPr>
        <p:txBody>
          <a:bodyPr/>
          <a:lstStyle/>
          <a:p>
            <a:endParaRPr lang="en-US"/>
          </a:p>
        </p:txBody>
      </p:sp>
      <p:sp>
        <p:nvSpPr>
          <p:cNvPr id="82" name="Shape 80"/>
          <p:cNvSpPr/>
          <p:nvPr/>
        </p:nvSpPr>
        <p:spPr>
          <a:xfrm>
            <a:off x="2980944" y="2976372"/>
            <a:ext cx="192024" cy="242316"/>
          </a:xfrm>
          <a:prstGeom prst="line">
            <a:avLst/>
          </a:prstGeom>
          <a:noFill/>
          <a:ln w="19050">
            <a:solidFill>
              <a:srgbClr val="6B7890"/>
            </a:solidFill>
            <a:prstDash val="solid"/>
          </a:ln>
        </p:spPr>
        <p:txBody>
          <a:bodyPr/>
          <a:lstStyle/>
          <a:p>
            <a:endParaRPr lang="en-US"/>
          </a:p>
        </p:txBody>
      </p:sp>
      <p:sp>
        <p:nvSpPr>
          <p:cNvPr id="83" name="Shape 81"/>
          <p:cNvSpPr/>
          <p:nvPr/>
        </p:nvSpPr>
        <p:spPr>
          <a:xfrm flipV="1">
            <a:off x="2980944" y="3218688"/>
            <a:ext cx="192024" cy="233172"/>
          </a:xfrm>
          <a:prstGeom prst="line">
            <a:avLst/>
          </a:prstGeom>
          <a:noFill/>
          <a:ln w="19050">
            <a:solidFill>
              <a:srgbClr val="6B7890"/>
            </a:solidFill>
            <a:prstDash val="solid"/>
          </a:ln>
        </p:spPr>
        <p:txBody>
          <a:bodyPr/>
          <a:lstStyle/>
          <a:p>
            <a:endParaRPr lang="en-US"/>
          </a:p>
        </p:txBody>
      </p:sp>
      <p:sp>
        <p:nvSpPr>
          <p:cNvPr id="84" name="Shape 82"/>
          <p:cNvSpPr/>
          <p:nvPr/>
        </p:nvSpPr>
        <p:spPr>
          <a:xfrm flipV="1">
            <a:off x="3172968" y="2976372"/>
            <a:ext cx="192024" cy="242316"/>
          </a:xfrm>
          <a:prstGeom prst="line">
            <a:avLst/>
          </a:prstGeom>
          <a:noFill/>
          <a:ln w="19050">
            <a:solidFill>
              <a:srgbClr val="6B7890"/>
            </a:solidFill>
            <a:prstDash val="solid"/>
          </a:ln>
        </p:spPr>
        <p:txBody>
          <a:bodyPr/>
          <a:lstStyle/>
          <a:p>
            <a:endParaRPr lang="en-US"/>
          </a:p>
        </p:txBody>
      </p:sp>
      <p:sp>
        <p:nvSpPr>
          <p:cNvPr id="85" name="Shape 83"/>
          <p:cNvSpPr/>
          <p:nvPr/>
        </p:nvSpPr>
        <p:spPr>
          <a:xfrm>
            <a:off x="3172968" y="3218688"/>
            <a:ext cx="192024" cy="233172"/>
          </a:xfrm>
          <a:prstGeom prst="line">
            <a:avLst/>
          </a:prstGeom>
          <a:noFill/>
          <a:ln w="19050">
            <a:solidFill>
              <a:srgbClr val="6B7890"/>
            </a:solidFill>
            <a:prstDash val="solid"/>
          </a:ln>
        </p:spPr>
        <p:txBody>
          <a:bodyPr/>
          <a:lstStyle/>
          <a:p>
            <a:endParaRPr lang="en-US"/>
          </a:p>
        </p:txBody>
      </p:sp>
      <p:sp>
        <p:nvSpPr>
          <p:cNvPr id="86" name="Shape 84"/>
          <p:cNvSpPr/>
          <p:nvPr/>
        </p:nvSpPr>
        <p:spPr>
          <a:xfrm>
            <a:off x="3364992" y="2976372"/>
            <a:ext cx="192024" cy="242316"/>
          </a:xfrm>
          <a:prstGeom prst="line">
            <a:avLst/>
          </a:prstGeom>
          <a:noFill/>
          <a:ln w="19050">
            <a:solidFill>
              <a:srgbClr val="6B7890"/>
            </a:solidFill>
            <a:prstDash val="solid"/>
          </a:ln>
        </p:spPr>
        <p:txBody>
          <a:bodyPr/>
          <a:lstStyle/>
          <a:p>
            <a:endParaRPr lang="en-US"/>
          </a:p>
        </p:txBody>
      </p:sp>
      <p:sp>
        <p:nvSpPr>
          <p:cNvPr id="87" name="Shape 85"/>
          <p:cNvSpPr/>
          <p:nvPr/>
        </p:nvSpPr>
        <p:spPr>
          <a:xfrm flipV="1">
            <a:off x="3364992" y="3218688"/>
            <a:ext cx="192024" cy="233172"/>
          </a:xfrm>
          <a:prstGeom prst="line">
            <a:avLst/>
          </a:prstGeom>
          <a:noFill/>
          <a:ln w="19050">
            <a:solidFill>
              <a:srgbClr val="6B7890"/>
            </a:solidFill>
            <a:prstDash val="solid"/>
          </a:ln>
        </p:spPr>
        <p:txBody>
          <a:bodyPr/>
          <a:lstStyle/>
          <a:p>
            <a:endParaRPr lang="en-US"/>
          </a:p>
        </p:txBody>
      </p:sp>
      <p:sp>
        <p:nvSpPr>
          <p:cNvPr id="88" name="Shape 86"/>
          <p:cNvSpPr/>
          <p:nvPr/>
        </p:nvSpPr>
        <p:spPr>
          <a:xfrm flipV="1">
            <a:off x="3557016" y="2976372"/>
            <a:ext cx="192024" cy="242316"/>
          </a:xfrm>
          <a:prstGeom prst="line">
            <a:avLst/>
          </a:prstGeom>
          <a:noFill/>
          <a:ln w="19050">
            <a:solidFill>
              <a:srgbClr val="6B7890"/>
            </a:solidFill>
            <a:prstDash val="solid"/>
          </a:ln>
        </p:spPr>
        <p:txBody>
          <a:bodyPr/>
          <a:lstStyle/>
          <a:p>
            <a:endParaRPr lang="en-US"/>
          </a:p>
        </p:txBody>
      </p:sp>
      <p:sp>
        <p:nvSpPr>
          <p:cNvPr id="89" name="Shape 87"/>
          <p:cNvSpPr/>
          <p:nvPr/>
        </p:nvSpPr>
        <p:spPr>
          <a:xfrm>
            <a:off x="3557016" y="3218688"/>
            <a:ext cx="192024" cy="233172"/>
          </a:xfrm>
          <a:prstGeom prst="line">
            <a:avLst/>
          </a:prstGeom>
          <a:noFill/>
          <a:ln w="19050">
            <a:solidFill>
              <a:srgbClr val="6B7890"/>
            </a:solidFill>
            <a:prstDash val="solid"/>
          </a:ln>
        </p:spPr>
        <p:txBody>
          <a:bodyPr/>
          <a:lstStyle/>
          <a:p>
            <a:endParaRPr lang="en-US"/>
          </a:p>
        </p:txBody>
      </p:sp>
      <p:sp>
        <p:nvSpPr>
          <p:cNvPr id="90" name="Shape 88"/>
          <p:cNvSpPr/>
          <p:nvPr/>
        </p:nvSpPr>
        <p:spPr>
          <a:xfrm>
            <a:off x="992124" y="2907792"/>
            <a:ext cx="137160" cy="137160"/>
          </a:xfrm>
          <a:prstGeom prst="ellipse">
            <a:avLst/>
          </a:prstGeom>
          <a:solidFill>
            <a:srgbClr val="FFB81C"/>
          </a:solidFill>
          <a:ln w="9525">
            <a:solidFill>
              <a:srgbClr val="B07C00"/>
            </a:solidFill>
            <a:prstDash val="solid"/>
          </a:ln>
        </p:spPr>
        <p:txBody>
          <a:bodyPr/>
          <a:lstStyle/>
          <a:p>
            <a:endParaRPr lang="en-US"/>
          </a:p>
        </p:txBody>
      </p:sp>
      <p:sp>
        <p:nvSpPr>
          <p:cNvPr id="91" name="Shape 89"/>
          <p:cNvSpPr/>
          <p:nvPr/>
        </p:nvSpPr>
        <p:spPr>
          <a:xfrm>
            <a:off x="777240" y="3127248"/>
            <a:ext cx="182880" cy="182880"/>
          </a:xfrm>
          <a:prstGeom prst="ellipse">
            <a:avLst/>
          </a:prstGeom>
          <a:solidFill>
            <a:srgbClr val="003DA5"/>
          </a:solidFill>
          <a:ln w="9525">
            <a:solidFill>
              <a:srgbClr val="002060"/>
            </a:solidFill>
            <a:prstDash val="solid"/>
          </a:ln>
        </p:spPr>
        <p:txBody>
          <a:bodyPr/>
          <a:lstStyle/>
          <a:p>
            <a:endParaRPr lang="en-US"/>
          </a:p>
        </p:txBody>
      </p:sp>
      <p:sp>
        <p:nvSpPr>
          <p:cNvPr id="92" name="Shape 90"/>
          <p:cNvSpPr/>
          <p:nvPr/>
        </p:nvSpPr>
        <p:spPr>
          <a:xfrm>
            <a:off x="992124" y="3383280"/>
            <a:ext cx="137160" cy="137160"/>
          </a:xfrm>
          <a:prstGeom prst="ellipse">
            <a:avLst/>
          </a:prstGeom>
          <a:solidFill>
            <a:srgbClr val="FFB81C"/>
          </a:solidFill>
          <a:ln w="9525">
            <a:solidFill>
              <a:srgbClr val="B07C00"/>
            </a:solidFill>
            <a:prstDash val="solid"/>
          </a:ln>
        </p:spPr>
        <p:txBody>
          <a:bodyPr/>
          <a:lstStyle/>
          <a:p>
            <a:endParaRPr lang="en-US"/>
          </a:p>
        </p:txBody>
      </p:sp>
      <p:sp>
        <p:nvSpPr>
          <p:cNvPr id="93" name="Shape 91"/>
          <p:cNvSpPr/>
          <p:nvPr/>
        </p:nvSpPr>
        <p:spPr>
          <a:xfrm>
            <a:off x="1376172" y="2907792"/>
            <a:ext cx="137160" cy="137160"/>
          </a:xfrm>
          <a:prstGeom prst="ellipse">
            <a:avLst/>
          </a:prstGeom>
          <a:solidFill>
            <a:srgbClr val="FFB81C"/>
          </a:solidFill>
          <a:ln w="9525">
            <a:solidFill>
              <a:srgbClr val="B07C00"/>
            </a:solidFill>
            <a:prstDash val="solid"/>
          </a:ln>
        </p:spPr>
        <p:txBody>
          <a:bodyPr/>
          <a:lstStyle/>
          <a:p>
            <a:endParaRPr lang="en-US"/>
          </a:p>
        </p:txBody>
      </p:sp>
      <p:sp>
        <p:nvSpPr>
          <p:cNvPr id="94" name="Shape 92"/>
          <p:cNvSpPr/>
          <p:nvPr/>
        </p:nvSpPr>
        <p:spPr>
          <a:xfrm>
            <a:off x="1161288" y="3127248"/>
            <a:ext cx="182880" cy="182880"/>
          </a:xfrm>
          <a:prstGeom prst="ellipse">
            <a:avLst/>
          </a:prstGeom>
          <a:solidFill>
            <a:srgbClr val="003DA5"/>
          </a:solidFill>
          <a:ln w="9525">
            <a:solidFill>
              <a:srgbClr val="002060"/>
            </a:solidFill>
            <a:prstDash val="solid"/>
          </a:ln>
        </p:spPr>
        <p:txBody>
          <a:bodyPr/>
          <a:lstStyle/>
          <a:p>
            <a:endParaRPr lang="en-US"/>
          </a:p>
        </p:txBody>
      </p:sp>
      <p:sp>
        <p:nvSpPr>
          <p:cNvPr id="95" name="Shape 93"/>
          <p:cNvSpPr/>
          <p:nvPr/>
        </p:nvSpPr>
        <p:spPr>
          <a:xfrm>
            <a:off x="1376172" y="3383280"/>
            <a:ext cx="137160" cy="137160"/>
          </a:xfrm>
          <a:prstGeom prst="ellipse">
            <a:avLst/>
          </a:prstGeom>
          <a:solidFill>
            <a:srgbClr val="FFB81C"/>
          </a:solidFill>
          <a:ln w="9525">
            <a:solidFill>
              <a:srgbClr val="B07C00"/>
            </a:solidFill>
            <a:prstDash val="solid"/>
          </a:ln>
        </p:spPr>
        <p:txBody>
          <a:bodyPr/>
          <a:lstStyle/>
          <a:p>
            <a:endParaRPr lang="en-US"/>
          </a:p>
        </p:txBody>
      </p:sp>
      <p:sp>
        <p:nvSpPr>
          <p:cNvPr id="96" name="Shape 94"/>
          <p:cNvSpPr/>
          <p:nvPr/>
        </p:nvSpPr>
        <p:spPr>
          <a:xfrm>
            <a:off x="1760220" y="2907792"/>
            <a:ext cx="137160" cy="137160"/>
          </a:xfrm>
          <a:prstGeom prst="ellipse">
            <a:avLst/>
          </a:prstGeom>
          <a:solidFill>
            <a:srgbClr val="FFB81C"/>
          </a:solidFill>
          <a:ln w="9525">
            <a:solidFill>
              <a:srgbClr val="B07C00"/>
            </a:solidFill>
            <a:prstDash val="solid"/>
          </a:ln>
        </p:spPr>
        <p:txBody>
          <a:bodyPr/>
          <a:lstStyle/>
          <a:p>
            <a:endParaRPr lang="en-US"/>
          </a:p>
        </p:txBody>
      </p:sp>
      <p:sp>
        <p:nvSpPr>
          <p:cNvPr id="97" name="Shape 95"/>
          <p:cNvSpPr/>
          <p:nvPr/>
        </p:nvSpPr>
        <p:spPr>
          <a:xfrm>
            <a:off x="1545336" y="3127248"/>
            <a:ext cx="182880" cy="182880"/>
          </a:xfrm>
          <a:prstGeom prst="ellipse">
            <a:avLst/>
          </a:prstGeom>
          <a:solidFill>
            <a:srgbClr val="003DA5"/>
          </a:solidFill>
          <a:ln w="9525">
            <a:solidFill>
              <a:srgbClr val="002060"/>
            </a:solidFill>
            <a:prstDash val="solid"/>
          </a:ln>
        </p:spPr>
        <p:txBody>
          <a:bodyPr/>
          <a:lstStyle/>
          <a:p>
            <a:endParaRPr lang="en-US"/>
          </a:p>
        </p:txBody>
      </p:sp>
      <p:sp>
        <p:nvSpPr>
          <p:cNvPr id="98" name="Shape 96"/>
          <p:cNvSpPr/>
          <p:nvPr/>
        </p:nvSpPr>
        <p:spPr>
          <a:xfrm>
            <a:off x="1760220" y="3383280"/>
            <a:ext cx="137160" cy="137160"/>
          </a:xfrm>
          <a:prstGeom prst="ellipse">
            <a:avLst/>
          </a:prstGeom>
          <a:solidFill>
            <a:srgbClr val="FFB81C"/>
          </a:solidFill>
          <a:ln w="9525">
            <a:solidFill>
              <a:srgbClr val="B07C00"/>
            </a:solidFill>
            <a:prstDash val="solid"/>
          </a:ln>
        </p:spPr>
        <p:txBody>
          <a:bodyPr/>
          <a:lstStyle/>
          <a:p>
            <a:endParaRPr lang="en-US"/>
          </a:p>
        </p:txBody>
      </p:sp>
      <p:sp>
        <p:nvSpPr>
          <p:cNvPr id="99" name="Shape 97"/>
          <p:cNvSpPr/>
          <p:nvPr/>
        </p:nvSpPr>
        <p:spPr>
          <a:xfrm>
            <a:off x="2144268" y="2907792"/>
            <a:ext cx="137160" cy="137160"/>
          </a:xfrm>
          <a:prstGeom prst="ellipse">
            <a:avLst/>
          </a:prstGeom>
          <a:solidFill>
            <a:srgbClr val="FFB81C"/>
          </a:solidFill>
          <a:ln w="9525">
            <a:solidFill>
              <a:srgbClr val="B07C00"/>
            </a:solidFill>
            <a:prstDash val="solid"/>
          </a:ln>
        </p:spPr>
        <p:txBody>
          <a:bodyPr/>
          <a:lstStyle/>
          <a:p>
            <a:endParaRPr lang="en-US"/>
          </a:p>
        </p:txBody>
      </p:sp>
      <p:sp>
        <p:nvSpPr>
          <p:cNvPr id="100" name="Shape 98"/>
          <p:cNvSpPr/>
          <p:nvPr/>
        </p:nvSpPr>
        <p:spPr>
          <a:xfrm>
            <a:off x="1929384" y="3127248"/>
            <a:ext cx="182880" cy="182880"/>
          </a:xfrm>
          <a:prstGeom prst="ellipse">
            <a:avLst/>
          </a:prstGeom>
          <a:solidFill>
            <a:srgbClr val="003DA5"/>
          </a:solidFill>
          <a:ln w="9525">
            <a:solidFill>
              <a:srgbClr val="002060"/>
            </a:solidFill>
            <a:prstDash val="solid"/>
          </a:ln>
        </p:spPr>
        <p:txBody>
          <a:bodyPr/>
          <a:lstStyle/>
          <a:p>
            <a:endParaRPr lang="en-US"/>
          </a:p>
        </p:txBody>
      </p:sp>
      <p:sp>
        <p:nvSpPr>
          <p:cNvPr id="101" name="Shape 99"/>
          <p:cNvSpPr/>
          <p:nvPr/>
        </p:nvSpPr>
        <p:spPr>
          <a:xfrm>
            <a:off x="2144268" y="3383280"/>
            <a:ext cx="137160" cy="137160"/>
          </a:xfrm>
          <a:prstGeom prst="ellipse">
            <a:avLst/>
          </a:prstGeom>
          <a:solidFill>
            <a:srgbClr val="FFB81C"/>
          </a:solidFill>
          <a:ln w="9525">
            <a:solidFill>
              <a:srgbClr val="B07C00"/>
            </a:solidFill>
            <a:prstDash val="solid"/>
          </a:ln>
        </p:spPr>
        <p:txBody>
          <a:bodyPr/>
          <a:lstStyle/>
          <a:p>
            <a:endParaRPr lang="en-US"/>
          </a:p>
        </p:txBody>
      </p:sp>
      <p:sp>
        <p:nvSpPr>
          <p:cNvPr id="102" name="Shape 100"/>
          <p:cNvSpPr/>
          <p:nvPr/>
        </p:nvSpPr>
        <p:spPr>
          <a:xfrm>
            <a:off x="2528316" y="2907792"/>
            <a:ext cx="137160" cy="137160"/>
          </a:xfrm>
          <a:prstGeom prst="ellipse">
            <a:avLst/>
          </a:prstGeom>
          <a:solidFill>
            <a:srgbClr val="FFB81C"/>
          </a:solidFill>
          <a:ln w="9525">
            <a:solidFill>
              <a:srgbClr val="B07C00"/>
            </a:solidFill>
            <a:prstDash val="solid"/>
          </a:ln>
        </p:spPr>
        <p:txBody>
          <a:bodyPr/>
          <a:lstStyle/>
          <a:p>
            <a:endParaRPr lang="en-US"/>
          </a:p>
        </p:txBody>
      </p:sp>
      <p:sp>
        <p:nvSpPr>
          <p:cNvPr id="103" name="Shape 101"/>
          <p:cNvSpPr/>
          <p:nvPr/>
        </p:nvSpPr>
        <p:spPr>
          <a:xfrm>
            <a:off x="2313432" y="3127248"/>
            <a:ext cx="182880" cy="182880"/>
          </a:xfrm>
          <a:prstGeom prst="ellipse">
            <a:avLst/>
          </a:prstGeom>
          <a:solidFill>
            <a:srgbClr val="003DA5"/>
          </a:solidFill>
          <a:ln w="9525">
            <a:solidFill>
              <a:srgbClr val="002060"/>
            </a:solidFill>
            <a:prstDash val="solid"/>
          </a:ln>
        </p:spPr>
        <p:txBody>
          <a:bodyPr/>
          <a:lstStyle/>
          <a:p>
            <a:endParaRPr lang="en-US"/>
          </a:p>
        </p:txBody>
      </p:sp>
      <p:sp>
        <p:nvSpPr>
          <p:cNvPr id="104" name="Shape 102"/>
          <p:cNvSpPr/>
          <p:nvPr/>
        </p:nvSpPr>
        <p:spPr>
          <a:xfrm>
            <a:off x="2528316" y="3383280"/>
            <a:ext cx="137160" cy="137160"/>
          </a:xfrm>
          <a:prstGeom prst="ellipse">
            <a:avLst/>
          </a:prstGeom>
          <a:solidFill>
            <a:srgbClr val="FFB81C"/>
          </a:solidFill>
          <a:ln w="9525">
            <a:solidFill>
              <a:srgbClr val="B07C00"/>
            </a:solidFill>
            <a:prstDash val="solid"/>
          </a:ln>
        </p:spPr>
        <p:txBody>
          <a:bodyPr/>
          <a:lstStyle/>
          <a:p>
            <a:endParaRPr lang="en-US"/>
          </a:p>
        </p:txBody>
      </p:sp>
      <p:sp>
        <p:nvSpPr>
          <p:cNvPr id="105" name="Shape 103"/>
          <p:cNvSpPr/>
          <p:nvPr/>
        </p:nvSpPr>
        <p:spPr>
          <a:xfrm>
            <a:off x="2912364" y="2907792"/>
            <a:ext cx="137160" cy="137160"/>
          </a:xfrm>
          <a:prstGeom prst="ellipse">
            <a:avLst/>
          </a:prstGeom>
          <a:solidFill>
            <a:srgbClr val="FFB81C"/>
          </a:solidFill>
          <a:ln w="9525">
            <a:solidFill>
              <a:srgbClr val="B07C00"/>
            </a:solidFill>
            <a:prstDash val="solid"/>
          </a:ln>
        </p:spPr>
        <p:txBody>
          <a:bodyPr/>
          <a:lstStyle/>
          <a:p>
            <a:endParaRPr lang="en-US"/>
          </a:p>
        </p:txBody>
      </p:sp>
      <p:sp>
        <p:nvSpPr>
          <p:cNvPr id="106" name="Shape 104"/>
          <p:cNvSpPr/>
          <p:nvPr/>
        </p:nvSpPr>
        <p:spPr>
          <a:xfrm>
            <a:off x="2697480" y="3127248"/>
            <a:ext cx="182880" cy="182880"/>
          </a:xfrm>
          <a:prstGeom prst="ellipse">
            <a:avLst/>
          </a:prstGeom>
          <a:solidFill>
            <a:srgbClr val="003DA5"/>
          </a:solidFill>
          <a:ln w="9525">
            <a:solidFill>
              <a:srgbClr val="002060"/>
            </a:solidFill>
            <a:prstDash val="solid"/>
          </a:ln>
        </p:spPr>
        <p:txBody>
          <a:bodyPr/>
          <a:lstStyle/>
          <a:p>
            <a:endParaRPr lang="en-US"/>
          </a:p>
        </p:txBody>
      </p:sp>
      <p:sp>
        <p:nvSpPr>
          <p:cNvPr id="107" name="Shape 105"/>
          <p:cNvSpPr/>
          <p:nvPr/>
        </p:nvSpPr>
        <p:spPr>
          <a:xfrm>
            <a:off x="2912364" y="3383280"/>
            <a:ext cx="137160" cy="137160"/>
          </a:xfrm>
          <a:prstGeom prst="ellipse">
            <a:avLst/>
          </a:prstGeom>
          <a:solidFill>
            <a:srgbClr val="FFB81C"/>
          </a:solidFill>
          <a:ln w="9525">
            <a:solidFill>
              <a:srgbClr val="B07C00"/>
            </a:solidFill>
            <a:prstDash val="solid"/>
          </a:ln>
        </p:spPr>
        <p:txBody>
          <a:bodyPr/>
          <a:lstStyle/>
          <a:p>
            <a:endParaRPr lang="en-US"/>
          </a:p>
        </p:txBody>
      </p:sp>
      <p:sp>
        <p:nvSpPr>
          <p:cNvPr id="108" name="Shape 106"/>
          <p:cNvSpPr/>
          <p:nvPr/>
        </p:nvSpPr>
        <p:spPr>
          <a:xfrm>
            <a:off x="3296412" y="2907792"/>
            <a:ext cx="137160" cy="137160"/>
          </a:xfrm>
          <a:prstGeom prst="ellipse">
            <a:avLst/>
          </a:prstGeom>
          <a:solidFill>
            <a:srgbClr val="FFB81C"/>
          </a:solidFill>
          <a:ln w="9525">
            <a:solidFill>
              <a:srgbClr val="B07C00"/>
            </a:solidFill>
            <a:prstDash val="solid"/>
          </a:ln>
        </p:spPr>
        <p:txBody>
          <a:bodyPr/>
          <a:lstStyle/>
          <a:p>
            <a:endParaRPr lang="en-US"/>
          </a:p>
        </p:txBody>
      </p:sp>
      <p:sp>
        <p:nvSpPr>
          <p:cNvPr id="109" name="Shape 107"/>
          <p:cNvSpPr/>
          <p:nvPr/>
        </p:nvSpPr>
        <p:spPr>
          <a:xfrm>
            <a:off x="3081528" y="3127248"/>
            <a:ext cx="182880" cy="182880"/>
          </a:xfrm>
          <a:prstGeom prst="ellipse">
            <a:avLst/>
          </a:prstGeom>
          <a:solidFill>
            <a:srgbClr val="003DA5"/>
          </a:solidFill>
          <a:ln w="9525">
            <a:solidFill>
              <a:srgbClr val="002060"/>
            </a:solidFill>
            <a:prstDash val="solid"/>
          </a:ln>
        </p:spPr>
        <p:txBody>
          <a:bodyPr/>
          <a:lstStyle/>
          <a:p>
            <a:endParaRPr lang="en-US"/>
          </a:p>
        </p:txBody>
      </p:sp>
      <p:sp>
        <p:nvSpPr>
          <p:cNvPr id="110" name="Shape 108"/>
          <p:cNvSpPr/>
          <p:nvPr/>
        </p:nvSpPr>
        <p:spPr>
          <a:xfrm>
            <a:off x="3296412" y="3383280"/>
            <a:ext cx="137160" cy="137160"/>
          </a:xfrm>
          <a:prstGeom prst="ellipse">
            <a:avLst/>
          </a:prstGeom>
          <a:solidFill>
            <a:srgbClr val="FFB81C"/>
          </a:solidFill>
          <a:ln w="9525">
            <a:solidFill>
              <a:srgbClr val="B07C00"/>
            </a:solidFill>
            <a:prstDash val="solid"/>
          </a:ln>
        </p:spPr>
        <p:txBody>
          <a:bodyPr/>
          <a:lstStyle/>
          <a:p>
            <a:endParaRPr lang="en-US"/>
          </a:p>
        </p:txBody>
      </p:sp>
      <p:sp>
        <p:nvSpPr>
          <p:cNvPr id="111" name="Shape 109"/>
          <p:cNvSpPr/>
          <p:nvPr/>
        </p:nvSpPr>
        <p:spPr>
          <a:xfrm>
            <a:off x="3680460" y="2907792"/>
            <a:ext cx="137160" cy="137160"/>
          </a:xfrm>
          <a:prstGeom prst="ellipse">
            <a:avLst/>
          </a:prstGeom>
          <a:solidFill>
            <a:srgbClr val="FFB81C"/>
          </a:solidFill>
          <a:ln w="9525">
            <a:solidFill>
              <a:srgbClr val="B07C00"/>
            </a:solidFill>
            <a:prstDash val="solid"/>
          </a:ln>
        </p:spPr>
        <p:txBody>
          <a:bodyPr/>
          <a:lstStyle/>
          <a:p>
            <a:endParaRPr lang="en-US"/>
          </a:p>
        </p:txBody>
      </p:sp>
      <p:sp>
        <p:nvSpPr>
          <p:cNvPr id="112" name="Shape 110"/>
          <p:cNvSpPr/>
          <p:nvPr/>
        </p:nvSpPr>
        <p:spPr>
          <a:xfrm>
            <a:off x="3465576" y="3127248"/>
            <a:ext cx="182880" cy="182880"/>
          </a:xfrm>
          <a:prstGeom prst="ellipse">
            <a:avLst/>
          </a:prstGeom>
          <a:solidFill>
            <a:srgbClr val="003DA5"/>
          </a:solidFill>
          <a:ln w="9525">
            <a:solidFill>
              <a:srgbClr val="002060"/>
            </a:solidFill>
            <a:prstDash val="solid"/>
          </a:ln>
        </p:spPr>
        <p:txBody>
          <a:bodyPr/>
          <a:lstStyle/>
          <a:p>
            <a:endParaRPr lang="en-US"/>
          </a:p>
        </p:txBody>
      </p:sp>
      <p:sp>
        <p:nvSpPr>
          <p:cNvPr id="113" name="Shape 111"/>
          <p:cNvSpPr/>
          <p:nvPr/>
        </p:nvSpPr>
        <p:spPr>
          <a:xfrm>
            <a:off x="3680460" y="3383280"/>
            <a:ext cx="137160" cy="137160"/>
          </a:xfrm>
          <a:prstGeom prst="ellipse">
            <a:avLst/>
          </a:prstGeom>
          <a:solidFill>
            <a:srgbClr val="FFB81C"/>
          </a:solidFill>
          <a:ln w="9525">
            <a:solidFill>
              <a:srgbClr val="B07C00"/>
            </a:solidFill>
            <a:prstDash val="solid"/>
          </a:ln>
        </p:spPr>
        <p:txBody>
          <a:bodyPr/>
          <a:lstStyle/>
          <a:p>
            <a:endParaRPr lang="en-US"/>
          </a:p>
        </p:txBody>
      </p:sp>
      <p:sp>
        <p:nvSpPr>
          <p:cNvPr id="114" name="Text 112"/>
          <p:cNvSpPr txBox="1"/>
          <p:nvPr/>
        </p:nvSpPr>
        <p:spPr>
          <a:xfrm>
            <a:off x="640080" y="2587752"/>
            <a:ext cx="3383280" cy="274320"/>
          </a:xfrm>
          <a:prstGeom prst="rect">
            <a:avLst/>
          </a:prstGeom>
          <a:noFill/>
          <a:ln/>
        </p:spPr>
        <p:txBody>
          <a:bodyPr wrap="square" lIns="0" tIns="0" rIns="0" bIns="0" rtlCol="0" anchor="ctr"/>
          <a:lstStyle/>
          <a:p>
            <a:pPr marL="0" indent="0">
              <a:buNone/>
            </a:pPr>
            <a:r>
              <a:rPr lang="en-US" sz="1000" i="1" dirty="0">
                <a:solidFill>
                  <a:srgbClr val="5B6778"/>
                </a:solidFill>
                <a:latin typeface="Calibri" pitchFamily="34" charset="0"/>
                <a:ea typeface="Calibri" pitchFamily="34" charset="-122"/>
                <a:cs typeface="Calibri" pitchFamily="34" charset="-120"/>
              </a:rPr>
              <a:t>covalent X–M–X layer, ≈ 0.65 nm thick</a:t>
            </a:r>
            <a:endParaRPr lang="en-US" sz="1000" dirty="0"/>
          </a:p>
        </p:txBody>
      </p:sp>
      <p:sp>
        <p:nvSpPr>
          <p:cNvPr id="115" name="Text 113"/>
          <p:cNvSpPr txBox="1"/>
          <p:nvPr/>
        </p:nvSpPr>
        <p:spPr>
          <a:xfrm>
            <a:off x="640080" y="3502152"/>
            <a:ext cx="3383280" cy="274320"/>
          </a:xfrm>
          <a:prstGeom prst="rect">
            <a:avLst/>
          </a:prstGeom>
          <a:noFill/>
          <a:ln/>
        </p:spPr>
        <p:txBody>
          <a:bodyPr wrap="square" lIns="0" tIns="0" rIns="0" bIns="0" rtlCol="0" anchor="ctr"/>
          <a:lstStyle/>
          <a:p>
            <a:pPr marL="0" indent="0">
              <a:buNone/>
            </a:pPr>
            <a:r>
              <a:rPr lang="en-US" sz="1000" i="1" dirty="0">
                <a:solidFill>
                  <a:srgbClr val="5B6778"/>
                </a:solidFill>
                <a:latin typeface="Calibri" pitchFamily="34" charset="0"/>
                <a:ea typeface="Calibri" pitchFamily="34" charset="-122"/>
                <a:cs typeface="Calibri" pitchFamily="34" charset="-120"/>
              </a:rPr>
              <a:t>van der Waals gap: no bonds between layers</a:t>
            </a:r>
            <a:endParaRPr lang="en-US" sz="1000" dirty="0"/>
          </a:p>
        </p:txBody>
      </p:sp>
      <p:sp>
        <p:nvSpPr>
          <p:cNvPr id="116" name="Text 114"/>
          <p:cNvSpPr txBox="1"/>
          <p:nvPr/>
        </p:nvSpPr>
        <p:spPr>
          <a:xfrm>
            <a:off x="640080" y="3840480"/>
            <a:ext cx="3383280" cy="731520"/>
          </a:xfrm>
          <a:prstGeom prst="rect">
            <a:avLst/>
          </a:prstGeom>
          <a:noFill/>
          <a:ln/>
        </p:spPr>
        <p:txBody>
          <a:bodyPr wrap="square" lIns="0" tIns="0" rIns="0" bIns="0" rtlCol="0" anchor="ctr"/>
          <a:lstStyle/>
          <a:p>
            <a:pPr marL="0" indent="0">
              <a:buNone/>
            </a:pPr>
            <a:r>
              <a:rPr lang="en-US" sz="1150" dirty="0">
                <a:solidFill>
                  <a:srgbClr val="1E2A3A"/>
                </a:solidFill>
                <a:latin typeface="Calibri" pitchFamily="34" charset="0"/>
                <a:ea typeface="Calibri" pitchFamily="34" charset="-122"/>
                <a:cs typeface="Calibri" pitchFamily="34" charset="-120"/>
              </a:rPr>
              <a:t>Strong covalent bonds across the layers, weak van der Waals forces between layers, so the material can be grown one layer at a time and be stacked.</a:t>
            </a:r>
            <a:endParaRPr lang="en-US" sz="1150" dirty="0"/>
          </a:p>
        </p:txBody>
      </p:sp>
      <p:sp>
        <p:nvSpPr>
          <p:cNvPr id="117" name="Text 115"/>
          <p:cNvSpPr txBox="1"/>
          <p:nvPr/>
        </p:nvSpPr>
        <p:spPr>
          <a:xfrm>
            <a:off x="4480560" y="1005840"/>
            <a:ext cx="4206240" cy="1143000"/>
          </a:xfrm>
          <a:prstGeom prst="rect">
            <a:avLst/>
          </a:prstGeom>
          <a:noFill/>
          <a:ln/>
        </p:spPr>
        <p:txBody>
          <a:bodyPr wrap="square" lIns="0" tIns="0" rIns="0" bIns="0" rtlCol="0" anchor="t"/>
          <a:lstStyle/>
          <a:p>
            <a:pPr marL="0" indent="0">
              <a:spcAft>
                <a:spcPts val="200"/>
              </a:spcAft>
              <a:buNone/>
            </a:pPr>
            <a:r>
              <a:rPr lang="en-US" sz="1200" b="1" dirty="0">
                <a:solidFill>
                  <a:srgbClr val="003DA5"/>
                </a:solidFill>
                <a:latin typeface="Calibri" pitchFamily="34" charset="0"/>
                <a:ea typeface="Calibri" pitchFamily="34" charset="-122"/>
                <a:cs typeface="Calibri" pitchFamily="34" charset="-120"/>
              </a:rPr>
              <a:t>Moore's law is reaching its physical limit</a:t>
            </a:r>
            <a:endParaRPr lang="en-US" sz="1200" dirty="0"/>
          </a:p>
          <a:p>
            <a:pPr>
              <a:spcAft>
                <a:spcPts val="200"/>
              </a:spcAft>
            </a:pPr>
            <a:r>
              <a:rPr lang="en-US" sz="1100" dirty="0"/>
              <a:t>The number of transistors on a circuit will double every two years with minimal rise in cost, now only a few nm across. At that size silicon leaks current and wastes power.</a:t>
            </a:r>
            <a:endParaRPr lang="en-US" sz="1200" dirty="0"/>
          </a:p>
        </p:txBody>
      </p:sp>
      <p:sp>
        <p:nvSpPr>
          <p:cNvPr id="118" name="Text 116"/>
          <p:cNvSpPr txBox="1"/>
          <p:nvPr/>
        </p:nvSpPr>
        <p:spPr>
          <a:xfrm>
            <a:off x="4480560" y="1938528"/>
            <a:ext cx="4206240" cy="731520"/>
          </a:xfrm>
          <a:prstGeom prst="rect">
            <a:avLst/>
          </a:prstGeom>
          <a:noFill/>
          <a:ln/>
        </p:spPr>
        <p:txBody>
          <a:bodyPr wrap="square" lIns="0" tIns="0" rIns="0" bIns="0" rtlCol="0" anchor="t"/>
          <a:lstStyle/>
          <a:p>
            <a:pPr marL="0" indent="0">
              <a:spcAft>
                <a:spcPts val="200"/>
              </a:spcAft>
              <a:buNone/>
            </a:pPr>
            <a:r>
              <a:rPr lang="en-US" sz="1200" b="1" dirty="0">
                <a:solidFill>
                  <a:srgbClr val="003DA5"/>
                </a:solidFill>
                <a:latin typeface="Calibri" pitchFamily="34" charset="0"/>
                <a:ea typeface="Calibri" pitchFamily="34" charset="-122"/>
                <a:cs typeface="Calibri" pitchFamily="34" charset="-120"/>
              </a:rPr>
              <a:t>Properties set by the environment</a:t>
            </a:r>
            <a:endParaRPr lang="en-US" sz="1200" dirty="0"/>
          </a:p>
          <a:p>
            <a:pPr>
              <a:spcAft>
                <a:spcPts val="200"/>
              </a:spcAft>
            </a:pPr>
            <a:r>
              <a:rPr lang="en-US" sz="1100" dirty="0">
                <a:solidFill>
                  <a:srgbClr val="1E2A3A"/>
                </a:solidFill>
                <a:latin typeface="Calibri" pitchFamily="34" charset="0"/>
                <a:ea typeface="Calibri" pitchFamily="34" charset="-122"/>
                <a:cs typeface="Calibri" pitchFamily="34" charset="-120"/>
              </a:rPr>
              <a:t>Monolayer TMDs have </a:t>
            </a:r>
            <a:r>
              <a:rPr lang="en-US" sz="1100" dirty="0">
                <a:latin typeface="Calibri" pitchFamily="34" charset="0"/>
                <a:ea typeface="Calibri" pitchFamily="34" charset="-122"/>
                <a:cs typeface="Calibri" pitchFamily="34" charset="-120"/>
              </a:rPr>
              <a:t>unique</a:t>
            </a:r>
            <a:r>
              <a:rPr lang="en-US" sz="1100" dirty="0">
                <a:solidFill>
                  <a:srgbClr val="1E2A3A"/>
                </a:solidFill>
                <a:latin typeface="Calibri" pitchFamily="34" charset="0"/>
                <a:ea typeface="Calibri" pitchFamily="34" charset="-122"/>
                <a:cs typeface="Calibri" pitchFamily="34" charset="-120"/>
              </a:rPr>
              <a:t> electronic and optical properties that are highly sensitive to thickness, stacking, substrate and interface chemistry.</a:t>
            </a:r>
            <a:endParaRPr lang="en-US" sz="1200" dirty="0"/>
          </a:p>
        </p:txBody>
      </p:sp>
      <p:sp>
        <p:nvSpPr>
          <p:cNvPr id="119" name="Text 117"/>
          <p:cNvSpPr txBox="1"/>
          <p:nvPr/>
        </p:nvSpPr>
        <p:spPr>
          <a:xfrm>
            <a:off x="4480560" y="2871216"/>
            <a:ext cx="4206240" cy="960120"/>
          </a:xfrm>
          <a:prstGeom prst="rect">
            <a:avLst/>
          </a:prstGeom>
          <a:noFill/>
          <a:ln/>
        </p:spPr>
        <p:txBody>
          <a:bodyPr wrap="square" lIns="0" tIns="0" rIns="0" bIns="0" rtlCol="0" anchor="t"/>
          <a:lstStyle/>
          <a:p>
            <a:pPr marL="0" indent="0">
              <a:spcAft>
                <a:spcPts val="200"/>
              </a:spcAft>
              <a:buNone/>
            </a:pPr>
            <a:r>
              <a:rPr lang="en-US" sz="1200" b="1" dirty="0">
                <a:solidFill>
                  <a:srgbClr val="003DA5"/>
                </a:solidFill>
                <a:latin typeface="Calibri" pitchFamily="34" charset="0"/>
                <a:ea typeface="Calibri" pitchFamily="34" charset="-122"/>
                <a:cs typeface="Calibri" pitchFamily="34" charset="-120"/>
              </a:rPr>
              <a:t>Why heterostructures?</a:t>
            </a:r>
            <a:endParaRPr lang="en-US" sz="1200" dirty="0"/>
          </a:p>
          <a:p>
            <a:pPr>
              <a:spcAft>
                <a:spcPts val="200"/>
              </a:spcAft>
            </a:pPr>
            <a:r>
              <a:rPr lang="en-US" sz="1100" dirty="0"/>
              <a:t>Interfaces control band alignment and charge transfer without changing composition.</a:t>
            </a:r>
            <a:r>
              <a:rPr lang="en-US" sz="1200" dirty="0">
                <a:solidFill>
                  <a:srgbClr val="1E2A3A"/>
                </a:solidFill>
                <a:latin typeface="Calibri" pitchFamily="34" charset="0"/>
                <a:ea typeface="Calibri" pitchFamily="34" charset="-122"/>
                <a:cs typeface="Calibri" pitchFamily="34" charset="-120"/>
              </a:rPr>
              <a:t> </a:t>
            </a:r>
            <a:r>
              <a:rPr lang="en-US" sz="1100" dirty="0">
                <a:solidFill>
                  <a:srgbClr val="1E2A3A"/>
                </a:solidFill>
                <a:latin typeface="Calibri" pitchFamily="34" charset="0"/>
                <a:ea typeface="Calibri" pitchFamily="34" charset="-122"/>
                <a:cs typeface="Calibri" pitchFamily="34" charset="-120"/>
              </a:rPr>
              <a:t>Relevant for transistors, photodetectors, flexible electronics and sensors.</a:t>
            </a:r>
            <a:endParaRPr lang="en-US" sz="1200" dirty="0"/>
          </a:p>
        </p:txBody>
      </p:sp>
      <p:sp>
        <p:nvSpPr>
          <p:cNvPr id="120" name="Text 118"/>
          <p:cNvSpPr txBox="1"/>
          <p:nvPr/>
        </p:nvSpPr>
        <p:spPr>
          <a:xfrm>
            <a:off x="4480560" y="3862832"/>
            <a:ext cx="4206240" cy="731520"/>
          </a:xfrm>
          <a:prstGeom prst="rect">
            <a:avLst/>
          </a:prstGeom>
          <a:noFill/>
          <a:ln/>
        </p:spPr>
        <p:txBody>
          <a:bodyPr wrap="square" lIns="0" tIns="0" rIns="0" bIns="0" rtlCol="0" anchor="t"/>
          <a:lstStyle/>
          <a:p>
            <a:pPr marL="0" indent="0">
              <a:spcAft>
                <a:spcPts val="200"/>
              </a:spcAft>
              <a:buNone/>
            </a:pPr>
            <a:r>
              <a:rPr lang="en-US" sz="1200" b="1" dirty="0">
                <a:solidFill>
                  <a:srgbClr val="003DA5"/>
                </a:solidFill>
                <a:latin typeface="Calibri" pitchFamily="34" charset="0"/>
                <a:ea typeface="Calibri" pitchFamily="34" charset="-122"/>
                <a:cs typeface="Calibri" pitchFamily="34" charset="-120"/>
              </a:rPr>
              <a:t>The substrate </a:t>
            </a:r>
            <a:endParaRPr lang="en-US" sz="1200" dirty="0"/>
          </a:p>
          <a:p>
            <a:pPr>
              <a:spcAft>
                <a:spcPts val="200"/>
              </a:spcAft>
            </a:pPr>
            <a:r>
              <a:rPr lang="en-US" sz="1100" dirty="0">
                <a:solidFill>
                  <a:srgbClr val="1E2A3A"/>
                </a:solidFill>
                <a:latin typeface="Calibri" pitchFamily="34" charset="0"/>
                <a:ea typeface="Calibri" pitchFamily="34" charset="-122"/>
                <a:cs typeface="Calibri" pitchFamily="34" charset="-120"/>
              </a:rPr>
              <a:t>MoS₂/WS₂ and WS₂/MoS₂ should be equivalent (AB = BA). A real substrate like </a:t>
            </a:r>
            <a:r>
              <a:rPr lang="en-US" sz="1100" dirty="0" err="1">
                <a:solidFill>
                  <a:srgbClr val="1E2A3A"/>
                </a:solidFill>
                <a:latin typeface="Calibri" pitchFamily="34" charset="0"/>
                <a:ea typeface="Calibri" pitchFamily="34" charset="-122"/>
                <a:cs typeface="Calibri" pitchFamily="34" charset="-120"/>
              </a:rPr>
              <a:t>GaN</a:t>
            </a:r>
            <a:r>
              <a:rPr lang="en-US" sz="1100" dirty="0">
                <a:solidFill>
                  <a:srgbClr val="1E2A3A"/>
                </a:solidFill>
                <a:latin typeface="Calibri" pitchFamily="34" charset="0"/>
                <a:ea typeface="Calibri" pitchFamily="34" charset="-122"/>
                <a:cs typeface="Calibri" pitchFamily="34" charset="-120"/>
              </a:rPr>
              <a:t> can break that symmetry.</a:t>
            </a:r>
            <a:endParaRPr lang="en-US"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57200" y="274320"/>
            <a:ext cx="7680960" cy="548640"/>
          </a:xfrm>
          <a:prstGeom prst="rect">
            <a:avLst/>
          </a:prstGeom>
          <a:noFill/>
          <a:ln/>
        </p:spPr>
        <p:txBody>
          <a:bodyPr wrap="square" lIns="0" tIns="0" rIns="0" bIns="0" rtlCol="0" anchor="ctr"/>
          <a:lstStyle/>
          <a:p>
            <a:pPr marL="0" indent="0">
              <a:buNone/>
            </a:pPr>
            <a:r>
              <a:rPr lang="en-US" sz="2800" b="1" dirty="0">
                <a:solidFill>
                  <a:srgbClr val="003DA5"/>
                </a:solidFill>
                <a:latin typeface="Calibri" pitchFamily="34" charset="0"/>
                <a:ea typeface="Calibri" pitchFamily="34" charset="-122"/>
                <a:cs typeface="Calibri" pitchFamily="34" charset="-120"/>
              </a:rPr>
              <a:t>Growing the stacks: same materials, opposite order</a:t>
            </a:r>
            <a:endParaRPr lang="en-US" sz="2800" dirty="0"/>
          </a:p>
        </p:txBody>
      </p:sp>
      <p:sp>
        <p:nvSpPr>
          <p:cNvPr id="3" name="Text 1"/>
          <p:cNvSpPr txBox="1"/>
          <p:nvPr/>
        </p:nvSpPr>
        <p:spPr>
          <a:xfrm>
            <a:off x="8138160" y="320040"/>
            <a:ext cx="548640" cy="274320"/>
          </a:xfrm>
          <a:prstGeom prst="rect">
            <a:avLst/>
          </a:prstGeom>
          <a:noFill/>
          <a:ln/>
        </p:spPr>
        <p:txBody>
          <a:bodyPr wrap="square" lIns="0" tIns="0" rIns="0" bIns="0" rtlCol="0" anchor="ctr"/>
          <a:lstStyle/>
          <a:p>
            <a:pPr marL="0" indent="0" algn="r">
              <a:buNone/>
            </a:pPr>
            <a:r>
              <a:rPr lang="en-US" sz="1000" dirty="0">
                <a:solidFill>
                  <a:srgbClr val="5B6778"/>
                </a:solidFill>
                <a:latin typeface="Calibri" pitchFamily="34" charset="0"/>
                <a:ea typeface="Calibri" pitchFamily="34" charset="-122"/>
                <a:cs typeface="Calibri" pitchFamily="34" charset="-120"/>
              </a:rPr>
              <a:t>3 / 6</a:t>
            </a:r>
            <a:endParaRPr lang="en-US" sz="1000" dirty="0"/>
          </a:p>
        </p:txBody>
      </p:sp>
      <p:sp>
        <p:nvSpPr>
          <p:cNvPr id="4" name="Text 2"/>
          <p:cNvSpPr txBox="1"/>
          <p:nvPr/>
        </p:nvSpPr>
        <p:spPr>
          <a:xfrm>
            <a:off x="457200" y="960120"/>
            <a:ext cx="4572000" cy="237744"/>
          </a:xfrm>
          <a:prstGeom prst="rect">
            <a:avLst/>
          </a:prstGeom>
          <a:noFill/>
          <a:ln/>
        </p:spPr>
        <p:txBody>
          <a:bodyPr wrap="square" lIns="0" tIns="0" rIns="0" bIns="0" rtlCol="0" anchor="ctr"/>
          <a:lstStyle/>
          <a:p>
            <a:pPr marL="0" indent="0">
              <a:buNone/>
            </a:pPr>
            <a:r>
              <a:rPr lang="en-US" sz="1200" b="1" dirty="0">
                <a:solidFill>
                  <a:srgbClr val="003DA5"/>
                </a:solidFill>
                <a:latin typeface="Calibri" pitchFamily="34" charset="0"/>
                <a:ea typeface="Calibri" pitchFamily="34" charset="-122"/>
                <a:cs typeface="Calibri" pitchFamily="34" charset="-120"/>
              </a:rPr>
              <a:t>Growth</a:t>
            </a:r>
            <a:r>
              <a:rPr lang="en-US" sz="1200" dirty="0">
                <a:solidFill>
                  <a:srgbClr val="5B6778"/>
                </a:solidFill>
                <a:latin typeface="Calibri" pitchFamily="34" charset="0"/>
                <a:ea typeface="Calibri" pitchFamily="34" charset="-122"/>
                <a:cs typeface="Calibri" pitchFamily="34" charset="-120"/>
              </a:rPr>
              <a:t>  Hot-filament CVD  + Real-time reflection monitoring</a:t>
            </a:r>
            <a:endParaRPr lang="en-US" sz="1200" dirty="0"/>
          </a:p>
        </p:txBody>
      </p:sp>
      <p:pic>
        <p:nvPicPr>
          <p:cNvPr id="5" name="Image 0" descr="/tmp/claude-0/-home-claude/e44f87e1-32a0-56dc-8180-583a1d39286c/scratchpad/img/growth.png"/>
          <p:cNvPicPr>
            <a:picLocks noChangeAspect="1"/>
          </p:cNvPicPr>
          <p:nvPr/>
        </p:nvPicPr>
        <p:blipFill>
          <a:blip r:embed="rId3"/>
          <a:stretch>
            <a:fillRect/>
          </a:stretch>
        </p:blipFill>
        <p:spPr>
          <a:xfrm>
            <a:off x="457200" y="1234440"/>
            <a:ext cx="4572000" cy="2612571"/>
          </a:xfrm>
          <a:prstGeom prst="rect">
            <a:avLst/>
          </a:prstGeom>
        </p:spPr>
      </p:pic>
      <p:sp>
        <p:nvSpPr>
          <p:cNvPr id="6" name="Text 3"/>
          <p:cNvSpPr txBox="1"/>
          <p:nvPr/>
        </p:nvSpPr>
        <p:spPr>
          <a:xfrm>
            <a:off x="457200" y="3977640"/>
            <a:ext cx="3108960" cy="777240"/>
          </a:xfrm>
          <a:prstGeom prst="rect">
            <a:avLst/>
          </a:prstGeom>
          <a:noFill/>
          <a:ln/>
        </p:spPr>
        <p:txBody>
          <a:bodyPr wrap="square" lIns="0" tIns="0" rIns="0" bIns="0" rtlCol="0" anchor="ctr"/>
          <a:lstStyle/>
          <a:p>
            <a:pPr marL="0" indent="0">
              <a:buNone/>
            </a:pPr>
            <a:r>
              <a:rPr lang="en-US" sz="1200" dirty="0">
                <a:solidFill>
                  <a:srgbClr val="1E2A3A"/>
                </a:solidFill>
                <a:latin typeface="Calibri" pitchFamily="34" charset="0"/>
                <a:ea typeface="Calibri" pitchFamily="34" charset="-122"/>
                <a:cs typeface="Calibri" pitchFamily="34" charset="-120"/>
              </a:rPr>
              <a:t>Ne⁺ cleaning of GaN, then heated Mo and W filaments with H₂S deposit MoS₂ and WS₂ in either order, tracked in real time.</a:t>
            </a:r>
            <a:endParaRPr lang="en-US" sz="1200" dirty="0"/>
          </a:p>
        </p:txBody>
      </p:sp>
      <p:sp>
        <p:nvSpPr>
          <p:cNvPr id="7" name="Shape 4"/>
          <p:cNvSpPr/>
          <p:nvPr/>
        </p:nvSpPr>
        <p:spPr>
          <a:xfrm>
            <a:off x="3657600" y="3977640"/>
            <a:ext cx="658368" cy="256032"/>
          </a:xfrm>
          <a:prstGeom prst="rect">
            <a:avLst/>
          </a:prstGeom>
          <a:solidFill>
            <a:srgbClr val="2E9E4A"/>
          </a:solidFill>
          <a:ln w="12700">
            <a:solidFill>
              <a:srgbClr val="FFFFFF"/>
            </a:solidFill>
            <a:prstDash val="solid"/>
          </a:ln>
        </p:spPr>
        <p:txBody>
          <a:bodyPr/>
          <a:lstStyle/>
          <a:p>
            <a:endParaRPr lang="en-US"/>
          </a:p>
        </p:txBody>
      </p:sp>
      <p:sp>
        <p:nvSpPr>
          <p:cNvPr id="8" name="Text 5"/>
          <p:cNvSpPr txBox="1"/>
          <p:nvPr/>
        </p:nvSpPr>
        <p:spPr>
          <a:xfrm>
            <a:off x="3657600" y="3977640"/>
            <a:ext cx="658368" cy="256032"/>
          </a:xfrm>
          <a:prstGeom prst="rect">
            <a:avLst/>
          </a:prstGeom>
          <a:noFill/>
          <a:ln/>
        </p:spPr>
        <p:txBody>
          <a:bodyPr wrap="square" lIns="0" tIns="0" rIns="0" bIns="0" rtlCol="0" anchor="ctr"/>
          <a:lstStyle/>
          <a:p>
            <a:pPr marL="0" indent="0" algn="ctr">
              <a:buNone/>
            </a:pPr>
            <a:r>
              <a:rPr lang="en-US" sz="1000" b="1" dirty="0">
                <a:solidFill>
                  <a:srgbClr val="FFFFFF"/>
                </a:solidFill>
                <a:latin typeface="Calibri" pitchFamily="34" charset="0"/>
                <a:ea typeface="Calibri" pitchFamily="34" charset="-122"/>
                <a:cs typeface="Calibri" pitchFamily="34" charset="-120"/>
              </a:rPr>
              <a:t>WS</a:t>
            </a:r>
            <a:r>
              <a:rPr lang="en-US" sz="1000" b="1" baseline="-40000" dirty="0">
                <a:solidFill>
                  <a:srgbClr val="FFFFFF"/>
                </a:solidFill>
                <a:latin typeface="Calibri" pitchFamily="34" charset="0"/>
                <a:ea typeface="Calibri" pitchFamily="34" charset="-122"/>
                <a:cs typeface="Calibri" pitchFamily="34" charset="-120"/>
              </a:rPr>
              <a:t>2</a:t>
            </a:r>
            <a:endParaRPr lang="en-US" sz="1000" dirty="0"/>
          </a:p>
        </p:txBody>
      </p:sp>
      <p:sp>
        <p:nvSpPr>
          <p:cNvPr id="9" name="Shape 6"/>
          <p:cNvSpPr/>
          <p:nvPr/>
        </p:nvSpPr>
        <p:spPr>
          <a:xfrm>
            <a:off x="3657600" y="4233672"/>
            <a:ext cx="658368" cy="256032"/>
          </a:xfrm>
          <a:prstGeom prst="rect">
            <a:avLst/>
          </a:prstGeom>
          <a:solidFill>
            <a:srgbClr val="E03A3A"/>
          </a:solidFill>
          <a:ln w="12700">
            <a:solidFill>
              <a:srgbClr val="FFFFFF"/>
            </a:solidFill>
            <a:prstDash val="solid"/>
          </a:ln>
        </p:spPr>
        <p:txBody>
          <a:bodyPr/>
          <a:lstStyle/>
          <a:p>
            <a:endParaRPr lang="en-US"/>
          </a:p>
        </p:txBody>
      </p:sp>
      <p:sp>
        <p:nvSpPr>
          <p:cNvPr id="10" name="Text 7"/>
          <p:cNvSpPr txBox="1"/>
          <p:nvPr/>
        </p:nvSpPr>
        <p:spPr>
          <a:xfrm>
            <a:off x="3657600" y="4233672"/>
            <a:ext cx="658368" cy="256032"/>
          </a:xfrm>
          <a:prstGeom prst="rect">
            <a:avLst/>
          </a:prstGeom>
          <a:noFill/>
          <a:ln/>
        </p:spPr>
        <p:txBody>
          <a:bodyPr wrap="square" lIns="0" tIns="0" rIns="0" bIns="0" rtlCol="0" anchor="ctr"/>
          <a:lstStyle/>
          <a:p>
            <a:pPr marL="0" indent="0" algn="ctr">
              <a:buNone/>
            </a:pPr>
            <a:r>
              <a:rPr lang="en-US" sz="1000" b="1" dirty="0">
                <a:solidFill>
                  <a:srgbClr val="FFFFFF"/>
                </a:solidFill>
                <a:latin typeface="Calibri" pitchFamily="34" charset="0"/>
                <a:ea typeface="Calibri" pitchFamily="34" charset="-122"/>
                <a:cs typeface="Calibri" pitchFamily="34" charset="-120"/>
              </a:rPr>
              <a:t>MoS</a:t>
            </a:r>
            <a:r>
              <a:rPr lang="en-US" sz="1000" b="1" baseline="-40000" dirty="0">
                <a:solidFill>
                  <a:srgbClr val="FFFFFF"/>
                </a:solidFill>
                <a:latin typeface="Calibri" pitchFamily="34" charset="0"/>
                <a:ea typeface="Calibri" pitchFamily="34" charset="-122"/>
                <a:cs typeface="Calibri" pitchFamily="34" charset="-120"/>
              </a:rPr>
              <a:t>2</a:t>
            </a:r>
            <a:endParaRPr lang="en-US" sz="1000" dirty="0"/>
          </a:p>
        </p:txBody>
      </p:sp>
      <p:sp>
        <p:nvSpPr>
          <p:cNvPr id="11" name="Shape 8"/>
          <p:cNvSpPr/>
          <p:nvPr/>
        </p:nvSpPr>
        <p:spPr>
          <a:xfrm>
            <a:off x="3657600" y="4489704"/>
            <a:ext cx="658368" cy="256032"/>
          </a:xfrm>
          <a:prstGeom prst="rect">
            <a:avLst/>
          </a:prstGeom>
          <a:solidFill>
            <a:srgbClr val="9AA0A8"/>
          </a:solidFill>
          <a:ln w="12700">
            <a:solidFill>
              <a:srgbClr val="FFFFFF"/>
            </a:solidFill>
            <a:prstDash val="solid"/>
          </a:ln>
        </p:spPr>
        <p:txBody>
          <a:bodyPr/>
          <a:lstStyle/>
          <a:p>
            <a:endParaRPr lang="en-US"/>
          </a:p>
        </p:txBody>
      </p:sp>
      <p:sp>
        <p:nvSpPr>
          <p:cNvPr id="12" name="Text 9"/>
          <p:cNvSpPr txBox="1"/>
          <p:nvPr/>
        </p:nvSpPr>
        <p:spPr>
          <a:xfrm>
            <a:off x="3657600" y="4489704"/>
            <a:ext cx="658368" cy="256032"/>
          </a:xfrm>
          <a:prstGeom prst="rect">
            <a:avLst/>
          </a:prstGeom>
          <a:noFill/>
          <a:ln/>
        </p:spPr>
        <p:txBody>
          <a:bodyPr wrap="square" lIns="0" tIns="0" rIns="0" bIns="0" rtlCol="0" anchor="ctr"/>
          <a:lstStyle/>
          <a:p>
            <a:pPr marL="0" indent="0" algn="ctr">
              <a:buNone/>
            </a:pPr>
            <a:r>
              <a:rPr lang="en-US" sz="1000" b="1" dirty="0">
                <a:solidFill>
                  <a:srgbClr val="FFFFFF"/>
                </a:solidFill>
                <a:latin typeface="Calibri" pitchFamily="34" charset="0"/>
                <a:ea typeface="Calibri" pitchFamily="34" charset="-122"/>
                <a:cs typeface="Calibri" pitchFamily="34" charset="-120"/>
              </a:rPr>
              <a:t>GaN</a:t>
            </a:r>
            <a:endParaRPr lang="en-US" sz="1000" dirty="0"/>
          </a:p>
        </p:txBody>
      </p:sp>
      <p:sp>
        <p:nvSpPr>
          <p:cNvPr id="13" name="Text 10"/>
          <p:cNvSpPr txBox="1"/>
          <p:nvPr/>
        </p:nvSpPr>
        <p:spPr>
          <a:xfrm>
            <a:off x="4315968" y="4160520"/>
            <a:ext cx="329184" cy="274320"/>
          </a:xfrm>
          <a:prstGeom prst="rect">
            <a:avLst/>
          </a:prstGeom>
          <a:noFill/>
          <a:ln/>
        </p:spPr>
        <p:txBody>
          <a:bodyPr wrap="square" lIns="0" tIns="0" rIns="0" bIns="0" rtlCol="0" anchor="ctr"/>
          <a:lstStyle/>
          <a:p>
            <a:pPr marL="0" indent="0" algn="ctr">
              <a:buNone/>
            </a:pPr>
            <a:r>
              <a:rPr lang="en-US" sz="1100" i="1" dirty="0">
                <a:solidFill>
                  <a:srgbClr val="5B6778"/>
                </a:solidFill>
                <a:latin typeface="Calibri" pitchFamily="34" charset="0"/>
                <a:ea typeface="Calibri" pitchFamily="34" charset="-122"/>
                <a:cs typeface="Calibri" pitchFamily="34" charset="-120"/>
              </a:rPr>
              <a:t>vs</a:t>
            </a:r>
            <a:endParaRPr lang="en-US" sz="1100" dirty="0"/>
          </a:p>
        </p:txBody>
      </p:sp>
      <p:sp>
        <p:nvSpPr>
          <p:cNvPr id="14" name="Shape 11"/>
          <p:cNvSpPr/>
          <p:nvPr/>
        </p:nvSpPr>
        <p:spPr>
          <a:xfrm>
            <a:off x="4645152" y="3977640"/>
            <a:ext cx="658368" cy="256032"/>
          </a:xfrm>
          <a:prstGeom prst="rect">
            <a:avLst/>
          </a:prstGeom>
          <a:solidFill>
            <a:srgbClr val="E03A3A"/>
          </a:solidFill>
          <a:ln w="12700">
            <a:solidFill>
              <a:srgbClr val="FFFFFF"/>
            </a:solidFill>
            <a:prstDash val="solid"/>
          </a:ln>
        </p:spPr>
        <p:txBody>
          <a:bodyPr/>
          <a:lstStyle/>
          <a:p>
            <a:endParaRPr lang="en-US"/>
          </a:p>
        </p:txBody>
      </p:sp>
      <p:sp>
        <p:nvSpPr>
          <p:cNvPr id="15" name="Text 12"/>
          <p:cNvSpPr txBox="1"/>
          <p:nvPr/>
        </p:nvSpPr>
        <p:spPr>
          <a:xfrm>
            <a:off x="4645152" y="3977640"/>
            <a:ext cx="658368" cy="256032"/>
          </a:xfrm>
          <a:prstGeom prst="rect">
            <a:avLst/>
          </a:prstGeom>
          <a:noFill/>
          <a:ln/>
        </p:spPr>
        <p:txBody>
          <a:bodyPr wrap="square" lIns="0" tIns="0" rIns="0" bIns="0" rtlCol="0" anchor="ctr"/>
          <a:lstStyle/>
          <a:p>
            <a:pPr marL="0" indent="0" algn="ctr">
              <a:buNone/>
            </a:pPr>
            <a:r>
              <a:rPr lang="en-US" sz="1000" b="1" dirty="0">
                <a:solidFill>
                  <a:srgbClr val="FFFFFF"/>
                </a:solidFill>
                <a:latin typeface="Calibri" pitchFamily="34" charset="0"/>
                <a:ea typeface="Calibri" pitchFamily="34" charset="-122"/>
                <a:cs typeface="Calibri" pitchFamily="34" charset="-120"/>
              </a:rPr>
              <a:t>MoS</a:t>
            </a:r>
            <a:r>
              <a:rPr lang="en-US" sz="1000" b="1" baseline="-40000" dirty="0">
                <a:solidFill>
                  <a:srgbClr val="FFFFFF"/>
                </a:solidFill>
                <a:latin typeface="Calibri" pitchFamily="34" charset="0"/>
                <a:ea typeface="Calibri" pitchFamily="34" charset="-122"/>
                <a:cs typeface="Calibri" pitchFamily="34" charset="-120"/>
              </a:rPr>
              <a:t>2</a:t>
            </a:r>
            <a:endParaRPr lang="en-US" sz="1000" dirty="0"/>
          </a:p>
        </p:txBody>
      </p:sp>
      <p:sp>
        <p:nvSpPr>
          <p:cNvPr id="16" name="Shape 13"/>
          <p:cNvSpPr/>
          <p:nvPr/>
        </p:nvSpPr>
        <p:spPr>
          <a:xfrm>
            <a:off x="4645152" y="4233672"/>
            <a:ext cx="658368" cy="256032"/>
          </a:xfrm>
          <a:prstGeom prst="rect">
            <a:avLst/>
          </a:prstGeom>
          <a:solidFill>
            <a:srgbClr val="2E9E4A"/>
          </a:solidFill>
          <a:ln w="12700">
            <a:solidFill>
              <a:srgbClr val="FFFFFF"/>
            </a:solidFill>
            <a:prstDash val="solid"/>
          </a:ln>
        </p:spPr>
        <p:txBody>
          <a:bodyPr/>
          <a:lstStyle/>
          <a:p>
            <a:endParaRPr lang="en-US"/>
          </a:p>
        </p:txBody>
      </p:sp>
      <p:sp>
        <p:nvSpPr>
          <p:cNvPr id="17" name="Text 14"/>
          <p:cNvSpPr txBox="1"/>
          <p:nvPr/>
        </p:nvSpPr>
        <p:spPr>
          <a:xfrm>
            <a:off x="4645152" y="4233672"/>
            <a:ext cx="658368" cy="256032"/>
          </a:xfrm>
          <a:prstGeom prst="rect">
            <a:avLst/>
          </a:prstGeom>
          <a:noFill/>
          <a:ln/>
        </p:spPr>
        <p:txBody>
          <a:bodyPr wrap="square" lIns="0" tIns="0" rIns="0" bIns="0" rtlCol="0" anchor="ctr"/>
          <a:lstStyle/>
          <a:p>
            <a:pPr marL="0" indent="0" algn="ctr">
              <a:buNone/>
            </a:pPr>
            <a:r>
              <a:rPr lang="en-US" sz="1000" b="1" dirty="0">
                <a:solidFill>
                  <a:srgbClr val="FFFFFF"/>
                </a:solidFill>
                <a:latin typeface="Calibri" pitchFamily="34" charset="0"/>
                <a:ea typeface="Calibri" pitchFamily="34" charset="-122"/>
                <a:cs typeface="Calibri" pitchFamily="34" charset="-120"/>
              </a:rPr>
              <a:t>WS</a:t>
            </a:r>
            <a:r>
              <a:rPr lang="en-US" sz="1000" b="1" baseline="-40000" dirty="0">
                <a:solidFill>
                  <a:srgbClr val="FFFFFF"/>
                </a:solidFill>
                <a:latin typeface="Calibri" pitchFamily="34" charset="0"/>
                <a:ea typeface="Calibri" pitchFamily="34" charset="-122"/>
                <a:cs typeface="Calibri" pitchFamily="34" charset="-120"/>
              </a:rPr>
              <a:t>2</a:t>
            </a:r>
            <a:endParaRPr lang="en-US" sz="1000" dirty="0"/>
          </a:p>
        </p:txBody>
      </p:sp>
      <p:sp>
        <p:nvSpPr>
          <p:cNvPr id="18" name="Shape 15"/>
          <p:cNvSpPr/>
          <p:nvPr/>
        </p:nvSpPr>
        <p:spPr>
          <a:xfrm>
            <a:off x="4645152" y="4489704"/>
            <a:ext cx="658368" cy="256032"/>
          </a:xfrm>
          <a:prstGeom prst="rect">
            <a:avLst/>
          </a:prstGeom>
          <a:solidFill>
            <a:srgbClr val="9AA0A8"/>
          </a:solidFill>
          <a:ln w="12700">
            <a:solidFill>
              <a:srgbClr val="FFFFFF"/>
            </a:solidFill>
            <a:prstDash val="solid"/>
          </a:ln>
        </p:spPr>
        <p:txBody>
          <a:bodyPr/>
          <a:lstStyle/>
          <a:p>
            <a:endParaRPr lang="en-US"/>
          </a:p>
        </p:txBody>
      </p:sp>
      <p:sp>
        <p:nvSpPr>
          <p:cNvPr id="19" name="Text 16"/>
          <p:cNvSpPr txBox="1"/>
          <p:nvPr/>
        </p:nvSpPr>
        <p:spPr>
          <a:xfrm>
            <a:off x="4645152" y="4489704"/>
            <a:ext cx="658368" cy="256032"/>
          </a:xfrm>
          <a:prstGeom prst="rect">
            <a:avLst/>
          </a:prstGeom>
          <a:noFill/>
          <a:ln/>
        </p:spPr>
        <p:txBody>
          <a:bodyPr wrap="square" lIns="0" tIns="0" rIns="0" bIns="0" rtlCol="0" anchor="ctr"/>
          <a:lstStyle/>
          <a:p>
            <a:pPr marL="0" indent="0" algn="ctr">
              <a:buNone/>
            </a:pPr>
            <a:r>
              <a:rPr lang="en-US" sz="1000" b="1" dirty="0">
                <a:solidFill>
                  <a:srgbClr val="FFFFFF"/>
                </a:solidFill>
                <a:latin typeface="Calibri" pitchFamily="34" charset="0"/>
                <a:ea typeface="Calibri" pitchFamily="34" charset="-122"/>
                <a:cs typeface="Calibri" pitchFamily="34" charset="-120"/>
              </a:rPr>
              <a:t>GaN</a:t>
            </a:r>
            <a:endParaRPr lang="en-US" sz="1000" dirty="0"/>
          </a:p>
        </p:txBody>
      </p:sp>
      <p:sp>
        <p:nvSpPr>
          <p:cNvPr id="20" name="Text 17"/>
          <p:cNvSpPr txBox="1"/>
          <p:nvPr/>
        </p:nvSpPr>
        <p:spPr>
          <a:xfrm>
            <a:off x="5669280" y="960120"/>
            <a:ext cx="3017520" cy="237744"/>
          </a:xfrm>
          <a:prstGeom prst="rect">
            <a:avLst/>
          </a:prstGeom>
          <a:noFill/>
          <a:ln/>
        </p:spPr>
        <p:txBody>
          <a:bodyPr wrap="square" lIns="0" tIns="0" rIns="0" bIns="0" rtlCol="0" anchor="ctr"/>
          <a:lstStyle/>
          <a:p>
            <a:pPr marL="0" indent="0">
              <a:buNone/>
            </a:pPr>
            <a:r>
              <a:rPr lang="en-US" sz="1200" b="1" dirty="0">
                <a:solidFill>
                  <a:srgbClr val="003DA5"/>
                </a:solidFill>
                <a:latin typeface="Calibri" pitchFamily="34" charset="0"/>
                <a:ea typeface="Calibri" pitchFamily="34" charset="-122"/>
                <a:cs typeface="Calibri" pitchFamily="34" charset="-120"/>
              </a:rPr>
              <a:t>Raman</a:t>
            </a:r>
            <a:endParaRPr lang="en-US" sz="1200" dirty="0"/>
          </a:p>
        </p:txBody>
      </p:sp>
      <p:pic>
        <p:nvPicPr>
          <p:cNvPr id="21" name="Image 1" descr="/tmp/claude-0/-home-claude/e44f87e1-32a0-56dc-8180-583a1d39286c/scratchpad/img/raman.png"/>
          <p:cNvPicPr>
            <a:picLocks noChangeAspect="1"/>
          </p:cNvPicPr>
          <p:nvPr/>
        </p:nvPicPr>
        <p:blipFill>
          <a:blip r:embed="rId4"/>
          <a:stretch>
            <a:fillRect/>
          </a:stretch>
        </p:blipFill>
        <p:spPr>
          <a:xfrm>
            <a:off x="5669280" y="1216152"/>
            <a:ext cx="1874520" cy="1456264"/>
          </a:xfrm>
          <a:prstGeom prst="rect">
            <a:avLst/>
          </a:prstGeom>
        </p:spPr>
      </p:pic>
      <p:sp>
        <p:nvSpPr>
          <p:cNvPr id="22" name="Text 18"/>
          <p:cNvSpPr txBox="1"/>
          <p:nvPr/>
        </p:nvSpPr>
        <p:spPr>
          <a:xfrm>
            <a:off x="7635240" y="1325880"/>
            <a:ext cx="1051560" cy="1188720"/>
          </a:xfrm>
          <a:prstGeom prst="rect">
            <a:avLst/>
          </a:prstGeom>
          <a:noFill/>
          <a:ln/>
        </p:spPr>
        <p:txBody>
          <a:bodyPr wrap="square" lIns="0" tIns="0" rIns="0" bIns="0" rtlCol="0" anchor="t"/>
          <a:lstStyle/>
          <a:p>
            <a:pPr marL="171450" indent="-171450">
              <a:buFont typeface="Arial" panose="020B0604020202020204" pitchFamily="34" charset="0"/>
              <a:buChar char="•"/>
            </a:pPr>
            <a:r>
              <a:rPr lang="en-US" sz="1050" dirty="0">
                <a:solidFill>
                  <a:srgbClr val="1E2A3A"/>
                </a:solidFill>
                <a:latin typeface="Calibri" pitchFamily="34" charset="0"/>
                <a:ea typeface="Calibri" pitchFamily="34" charset="-122"/>
                <a:cs typeface="Calibri" pitchFamily="34" charset="-120"/>
              </a:rPr>
              <a:t>Both MoS₂ and WS₂ present in each stack</a:t>
            </a:r>
          </a:p>
          <a:p>
            <a:pPr marL="171450" indent="-171450">
              <a:buFont typeface="Arial" panose="020B0604020202020204" pitchFamily="34" charset="0"/>
              <a:buChar char="•"/>
            </a:pPr>
            <a:r>
              <a:rPr lang="en-US" sz="1050" dirty="0">
                <a:solidFill>
                  <a:srgbClr val="1E2A3A"/>
                </a:solidFill>
                <a:latin typeface="Calibri" pitchFamily="34" charset="0"/>
                <a:ea typeface="Calibri" pitchFamily="34" charset="-122"/>
                <a:cs typeface="Calibri" pitchFamily="34" charset="-120"/>
              </a:rPr>
              <a:t>No intermixing of layers</a:t>
            </a:r>
            <a:endParaRPr lang="en-US" sz="1050" dirty="0"/>
          </a:p>
        </p:txBody>
      </p:sp>
      <p:sp>
        <p:nvSpPr>
          <p:cNvPr id="23" name="Text 19"/>
          <p:cNvSpPr txBox="1"/>
          <p:nvPr/>
        </p:nvSpPr>
        <p:spPr>
          <a:xfrm>
            <a:off x="5669280" y="2761488"/>
            <a:ext cx="3017520" cy="237744"/>
          </a:xfrm>
          <a:prstGeom prst="rect">
            <a:avLst/>
          </a:prstGeom>
          <a:noFill/>
          <a:ln/>
        </p:spPr>
        <p:txBody>
          <a:bodyPr wrap="square" lIns="0" tIns="0" rIns="0" bIns="0" rtlCol="0" anchor="ctr"/>
          <a:lstStyle/>
          <a:p>
            <a:pPr marL="0" indent="0">
              <a:buNone/>
            </a:pPr>
            <a:r>
              <a:rPr lang="en-US" sz="1200" b="1" dirty="0">
                <a:solidFill>
                  <a:srgbClr val="003DA5"/>
                </a:solidFill>
                <a:latin typeface="Calibri" pitchFamily="34" charset="0"/>
                <a:ea typeface="Calibri" pitchFamily="34" charset="-122"/>
                <a:cs typeface="Calibri" pitchFamily="34" charset="-120"/>
              </a:rPr>
              <a:t>Photoluminescence (PL)</a:t>
            </a:r>
            <a:endParaRPr lang="en-US" sz="1200" dirty="0"/>
          </a:p>
        </p:txBody>
      </p:sp>
      <p:pic>
        <p:nvPicPr>
          <p:cNvPr id="24" name="Image 2" descr="/tmp/claude-0/-home-claude/e44f87e1-32a0-56dc-8180-583a1d39286c/scratchpad/img/pl.png"/>
          <p:cNvPicPr>
            <a:picLocks noChangeAspect="1"/>
          </p:cNvPicPr>
          <p:nvPr/>
        </p:nvPicPr>
        <p:blipFill>
          <a:blip r:embed="rId5"/>
          <a:stretch>
            <a:fillRect/>
          </a:stretch>
        </p:blipFill>
        <p:spPr>
          <a:xfrm>
            <a:off x="5669280" y="3017520"/>
            <a:ext cx="1874520" cy="1502058"/>
          </a:xfrm>
          <a:prstGeom prst="rect">
            <a:avLst/>
          </a:prstGeom>
        </p:spPr>
      </p:pic>
      <p:sp>
        <p:nvSpPr>
          <p:cNvPr id="25" name="Text 20"/>
          <p:cNvSpPr txBox="1"/>
          <p:nvPr/>
        </p:nvSpPr>
        <p:spPr>
          <a:xfrm>
            <a:off x="7635240" y="3127248"/>
            <a:ext cx="1051560" cy="1371600"/>
          </a:xfrm>
          <a:prstGeom prst="rect">
            <a:avLst/>
          </a:prstGeom>
          <a:noFill/>
          <a:ln/>
        </p:spPr>
        <p:txBody>
          <a:bodyPr wrap="square" lIns="0" tIns="0" rIns="0" bIns="0" rtlCol="0" anchor="t"/>
          <a:lstStyle/>
          <a:p>
            <a:pPr marL="171450" indent="-171450">
              <a:buFont typeface="Arial" panose="020B0604020202020204" pitchFamily="34" charset="0"/>
              <a:buChar char="•"/>
            </a:pPr>
            <a:r>
              <a:rPr lang="en-US" sz="1050" dirty="0">
                <a:solidFill>
                  <a:srgbClr val="1E2A3A"/>
                </a:solidFill>
                <a:latin typeface="Calibri" pitchFamily="34" charset="0"/>
                <a:ea typeface="Calibri" pitchFamily="34" charset="-122"/>
                <a:cs typeface="Calibri" pitchFamily="34" charset="-120"/>
              </a:rPr>
              <a:t>Bandgap of TMDs </a:t>
            </a:r>
          </a:p>
          <a:p>
            <a:pPr marL="171450" indent="-171450">
              <a:buFont typeface="Arial" panose="020B0604020202020204" pitchFamily="34" charset="0"/>
              <a:buChar char="•"/>
            </a:pPr>
            <a:r>
              <a:rPr lang="en-US" sz="1050" dirty="0">
                <a:solidFill>
                  <a:srgbClr val="1E2A3A"/>
                </a:solidFill>
                <a:latin typeface="Calibri" pitchFamily="34" charset="0"/>
                <a:ea typeface="Calibri" pitchFamily="34" charset="-122"/>
                <a:cs typeface="Calibri" pitchFamily="34" charset="-120"/>
              </a:rPr>
              <a:t>Emission quenched on GaN, a sign of charge transfer to the substrate</a:t>
            </a:r>
            <a:endParaRPr lang="en-US" sz="1050" dirty="0"/>
          </a:p>
        </p:txBody>
      </p:sp>
      <p:sp>
        <p:nvSpPr>
          <p:cNvPr id="26" name="TextBox 25">
            <a:extLst>
              <a:ext uri="{FF2B5EF4-FFF2-40B4-BE49-F238E27FC236}">
                <a16:creationId xmlns:a16="http://schemas.microsoft.com/office/drawing/2014/main" id="{DDBA9458-4C78-9EA9-8573-047EFD0329A0}"/>
              </a:ext>
            </a:extLst>
          </p:cNvPr>
          <p:cNvSpPr txBox="1"/>
          <p:nvPr/>
        </p:nvSpPr>
        <p:spPr>
          <a:xfrm>
            <a:off x="7446233" y="4823460"/>
            <a:ext cx="2215662" cy="246221"/>
          </a:xfrm>
          <a:prstGeom prst="rect">
            <a:avLst/>
          </a:prstGeom>
          <a:noFill/>
        </p:spPr>
        <p:txBody>
          <a:bodyPr wrap="square" rtlCol="0">
            <a:spAutoFit/>
          </a:bodyPr>
          <a:lstStyle/>
          <a:p>
            <a:r>
              <a:rPr lang="en-US" sz="1000" i="1" dirty="0"/>
              <a:t>Yuying Ning (Oral Exam 2024)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57200" y="274320"/>
            <a:ext cx="7680960" cy="548640"/>
          </a:xfrm>
          <a:prstGeom prst="rect">
            <a:avLst/>
          </a:prstGeom>
          <a:noFill/>
          <a:ln/>
        </p:spPr>
        <p:txBody>
          <a:bodyPr wrap="square" lIns="0" tIns="0" rIns="0" bIns="0" rtlCol="0" anchor="ctr"/>
          <a:lstStyle/>
          <a:p>
            <a:pPr marL="0" indent="0">
              <a:buNone/>
            </a:pPr>
            <a:r>
              <a:rPr lang="en-US" sz="2800" b="1" dirty="0">
                <a:solidFill>
                  <a:srgbClr val="003DA5"/>
                </a:solidFill>
                <a:latin typeface="Calibri" pitchFamily="34" charset="0"/>
                <a:ea typeface="Calibri" pitchFamily="34" charset="-122"/>
                <a:cs typeface="Calibri" pitchFamily="34" charset="-120"/>
              </a:rPr>
              <a:t>Structure: sharp, well-ordered interfaces</a:t>
            </a:r>
            <a:endParaRPr lang="en-US" sz="2800" dirty="0"/>
          </a:p>
        </p:txBody>
      </p:sp>
      <p:sp>
        <p:nvSpPr>
          <p:cNvPr id="3" name="Text 1"/>
          <p:cNvSpPr txBox="1"/>
          <p:nvPr/>
        </p:nvSpPr>
        <p:spPr>
          <a:xfrm>
            <a:off x="8138160" y="320040"/>
            <a:ext cx="548640" cy="274320"/>
          </a:xfrm>
          <a:prstGeom prst="rect">
            <a:avLst/>
          </a:prstGeom>
          <a:noFill/>
          <a:ln/>
        </p:spPr>
        <p:txBody>
          <a:bodyPr wrap="square" lIns="0" tIns="0" rIns="0" bIns="0" rtlCol="0" anchor="ctr"/>
          <a:lstStyle/>
          <a:p>
            <a:pPr marL="0" indent="0" algn="r">
              <a:buNone/>
            </a:pPr>
            <a:r>
              <a:rPr lang="en-US" sz="1000" dirty="0">
                <a:solidFill>
                  <a:srgbClr val="5B6778"/>
                </a:solidFill>
                <a:latin typeface="Calibri" pitchFamily="34" charset="0"/>
                <a:ea typeface="Calibri" pitchFamily="34" charset="-122"/>
                <a:cs typeface="Calibri" pitchFamily="34" charset="-120"/>
              </a:rPr>
              <a:t>4 / 6</a:t>
            </a:r>
            <a:endParaRPr lang="en-US" sz="1000" dirty="0"/>
          </a:p>
        </p:txBody>
      </p:sp>
      <p:pic>
        <p:nvPicPr>
          <p:cNvPr id="4" name="Picture 3" descr="image.jpg"/>
          <p:cNvPicPr>
            <a:picLocks noChangeAspect="1"/>
          </p:cNvPicPr>
          <p:nvPr/>
        </p:nvPicPr>
        <p:blipFill>
          <a:blip r:embed="rId3"/>
          <a:stretch>
            <a:fillRect/>
          </a:stretch>
        </p:blipFill>
        <p:spPr>
          <a:xfrm>
            <a:off x="457200" y="932688"/>
            <a:ext cx="1405889" cy="1874519"/>
          </a:xfrm>
          <a:prstGeom prst="rect">
            <a:avLst/>
          </a:prstGeom>
          <a:ln w="19050">
            <a:solidFill>
              <a:srgbClr val="FFB81C"/>
            </a:solidFill>
          </a:ln>
        </p:spPr>
      </p:pic>
      <p:pic>
        <p:nvPicPr>
          <p:cNvPr id="5" name="Picture 4" descr="image.png"/>
          <p:cNvPicPr>
            <a:picLocks noChangeAspect="1"/>
          </p:cNvPicPr>
          <p:nvPr/>
        </p:nvPicPr>
        <p:blipFill>
          <a:blip r:embed="rId4"/>
          <a:stretch>
            <a:fillRect/>
          </a:stretch>
        </p:blipFill>
        <p:spPr>
          <a:xfrm>
            <a:off x="2091689" y="1024128"/>
            <a:ext cx="3723580" cy="1691640"/>
          </a:xfrm>
          <a:prstGeom prst="rect">
            <a:avLst/>
          </a:prstGeom>
        </p:spPr>
      </p:pic>
      <p:sp>
        <p:nvSpPr>
          <p:cNvPr id="6" name="TextBox 5"/>
          <p:cNvSpPr txBox="1"/>
          <p:nvPr/>
        </p:nvSpPr>
        <p:spPr>
          <a:xfrm>
            <a:off x="6043870" y="1024128"/>
            <a:ext cx="2642929" cy="1338828"/>
          </a:xfrm>
          <a:prstGeom prst="rect">
            <a:avLst/>
          </a:prstGeom>
          <a:noFill/>
        </p:spPr>
        <p:txBody>
          <a:bodyPr wrap="square" lIns="0" tIns="0" rIns="0" bIns="0" anchor="t">
            <a:spAutoFit/>
          </a:bodyPr>
          <a:lstStyle/>
          <a:p>
            <a:pPr>
              <a:spcAft>
                <a:spcPts val="200"/>
              </a:spcAft>
            </a:pPr>
            <a:r>
              <a:rPr lang="en-US" sz="1600" b="1" i="0" dirty="0">
                <a:solidFill>
                  <a:srgbClr val="003DA5"/>
                </a:solidFill>
                <a:latin typeface="Calibri"/>
              </a:rPr>
              <a:t>Transmission Electron Microscopy (</a:t>
            </a:r>
            <a:r>
              <a:rPr sz="1600" b="1" i="0" dirty="0">
                <a:solidFill>
                  <a:srgbClr val="003DA5"/>
                </a:solidFill>
                <a:latin typeface="Calibri"/>
              </a:rPr>
              <a:t>TEM / EDS</a:t>
            </a:r>
            <a:r>
              <a:rPr lang="en-US" sz="1600" b="1" i="0" dirty="0">
                <a:solidFill>
                  <a:srgbClr val="003DA5"/>
                </a:solidFill>
                <a:latin typeface="Calibri"/>
              </a:rPr>
              <a:t>)</a:t>
            </a:r>
            <a:endParaRPr sz="1600" b="1" i="0" dirty="0">
              <a:solidFill>
                <a:srgbClr val="003DA5"/>
              </a:solidFill>
              <a:latin typeface="Calibri"/>
            </a:endParaRPr>
          </a:p>
          <a:p>
            <a:pPr>
              <a:spcAft>
                <a:spcPts val="1000"/>
              </a:spcAft>
            </a:pPr>
            <a:r>
              <a:rPr sz="1200" b="0" i="1" dirty="0">
                <a:solidFill>
                  <a:srgbClr val="5B6778"/>
                </a:solidFill>
                <a:latin typeface="Calibri"/>
              </a:rPr>
              <a:t>UC Irvine · cross-section</a:t>
            </a:r>
          </a:p>
          <a:p>
            <a:pPr>
              <a:spcAft>
                <a:spcPts val="600"/>
              </a:spcAft>
            </a:pPr>
            <a:r>
              <a:rPr sz="1400" b="0" i="0" dirty="0">
                <a:solidFill>
                  <a:srgbClr val="1E2A3A"/>
                </a:solidFill>
                <a:latin typeface="Calibri"/>
              </a:rPr>
              <a:t>• Atomically sharp layers on </a:t>
            </a:r>
            <a:r>
              <a:rPr sz="1400" b="0" i="0" dirty="0" err="1">
                <a:solidFill>
                  <a:srgbClr val="1E2A3A"/>
                </a:solidFill>
                <a:latin typeface="Calibri"/>
              </a:rPr>
              <a:t>GaN</a:t>
            </a:r>
            <a:endParaRPr sz="1400" b="0" i="0" dirty="0">
              <a:solidFill>
                <a:srgbClr val="1E2A3A"/>
              </a:solidFill>
              <a:latin typeface="Calibri"/>
            </a:endParaRPr>
          </a:p>
          <a:p>
            <a:pPr>
              <a:spcAft>
                <a:spcPts val="600"/>
              </a:spcAft>
            </a:pPr>
            <a:r>
              <a:rPr sz="1400" b="0" i="0" dirty="0">
                <a:solidFill>
                  <a:srgbClr val="1E2A3A"/>
                </a:solidFill>
                <a:latin typeface="Calibri"/>
              </a:rPr>
              <a:t>• No Mo/W intermixing</a:t>
            </a:r>
          </a:p>
        </p:txBody>
      </p:sp>
      <p:pic>
        <p:nvPicPr>
          <p:cNvPr id="7" name="Picture 6" descr="image.jpg"/>
          <p:cNvPicPr>
            <a:picLocks noChangeAspect="1"/>
          </p:cNvPicPr>
          <p:nvPr/>
        </p:nvPicPr>
        <p:blipFill>
          <a:blip r:embed="rId5"/>
          <a:stretch>
            <a:fillRect/>
          </a:stretch>
        </p:blipFill>
        <p:spPr>
          <a:xfrm>
            <a:off x="457200" y="2944368"/>
            <a:ext cx="1405889" cy="1874519"/>
          </a:xfrm>
          <a:prstGeom prst="rect">
            <a:avLst/>
          </a:prstGeom>
          <a:ln w="19050">
            <a:solidFill>
              <a:srgbClr val="FFB81C"/>
            </a:solidFill>
          </a:ln>
        </p:spPr>
      </p:pic>
      <p:pic>
        <p:nvPicPr>
          <p:cNvPr id="8" name="Picture 7" descr="image.png"/>
          <p:cNvPicPr>
            <a:picLocks noChangeAspect="1"/>
          </p:cNvPicPr>
          <p:nvPr/>
        </p:nvPicPr>
        <p:blipFill>
          <a:blip r:embed="rId6"/>
          <a:stretch>
            <a:fillRect/>
          </a:stretch>
        </p:blipFill>
        <p:spPr>
          <a:xfrm>
            <a:off x="2091689" y="2944368"/>
            <a:ext cx="2554625" cy="1874519"/>
          </a:xfrm>
          <a:prstGeom prst="rect">
            <a:avLst/>
          </a:prstGeom>
        </p:spPr>
      </p:pic>
      <p:sp>
        <p:nvSpPr>
          <p:cNvPr id="9" name="TextBox 8"/>
          <p:cNvSpPr txBox="1"/>
          <p:nvPr/>
        </p:nvSpPr>
        <p:spPr>
          <a:xfrm>
            <a:off x="4920635" y="2962656"/>
            <a:ext cx="3766164" cy="1677382"/>
          </a:xfrm>
          <a:prstGeom prst="rect">
            <a:avLst/>
          </a:prstGeom>
          <a:noFill/>
        </p:spPr>
        <p:txBody>
          <a:bodyPr wrap="square" lIns="0" tIns="0" rIns="0" bIns="0" anchor="t">
            <a:spAutoFit/>
          </a:bodyPr>
          <a:lstStyle/>
          <a:p>
            <a:pPr>
              <a:spcAft>
                <a:spcPts val="200"/>
              </a:spcAft>
            </a:pPr>
            <a:r>
              <a:rPr lang="en-US" sz="1600" b="1" i="0" dirty="0">
                <a:solidFill>
                  <a:srgbClr val="003DA5"/>
                </a:solidFill>
                <a:latin typeface="Calibri"/>
              </a:rPr>
              <a:t>Low Energy Electron Diffraction (</a:t>
            </a:r>
            <a:r>
              <a:rPr sz="1600" b="1" i="0" dirty="0">
                <a:solidFill>
                  <a:srgbClr val="003DA5"/>
                </a:solidFill>
                <a:latin typeface="Calibri"/>
              </a:rPr>
              <a:t>LEED</a:t>
            </a:r>
            <a:r>
              <a:rPr lang="en-US" sz="1600" b="1" i="0" dirty="0">
                <a:solidFill>
                  <a:srgbClr val="003DA5"/>
                </a:solidFill>
                <a:latin typeface="Calibri"/>
              </a:rPr>
              <a:t>)</a:t>
            </a:r>
            <a:endParaRPr sz="1600" b="1" i="0" dirty="0">
              <a:solidFill>
                <a:srgbClr val="003DA5"/>
              </a:solidFill>
              <a:latin typeface="Calibri"/>
            </a:endParaRPr>
          </a:p>
          <a:p>
            <a:pPr>
              <a:spcAft>
                <a:spcPts val="1000"/>
              </a:spcAft>
            </a:pPr>
            <a:r>
              <a:rPr sz="1200" b="0" i="1" dirty="0">
                <a:solidFill>
                  <a:srgbClr val="5B6778"/>
                </a:solidFill>
                <a:latin typeface="Calibri"/>
              </a:rPr>
              <a:t>Surface diffraction · patterns (c–f)</a:t>
            </a:r>
          </a:p>
          <a:p>
            <a:pPr>
              <a:spcAft>
                <a:spcPts val="600"/>
              </a:spcAft>
            </a:pPr>
            <a:r>
              <a:rPr sz="1400" b="0" i="0" dirty="0">
                <a:solidFill>
                  <a:srgbClr val="1E2A3A"/>
                </a:solidFill>
                <a:latin typeface="Calibri"/>
              </a:rPr>
              <a:t>• Sharp spots: epitaxial growth on </a:t>
            </a:r>
            <a:r>
              <a:rPr sz="1400" b="0" i="0" dirty="0" err="1">
                <a:solidFill>
                  <a:srgbClr val="1E2A3A"/>
                </a:solidFill>
                <a:latin typeface="Calibri"/>
              </a:rPr>
              <a:t>GaN</a:t>
            </a:r>
            <a:endParaRPr sz="1400" b="0" i="0" dirty="0">
              <a:solidFill>
                <a:srgbClr val="1E2A3A"/>
              </a:solidFill>
              <a:latin typeface="Calibri"/>
            </a:endParaRPr>
          </a:p>
          <a:p>
            <a:pPr>
              <a:spcAft>
                <a:spcPts val="600"/>
              </a:spcAft>
            </a:pPr>
            <a:r>
              <a:rPr sz="1400" b="0" i="0" dirty="0">
                <a:solidFill>
                  <a:srgbClr val="1E2A3A"/>
                </a:solidFill>
                <a:latin typeface="Calibri"/>
              </a:rPr>
              <a:t>• </a:t>
            </a:r>
            <a:r>
              <a:rPr sz="1400" b="1" i="0" dirty="0">
                <a:solidFill>
                  <a:srgbClr val="1E2A3A"/>
                </a:solidFill>
                <a:latin typeface="Calibri"/>
              </a:rPr>
              <a:t>MoS</a:t>
            </a:r>
            <a:r>
              <a:rPr sz="1400" b="1" i="0" baseline="-25000" dirty="0">
                <a:solidFill>
                  <a:srgbClr val="1E2A3A"/>
                </a:solidFill>
                <a:latin typeface="Calibri"/>
              </a:rPr>
              <a:t>2</a:t>
            </a:r>
            <a:r>
              <a:rPr sz="1400" b="0" i="0" dirty="0">
                <a:solidFill>
                  <a:srgbClr val="1E2A3A"/>
                </a:solidFill>
                <a:latin typeface="Calibri"/>
              </a:rPr>
              <a:t> at </a:t>
            </a:r>
            <a:r>
              <a:rPr sz="1400" b="0" i="0" dirty="0" err="1">
                <a:solidFill>
                  <a:srgbClr val="1E2A3A"/>
                </a:solidFill>
                <a:latin typeface="Calibri"/>
              </a:rPr>
              <a:t>GaN</a:t>
            </a:r>
            <a:r>
              <a:rPr sz="1400" b="0" i="0" dirty="0">
                <a:solidFill>
                  <a:srgbClr val="1E2A3A"/>
                </a:solidFill>
                <a:latin typeface="Calibri"/>
              </a:rPr>
              <a:t>: 2×2 → strong coupling</a:t>
            </a:r>
          </a:p>
          <a:p>
            <a:pPr>
              <a:spcAft>
                <a:spcPts val="600"/>
              </a:spcAft>
            </a:pPr>
            <a:r>
              <a:rPr sz="1400" b="0" i="0" dirty="0">
                <a:solidFill>
                  <a:srgbClr val="1E2A3A"/>
                </a:solidFill>
                <a:latin typeface="Calibri"/>
              </a:rPr>
              <a:t>• </a:t>
            </a:r>
            <a:r>
              <a:rPr sz="1400" b="1" i="0" dirty="0">
                <a:solidFill>
                  <a:srgbClr val="1E2A3A"/>
                </a:solidFill>
                <a:latin typeface="Calibri"/>
              </a:rPr>
              <a:t>WS</a:t>
            </a:r>
            <a:r>
              <a:rPr sz="1400" b="1" i="0" baseline="-25000" dirty="0">
                <a:solidFill>
                  <a:srgbClr val="1E2A3A"/>
                </a:solidFill>
                <a:latin typeface="Calibri"/>
              </a:rPr>
              <a:t>2</a:t>
            </a:r>
            <a:r>
              <a:rPr sz="1400" b="0" i="0" dirty="0">
                <a:solidFill>
                  <a:srgbClr val="1E2A3A"/>
                </a:solidFill>
                <a:latin typeface="Calibri"/>
              </a:rPr>
              <a:t> at </a:t>
            </a:r>
            <a:r>
              <a:rPr sz="1400" b="0" i="0" dirty="0" err="1">
                <a:solidFill>
                  <a:srgbClr val="1E2A3A"/>
                </a:solidFill>
                <a:latin typeface="Calibri"/>
              </a:rPr>
              <a:t>GaN</a:t>
            </a:r>
            <a:r>
              <a:rPr sz="1400" b="0" i="0" dirty="0">
                <a:solidFill>
                  <a:srgbClr val="1E2A3A"/>
                </a:solidFill>
                <a:latin typeface="Calibri"/>
              </a:rPr>
              <a:t>: 1×1 → weak, </a:t>
            </a:r>
            <a:r>
              <a:rPr sz="1400" b="0" i="0" dirty="0" err="1">
                <a:solidFill>
                  <a:srgbClr val="1E2A3A"/>
                </a:solidFill>
                <a:latin typeface="Calibri"/>
              </a:rPr>
              <a:t>vdW</a:t>
            </a:r>
            <a:r>
              <a:rPr sz="1400" b="0" i="0" dirty="0">
                <a:solidFill>
                  <a:srgbClr val="1E2A3A"/>
                </a:solidFill>
                <a:latin typeface="Calibri"/>
              </a:rPr>
              <a:t>-like</a:t>
            </a:r>
          </a:p>
          <a:p>
            <a:pPr>
              <a:spcAft>
                <a:spcPts val="600"/>
              </a:spcAft>
            </a:pPr>
            <a:r>
              <a:rPr sz="1400" b="0" i="0" dirty="0">
                <a:solidFill>
                  <a:srgbClr val="1E2A3A"/>
                </a:solidFill>
                <a:latin typeface="Calibri"/>
              </a:rPr>
              <a:t>• Mismatch: MoS</a:t>
            </a:r>
            <a:r>
              <a:rPr sz="1400" b="0" i="0" baseline="-25000" dirty="0">
                <a:solidFill>
                  <a:srgbClr val="1E2A3A"/>
                </a:solidFill>
                <a:latin typeface="Calibri"/>
              </a:rPr>
              <a:t>2</a:t>
            </a:r>
            <a:r>
              <a:rPr sz="1400" b="0" i="0" dirty="0">
                <a:solidFill>
                  <a:srgbClr val="1E2A3A"/>
                </a:solidFill>
                <a:latin typeface="Calibri"/>
              </a:rPr>
              <a:t> 0.8% vs WS</a:t>
            </a:r>
            <a:r>
              <a:rPr sz="1400" b="0" i="0" baseline="-25000" dirty="0">
                <a:solidFill>
                  <a:srgbClr val="1E2A3A"/>
                </a:solidFill>
                <a:latin typeface="Calibri"/>
              </a:rPr>
              <a:t>2</a:t>
            </a:r>
            <a:r>
              <a:rPr sz="1400" b="0" i="0" dirty="0">
                <a:solidFill>
                  <a:srgbClr val="1E2A3A"/>
                </a:solidFill>
                <a:latin typeface="Calibri"/>
              </a:rPr>
              <a:t> 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57200" y="274320"/>
            <a:ext cx="7680960" cy="548640"/>
          </a:xfrm>
          <a:prstGeom prst="rect">
            <a:avLst/>
          </a:prstGeom>
          <a:noFill/>
          <a:ln/>
        </p:spPr>
        <p:txBody>
          <a:bodyPr wrap="square" lIns="0" tIns="0" rIns="0" bIns="0" rtlCol="0" anchor="ctr"/>
          <a:lstStyle/>
          <a:p>
            <a:pPr marL="0" indent="0">
              <a:buNone/>
            </a:pPr>
            <a:r>
              <a:rPr lang="en-US" sz="2800" b="1" dirty="0">
                <a:solidFill>
                  <a:srgbClr val="003DA5"/>
                </a:solidFill>
                <a:latin typeface="Calibri" pitchFamily="34" charset="0"/>
                <a:ea typeface="Calibri" pitchFamily="34" charset="-122"/>
                <a:cs typeface="Calibri" pitchFamily="34" charset="-120"/>
              </a:rPr>
              <a:t>Probing the electronics: XPS &amp; UPS</a:t>
            </a:r>
            <a:endParaRPr lang="en-US" sz="2800" dirty="0"/>
          </a:p>
        </p:txBody>
      </p:sp>
      <p:sp>
        <p:nvSpPr>
          <p:cNvPr id="3" name="Text 1"/>
          <p:cNvSpPr txBox="1"/>
          <p:nvPr/>
        </p:nvSpPr>
        <p:spPr>
          <a:xfrm>
            <a:off x="8138160" y="320040"/>
            <a:ext cx="548640" cy="274320"/>
          </a:xfrm>
          <a:prstGeom prst="rect">
            <a:avLst/>
          </a:prstGeom>
          <a:noFill/>
          <a:ln/>
        </p:spPr>
        <p:txBody>
          <a:bodyPr wrap="square" lIns="0" tIns="0" rIns="0" bIns="0" rtlCol="0" anchor="ctr"/>
          <a:lstStyle/>
          <a:p>
            <a:pPr marL="0" indent="0" algn="r">
              <a:buNone/>
            </a:pPr>
            <a:r>
              <a:rPr lang="en-US" sz="1000" dirty="0">
                <a:solidFill>
                  <a:srgbClr val="5B6778"/>
                </a:solidFill>
                <a:latin typeface="Calibri" pitchFamily="34" charset="0"/>
                <a:ea typeface="Calibri" pitchFamily="34" charset="-122"/>
                <a:cs typeface="Calibri" pitchFamily="34" charset="-120"/>
              </a:rPr>
              <a:t>5 / 6</a:t>
            </a:r>
            <a:endParaRPr lang="en-US" sz="1000" dirty="0"/>
          </a:p>
        </p:txBody>
      </p:sp>
      <p:sp>
        <p:nvSpPr>
          <p:cNvPr id="4" name="Shape 2"/>
          <p:cNvSpPr/>
          <p:nvPr/>
        </p:nvSpPr>
        <p:spPr>
          <a:xfrm>
            <a:off x="693828" y="969264"/>
            <a:ext cx="1964588" cy="2587752"/>
          </a:xfrm>
          <a:prstGeom prst="rect">
            <a:avLst/>
          </a:prstGeom>
          <a:solidFill>
            <a:srgbClr val="FFB81C"/>
          </a:solidFill>
          <a:ln w="12700">
            <a:solidFill>
              <a:srgbClr val="FFB81C"/>
            </a:solidFill>
            <a:prstDash val="solid"/>
          </a:ln>
        </p:spPr>
        <p:txBody>
          <a:bodyPr/>
          <a:lstStyle/>
          <a:p>
            <a:endParaRPr lang="en-US"/>
          </a:p>
        </p:txBody>
      </p:sp>
      <p:pic>
        <p:nvPicPr>
          <p:cNvPr id="5" name="Image 0" descr="/tmp/claude-0/-home-claude/e44f87e1-32a0-56dc-8180-583a1d39286c/scratchpad/img/ch_left.jpg"/>
          <p:cNvPicPr>
            <a:picLocks noChangeAspect="1"/>
          </p:cNvPicPr>
          <p:nvPr/>
        </p:nvPicPr>
        <p:blipFill>
          <a:blip r:embed="rId3"/>
          <a:stretch>
            <a:fillRect/>
          </a:stretch>
        </p:blipFill>
        <p:spPr>
          <a:xfrm>
            <a:off x="730404" y="1005840"/>
            <a:ext cx="1891436" cy="2514600"/>
          </a:xfrm>
          <a:prstGeom prst="rect">
            <a:avLst/>
          </a:prstGeom>
        </p:spPr>
      </p:pic>
      <p:sp>
        <p:nvSpPr>
          <p:cNvPr id="6" name="Text 3"/>
          <p:cNvSpPr txBox="1"/>
          <p:nvPr/>
        </p:nvSpPr>
        <p:spPr>
          <a:xfrm>
            <a:off x="456084" y="3630168"/>
            <a:ext cx="2440076" cy="237744"/>
          </a:xfrm>
          <a:prstGeom prst="rect">
            <a:avLst/>
          </a:prstGeom>
          <a:noFill/>
          <a:ln/>
        </p:spPr>
        <p:txBody>
          <a:bodyPr wrap="square" lIns="0" tIns="0" rIns="0" bIns="0" rtlCol="0" anchor="ctr"/>
          <a:lstStyle/>
          <a:p>
            <a:pPr marL="0" indent="0" algn="ctr">
              <a:buNone/>
            </a:pPr>
            <a:r>
              <a:rPr lang="en-US" sz="1100" i="1" dirty="0">
                <a:solidFill>
                  <a:srgbClr val="5B6778"/>
                </a:solidFill>
                <a:latin typeface="Calibri" pitchFamily="34" charset="0"/>
                <a:ea typeface="Calibri" pitchFamily="34" charset="-122"/>
                <a:cs typeface="Calibri" pitchFamily="34" charset="-120"/>
              </a:rPr>
              <a:t>UV lamp for UPS</a:t>
            </a:r>
            <a:endParaRPr lang="en-US" sz="1100" dirty="0"/>
          </a:p>
        </p:txBody>
      </p:sp>
      <p:sp>
        <p:nvSpPr>
          <p:cNvPr id="7" name="Shape 4"/>
          <p:cNvSpPr/>
          <p:nvPr/>
        </p:nvSpPr>
        <p:spPr>
          <a:xfrm>
            <a:off x="2859584" y="969264"/>
            <a:ext cx="3425952" cy="2587752"/>
          </a:xfrm>
          <a:prstGeom prst="rect">
            <a:avLst/>
          </a:prstGeom>
          <a:solidFill>
            <a:srgbClr val="FFB81C"/>
          </a:solidFill>
          <a:ln w="12700">
            <a:solidFill>
              <a:srgbClr val="FFB81C"/>
            </a:solidFill>
            <a:prstDash val="solid"/>
          </a:ln>
        </p:spPr>
        <p:txBody>
          <a:bodyPr/>
          <a:lstStyle/>
          <a:p>
            <a:endParaRPr lang="en-US"/>
          </a:p>
        </p:txBody>
      </p:sp>
      <p:pic>
        <p:nvPicPr>
          <p:cNvPr id="8" name="Image 1" descr="/tmp/claude-0/-home-claude/e44f87e1-32a0-56dc-8180-583a1d39286c/scratchpad/img/ch_full.jpg"/>
          <p:cNvPicPr>
            <a:picLocks noChangeAspect="1"/>
          </p:cNvPicPr>
          <p:nvPr/>
        </p:nvPicPr>
        <p:blipFill>
          <a:blip r:embed="rId4"/>
          <a:stretch>
            <a:fillRect/>
          </a:stretch>
        </p:blipFill>
        <p:spPr>
          <a:xfrm>
            <a:off x="2896160" y="1005840"/>
            <a:ext cx="3352800" cy="2514600"/>
          </a:xfrm>
          <a:prstGeom prst="rect">
            <a:avLst/>
          </a:prstGeom>
        </p:spPr>
      </p:pic>
      <p:sp>
        <p:nvSpPr>
          <p:cNvPr id="9" name="Text 5"/>
          <p:cNvSpPr txBox="1"/>
          <p:nvPr/>
        </p:nvSpPr>
        <p:spPr>
          <a:xfrm>
            <a:off x="2621840" y="3630168"/>
            <a:ext cx="3901440" cy="237744"/>
          </a:xfrm>
          <a:prstGeom prst="rect">
            <a:avLst/>
          </a:prstGeom>
          <a:noFill/>
          <a:ln/>
        </p:spPr>
        <p:txBody>
          <a:bodyPr wrap="square" lIns="0" tIns="0" rIns="0" bIns="0" rtlCol="0" anchor="ctr"/>
          <a:lstStyle/>
          <a:p>
            <a:pPr marL="0" indent="0" algn="ctr">
              <a:buNone/>
            </a:pPr>
            <a:r>
              <a:rPr lang="en-US" sz="1100" i="1" dirty="0">
                <a:solidFill>
                  <a:srgbClr val="5B6778"/>
                </a:solidFill>
                <a:latin typeface="Calibri" pitchFamily="34" charset="0"/>
                <a:ea typeface="Calibri" pitchFamily="34" charset="-122"/>
                <a:cs typeface="Calibri" pitchFamily="34" charset="-120"/>
              </a:rPr>
              <a:t>Full UHV characterization system</a:t>
            </a:r>
            <a:endParaRPr lang="en-US" sz="1100" dirty="0"/>
          </a:p>
        </p:txBody>
      </p:sp>
      <p:sp>
        <p:nvSpPr>
          <p:cNvPr id="10" name="Shape 6"/>
          <p:cNvSpPr/>
          <p:nvPr/>
        </p:nvSpPr>
        <p:spPr>
          <a:xfrm>
            <a:off x="6486704" y="969264"/>
            <a:ext cx="1963468" cy="2587752"/>
          </a:xfrm>
          <a:prstGeom prst="rect">
            <a:avLst/>
          </a:prstGeom>
          <a:solidFill>
            <a:srgbClr val="FFB81C"/>
          </a:solidFill>
          <a:ln w="12700">
            <a:solidFill>
              <a:srgbClr val="FFB81C"/>
            </a:solidFill>
            <a:prstDash val="solid"/>
          </a:ln>
        </p:spPr>
        <p:txBody>
          <a:bodyPr/>
          <a:lstStyle/>
          <a:p>
            <a:endParaRPr lang="en-US"/>
          </a:p>
        </p:txBody>
      </p:sp>
      <p:pic>
        <p:nvPicPr>
          <p:cNvPr id="11" name="Image 2" descr="/tmp/claude-0/-home-claude/e44f87e1-32a0-56dc-8180-583a1d39286c/scratchpad/img/ch_right.jpg"/>
          <p:cNvPicPr>
            <a:picLocks noChangeAspect="1"/>
          </p:cNvPicPr>
          <p:nvPr/>
        </p:nvPicPr>
        <p:blipFill>
          <a:blip r:embed="rId5"/>
          <a:stretch>
            <a:fillRect/>
          </a:stretch>
        </p:blipFill>
        <p:spPr>
          <a:xfrm>
            <a:off x="6523280" y="1005840"/>
            <a:ext cx="1890316" cy="2514600"/>
          </a:xfrm>
          <a:prstGeom prst="rect">
            <a:avLst/>
          </a:prstGeom>
        </p:spPr>
      </p:pic>
      <p:sp>
        <p:nvSpPr>
          <p:cNvPr id="12" name="Text 7"/>
          <p:cNvSpPr txBox="1"/>
          <p:nvPr/>
        </p:nvSpPr>
        <p:spPr>
          <a:xfrm>
            <a:off x="6248960" y="3630168"/>
            <a:ext cx="2438956" cy="237744"/>
          </a:xfrm>
          <a:prstGeom prst="rect">
            <a:avLst/>
          </a:prstGeom>
          <a:noFill/>
          <a:ln/>
        </p:spPr>
        <p:txBody>
          <a:bodyPr wrap="square" lIns="0" tIns="0" rIns="0" bIns="0" rtlCol="0" anchor="ctr"/>
          <a:lstStyle/>
          <a:p>
            <a:pPr marL="0" indent="0" algn="ctr">
              <a:buNone/>
            </a:pPr>
            <a:r>
              <a:rPr lang="en-US" sz="1100" i="1" dirty="0">
                <a:solidFill>
                  <a:srgbClr val="5B6778"/>
                </a:solidFill>
                <a:latin typeface="Calibri" pitchFamily="34" charset="0"/>
                <a:ea typeface="Calibri" pitchFamily="34" charset="-122"/>
                <a:cs typeface="Calibri" pitchFamily="34" charset="-120"/>
              </a:rPr>
              <a:t>X-ray source for XPS</a:t>
            </a:r>
            <a:endParaRPr lang="en-US" sz="1100" dirty="0"/>
          </a:p>
        </p:txBody>
      </p:sp>
      <p:sp>
        <p:nvSpPr>
          <p:cNvPr id="13" name="Text 8"/>
          <p:cNvSpPr txBox="1"/>
          <p:nvPr/>
        </p:nvSpPr>
        <p:spPr>
          <a:xfrm>
            <a:off x="457200" y="4069080"/>
            <a:ext cx="2606040" cy="822960"/>
          </a:xfrm>
          <a:prstGeom prst="rect">
            <a:avLst/>
          </a:prstGeom>
          <a:noFill/>
          <a:ln/>
        </p:spPr>
        <p:txBody>
          <a:bodyPr wrap="square" lIns="0" tIns="0" rIns="0" bIns="0" rtlCol="0" anchor="t"/>
          <a:lstStyle/>
          <a:p>
            <a:pPr marL="0" indent="0">
              <a:spcAft>
                <a:spcPts val="200"/>
              </a:spcAft>
              <a:buNone/>
            </a:pPr>
            <a:r>
              <a:rPr lang="en-US" sz="1250" b="1" dirty="0">
                <a:solidFill>
                  <a:srgbClr val="003DA5"/>
                </a:solidFill>
                <a:latin typeface="Calibri" pitchFamily="34" charset="0"/>
                <a:ea typeface="Calibri" pitchFamily="34" charset="-122"/>
                <a:cs typeface="Calibri" pitchFamily="34" charset="-120"/>
              </a:rPr>
              <a:t>UPS: He II light, hν = 40.81 eV</a:t>
            </a:r>
            <a:endParaRPr lang="en-US" sz="1250" dirty="0"/>
          </a:p>
          <a:p>
            <a:pPr marL="0" indent="0">
              <a:spcAft>
                <a:spcPts val="200"/>
              </a:spcAft>
              <a:buNone/>
            </a:pPr>
            <a:r>
              <a:rPr lang="en-US" sz="1150" dirty="0">
                <a:solidFill>
                  <a:srgbClr val="1E2A3A"/>
                </a:solidFill>
                <a:latin typeface="Calibri" pitchFamily="34" charset="0"/>
                <a:ea typeface="Calibri" pitchFamily="34" charset="-122"/>
                <a:cs typeface="Calibri" pitchFamily="34" charset="-120"/>
              </a:rPr>
              <a:t>Ejects valence electrons: band edge and work function.</a:t>
            </a:r>
            <a:endParaRPr lang="en-US" sz="1250" dirty="0"/>
          </a:p>
        </p:txBody>
      </p:sp>
      <p:sp>
        <p:nvSpPr>
          <p:cNvPr id="14" name="Text 9"/>
          <p:cNvSpPr txBox="1"/>
          <p:nvPr/>
        </p:nvSpPr>
        <p:spPr>
          <a:xfrm>
            <a:off x="3268980" y="4069080"/>
            <a:ext cx="2606040" cy="822960"/>
          </a:xfrm>
          <a:prstGeom prst="rect">
            <a:avLst/>
          </a:prstGeom>
          <a:noFill/>
          <a:ln/>
        </p:spPr>
        <p:txBody>
          <a:bodyPr wrap="square" lIns="0" tIns="0" rIns="0" bIns="0" rtlCol="0" anchor="t"/>
          <a:lstStyle/>
          <a:p>
            <a:pPr marL="0" indent="0">
              <a:spcAft>
                <a:spcPts val="200"/>
              </a:spcAft>
              <a:buNone/>
            </a:pPr>
            <a:r>
              <a:rPr lang="en-US" sz="1250" b="1" dirty="0">
                <a:solidFill>
                  <a:srgbClr val="003DA5"/>
                </a:solidFill>
                <a:latin typeface="Calibri" pitchFamily="34" charset="0"/>
                <a:ea typeface="Calibri" pitchFamily="34" charset="-122"/>
                <a:cs typeface="Calibri" pitchFamily="34" charset="-120"/>
              </a:rPr>
              <a:t>Ultra-high vacuum</a:t>
            </a:r>
            <a:endParaRPr lang="en-US" sz="1250" dirty="0"/>
          </a:p>
          <a:p>
            <a:pPr marL="0" indent="0">
              <a:spcAft>
                <a:spcPts val="200"/>
              </a:spcAft>
              <a:buNone/>
            </a:pPr>
            <a:r>
              <a:rPr lang="en-US" sz="1150" dirty="0">
                <a:solidFill>
                  <a:srgbClr val="1E2A3A"/>
                </a:solidFill>
                <a:latin typeface="Calibri" pitchFamily="34" charset="0"/>
                <a:ea typeface="Calibri" pitchFamily="34" charset="-122"/>
                <a:cs typeface="Calibri" pitchFamily="34" charset="-120"/>
              </a:rPr>
              <a:t>Electrons reach the analyzer unscattered, and the surface stays clean.</a:t>
            </a:r>
            <a:endParaRPr lang="en-US" sz="1250" dirty="0"/>
          </a:p>
        </p:txBody>
      </p:sp>
      <p:sp>
        <p:nvSpPr>
          <p:cNvPr id="15" name="Text 10"/>
          <p:cNvSpPr txBox="1"/>
          <p:nvPr/>
        </p:nvSpPr>
        <p:spPr>
          <a:xfrm>
            <a:off x="6080760" y="4069080"/>
            <a:ext cx="2606040" cy="822960"/>
          </a:xfrm>
          <a:prstGeom prst="rect">
            <a:avLst/>
          </a:prstGeom>
          <a:noFill/>
          <a:ln/>
        </p:spPr>
        <p:txBody>
          <a:bodyPr wrap="square" lIns="0" tIns="0" rIns="0" bIns="0" rtlCol="0" anchor="t"/>
          <a:lstStyle/>
          <a:p>
            <a:pPr marL="0" indent="0">
              <a:spcAft>
                <a:spcPts val="200"/>
              </a:spcAft>
              <a:buNone/>
            </a:pPr>
            <a:r>
              <a:rPr lang="en-US" sz="1250" b="1" dirty="0">
                <a:solidFill>
                  <a:srgbClr val="003DA5"/>
                </a:solidFill>
                <a:latin typeface="Calibri" pitchFamily="34" charset="0"/>
                <a:ea typeface="Calibri" pitchFamily="34" charset="-122"/>
                <a:cs typeface="Calibri" pitchFamily="34" charset="-120"/>
              </a:rPr>
              <a:t>XPS: Al Kα X-rays, hν = 1486 eV</a:t>
            </a:r>
            <a:endParaRPr lang="en-US" sz="1250" dirty="0"/>
          </a:p>
          <a:p>
            <a:pPr marL="0" indent="0">
              <a:spcAft>
                <a:spcPts val="200"/>
              </a:spcAft>
              <a:buNone/>
            </a:pPr>
            <a:r>
              <a:rPr lang="en-US" sz="1150" dirty="0">
                <a:solidFill>
                  <a:srgbClr val="1E2A3A"/>
                </a:solidFill>
                <a:latin typeface="Calibri" pitchFamily="34" charset="0"/>
                <a:ea typeface="Calibri" pitchFamily="34" charset="-122"/>
                <a:cs typeface="Calibri" pitchFamily="34" charset="-120"/>
              </a:rPr>
              <a:t>Ejects core electrons: elements, chemical state and core-level shifts.</a:t>
            </a:r>
            <a:endParaRPr lang="en-US" sz="1250" dirty="0"/>
          </a:p>
        </p:txBody>
      </p:sp>
      <p:sp>
        <p:nvSpPr>
          <p:cNvPr id="17" name="Oval 16">
            <a:extLst>
              <a:ext uri="{FF2B5EF4-FFF2-40B4-BE49-F238E27FC236}">
                <a16:creationId xmlns:a16="http://schemas.microsoft.com/office/drawing/2014/main" id="{84B3893B-96F8-F3F6-831C-2AD719E7A642}"/>
              </a:ext>
            </a:extLst>
          </p:cNvPr>
          <p:cNvSpPr/>
          <p:nvPr/>
        </p:nvSpPr>
        <p:spPr>
          <a:xfrm>
            <a:off x="964642" y="2336242"/>
            <a:ext cx="733529" cy="1184198"/>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DA810C9D-C8B6-2C49-E451-E2A30B582AAA}"/>
              </a:ext>
            </a:extLst>
          </p:cNvPr>
          <p:cNvSpPr/>
          <p:nvPr/>
        </p:nvSpPr>
        <p:spPr>
          <a:xfrm rot="3285241">
            <a:off x="7279115" y="1419019"/>
            <a:ext cx="733529" cy="1746137"/>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57200" y="274320"/>
            <a:ext cx="7680960" cy="548640"/>
          </a:xfrm>
          <a:prstGeom prst="rect">
            <a:avLst/>
          </a:prstGeom>
          <a:noFill/>
          <a:ln/>
        </p:spPr>
        <p:txBody>
          <a:bodyPr wrap="square" lIns="0" tIns="0" rIns="0" bIns="0" rtlCol="0" anchor="ctr"/>
          <a:lstStyle/>
          <a:p>
            <a:pPr marL="0" indent="0">
              <a:buNone/>
            </a:pPr>
            <a:r>
              <a:rPr lang="en-US" sz="2800" b="1" dirty="0">
                <a:solidFill>
                  <a:srgbClr val="003DA5"/>
                </a:solidFill>
                <a:latin typeface="Calibri" pitchFamily="34" charset="0"/>
                <a:ea typeface="Calibri" pitchFamily="34" charset="-122"/>
                <a:cs typeface="Calibri" pitchFamily="34" charset="-120"/>
              </a:rPr>
              <a:t>Electronics: stacking order matters</a:t>
            </a:r>
            <a:endParaRPr lang="en-US" sz="2800" dirty="0"/>
          </a:p>
        </p:txBody>
      </p:sp>
      <p:sp>
        <p:nvSpPr>
          <p:cNvPr id="3" name="Text 1"/>
          <p:cNvSpPr txBox="1"/>
          <p:nvPr/>
        </p:nvSpPr>
        <p:spPr>
          <a:xfrm>
            <a:off x="8138160" y="320040"/>
            <a:ext cx="548640" cy="274320"/>
          </a:xfrm>
          <a:prstGeom prst="rect">
            <a:avLst/>
          </a:prstGeom>
          <a:noFill/>
          <a:ln/>
        </p:spPr>
        <p:txBody>
          <a:bodyPr wrap="square" lIns="0" tIns="0" rIns="0" bIns="0" rtlCol="0" anchor="ctr"/>
          <a:lstStyle/>
          <a:p>
            <a:pPr marL="0" indent="0" algn="r">
              <a:buNone/>
            </a:pPr>
            <a:r>
              <a:rPr lang="en-US" sz="1000" dirty="0">
                <a:solidFill>
                  <a:srgbClr val="5B6778"/>
                </a:solidFill>
                <a:latin typeface="Calibri" pitchFamily="34" charset="0"/>
                <a:ea typeface="Calibri" pitchFamily="34" charset="-122"/>
                <a:cs typeface="Calibri" pitchFamily="34" charset="-120"/>
              </a:rPr>
              <a:t>6 / 6</a:t>
            </a:r>
            <a:endParaRPr lang="en-US" sz="1000" dirty="0"/>
          </a:p>
        </p:txBody>
      </p:sp>
      <p:sp>
        <p:nvSpPr>
          <p:cNvPr id="4" name="Text 2"/>
          <p:cNvSpPr txBox="1"/>
          <p:nvPr/>
        </p:nvSpPr>
        <p:spPr>
          <a:xfrm>
            <a:off x="457200" y="932688"/>
            <a:ext cx="3070248" cy="237744"/>
          </a:xfrm>
          <a:prstGeom prst="rect">
            <a:avLst/>
          </a:prstGeom>
          <a:noFill/>
          <a:ln/>
        </p:spPr>
        <p:txBody>
          <a:bodyPr wrap="square" lIns="0" tIns="0" rIns="0" bIns="0" rtlCol="0" anchor="ctr"/>
          <a:lstStyle/>
          <a:p>
            <a:pPr marL="0" indent="0">
              <a:buNone/>
            </a:pPr>
            <a:r>
              <a:rPr lang="en-US" sz="1200" b="1" dirty="0">
                <a:solidFill>
                  <a:srgbClr val="003DA5"/>
                </a:solidFill>
                <a:latin typeface="Calibri" pitchFamily="34" charset="0"/>
                <a:ea typeface="Calibri" pitchFamily="34" charset="-122"/>
                <a:cs typeface="Calibri" pitchFamily="34" charset="-120"/>
              </a:rPr>
              <a:t>XPS (Sandia NL)</a:t>
            </a:r>
            <a:r>
              <a:rPr lang="en-US" sz="1200" dirty="0">
                <a:solidFill>
                  <a:srgbClr val="5B6778"/>
                </a:solidFill>
                <a:latin typeface="Calibri" pitchFamily="34" charset="0"/>
                <a:ea typeface="Calibri" pitchFamily="34" charset="-122"/>
                <a:cs typeface="Calibri" pitchFamily="34" charset="-120"/>
              </a:rPr>
              <a:t>  Mo 3d and W 4f core levels</a:t>
            </a:r>
            <a:endParaRPr lang="en-US" sz="1200" dirty="0"/>
          </a:p>
        </p:txBody>
      </p:sp>
      <p:pic>
        <p:nvPicPr>
          <p:cNvPr id="5" name="Image 0" descr="/tmp/claude-0/-home-claude/e44f87e1-32a0-56dc-8180-583a1d39286c/scratchpad/img/xps.png"/>
          <p:cNvPicPr>
            <a:picLocks noChangeAspect="1"/>
          </p:cNvPicPr>
          <p:nvPr/>
        </p:nvPicPr>
        <p:blipFill>
          <a:blip r:embed="rId3"/>
          <a:stretch>
            <a:fillRect/>
          </a:stretch>
        </p:blipFill>
        <p:spPr>
          <a:xfrm>
            <a:off x="457200" y="1188720"/>
            <a:ext cx="3070248" cy="3154680"/>
          </a:xfrm>
          <a:prstGeom prst="rect">
            <a:avLst/>
          </a:prstGeom>
        </p:spPr>
      </p:pic>
      <p:sp>
        <p:nvSpPr>
          <p:cNvPr id="6" name="Text 3"/>
          <p:cNvSpPr txBox="1"/>
          <p:nvPr/>
        </p:nvSpPr>
        <p:spPr>
          <a:xfrm>
            <a:off x="3710328" y="932688"/>
            <a:ext cx="2532704" cy="237744"/>
          </a:xfrm>
          <a:prstGeom prst="rect">
            <a:avLst/>
          </a:prstGeom>
          <a:noFill/>
          <a:ln/>
        </p:spPr>
        <p:txBody>
          <a:bodyPr wrap="square" lIns="0" tIns="0" rIns="0" bIns="0" rtlCol="0" anchor="ctr"/>
          <a:lstStyle/>
          <a:p>
            <a:pPr marL="0" indent="0">
              <a:buNone/>
            </a:pPr>
            <a:r>
              <a:rPr lang="en-US" sz="1200" b="1" dirty="0">
                <a:solidFill>
                  <a:srgbClr val="003DA5"/>
                </a:solidFill>
                <a:latin typeface="Calibri" pitchFamily="34" charset="0"/>
                <a:ea typeface="Calibri" pitchFamily="34" charset="-122"/>
                <a:cs typeface="Calibri" pitchFamily="34" charset="-120"/>
              </a:rPr>
              <a:t>UPS</a:t>
            </a:r>
            <a:r>
              <a:rPr lang="en-US" sz="1200" dirty="0">
                <a:solidFill>
                  <a:srgbClr val="5B6778"/>
                </a:solidFill>
                <a:latin typeface="Calibri" pitchFamily="34" charset="0"/>
                <a:ea typeface="Calibri" pitchFamily="34" charset="-122"/>
                <a:cs typeface="Calibri" pitchFamily="34" charset="-120"/>
              </a:rPr>
              <a:t>  valence band edge</a:t>
            </a:r>
            <a:endParaRPr lang="en-US" sz="1200" dirty="0"/>
          </a:p>
        </p:txBody>
      </p:sp>
      <p:pic>
        <p:nvPicPr>
          <p:cNvPr id="7" name="Image 1" descr="/tmp/claude-0/-home-claude/e44f87e1-32a0-56dc-8180-583a1d39286c/scratchpad/img/ups.png"/>
          <p:cNvPicPr>
            <a:picLocks noChangeAspect="1"/>
          </p:cNvPicPr>
          <p:nvPr/>
        </p:nvPicPr>
        <p:blipFill>
          <a:blip r:embed="rId4"/>
          <a:stretch>
            <a:fillRect/>
          </a:stretch>
        </p:blipFill>
        <p:spPr>
          <a:xfrm>
            <a:off x="3710328" y="1188720"/>
            <a:ext cx="2258384" cy="3154680"/>
          </a:xfrm>
          <a:prstGeom prst="rect">
            <a:avLst/>
          </a:prstGeom>
        </p:spPr>
      </p:pic>
      <p:sp>
        <p:nvSpPr>
          <p:cNvPr id="8" name="Text 4"/>
          <p:cNvSpPr txBox="1"/>
          <p:nvPr/>
        </p:nvSpPr>
        <p:spPr>
          <a:xfrm>
            <a:off x="6197312" y="932688"/>
            <a:ext cx="2489488" cy="237744"/>
          </a:xfrm>
          <a:prstGeom prst="rect">
            <a:avLst/>
          </a:prstGeom>
          <a:noFill/>
          <a:ln/>
        </p:spPr>
        <p:txBody>
          <a:bodyPr wrap="square" lIns="0" tIns="0" rIns="0" bIns="0" rtlCol="0" anchor="ctr"/>
          <a:lstStyle/>
          <a:p>
            <a:pPr marL="0" indent="0">
              <a:buNone/>
            </a:pPr>
            <a:r>
              <a:rPr lang="en-US" sz="1200" b="1" dirty="0">
                <a:solidFill>
                  <a:srgbClr val="003DA5"/>
                </a:solidFill>
                <a:latin typeface="Calibri" pitchFamily="34" charset="0"/>
                <a:ea typeface="Calibri" pitchFamily="34" charset="-122"/>
                <a:cs typeface="Calibri" pitchFamily="34" charset="-120"/>
              </a:rPr>
              <a:t>Interface picture</a:t>
            </a:r>
            <a:endParaRPr lang="en-US" sz="1200" dirty="0"/>
          </a:p>
        </p:txBody>
      </p:sp>
      <p:sp>
        <p:nvSpPr>
          <p:cNvPr id="9" name="Shape 5"/>
          <p:cNvSpPr/>
          <p:nvPr/>
        </p:nvSpPr>
        <p:spPr>
          <a:xfrm>
            <a:off x="6517352" y="1261872"/>
            <a:ext cx="1143000" cy="201168"/>
          </a:xfrm>
          <a:prstGeom prst="rect">
            <a:avLst/>
          </a:prstGeom>
          <a:solidFill>
            <a:srgbClr val="2E9E4A"/>
          </a:solidFill>
          <a:ln w="9525">
            <a:solidFill>
              <a:srgbClr val="FFFFFF"/>
            </a:solidFill>
            <a:prstDash val="solid"/>
          </a:ln>
        </p:spPr>
        <p:txBody>
          <a:bodyPr/>
          <a:lstStyle/>
          <a:p>
            <a:endParaRPr lang="en-US"/>
          </a:p>
        </p:txBody>
      </p:sp>
      <p:sp>
        <p:nvSpPr>
          <p:cNvPr id="10" name="Text 6"/>
          <p:cNvSpPr txBox="1"/>
          <p:nvPr/>
        </p:nvSpPr>
        <p:spPr>
          <a:xfrm>
            <a:off x="6517352" y="1261872"/>
            <a:ext cx="1143000" cy="201168"/>
          </a:xfrm>
          <a:prstGeom prst="rect">
            <a:avLst/>
          </a:prstGeom>
          <a:noFill/>
          <a:ln/>
        </p:spPr>
        <p:txBody>
          <a:bodyPr wrap="square" lIns="0" tIns="0" rIns="0" bIns="0" rtlCol="0" anchor="ctr"/>
          <a:lstStyle/>
          <a:p>
            <a:pPr marL="0" indent="0" algn="ctr">
              <a:buNone/>
            </a:pPr>
            <a:r>
              <a:rPr lang="en-US" sz="900" b="1" dirty="0">
                <a:solidFill>
                  <a:srgbClr val="FFFFFF"/>
                </a:solidFill>
                <a:latin typeface="Calibri" pitchFamily="34" charset="0"/>
                <a:ea typeface="Calibri" pitchFamily="34" charset="-122"/>
                <a:cs typeface="Calibri" pitchFamily="34" charset="-120"/>
              </a:rPr>
              <a:t>WS</a:t>
            </a:r>
            <a:r>
              <a:rPr lang="en-US" sz="900" b="1" baseline="-40000" dirty="0">
                <a:solidFill>
                  <a:srgbClr val="FFFFFF"/>
                </a:solidFill>
                <a:latin typeface="Calibri" pitchFamily="34" charset="0"/>
                <a:ea typeface="Calibri" pitchFamily="34" charset="-122"/>
                <a:cs typeface="Calibri" pitchFamily="34" charset="-120"/>
              </a:rPr>
              <a:t>2</a:t>
            </a:r>
            <a:endParaRPr lang="en-US" sz="900" dirty="0"/>
          </a:p>
        </p:txBody>
      </p:sp>
      <p:sp>
        <p:nvSpPr>
          <p:cNvPr id="11" name="Shape 7"/>
          <p:cNvSpPr/>
          <p:nvPr/>
        </p:nvSpPr>
        <p:spPr>
          <a:xfrm>
            <a:off x="6517352" y="1463040"/>
            <a:ext cx="1143000" cy="201168"/>
          </a:xfrm>
          <a:prstGeom prst="rect">
            <a:avLst/>
          </a:prstGeom>
          <a:solidFill>
            <a:srgbClr val="E03A3A"/>
          </a:solidFill>
          <a:ln w="9525">
            <a:solidFill>
              <a:srgbClr val="FFFFFF"/>
            </a:solidFill>
            <a:prstDash val="solid"/>
          </a:ln>
        </p:spPr>
        <p:txBody>
          <a:bodyPr/>
          <a:lstStyle/>
          <a:p>
            <a:endParaRPr lang="en-US"/>
          </a:p>
        </p:txBody>
      </p:sp>
      <p:sp>
        <p:nvSpPr>
          <p:cNvPr id="12" name="Text 8"/>
          <p:cNvSpPr txBox="1"/>
          <p:nvPr/>
        </p:nvSpPr>
        <p:spPr>
          <a:xfrm>
            <a:off x="6517352" y="1463040"/>
            <a:ext cx="1143000" cy="201168"/>
          </a:xfrm>
          <a:prstGeom prst="rect">
            <a:avLst/>
          </a:prstGeom>
          <a:noFill/>
          <a:ln/>
        </p:spPr>
        <p:txBody>
          <a:bodyPr wrap="square" lIns="0" tIns="0" rIns="0" bIns="0" rtlCol="0" anchor="ctr"/>
          <a:lstStyle/>
          <a:p>
            <a:pPr marL="0" indent="0" algn="ctr">
              <a:buNone/>
            </a:pPr>
            <a:r>
              <a:rPr lang="en-US" sz="900" b="1" dirty="0">
                <a:solidFill>
                  <a:srgbClr val="FFFFFF"/>
                </a:solidFill>
                <a:latin typeface="Calibri" pitchFamily="34" charset="0"/>
                <a:ea typeface="Calibri" pitchFamily="34" charset="-122"/>
                <a:cs typeface="Calibri" pitchFamily="34" charset="-120"/>
              </a:rPr>
              <a:t>MoS</a:t>
            </a:r>
            <a:r>
              <a:rPr lang="en-US" sz="900" b="1" baseline="-40000" dirty="0">
                <a:solidFill>
                  <a:srgbClr val="FFFFFF"/>
                </a:solidFill>
                <a:latin typeface="Calibri" pitchFamily="34" charset="0"/>
                <a:ea typeface="Calibri" pitchFamily="34" charset="-122"/>
                <a:cs typeface="Calibri" pitchFamily="34" charset="-120"/>
              </a:rPr>
              <a:t>2</a:t>
            </a:r>
            <a:endParaRPr lang="en-US" sz="900" dirty="0"/>
          </a:p>
        </p:txBody>
      </p:sp>
      <p:sp>
        <p:nvSpPr>
          <p:cNvPr id="13" name="Shape 9"/>
          <p:cNvSpPr/>
          <p:nvPr/>
        </p:nvSpPr>
        <p:spPr>
          <a:xfrm>
            <a:off x="6517352" y="1664208"/>
            <a:ext cx="1143000" cy="201168"/>
          </a:xfrm>
          <a:prstGeom prst="rect">
            <a:avLst/>
          </a:prstGeom>
          <a:solidFill>
            <a:srgbClr val="9AA0A8"/>
          </a:solidFill>
          <a:ln w="9525">
            <a:solidFill>
              <a:srgbClr val="FFFFFF"/>
            </a:solidFill>
            <a:prstDash val="solid"/>
          </a:ln>
        </p:spPr>
        <p:txBody>
          <a:bodyPr/>
          <a:lstStyle/>
          <a:p>
            <a:endParaRPr lang="en-US"/>
          </a:p>
        </p:txBody>
      </p:sp>
      <p:sp>
        <p:nvSpPr>
          <p:cNvPr id="14" name="Text 10"/>
          <p:cNvSpPr txBox="1"/>
          <p:nvPr/>
        </p:nvSpPr>
        <p:spPr>
          <a:xfrm>
            <a:off x="6517352" y="1664208"/>
            <a:ext cx="1143000" cy="201168"/>
          </a:xfrm>
          <a:prstGeom prst="rect">
            <a:avLst/>
          </a:prstGeom>
          <a:noFill/>
          <a:ln/>
        </p:spPr>
        <p:txBody>
          <a:bodyPr wrap="square" lIns="0" tIns="0" rIns="0" bIns="0" rtlCol="0" anchor="ctr"/>
          <a:lstStyle/>
          <a:p>
            <a:pPr marL="0" indent="0" algn="ctr">
              <a:buNone/>
            </a:pPr>
            <a:r>
              <a:rPr lang="en-US" sz="900" b="1" dirty="0">
                <a:solidFill>
                  <a:srgbClr val="FFFFFF"/>
                </a:solidFill>
                <a:latin typeface="Calibri" pitchFamily="34" charset="0"/>
                <a:ea typeface="Calibri" pitchFamily="34" charset="-122"/>
                <a:cs typeface="Calibri" pitchFamily="34" charset="-120"/>
              </a:rPr>
              <a:t>GaN</a:t>
            </a:r>
            <a:endParaRPr lang="en-US" sz="900" dirty="0"/>
          </a:p>
        </p:txBody>
      </p:sp>
      <p:sp>
        <p:nvSpPr>
          <p:cNvPr id="15" name="Shape 11"/>
          <p:cNvSpPr/>
          <p:nvPr/>
        </p:nvSpPr>
        <p:spPr>
          <a:xfrm>
            <a:off x="6517352" y="1865376"/>
            <a:ext cx="1143000" cy="201168"/>
          </a:xfrm>
          <a:prstGeom prst="rect">
            <a:avLst/>
          </a:prstGeom>
          <a:solidFill>
            <a:srgbClr val="4B5563"/>
          </a:solidFill>
          <a:ln w="9525">
            <a:solidFill>
              <a:srgbClr val="FFFFFF"/>
            </a:solidFill>
            <a:prstDash val="solid"/>
          </a:ln>
        </p:spPr>
        <p:txBody>
          <a:bodyPr/>
          <a:lstStyle/>
          <a:p>
            <a:endParaRPr lang="en-US"/>
          </a:p>
        </p:txBody>
      </p:sp>
      <p:sp>
        <p:nvSpPr>
          <p:cNvPr id="16" name="Text 12"/>
          <p:cNvSpPr txBox="1"/>
          <p:nvPr/>
        </p:nvSpPr>
        <p:spPr>
          <a:xfrm>
            <a:off x="6517352" y="1865376"/>
            <a:ext cx="1143000" cy="201168"/>
          </a:xfrm>
          <a:prstGeom prst="rect">
            <a:avLst/>
          </a:prstGeom>
          <a:noFill/>
          <a:ln/>
        </p:spPr>
        <p:txBody>
          <a:bodyPr wrap="square" lIns="0" tIns="0" rIns="0" bIns="0" rtlCol="0" anchor="ctr"/>
          <a:lstStyle/>
          <a:p>
            <a:pPr marL="0" indent="0" algn="ctr">
              <a:buNone/>
            </a:pPr>
            <a:r>
              <a:rPr lang="en-US" sz="900" b="1" dirty="0">
                <a:solidFill>
                  <a:srgbClr val="FFFFFF"/>
                </a:solidFill>
                <a:latin typeface="Calibri" pitchFamily="34" charset="0"/>
                <a:ea typeface="Calibri" pitchFamily="34" charset="-122"/>
                <a:cs typeface="Calibri" pitchFamily="34" charset="-120"/>
              </a:rPr>
              <a:t>Si</a:t>
            </a:r>
            <a:endParaRPr lang="en-US" sz="900" dirty="0"/>
          </a:p>
        </p:txBody>
      </p:sp>
      <p:sp>
        <p:nvSpPr>
          <p:cNvPr id="17" name="Shape 13"/>
          <p:cNvSpPr/>
          <p:nvPr/>
        </p:nvSpPr>
        <p:spPr>
          <a:xfrm>
            <a:off x="6553928" y="1623060"/>
            <a:ext cx="118872" cy="118872"/>
          </a:xfrm>
          <a:prstGeom prst="ellipse">
            <a:avLst/>
          </a:prstGeom>
          <a:solidFill>
            <a:srgbClr val="FFFFFF"/>
          </a:solidFill>
          <a:ln w="12700">
            <a:solidFill>
              <a:srgbClr val="003DA5"/>
            </a:solidFill>
            <a:prstDash val="solid"/>
          </a:ln>
        </p:spPr>
        <p:txBody>
          <a:bodyPr/>
          <a:lstStyle/>
          <a:p>
            <a:endParaRPr lang="en-US"/>
          </a:p>
        </p:txBody>
      </p:sp>
      <p:sp>
        <p:nvSpPr>
          <p:cNvPr id="18" name="Text 14"/>
          <p:cNvSpPr txBox="1"/>
          <p:nvPr/>
        </p:nvSpPr>
        <p:spPr>
          <a:xfrm>
            <a:off x="6553928" y="1613916"/>
            <a:ext cx="118872" cy="118872"/>
          </a:xfrm>
          <a:prstGeom prst="rect">
            <a:avLst/>
          </a:prstGeom>
          <a:noFill/>
          <a:ln/>
        </p:spPr>
        <p:txBody>
          <a:bodyPr wrap="square" lIns="0" tIns="0" rIns="0" bIns="0" rtlCol="0" anchor="ctr"/>
          <a:lstStyle/>
          <a:p>
            <a:pPr marL="0" indent="0" algn="ctr">
              <a:buNone/>
            </a:pPr>
            <a:r>
              <a:rPr lang="en-US" sz="800" b="1" dirty="0">
                <a:solidFill>
                  <a:srgbClr val="003DA5"/>
                </a:solidFill>
                <a:latin typeface="Calibri" pitchFamily="34" charset="0"/>
                <a:ea typeface="Calibri" pitchFamily="34" charset="-122"/>
                <a:cs typeface="Calibri" pitchFamily="34" charset="-120"/>
              </a:rPr>
              <a:t>−</a:t>
            </a:r>
            <a:endParaRPr lang="en-US" sz="800" dirty="0"/>
          </a:p>
        </p:txBody>
      </p:sp>
      <p:sp>
        <p:nvSpPr>
          <p:cNvPr id="19" name="Shape 15"/>
          <p:cNvSpPr/>
          <p:nvPr/>
        </p:nvSpPr>
        <p:spPr>
          <a:xfrm>
            <a:off x="6686516" y="1623060"/>
            <a:ext cx="118872" cy="118872"/>
          </a:xfrm>
          <a:prstGeom prst="ellipse">
            <a:avLst/>
          </a:prstGeom>
          <a:solidFill>
            <a:srgbClr val="FFFFFF"/>
          </a:solidFill>
          <a:ln w="12700">
            <a:solidFill>
              <a:srgbClr val="003DA5"/>
            </a:solidFill>
            <a:prstDash val="solid"/>
          </a:ln>
        </p:spPr>
        <p:txBody>
          <a:bodyPr/>
          <a:lstStyle/>
          <a:p>
            <a:endParaRPr lang="en-US"/>
          </a:p>
        </p:txBody>
      </p:sp>
      <p:sp>
        <p:nvSpPr>
          <p:cNvPr id="20" name="Text 16"/>
          <p:cNvSpPr txBox="1"/>
          <p:nvPr/>
        </p:nvSpPr>
        <p:spPr>
          <a:xfrm>
            <a:off x="6686516" y="1613916"/>
            <a:ext cx="118872" cy="118872"/>
          </a:xfrm>
          <a:prstGeom prst="rect">
            <a:avLst/>
          </a:prstGeom>
          <a:noFill/>
          <a:ln/>
        </p:spPr>
        <p:txBody>
          <a:bodyPr wrap="square" lIns="0" tIns="0" rIns="0" bIns="0" rtlCol="0" anchor="ctr"/>
          <a:lstStyle/>
          <a:p>
            <a:pPr marL="0" indent="0" algn="ctr">
              <a:buNone/>
            </a:pPr>
            <a:r>
              <a:rPr lang="en-US" sz="800" b="1" dirty="0">
                <a:solidFill>
                  <a:srgbClr val="003DA5"/>
                </a:solidFill>
                <a:latin typeface="Calibri" pitchFamily="34" charset="0"/>
                <a:ea typeface="Calibri" pitchFamily="34" charset="-122"/>
                <a:cs typeface="Calibri" pitchFamily="34" charset="-120"/>
              </a:rPr>
              <a:t>−</a:t>
            </a:r>
            <a:endParaRPr lang="en-US" sz="800" dirty="0"/>
          </a:p>
        </p:txBody>
      </p:sp>
      <p:sp>
        <p:nvSpPr>
          <p:cNvPr id="21" name="Shape 17"/>
          <p:cNvSpPr/>
          <p:nvPr/>
        </p:nvSpPr>
        <p:spPr>
          <a:xfrm>
            <a:off x="6819104" y="1623060"/>
            <a:ext cx="118872" cy="118872"/>
          </a:xfrm>
          <a:prstGeom prst="ellipse">
            <a:avLst/>
          </a:prstGeom>
          <a:solidFill>
            <a:srgbClr val="FFFFFF"/>
          </a:solidFill>
          <a:ln w="12700">
            <a:solidFill>
              <a:srgbClr val="003DA5"/>
            </a:solidFill>
            <a:prstDash val="solid"/>
          </a:ln>
        </p:spPr>
        <p:txBody>
          <a:bodyPr/>
          <a:lstStyle/>
          <a:p>
            <a:endParaRPr lang="en-US"/>
          </a:p>
        </p:txBody>
      </p:sp>
      <p:sp>
        <p:nvSpPr>
          <p:cNvPr id="22" name="Text 18"/>
          <p:cNvSpPr txBox="1"/>
          <p:nvPr/>
        </p:nvSpPr>
        <p:spPr>
          <a:xfrm>
            <a:off x="6819104" y="1613916"/>
            <a:ext cx="118872" cy="118872"/>
          </a:xfrm>
          <a:prstGeom prst="rect">
            <a:avLst/>
          </a:prstGeom>
          <a:noFill/>
          <a:ln/>
        </p:spPr>
        <p:txBody>
          <a:bodyPr wrap="square" lIns="0" tIns="0" rIns="0" bIns="0" rtlCol="0" anchor="ctr"/>
          <a:lstStyle/>
          <a:p>
            <a:pPr marL="0" indent="0" algn="ctr">
              <a:buNone/>
            </a:pPr>
            <a:r>
              <a:rPr lang="en-US" sz="800" b="1" dirty="0">
                <a:solidFill>
                  <a:srgbClr val="003DA5"/>
                </a:solidFill>
                <a:latin typeface="Calibri" pitchFamily="34" charset="0"/>
                <a:ea typeface="Calibri" pitchFamily="34" charset="-122"/>
                <a:cs typeface="Calibri" pitchFamily="34" charset="-120"/>
              </a:rPr>
              <a:t>−</a:t>
            </a:r>
            <a:endParaRPr lang="en-US" sz="800" dirty="0"/>
          </a:p>
        </p:txBody>
      </p:sp>
      <p:sp>
        <p:nvSpPr>
          <p:cNvPr id="23" name="Shape 19"/>
          <p:cNvSpPr/>
          <p:nvPr/>
        </p:nvSpPr>
        <p:spPr>
          <a:xfrm>
            <a:off x="7504904" y="1623060"/>
            <a:ext cx="118872" cy="118872"/>
          </a:xfrm>
          <a:prstGeom prst="ellipse">
            <a:avLst/>
          </a:prstGeom>
          <a:solidFill>
            <a:srgbClr val="FFFFFF"/>
          </a:solidFill>
          <a:ln w="12700">
            <a:solidFill>
              <a:srgbClr val="003DA5"/>
            </a:solidFill>
            <a:prstDash val="solid"/>
          </a:ln>
        </p:spPr>
        <p:txBody>
          <a:bodyPr/>
          <a:lstStyle/>
          <a:p>
            <a:endParaRPr lang="en-US"/>
          </a:p>
        </p:txBody>
      </p:sp>
      <p:sp>
        <p:nvSpPr>
          <p:cNvPr id="24" name="Text 20"/>
          <p:cNvSpPr txBox="1"/>
          <p:nvPr/>
        </p:nvSpPr>
        <p:spPr>
          <a:xfrm>
            <a:off x="7504904" y="1613916"/>
            <a:ext cx="118872" cy="118872"/>
          </a:xfrm>
          <a:prstGeom prst="rect">
            <a:avLst/>
          </a:prstGeom>
          <a:noFill/>
          <a:ln/>
        </p:spPr>
        <p:txBody>
          <a:bodyPr wrap="square" lIns="0" tIns="0" rIns="0" bIns="0" rtlCol="0" anchor="ctr"/>
          <a:lstStyle/>
          <a:p>
            <a:pPr marL="0" indent="0" algn="ctr">
              <a:buNone/>
            </a:pPr>
            <a:r>
              <a:rPr lang="en-US" sz="800" b="1" dirty="0">
                <a:solidFill>
                  <a:srgbClr val="003DA5"/>
                </a:solidFill>
                <a:latin typeface="Calibri" pitchFamily="34" charset="0"/>
                <a:ea typeface="Calibri" pitchFamily="34" charset="-122"/>
                <a:cs typeface="Calibri" pitchFamily="34" charset="-120"/>
              </a:rPr>
              <a:t>−</a:t>
            </a:r>
            <a:endParaRPr lang="en-US" sz="800" dirty="0"/>
          </a:p>
        </p:txBody>
      </p:sp>
      <p:sp>
        <p:nvSpPr>
          <p:cNvPr id="25" name="Shape 21"/>
          <p:cNvSpPr/>
          <p:nvPr/>
        </p:nvSpPr>
        <p:spPr>
          <a:xfrm>
            <a:off x="7372316" y="1623060"/>
            <a:ext cx="118872" cy="118872"/>
          </a:xfrm>
          <a:prstGeom prst="ellipse">
            <a:avLst/>
          </a:prstGeom>
          <a:solidFill>
            <a:srgbClr val="FFFFFF"/>
          </a:solidFill>
          <a:ln w="12700">
            <a:solidFill>
              <a:srgbClr val="003DA5"/>
            </a:solidFill>
            <a:prstDash val="solid"/>
          </a:ln>
        </p:spPr>
        <p:txBody>
          <a:bodyPr/>
          <a:lstStyle/>
          <a:p>
            <a:endParaRPr lang="en-US"/>
          </a:p>
        </p:txBody>
      </p:sp>
      <p:sp>
        <p:nvSpPr>
          <p:cNvPr id="26" name="Text 22"/>
          <p:cNvSpPr txBox="1"/>
          <p:nvPr/>
        </p:nvSpPr>
        <p:spPr>
          <a:xfrm>
            <a:off x="7372316" y="1613916"/>
            <a:ext cx="118872" cy="118872"/>
          </a:xfrm>
          <a:prstGeom prst="rect">
            <a:avLst/>
          </a:prstGeom>
          <a:noFill/>
          <a:ln/>
        </p:spPr>
        <p:txBody>
          <a:bodyPr wrap="square" lIns="0" tIns="0" rIns="0" bIns="0" rtlCol="0" anchor="ctr"/>
          <a:lstStyle/>
          <a:p>
            <a:pPr marL="0" indent="0" algn="ctr">
              <a:buNone/>
            </a:pPr>
            <a:r>
              <a:rPr lang="en-US" sz="800" b="1" dirty="0">
                <a:solidFill>
                  <a:srgbClr val="003DA5"/>
                </a:solidFill>
                <a:latin typeface="Calibri" pitchFamily="34" charset="0"/>
                <a:ea typeface="Calibri" pitchFamily="34" charset="-122"/>
                <a:cs typeface="Calibri" pitchFamily="34" charset="-120"/>
              </a:rPr>
              <a:t>−</a:t>
            </a:r>
            <a:endParaRPr lang="en-US" sz="800" dirty="0"/>
          </a:p>
        </p:txBody>
      </p:sp>
      <p:sp>
        <p:nvSpPr>
          <p:cNvPr id="27" name="Shape 23"/>
          <p:cNvSpPr/>
          <p:nvPr/>
        </p:nvSpPr>
        <p:spPr>
          <a:xfrm>
            <a:off x="7239728" y="1623060"/>
            <a:ext cx="118872" cy="118872"/>
          </a:xfrm>
          <a:prstGeom prst="ellipse">
            <a:avLst/>
          </a:prstGeom>
          <a:solidFill>
            <a:srgbClr val="FFFFFF"/>
          </a:solidFill>
          <a:ln w="12700">
            <a:solidFill>
              <a:srgbClr val="003DA5"/>
            </a:solidFill>
            <a:prstDash val="solid"/>
          </a:ln>
        </p:spPr>
        <p:txBody>
          <a:bodyPr/>
          <a:lstStyle/>
          <a:p>
            <a:endParaRPr lang="en-US"/>
          </a:p>
        </p:txBody>
      </p:sp>
      <p:sp>
        <p:nvSpPr>
          <p:cNvPr id="28" name="Text 24"/>
          <p:cNvSpPr txBox="1"/>
          <p:nvPr/>
        </p:nvSpPr>
        <p:spPr>
          <a:xfrm>
            <a:off x="7239728" y="1613916"/>
            <a:ext cx="118872" cy="118872"/>
          </a:xfrm>
          <a:prstGeom prst="rect">
            <a:avLst/>
          </a:prstGeom>
          <a:noFill/>
          <a:ln/>
        </p:spPr>
        <p:txBody>
          <a:bodyPr wrap="square" lIns="0" tIns="0" rIns="0" bIns="0" rtlCol="0" anchor="ctr"/>
          <a:lstStyle/>
          <a:p>
            <a:pPr marL="0" indent="0" algn="ctr">
              <a:buNone/>
            </a:pPr>
            <a:r>
              <a:rPr lang="en-US" sz="800" b="1" dirty="0">
                <a:solidFill>
                  <a:srgbClr val="003DA5"/>
                </a:solidFill>
                <a:latin typeface="Calibri" pitchFamily="34" charset="0"/>
                <a:ea typeface="Calibri" pitchFamily="34" charset="-122"/>
                <a:cs typeface="Calibri" pitchFamily="34" charset="-120"/>
              </a:rPr>
              <a:t>−</a:t>
            </a:r>
            <a:endParaRPr lang="en-US" sz="800" dirty="0"/>
          </a:p>
        </p:txBody>
      </p:sp>
      <p:sp>
        <p:nvSpPr>
          <p:cNvPr id="29" name="Shape 25"/>
          <p:cNvSpPr/>
          <p:nvPr/>
        </p:nvSpPr>
        <p:spPr>
          <a:xfrm>
            <a:off x="7687784" y="1481328"/>
            <a:ext cx="237744" cy="438912"/>
          </a:xfrm>
          <a:prstGeom prst="curvedLeftArrow">
            <a:avLst/>
          </a:prstGeom>
          <a:solidFill>
            <a:srgbClr val="FFB81C"/>
          </a:solidFill>
          <a:ln w="9525">
            <a:solidFill>
              <a:srgbClr val="B07C00"/>
            </a:solidFill>
            <a:prstDash val="solid"/>
          </a:ln>
        </p:spPr>
        <p:txBody>
          <a:bodyPr/>
          <a:lstStyle/>
          <a:p>
            <a:endParaRPr lang="en-US"/>
          </a:p>
        </p:txBody>
      </p:sp>
      <p:sp>
        <p:nvSpPr>
          <p:cNvPr id="32" name="Text 28"/>
          <p:cNvSpPr txBox="1"/>
          <p:nvPr/>
        </p:nvSpPr>
        <p:spPr>
          <a:xfrm>
            <a:off x="6197312" y="2112264"/>
            <a:ext cx="2489488" cy="329184"/>
          </a:xfrm>
          <a:prstGeom prst="rect">
            <a:avLst/>
          </a:prstGeom>
          <a:noFill/>
          <a:ln/>
        </p:spPr>
        <p:txBody>
          <a:bodyPr wrap="square" lIns="0" tIns="0" rIns="0" bIns="0" rtlCol="0" anchor="ctr"/>
          <a:lstStyle/>
          <a:p>
            <a:pPr marL="0" indent="0">
              <a:buNone/>
            </a:pPr>
            <a:r>
              <a:rPr lang="en-US" sz="950" i="1" dirty="0">
                <a:solidFill>
                  <a:srgbClr val="5B6778"/>
                </a:solidFill>
                <a:latin typeface="Calibri" pitchFamily="34" charset="0"/>
                <a:ea typeface="Calibri" pitchFamily="34" charset="-122"/>
                <a:cs typeface="Calibri" pitchFamily="34" charset="-120"/>
              </a:rPr>
              <a:t>MoS₂ on GaN: electrons pile up at the interface → interface dipole</a:t>
            </a:r>
            <a:endParaRPr lang="en-US" sz="950" dirty="0"/>
          </a:p>
        </p:txBody>
      </p:sp>
      <p:sp>
        <p:nvSpPr>
          <p:cNvPr id="33" name="Shape 29"/>
          <p:cNvSpPr/>
          <p:nvPr/>
        </p:nvSpPr>
        <p:spPr>
          <a:xfrm>
            <a:off x="6517352" y="2542032"/>
            <a:ext cx="1143000" cy="201168"/>
          </a:xfrm>
          <a:prstGeom prst="rect">
            <a:avLst/>
          </a:prstGeom>
          <a:solidFill>
            <a:srgbClr val="E03A3A"/>
          </a:solidFill>
          <a:ln w="9525">
            <a:solidFill>
              <a:srgbClr val="FFFFFF"/>
            </a:solidFill>
            <a:prstDash val="solid"/>
          </a:ln>
        </p:spPr>
        <p:txBody>
          <a:bodyPr/>
          <a:lstStyle/>
          <a:p>
            <a:endParaRPr lang="en-US"/>
          </a:p>
        </p:txBody>
      </p:sp>
      <p:sp>
        <p:nvSpPr>
          <p:cNvPr id="34" name="Text 30"/>
          <p:cNvSpPr txBox="1"/>
          <p:nvPr/>
        </p:nvSpPr>
        <p:spPr>
          <a:xfrm>
            <a:off x="6517352" y="2542032"/>
            <a:ext cx="1143000" cy="201168"/>
          </a:xfrm>
          <a:prstGeom prst="rect">
            <a:avLst/>
          </a:prstGeom>
          <a:noFill/>
          <a:ln/>
        </p:spPr>
        <p:txBody>
          <a:bodyPr wrap="square" lIns="0" tIns="0" rIns="0" bIns="0" rtlCol="0" anchor="ctr"/>
          <a:lstStyle/>
          <a:p>
            <a:pPr marL="0" indent="0" algn="ctr">
              <a:buNone/>
            </a:pPr>
            <a:r>
              <a:rPr lang="en-US" sz="900" b="1" dirty="0">
                <a:solidFill>
                  <a:srgbClr val="FFFFFF"/>
                </a:solidFill>
                <a:latin typeface="Calibri" pitchFamily="34" charset="0"/>
                <a:ea typeface="Calibri" pitchFamily="34" charset="-122"/>
                <a:cs typeface="Calibri" pitchFamily="34" charset="-120"/>
              </a:rPr>
              <a:t>MoS</a:t>
            </a:r>
            <a:r>
              <a:rPr lang="en-US" sz="900" b="1" baseline="-40000" dirty="0">
                <a:solidFill>
                  <a:srgbClr val="FFFFFF"/>
                </a:solidFill>
                <a:latin typeface="Calibri" pitchFamily="34" charset="0"/>
                <a:ea typeface="Calibri" pitchFamily="34" charset="-122"/>
                <a:cs typeface="Calibri" pitchFamily="34" charset="-120"/>
              </a:rPr>
              <a:t>2</a:t>
            </a:r>
            <a:endParaRPr lang="en-US" sz="900" dirty="0"/>
          </a:p>
        </p:txBody>
      </p:sp>
      <p:sp>
        <p:nvSpPr>
          <p:cNvPr id="35" name="Shape 31"/>
          <p:cNvSpPr/>
          <p:nvPr/>
        </p:nvSpPr>
        <p:spPr>
          <a:xfrm>
            <a:off x="6517352" y="2743200"/>
            <a:ext cx="1143000" cy="201168"/>
          </a:xfrm>
          <a:prstGeom prst="rect">
            <a:avLst/>
          </a:prstGeom>
          <a:solidFill>
            <a:srgbClr val="2E9E4A"/>
          </a:solidFill>
          <a:ln w="9525">
            <a:solidFill>
              <a:srgbClr val="FFFFFF"/>
            </a:solidFill>
            <a:prstDash val="solid"/>
          </a:ln>
        </p:spPr>
        <p:txBody>
          <a:bodyPr/>
          <a:lstStyle/>
          <a:p>
            <a:endParaRPr lang="en-US"/>
          </a:p>
        </p:txBody>
      </p:sp>
      <p:sp>
        <p:nvSpPr>
          <p:cNvPr id="36" name="Text 32"/>
          <p:cNvSpPr txBox="1"/>
          <p:nvPr/>
        </p:nvSpPr>
        <p:spPr>
          <a:xfrm>
            <a:off x="6517352" y="2743200"/>
            <a:ext cx="1143000" cy="201168"/>
          </a:xfrm>
          <a:prstGeom prst="rect">
            <a:avLst/>
          </a:prstGeom>
          <a:noFill/>
          <a:ln/>
        </p:spPr>
        <p:txBody>
          <a:bodyPr wrap="square" lIns="0" tIns="0" rIns="0" bIns="0" rtlCol="0" anchor="ctr"/>
          <a:lstStyle/>
          <a:p>
            <a:pPr marL="0" indent="0" algn="ctr">
              <a:buNone/>
            </a:pPr>
            <a:r>
              <a:rPr lang="en-US" sz="900" b="1" dirty="0">
                <a:solidFill>
                  <a:srgbClr val="FFFFFF"/>
                </a:solidFill>
                <a:latin typeface="Calibri" pitchFamily="34" charset="0"/>
                <a:ea typeface="Calibri" pitchFamily="34" charset="-122"/>
                <a:cs typeface="Calibri" pitchFamily="34" charset="-120"/>
              </a:rPr>
              <a:t>WS</a:t>
            </a:r>
            <a:r>
              <a:rPr lang="en-US" sz="900" b="1" baseline="-40000" dirty="0">
                <a:solidFill>
                  <a:srgbClr val="FFFFFF"/>
                </a:solidFill>
                <a:latin typeface="Calibri" pitchFamily="34" charset="0"/>
                <a:ea typeface="Calibri" pitchFamily="34" charset="-122"/>
                <a:cs typeface="Calibri" pitchFamily="34" charset="-120"/>
              </a:rPr>
              <a:t>2</a:t>
            </a:r>
            <a:endParaRPr lang="en-US" sz="900" dirty="0"/>
          </a:p>
        </p:txBody>
      </p:sp>
      <p:sp>
        <p:nvSpPr>
          <p:cNvPr id="37" name="Shape 33"/>
          <p:cNvSpPr/>
          <p:nvPr/>
        </p:nvSpPr>
        <p:spPr>
          <a:xfrm>
            <a:off x="6517352" y="2944368"/>
            <a:ext cx="1143000" cy="201168"/>
          </a:xfrm>
          <a:prstGeom prst="rect">
            <a:avLst/>
          </a:prstGeom>
          <a:solidFill>
            <a:srgbClr val="9AA0A8"/>
          </a:solidFill>
          <a:ln w="9525">
            <a:solidFill>
              <a:srgbClr val="FFFFFF"/>
            </a:solidFill>
            <a:prstDash val="solid"/>
          </a:ln>
        </p:spPr>
        <p:txBody>
          <a:bodyPr/>
          <a:lstStyle/>
          <a:p>
            <a:endParaRPr lang="en-US"/>
          </a:p>
        </p:txBody>
      </p:sp>
      <p:sp>
        <p:nvSpPr>
          <p:cNvPr id="38" name="Text 34"/>
          <p:cNvSpPr txBox="1"/>
          <p:nvPr/>
        </p:nvSpPr>
        <p:spPr>
          <a:xfrm>
            <a:off x="6517352" y="2944368"/>
            <a:ext cx="1143000" cy="201168"/>
          </a:xfrm>
          <a:prstGeom prst="rect">
            <a:avLst/>
          </a:prstGeom>
          <a:noFill/>
          <a:ln/>
        </p:spPr>
        <p:txBody>
          <a:bodyPr wrap="square" lIns="0" tIns="0" rIns="0" bIns="0" rtlCol="0" anchor="ctr"/>
          <a:lstStyle/>
          <a:p>
            <a:pPr marL="0" indent="0" algn="ctr">
              <a:buNone/>
            </a:pPr>
            <a:r>
              <a:rPr lang="en-US" sz="900" b="1" dirty="0">
                <a:solidFill>
                  <a:srgbClr val="FFFFFF"/>
                </a:solidFill>
                <a:latin typeface="Calibri" pitchFamily="34" charset="0"/>
                <a:ea typeface="Calibri" pitchFamily="34" charset="-122"/>
                <a:cs typeface="Calibri" pitchFamily="34" charset="-120"/>
              </a:rPr>
              <a:t>GaN</a:t>
            </a:r>
            <a:endParaRPr lang="en-US" sz="900" dirty="0"/>
          </a:p>
        </p:txBody>
      </p:sp>
      <p:sp>
        <p:nvSpPr>
          <p:cNvPr id="39" name="Shape 35"/>
          <p:cNvSpPr/>
          <p:nvPr/>
        </p:nvSpPr>
        <p:spPr>
          <a:xfrm>
            <a:off x="6517352" y="3145536"/>
            <a:ext cx="1143000" cy="201168"/>
          </a:xfrm>
          <a:prstGeom prst="rect">
            <a:avLst/>
          </a:prstGeom>
          <a:solidFill>
            <a:srgbClr val="4B5563"/>
          </a:solidFill>
          <a:ln w="9525">
            <a:solidFill>
              <a:srgbClr val="FFFFFF"/>
            </a:solidFill>
            <a:prstDash val="solid"/>
          </a:ln>
        </p:spPr>
        <p:txBody>
          <a:bodyPr/>
          <a:lstStyle/>
          <a:p>
            <a:endParaRPr lang="en-US"/>
          </a:p>
        </p:txBody>
      </p:sp>
      <p:sp>
        <p:nvSpPr>
          <p:cNvPr id="40" name="Text 36"/>
          <p:cNvSpPr txBox="1"/>
          <p:nvPr/>
        </p:nvSpPr>
        <p:spPr>
          <a:xfrm>
            <a:off x="6517352" y="3145536"/>
            <a:ext cx="1143000" cy="201168"/>
          </a:xfrm>
          <a:prstGeom prst="rect">
            <a:avLst/>
          </a:prstGeom>
          <a:noFill/>
          <a:ln/>
        </p:spPr>
        <p:txBody>
          <a:bodyPr wrap="square" lIns="0" tIns="0" rIns="0" bIns="0" rtlCol="0" anchor="ctr"/>
          <a:lstStyle/>
          <a:p>
            <a:pPr marL="0" indent="0" algn="ctr">
              <a:buNone/>
            </a:pPr>
            <a:r>
              <a:rPr lang="en-US" sz="900" b="1" dirty="0">
                <a:solidFill>
                  <a:srgbClr val="FFFFFF"/>
                </a:solidFill>
                <a:latin typeface="Calibri" pitchFamily="34" charset="0"/>
                <a:ea typeface="Calibri" pitchFamily="34" charset="-122"/>
                <a:cs typeface="Calibri" pitchFamily="34" charset="-120"/>
              </a:rPr>
              <a:t>Si</a:t>
            </a:r>
            <a:endParaRPr lang="en-US" sz="900" dirty="0"/>
          </a:p>
        </p:txBody>
      </p:sp>
      <p:sp>
        <p:nvSpPr>
          <p:cNvPr id="41" name="Text 37"/>
          <p:cNvSpPr txBox="1"/>
          <p:nvPr/>
        </p:nvSpPr>
        <p:spPr>
          <a:xfrm>
            <a:off x="6197312" y="3392424"/>
            <a:ext cx="2489488" cy="182880"/>
          </a:xfrm>
          <a:prstGeom prst="rect">
            <a:avLst/>
          </a:prstGeom>
          <a:noFill/>
          <a:ln/>
        </p:spPr>
        <p:txBody>
          <a:bodyPr wrap="square" lIns="0" tIns="0" rIns="0" bIns="0" rtlCol="0" anchor="ctr"/>
          <a:lstStyle/>
          <a:p>
            <a:pPr marL="0" indent="0">
              <a:buNone/>
            </a:pPr>
            <a:r>
              <a:rPr lang="en-US" sz="950" i="1" dirty="0">
                <a:solidFill>
                  <a:srgbClr val="5B6778"/>
                </a:solidFill>
                <a:latin typeface="Calibri" pitchFamily="34" charset="0"/>
                <a:ea typeface="Calibri" pitchFamily="34" charset="-122"/>
                <a:cs typeface="Calibri" pitchFamily="34" charset="-120"/>
              </a:rPr>
              <a:t>WS₂ on GaN: weaker coupling, no charge accumulation</a:t>
            </a:r>
            <a:endParaRPr lang="en-US" sz="950" dirty="0"/>
          </a:p>
        </p:txBody>
      </p:sp>
      <p:sp>
        <p:nvSpPr>
          <p:cNvPr id="42" name="Text 38"/>
          <p:cNvSpPr txBox="1"/>
          <p:nvPr/>
        </p:nvSpPr>
        <p:spPr>
          <a:xfrm>
            <a:off x="6197311" y="3694176"/>
            <a:ext cx="2532703" cy="1078992"/>
          </a:xfrm>
          <a:prstGeom prst="rect">
            <a:avLst/>
          </a:prstGeom>
          <a:noFill/>
          <a:ln/>
        </p:spPr>
        <p:txBody>
          <a:bodyPr wrap="square" lIns="0" tIns="0" rIns="0" bIns="0" rtlCol="0" anchor="t"/>
          <a:lstStyle/>
          <a:p>
            <a:pPr marL="0" indent="0">
              <a:spcAft>
                <a:spcPts val="300"/>
              </a:spcAft>
              <a:buNone/>
            </a:pPr>
            <a:r>
              <a:rPr lang="en-US" sz="1050" b="1" dirty="0">
                <a:solidFill>
                  <a:srgbClr val="003DA5"/>
                </a:solidFill>
                <a:latin typeface="Calibri" pitchFamily="34" charset="0"/>
                <a:ea typeface="Calibri" pitchFamily="34" charset="-122"/>
                <a:cs typeface="Calibri" pitchFamily="34" charset="-120"/>
              </a:rPr>
              <a:t>XPS: </a:t>
            </a:r>
            <a:r>
              <a:rPr lang="en-US" sz="1050" dirty="0">
                <a:solidFill>
                  <a:srgbClr val="1E2A3A"/>
                </a:solidFill>
                <a:latin typeface="Calibri" pitchFamily="34" charset="0"/>
                <a:ea typeface="Calibri" pitchFamily="34" charset="-122"/>
                <a:cs typeface="Calibri" pitchFamily="34" charset="-120"/>
              </a:rPr>
              <a:t>Mo 3d and W 4f core levels shift up to ~0.27 eV when the stack flips.</a:t>
            </a:r>
            <a:endParaRPr lang="en-US" sz="1050" dirty="0"/>
          </a:p>
          <a:p>
            <a:pPr marL="0" indent="0">
              <a:spcAft>
                <a:spcPts val="300"/>
              </a:spcAft>
              <a:buNone/>
            </a:pPr>
            <a:r>
              <a:rPr lang="en-US" sz="1050" b="1" dirty="0">
                <a:solidFill>
                  <a:srgbClr val="003DA5"/>
                </a:solidFill>
                <a:latin typeface="Calibri" pitchFamily="34" charset="0"/>
                <a:ea typeface="Calibri" pitchFamily="34" charset="-122"/>
                <a:cs typeface="Calibri" pitchFamily="34" charset="-120"/>
              </a:rPr>
              <a:t>UPS: </a:t>
            </a:r>
            <a:r>
              <a:rPr lang="en-US" sz="1050" dirty="0">
                <a:solidFill>
                  <a:srgbClr val="1E2A3A"/>
                </a:solidFill>
                <a:latin typeface="Calibri" pitchFamily="34" charset="0"/>
                <a:ea typeface="Calibri" pitchFamily="34" charset="-122"/>
                <a:cs typeface="Calibri" pitchFamily="34" charset="-120"/>
              </a:rPr>
              <a:t>MoS₂ at GaN puts the VBM 0.56 eV closer to E</a:t>
            </a:r>
            <a:r>
              <a:rPr lang="en-US" sz="1050" baseline="-40000" dirty="0">
                <a:solidFill>
                  <a:srgbClr val="1E2A3A"/>
                </a:solidFill>
                <a:latin typeface="Calibri" pitchFamily="34" charset="0"/>
                <a:ea typeface="Calibri" pitchFamily="34" charset="-122"/>
                <a:cs typeface="Calibri" pitchFamily="34" charset="-120"/>
              </a:rPr>
              <a:t>F</a:t>
            </a:r>
            <a:r>
              <a:rPr lang="en-US" sz="1050" dirty="0">
                <a:solidFill>
                  <a:srgbClr val="1E2A3A"/>
                </a:solidFill>
                <a:latin typeface="Calibri" pitchFamily="34" charset="0"/>
                <a:ea typeface="Calibri" pitchFamily="34" charset="-122"/>
                <a:cs typeface="Calibri" pitchFamily="34" charset="-120"/>
              </a:rPr>
              <a:t> in heterostructures (more p-type).</a:t>
            </a:r>
            <a:endParaRPr lang="en-US" sz="1050" dirty="0"/>
          </a:p>
          <a:p>
            <a:pPr marL="0" indent="0">
              <a:spcAft>
                <a:spcPts val="300"/>
              </a:spcAft>
              <a:buNone/>
            </a:pPr>
            <a:r>
              <a:rPr lang="en-US" sz="1050" b="1" dirty="0">
                <a:solidFill>
                  <a:srgbClr val="003DA5"/>
                </a:solidFill>
                <a:latin typeface="Calibri" pitchFamily="34" charset="0"/>
                <a:ea typeface="Calibri" pitchFamily="34" charset="-122"/>
                <a:cs typeface="Calibri" pitchFamily="34" charset="-120"/>
              </a:rPr>
              <a:t>Takeaway: </a:t>
            </a:r>
            <a:r>
              <a:rPr lang="en-US" sz="1050" dirty="0">
                <a:solidFill>
                  <a:srgbClr val="1E2A3A"/>
                </a:solidFill>
                <a:latin typeface="Calibri" pitchFamily="34" charset="0"/>
                <a:ea typeface="Calibri" pitchFamily="34" charset="-122"/>
                <a:cs typeface="Calibri" pitchFamily="34" charset="-120"/>
              </a:rPr>
              <a:t>the layer touching GaN sets charge transfer and band alignment.</a:t>
            </a:r>
            <a:endParaRPr lang="en-US" sz="1050" dirty="0"/>
          </a:p>
        </p:txBody>
      </p:sp>
      <p:pic>
        <p:nvPicPr>
          <p:cNvPr id="45" name="Google Shape;260;p25" title="dipole-removebg-preview.png">
            <a:extLst>
              <a:ext uri="{FF2B5EF4-FFF2-40B4-BE49-F238E27FC236}">
                <a16:creationId xmlns:a16="http://schemas.microsoft.com/office/drawing/2014/main" id="{879CB0C0-3D1B-94CC-5398-FB3205E1BA14}"/>
              </a:ext>
            </a:extLst>
          </p:cNvPr>
          <p:cNvPicPr preferRelativeResize="0"/>
          <p:nvPr/>
        </p:nvPicPr>
        <p:blipFill rotWithShape="1">
          <a:blip r:embed="rId5">
            <a:alphaModFix/>
          </a:blip>
          <a:srcRect b="56200"/>
          <a:stretch/>
        </p:blipFill>
        <p:spPr>
          <a:xfrm rot="5400000">
            <a:off x="6075744" y="1598468"/>
            <a:ext cx="672675" cy="1537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3DA5"/>
        </a:solidFill>
        <a:effectLst/>
      </p:bgPr>
    </p:bg>
    <p:spTree>
      <p:nvGrpSpPr>
        <p:cNvPr id="1" name=""/>
        <p:cNvGrpSpPr/>
        <p:nvPr/>
      </p:nvGrpSpPr>
      <p:grpSpPr>
        <a:xfrm>
          <a:off x="0" y="0"/>
          <a:ext cx="0" cy="0"/>
          <a:chOff x="0" y="0"/>
          <a:chExt cx="0" cy="0"/>
        </a:xfrm>
      </p:grpSpPr>
      <p:sp>
        <p:nvSpPr>
          <p:cNvPr id="2" name="Text 0"/>
          <p:cNvSpPr txBox="1"/>
          <p:nvPr/>
        </p:nvSpPr>
        <p:spPr>
          <a:xfrm>
            <a:off x="457200" y="274320"/>
            <a:ext cx="7680960" cy="548640"/>
          </a:xfrm>
          <a:prstGeom prst="rect">
            <a:avLst/>
          </a:prstGeom>
          <a:noFill/>
          <a:ln/>
        </p:spPr>
        <p:txBody>
          <a:bodyPr wrap="square" lIns="0" tIns="0" rIns="0" bIns="0" rtlCol="0" anchor="ctr"/>
          <a:lstStyle/>
          <a:p>
            <a:pPr marL="0" indent="0">
              <a:buNone/>
            </a:pPr>
            <a:r>
              <a:rPr lang="en-US" sz="2600" b="1" dirty="0">
                <a:solidFill>
                  <a:srgbClr val="FFFFFF"/>
                </a:solidFill>
                <a:latin typeface="Calibri" pitchFamily="34" charset="0"/>
                <a:ea typeface="Calibri" pitchFamily="34" charset="-122"/>
                <a:cs typeface="Calibri" pitchFamily="34" charset="-120"/>
              </a:rPr>
              <a:t>Conclusion: what is really at the MoS₂/GaN interface?</a:t>
            </a:r>
            <a:endParaRPr lang="en-US" sz="2600" dirty="0"/>
          </a:p>
        </p:txBody>
      </p:sp>
      <p:sp>
        <p:nvSpPr>
          <p:cNvPr id="3" name="Text 1"/>
          <p:cNvSpPr txBox="1"/>
          <p:nvPr/>
        </p:nvSpPr>
        <p:spPr>
          <a:xfrm>
            <a:off x="8138160" y="320040"/>
            <a:ext cx="548640" cy="274320"/>
          </a:xfrm>
          <a:prstGeom prst="rect">
            <a:avLst/>
          </a:prstGeom>
          <a:noFill/>
          <a:ln/>
        </p:spPr>
        <p:txBody>
          <a:bodyPr wrap="square" lIns="0" tIns="0" rIns="0" bIns="0" rtlCol="0" anchor="ctr"/>
          <a:lstStyle/>
          <a:p>
            <a:pPr marL="0" indent="0" algn="r">
              <a:buNone/>
            </a:pPr>
            <a:r>
              <a:rPr lang="en-US" sz="1000" dirty="0">
                <a:solidFill>
                  <a:srgbClr val="D6E2F5"/>
                </a:solidFill>
                <a:latin typeface="Calibri" pitchFamily="34" charset="0"/>
                <a:ea typeface="Calibri" pitchFamily="34" charset="-122"/>
                <a:cs typeface="Calibri" pitchFamily="34" charset="-120"/>
              </a:rPr>
              <a:t>7 / 7</a:t>
            </a:r>
            <a:endParaRPr lang="en-US" sz="1000" dirty="0"/>
          </a:p>
        </p:txBody>
      </p:sp>
      <p:sp>
        <p:nvSpPr>
          <p:cNvPr id="4" name="Shape 2"/>
          <p:cNvSpPr/>
          <p:nvPr/>
        </p:nvSpPr>
        <p:spPr>
          <a:xfrm>
            <a:off x="411480" y="960120"/>
            <a:ext cx="3566160" cy="2566861"/>
          </a:xfrm>
          <a:prstGeom prst="rect">
            <a:avLst/>
          </a:prstGeom>
          <a:solidFill>
            <a:srgbClr val="FFFFFF"/>
          </a:solidFill>
          <a:ln w="12700">
            <a:solidFill>
              <a:srgbClr val="FFFFFF"/>
            </a:solidFill>
            <a:prstDash val="solid"/>
          </a:ln>
        </p:spPr>
        <p:txBody>
          <a:bodyPr/>
          <a:lstStyle/>
          <a:p>
            <a:endParaRPr lang="en-US"/>
          </a:p>
        </p:txBody>
      </p:sp>
      <p:pic>
        <p:nvPicPr>
          <p:cNvPr id="5" name="Image 0" descr="/tmp/claude-0/-home-claude/e44f87e1-32a0-56dc-8180-583a1d39286c/scratchpad/img/dft_eform.png"/>
          <p:cNvPicPr>
            <a:picLocks noChangeAspect="1"/>
          </p:cNvPicPr>
          <p:nvPr/>
        </p:nvPicPr>
        <p:blipFill>
          <a:blip r:embed="rId3"/>
          <a:stretch>
            <a:fillRect/>
          </a:stretch>
        </p:blipFill>
        <p:spPr>
          <a:xfrm>
            <a:off x="457200" y="1005840"/>
            <a:ext cx="3474720" cy="2475421"/>
          </a:xfrm>
          <a:prstGeom prst="rect">
            <a:avLst/>
          </a:prstGeom>
        </p:spPr>
      </p:pic>
      <p:sp>
        <p:nvSpPr>
          <p:cNvPr id="6" name="Shape 3"/>
          <p:cNvSpPr/>
          <p:nvPr/>
        </p:nvSpPr>
        <p:spPr>
          <a:xfrm>
            <a:off x="1674400" y="2968122"/>
            <a:ext cx="155448" cy="155448"/>
          </a:xfrm>
          <a:prstGeom prst="ellipse">
            <a:avLst/>
          </a:prstGeom>
          <a:solidFill>
            <a:srgbClr val="FF0000">
              <a:alpha val="0"/>
            </a:srgbClr>
          </a:solidFill>
          <a:ln w="31750">
            <a:solidFill>
              <a:srgbClr val="FF0000"/>
            </a:solidFill>
            <a:prstDash val="solid"/>
          </a:ln>
        </p:spPr>
        <p:txBody>
          <a:bodyPr/>
          <a:lstStyle/>
          <a:p>
            <a:endParaRPr lang="en-US">
              <a:solidFill>
                <a:srgbClr val="FF0000"/>
              </a:solidFill>
            </a:endParaRPr>
          </a:p>
        </p:txBody>
      </p:sp>
      <p:sp>
        <p:nvSpPr>
          <p:cNvPr id="7" name="Shape 4"/>
          <p:cNvSpPr/>
          <p:nvPr/>
        </p:nvSpPr>
        <p:spPr>
          <a:xfrm>
            <a:off x="411480" y="3618421"/>
            <a:ext cx="2331720" cy="1189900"/>
          </a:xfrm>
          <a:prstGeom prst="rect">
            <a:avLst/>
          </a:prstGeom>
          <a:solidFill>
            <a:srgbClr val="FFFFFF"/>
          </a:solidFill>
          <a:ln w="12700">
            <a:solidFill>
              <a:srgbClr val="FFFFFF"/>
            </a:solidFill>
            <a:prstDash val="solid"/>
          </a:ln>
        </p:spPr>
        <p:txBody>
          <a:bodyPr/>
          <a:lstStyle/>
          <a:p>
            <a:endParaRPr lang="en-US"/>
          </a:p>
        </p:txBody>
      </p:sp>
      <p:pic>
        <p:nvPicPr>
          <p:cNvPr id="8" name="Image 1" descr="/tmp/claude-0/-home-claude/e44f87e1-32a0-56dc-8180-583a1d39286c/scratchpad/img/dft_models.png"/>
          <p:cNvPicPr>
            <a:picLocks noChangeAspect="1"/>
          </p:cNvPicPr>
          <p:nvPr/>
        </p:nvPicPr>
        <p:blipFill>
          <a:blip r:embed="rId4"/>
          <a:stretch>
            <a:fillRect/>
          </a:stretch>
        </p:blipFill>
        <p:spPr>
          <a:xfrm>
            <a:off x="457200" y="3664141"/>
            <a:ext cx="2240280" cy="1098460"/>
          </a:xfrm>
          <a:prstGeom prst="rect">
            <a:avLst/>
          </a:prstGeom>
        </p:spPr>
      </p:pic>
      <p:sp>
        <p:nvSpPr>
          <p:cNvPr id="9" name="Text 5"/>
          <p:cNvSpPr txBox="1"/>
          <p:nvPr/>
        </p:nvSpPr>
        <p:spPr>
          <a:xfrm>
            <a:off x="2834640" y="3664141"/>
            <a:ext cx="1371600" cy="1098460"/>
          </a:xfrm>
          <a:prstGeom prst="rect">
            <a:avLst/>
          </a:prstGeom>
          <a:noFill/>
          <a:ln/>
        </p:spPr>
        <p:txBody>
          <a:bodyPr wrap="square" lIns="0" tIns="0" rIns="0" bIns="0" rtlCol="0" anchor="ctr"/>
          <a:lstStyle/>
          <a:p>
            <a:pPr marL="0" indent="0">
              <a:buNone/>
            </a:pPr>
            <a:r>
              <a:rPr lang="en-US" sz="950" i="1" dirty="0">
                <a:solidFill>
                  <a:srgbClr val="D6E2F5"/>
                </a:solidFill>
                <a:latin typeface="Calibri" pitchFamily="34" charset="0"/>
                <a:ea typeface="Calibri" pitchFamily="34" charset="-122"/>
                <a:cs typeface="Calibri" pitchFamily="34" charset="-120"/>
              </a:rPr>
              <a:t>GaN starting surfaces: (a) Ga-polar, (b) N-polar, (c) N interlayer (NH₃ growth). DFT: Hector Gomez (UCR)</a:t>
            </a:r>
            <a:endParaRPr lang="en-US" sz="950" dirty="0"/>
          </a:p>
        </p:txBody>
      </p:sp>
      <p:sp>
        <p:nvSpPr>
          <p:cNvPr id="10" name="Text 6"/>
          <p:cNvSpPr txBox="1"/>
          <p:nvPr/>
        </p:nvSpPr>
        <p:spPr>
          <a:xfrm>
            <a:off x="4343400" y="1005840"/>
            <a:ext cx="4343400" cy="1325880"/>
          </a:xfrm>
          <a:prstGeom prst="rect">
            <a:avLst/>
          </a:prstGeom>
          <a:noFill/>
          <a:ln/>
        </p:spPr>
        <p:txBody>
          <a:bodyPr wrap="square" lIns="0" tIns="0" rIns="0" bIns="0" rtlCol="0" anchor="t"/>
          <a:lstStyle/>
          <a:p>
            <a:pPr marL="177800" indent="-177800">
              <a:spcAft>
                <a:spcPts val="600"/>
              </a:spcAft>
              <a:buSzPct val="100000"/>
              <a:buChar char="•"/>
            </a:pPr>
            <a:r>
              <a:rPr lang="en-US" sz="1250" dirty="0">
                <a:solidFill>
                  <a:srgbClr val="FFFFFF"/>
                </a:solidFill>
                <a:latin typeface="Calibri" pitchFamily="34" charset="0"/>
                <a:ea typeface="Calibri" pitchFamily="34" charset="-122"/>
                <a:cs typeface="Calibri" pitchFamily="34" charset="-120"/>
              </a:rPr>
              <a:t>TEM shows a Ga–Mo gap of only 2.8 ± 0.5 Å, too short for a clean van der Waals interface (~4.5 Å in DFT).</a:t>
            </a:r>
            <a:endParaRPr lang="en-US" sz="1250" dirty="0"/>
          </a:p>
          <a:p>
            <a:pPr marL="177800" indent="-177800">
              <a:spcAft>
                <a:spcPts val="600"/>
              </a:spcAft>
              <a:buSzPct val="100000"/>
              <a:buChar char="•"/>
            </a:pPr>
            <a:r>
              <a:rPr lang="en-US" sz="1250" dirty="0">
                <a:solidFill>
                  <a:srgbClr val="FFFFFF"/>
                </a:solidFill>
                <a:latin typeface="Calibri" pitchFamily="34" charset="0"/>
                <a:ea typeface="Calibri" pitchFamily="34" charset="-122"/>
                <a:cs typeface="Calibri" pitchFamily="34" charset="-120"/>
              </a:rPr>
              <a:t>DFT screened Ga-polar, N-polar and N-interlayer GaN surfaces for the lowest-energy MoS₂/GaN interface consistent with TEM.</a:t>
            </a:r>
            <a:endParaRPr lang="en-US" sz="1250" dirty="0"/>
          </a:p>
        </p:txBody>
      </p:sp>
      <p:sp>
        <p:nvSpPr>
          <p:cNvPr id="11" name="Shape 7"/>
          <p:cNvSpPr/>
          <p:nvPr/>
        </p:nvSpPr>
        <p:spPr>
          <a:xfrm>
            <a:off x="4343400" y="2240280"/>
            <a:ext cx="4343400" cy="1371600"/>
          </a:xfrm>
          <a:prstGeom prst="rect">
            <a:avLst/>
          </a:prstGeom>
          <a:solidFill>
            <a:srgbClr val="FFFFFF"/>
          </a:solidFill>
          <a:ln w="31750">
            <a:solidFill>
              <a:srgbClr val="FFB81C"/>
            </a:solidFill>
            <a:prstDash val="solid"/>
          </a:ln>
        </p:spPr>
        <p:txBody>
          <a:bodyPr/>
          <a:lstStyle/>
          <a:p>
            <a:endParaRPr lang="en-US"/>
          </a:p>
        </p:txBody>
      </p:sp>
      <p:sp>
        <p:nvSpPr>
          <p:cNvPr id="12" name="Text 8"/>
          <p:cNvSpPr txBox="1"/>
          <p:nvPr/>
        </p:nvSpPr>
        <p:spPr>
          <a:xfrm>
            <a:off x="4507992" y="2286000"/>
            <a:ext cx="4014216" cy="1280160"/>
          </a:xfrm>
          <a:prstGeom prst="rect">
            <a:avLst/>
          </a:prstGeom>
          <a:noFill/>
          <a:ln/>
        </p:spPr>
        <p:txBody>
          <a:bodyPr wrap="square" lIns="0" tIns="0" rIns="0" bIns="0" rtlCol="0" anchor="ctr"/>
          <a:lstStyle/>
          <a:p>
            <a:pPr marL="0" indent="0">
              <a:spcAft>
                <a:spcPts val="300"/>
              </a:spcAft>
              <a:buNone/>
            </a:pPr>
            <a:r>
              <a:rPr lang="en-US" sz="1350" b="1" dirty="0">
                <a:solidFill>
                  <a:srgbClr val="003DA5"/>
                </a:solidFill>
                <a:latin typeface="Calibri" pitchFamily="34" charset="0"/>
                <a:ea typeface="Calibri" pitchFamily="34" charset="-122"/>
                <a:cs typeface="Calibri" pitchFamily="34" charset="-120"/>
              </a:rPr>
              <a:t>Most likely interface: 3N1S on N-terminated GaN</a:t>
            </a:r>
            <a:endParaRPr lang="en-US" sz="1350" dirty="0"/>
          </a:p>
          <a:p>
            <a:pPr marL="0" indent="0">
              <a:spcAft>
                <a:spcPts val="300"/>
              </a:spcAft>
              <a:buNone/>
            </a:pPr>
            <a:r>
              <a:rPr lang="en-US" sz="1200" dirty="0">
                <a:solidFill>
                  <a:srgbClr val="1E2A3A"/>
                </a:solidFill>
                <a:latin typeface="Calibri" pitchFamily="34" charset="0"/>
                <a:ea typeface="Calibri" pitchFamily="34" charset="-122"/>
                <a:cs typeface="Calibri" pitchFamily="34" charset="-120"/>
              </a:rPr>
              <a:t>In the first MoS₂ layer, 3 of the 4 bottom S atoms are replaced by N, bonding Mo to Ga through N; Mo and a full S layer sit on top. Lowest formation energy, matches the TEM gap, and gives rise to new peaks in our XPS.</a:t>
            </a:r>
            <a:endParaRPr lang="en-US" sz="1350" dirty="0"/>
          </a:p>
        </p:txBody>
      </p:sp>
      <p:sp>
        <p:nvSpPr>
          <p:cNvPr id="13" name="Text 9"/>
          <p:cNvSpPr txBox="1"/>
          <p:nvPr/>
        </p:nvSpPr>
        <p:spPr>
          <a:xfrm>
            <a:off x="4343400" y="3767328"/>
            <a:ext cx="4343400" cy="1005840"/>
          </a:xfrm>
          <a:prstGeom prst="rect">
            <a:avLst/>
          </a:prstGeom>
          <a:noFill/>
          <a:ln/>
        </p:spPr>
        <p:txBody>
          <a:bodyPr wrap="square" lIns="0" tIns="0" rIns="0" bIns="0" rtlCol="0" anchor="t"/>
          <a:lstStyle/>
          <a:p>
            <a:pPr marL="0" indent="0">
              <a:spcAft>
                <a:spcPts val="400"/>
              </a:spcAft>
              <a:buNone/>
            </a:pPr>
            <a:r>
              <a:rPr lang="en-US" sz="1400" b="1" dirty="0">
                <a:solidFill>
                  <a:srgbClr val="FFB81C"/>
                </a:solidFill>
                <a:latin typeface="Calibri" pitchFamily="34" charset="0"/>
                <a:ea typeface="Calibri" pitchFamily="34" charset="-122"/>
                <a:cs typeface="Calibri" pitchFamily="34" charset="-120"/>
              </a:rPr>
              <a:t>Next: synchrotron beamtime to confirm it directly</a:t>
            </a:r>
            <a:endParaRPr lang="en-US" sz="1400" dirty="0"/>
          </a:p>
          <a:p>
            <a:pPr marL="177800" indent="-177800">
              <a:spcAft>
                <a:spcPts val="400"/>
              </a:spcAft>
              <a:buSzPct val="100000"/>
              <a:buChar char="•"/>
            </a:pPr>
            <a:r>
              <a:rPr lang="en-US" sz="1250" dirty="0">
                <a:solidFill>
                  <a:srgbClr val="FFFFFF"/>
                </a:solidFill>
                <a:latin typeface="Calibri" pitchFamily="34" charset="0"/>
                <a:ea typeface="Calibri" pitchFamily="34" charset="-122"/>
                <a:cs typeface="Calibri" pitchFamily="34" charset="-120"/>
              </a:rPr>
              <a:t>Probes: ARPES · XAS/NEXAFS (S L, N K edges) · surface XRD + truncation rods · HAXPES + X-ray standing waves</a:t>
            </a:r>
            <a:endParaRPr lang="en-US" sz="14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2965A21B30C5648AC5233F5B5D5A32C" ma:contentTypeVersion="4" ma:contentTypeDescription="Create a new document." ma:contentTypeScope="" ma:versionID="4d98f5d277dc570262f1b7054bbd7edc">
  <xsd:schema xmlns:xsd="http://www.w3.org/2001/XMLSchema" xmlns:xs="http://www.w3.org/2001/XMLSchema" xmlns:p="http://schemas.microsoft.com/office/2006/metadata/properties" xmlns:ns3="3b7c09f7-8885-4719-af48-4658222c57c1" targetNamespace="http://schemas.microsoft.com/office/2006/metadata/properties" ma:root="true" ma:fieldsID="da95c6c8acc796e6625da4736b24fbc2" ns3:_="">
    <xsd:import namespace="3b7c09f7-8885-4719-af48-4658222c57c1"/>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b7c09f7-8885-4719-af48-4658222c57c1"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5978D09-30EF-4166-AE46-F9536CC75988}">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7D95F221-6C7A-4FE3-AE32-F8A048F5A45F}">
  <ds:schemaRefs>
    <ds:schemaRef ds:uri="http://schemas.microsoft.com/sharepoint/v3/contenttype/forms"/>
  </ds:schemaRefs>
</ds:datastoreItem>
</file>

<file path=customXml/itemProps3.xml><?xml version="1.0" encoding="utf-8"?>
<ds:datastoreItem xmlns:ds="http://schemas.openxmlformats.org/officeDocument/2006/customXml" ds:itemID="{7D124B8C-A016-4613-AABF-5AA4CB8791D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b7c09f7-8885-4719-af48-4658222c57c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1284</TotalTime>
  <Words>2083</Words>
  <Application>Microsoft Office PowerPoint</Application>
  <PresentationFormat>On-screen Show (16:9)</PresentationFormat>
  <Paragraphs>110</Paragraphs>
  <Slides>7</Slides>
  <Notes>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Engineering 2D Semiconductor Interfaces — Bartels Lab</dc:title>
  <dc:subject>PptxGenJS Presentation</dc:subject>
  <dc:creator>Nicolas Meneses</dc:creator>
  <cp:lastModifiedBy>Nicolas Meneses</cp:lastModifiedBy>
  <cp:revision>8</cp:revision>
  <dcterms:created xsi:type="dcterms:W3CDTF">2026-09-22T20:13:22Z</dcterms:created>
  <dcterms:modified xsi:type="dcterms:W3CDTF">2026-09-24T09:03:13Z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0x010100E2965A21B30C5648AC5233F5B5D5A32C</vt:lpwstr>
  </property>
</Properties>
</file>