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89" r:id="rId6"/>
    <p:sldId id="337" r:id="rId7"/>
    <p:sldId id="263" r:id="rId8"/>
    <p:sldId id="352" r:id="rId9"/>
    <p:sldId id="259" r:id="rId10"/>
    <p:sldId id="260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B269F-D575-4764-8916-35BE4302B75B}" type="datetime1">
              <a:rPr lang="fr-FR" smtClean="0"/>
              <a:t>24/09/2026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34E4B-C225-4F1A-A116-01C5C94DFD74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464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CEAAD-E6AA-40FD-BD0A-9D042957CCFA}" type="datetime1">
              <a:rPr lang="fr-FR" smtClean="0"/>
              <a:t>24/09/2026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34E4B-C225-4F1A-A116-01C5C94DFD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975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57608-6BBF-498E-91C0-05EF4AFBE8F7}" type="datetime1">
              <a:rPr lang="fr-FR" smtClean="0"/>
              <a:t>24/09/2026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34E4B-C225-4F1A-A116-01C5C94DFD74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821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2B97F-D177-42D1-8E76-3A27B1DF511A}" type="datetime1">
              <a:rPr lang="fr-FR" smtClean="0"/>
              <a:t>24/09/2026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34E4B-C225-4F1A-A116-01C5C94DFD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662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FC65E-16BB-47DD-8958-7E14A29152F4}" type="datetime1">
              <a:rPr lang="fr-FR" smtClean="0"/>
              <a:t>24/09/2026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34E4B-C225-4F1A-A116-01C5C94DFD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412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F1749-8A8F-4DA6-A1B1-A54EE2B7ED72}" type="datetime1">
              <a:rPr lang="fr-FR" smtClean="0"/>
              <a:t>24/09/2026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34E4B-C225-4F1A-A116-01C5C94DFD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856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879E-8634-4410-8D5A-505905CEA070}" type="datetime1">
              <a:rPr lang="fr-FR" smtClean="0"/>
              <a:t>24/09/2026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34E4B-C225-4F1A-A116-01C5C94DFD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313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3DD58D3-BD1F-4BCD-9900-85F5AC5260F7}" type="datetime1">
              <a:rPr lang="fr-FR" smtClean="0"/>
              <a:t>24/09/2026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B34E4B-C225-4F1A-A116-01C5C94DFD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44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E05F-D225-415F-A6D9-4382715E3B96}" type="datetime1">
              <a:rPr lang="fr-FR" smtClean="0"/>
              <a:t>24/09/2026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34E4B-C225-4F1A-A116-01C5C94DFD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3839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A4F3-4E57-4985-BF8D-42B659E0F969}" type="datetime1">
              <a:rPr lang="fr-FR" smtClean="0"/>
              <a:t>24/09/2026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34E4B-C225-4F1A-A116-01C5C94DFD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057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5119-9340-4C5D-BB4F-0AB08D9CD4A2}" type="datetime1">
              <a:rPr lang="fr-FR" smtClean="0"/>
              <a:t>24/09/2026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34E4B-C225-4F1A-A116-01C5C94DFD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4265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0098CCC-87BF-4924-B5C1-0ABE9EE477B6}" type="datetime1">
              <a:rPr lang="fr-FR" smtClean="0"/>
              <a:t>24/09/2026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B34E4B-C225-4F1A-A116-01C5C94DFD7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896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D90288-0F28-E780-609F-7791F7312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7636" y="1748589"/>
            <a:ext cx="10396728" cy="2575379"/>
          </a:xfrm>
        </p:spPr>
        <p:txBody>
          <a:bodyPr anchor="ctr">
            <a:noAutofit/>
          </a:bodyPr>
          <a:lstStyle/>
          <a:p>
            <a:pPr algn="ctr"/>
            <a:r>
              <a:rPr lang="en-US" sz="3800" b="1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MONITORING OF THE ELECTRODE-ELECTROLYTE INTERFACE AND REDOX ACTIVITY IN NA-ION BATTERIES WITH CONCENTRATED AQUEOUS ELECTROLYTES</a:t>
            </a:r>
            <a:endParaRPr lang="fr-FR" sz="3800" b="1" dirty="0"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B7CE6C5-88A7-0215-B1C8-D89FAB8478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7864" y="4426737"/>
            <a:ext cx="9866376" cy="1361415"/>
          </a:xfrm>
        </p:spPr>
        <p:txBody>
          <a:bodyPr>
            <a:normAutofit/>
          </a:bodyPr>
          <a:lstStyle/>
          <a:p>
            <a:r>
              <a:rPr lang="fr-FR" sz="1600" cap="none" dirty="0">
                <a:solidFill>
                  <a:schemeClr val="tx1"/>
                </a:solidFill>
              </a:rPr>
              <a:t>THESIS SUPERVISORS :</a:t>
            </a:r>
            <a:r>
              <a:rPr lang="fr-FR" sz="1800" cap="none" dirty="0">
                <a:solidFill>
                  <a:schemeClr val="tx1"/>
                </a:solidFill>
              </a:rPr>
              <a:t> </a:t>
            </a:r>
            <a:br>
              <a:rPr lang="fr-FR" sz="2000" cap="none" dirty="0">
                <a:solidFill>
                  <a:schemeClr val="tx1"/>
                </a:solidFill>
              </a:rPr>
            </a:br>
            <a:r>
              <a:rPr lang="fr-FR" sz="2000" b="1" cap="none" dirty="0">
                <a:solidFill>
                  <a:schemeClr val="tx1"/>
                </a:solidFill>
              </a:rPr>
              <a:t>Dr. Magali Gauthier </a:t>
            </a:r>
            <a:r>
              <a:rPr lang="fr-FR" sz="2000" cap="none" dirty="0">
                <a:solidFill>
                  <a:schemeClr val="tx1"/>
                </a:solidFill>
              </a:rPr>
              <a:t>(CEA – NIMBE, LEEL)</a:t>
            </a:r>
            <a:br>
              <a:rPr lang="fr-FR" sz="2000" b="1" cap="none" dirty="0">
                <a:solidFill>
                  <a:schemeClr val="tx1"/>
                </a:solidFill>
              </a:rPr>
            </a:br>
            <a:r>
              <a:rPr lang="fr-FR" sz="2000" b="1" cap="none" dirty="0">
                <a:solidFill>
                  <a:schemeClr val="tx1"/>
                </a:solidFill>
              </a:rPr>
              <a:t>Dr. Antonella </a:t>
            </a:r>
            <a:r>
              <a:rPr lang="fr-FR" sz="2000" b="1" cap="none" dirty="0" err="1">
                <a:solidFill>
                  <a:schemeClr val="tx1"/>
                </a:solidFill>
              </a:rPr>
              <a:t>Iadecola</a:t>
            </a:r>
            <a:r>
              <a:rPr lang="fr-FR" sz="2000" b="1" cap="none" dirty="0">
                <a:solidFill>
                  <a:schemeClr val="tx1"/>
                </a:solidFill>
              </a:rPr>
              <a:t> </a:t>
            </a:r>
            <a:r>
              <a:rPr lang="fr-FR" sz="2000" cap="none" dirty="0">
                <a:solidFill>
                  <a:schemeClr val="tx1"/>
                </a:solidFill>
              </a:rPr>
              <a:t>(CNRS – PHENIX, SOLEIL SYNCHROTRON)</a:t>
            </a:r>
            <a:br>
              <a:rPr lang="fr-FR" sz="2000" b="1" cap="none" dirty="0">
                <a:solidFill>
                  <a:schemeClr val="tx1"/>
                </a:solidFill>
              </a:rPr>
            </a:br>
            <a:r>
              <a:rPr lang="fr-FR" sz="2000" b="1" cap="none" dirty="0">
                <a:solidFill>
                  <a:schemeClr val="tx1"/>
                </a:solidFill>
              </a:rPr>
              <a:t>Dr. Jean-Blaise Brubach </a:t>
            </a:r>
            <a:r>
              <a:rPr lang="fr-FR" sz="2000" cap="none" dirty="0">
                <a:solidFill>
                  <a:schemeClr val="tx1"/>
                </a:solidFill>
              </a:rPr>
              <a:t>(SOLEIL SYNCHROTRON)</a:t>
            </a:r>
          </a:p>
        </p:txBody>
      </p:sp>
      <p:pic>
        <p:nvPicPr>
          <p:cNvPr id="6" name="Picture 2" descr="Publication du décret de création de l'établissement ...">
            <a:extLst>
              <a:ext uri="{FF2B5EF4-FFF2-40B4-BE49-F238E27FC236}">
                <a16:creationId xmlns:a16="http://schemas.microsoft.com/office/drawing/2014/main" id="{031CCC00-E22B-7F5C-A8F7-419A222312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43" b="20387"/>
          <a:stretch/>
        </p:blipFill>
        <p:spPr bwMode="auto">
          <a:xfrm>
            <a:off x="9473593" y="0"/>
            <a:ext cx="2718407" cy="110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entre de rayonnement synchrotron français">
            <a:extLst>
              <a:ext uri="{FF2B5EF4-FFF2-40B4-BE49-F238E27FC236}">
                <a16:creationId xmlns:a16="http://schemas.microsoft.com/office/drawing/2014/main" id="{7D28B92A-BD1E-56CD-C4D4-7F9FEF3AF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23" y="101626"/>
            <a:ext cx="2070082" cy="100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stitut de l'Energie Soutenable (IES) | Université Paris-Saclay">
            <a:extLst>
              <a:ext uri="{FF2B5EF4-FFF2-40B4-BE49-F238E27FC236}">
                <a16:creationId xmlns:a16="http://schemas.microsoft.com/office/drawing/2014/main" id="{FD1628B6-7A16-65BE-4989-04D59C53E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277" y="0"/>
            <a:ext cx="1384051" cy="1330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 descr="Commissariat à l'énergie atomique et aux énergies alternatives — Wikipédia">
            <a:extLst>
              <a:ext uri="{FF2B5EF4-FFF2-40B4-BE49-F238E27FC236}">
                <a16:creationId xmlns:a16="http://schemas.microsoft.com/office/drawing/2014/main" id="{C1EAC143-5156-15E4-5994-A87F65461B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392" y="101626"/>
            <a:ext cx="1179576" cy="117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 descr="Une image contenant Police, Graphique, cercle, logo&#10;&#10;Le contenu généré par l’IA peut être incorrect.">
            <a:extLst>
              <a:ext uri="{FF2B5EF4-FFF2-40B4-BE49-F238E27FC236}">
                <a16:creationId xmlns:a16="http://schemas.microsoft.com/office/drawing/2014/main" id="{765BC43B-445F-0B05-2949-A05D576681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742" y="102769"/>
            <a:ext cx="1179576" cy="117957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3805ED4-8C95-B13D-BEFC-ED4740E76899}"/>
              </a:ext>
            </a:extLst>
          </p:cNvPr>
          <p:cNvSpPr txBox="1"/>
          <p:nvPr/>
        </p:nvSpPr>
        <p:spPr>
          <a:xfrm>
            <a:off x="1440616" y="5762905"/>
            <a:ext cx="93107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spc="300" dirty="0">
                <a:latin typeface="+mj-lt"/>
              </a:rPr>
              <a:t>PRESENTED BY </a:t>
            </a:r>
            <a:r>
              <a:rPr lang="fr-FR" sz="1400" b="1" spc="300" dirty="0">
                <a:latin typeface="+mj-lt"/>
              </a:rPr>
              <a:t>HARINI MOHANRAAJ </a:t>
            </a:r>
            <a:r>
              <a:rPr lang="fr-FR" sz="1400" spc="300" dirty="0">
                <a:latin typeface="+mj-lt"/>
              </a:rPr>
              <a:t>– 24/09/2026</a:t>
            </a:r>
            <a:br>
              <a:rPr lang="fr-FR" sz="1400" spc="300" dirty="0">
                <a:latin typeface="+mj-lt"/>
              </a:rPr>
            </a:br>
            <a:r>
              <a:rPr lang="fr-FR" sz="1400" spc="300" dirty="0">
                <a:latin typeface="+mj-lt"/>
              </a:rPr>
              <a:t>School on S</a:t>
            </a:r>
            <a:r>
              <a:rPr lang="en-US" sz="1400" spc="300" dirty="0" err="1">
                <a:latin typeface="+mj-lt"/>
              </a:rPr>
              <a:t>ynchrotron</a:t>
            </a:r>
            <a:r>
              <a:rPr lang="en-US" sz="1400" spc="300" dirty="0">
                <a:latin typeface="+mj-lt"/>
              </a:rPr>
              <a:t> Radiation: Fundamentals, Methods and Applications</a:t>
            </a:r>
            <a:r>
              <a:rPr lang="fr-FR" sz="1400" spc="300" dirty="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8969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1C1FE-F806-D7A9-B76F-4EC33A1DF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8DFFA7-6521-A664-8B2B-A6A11C8080B6}"/>
              </a:ext>
            </a:extLst>
          </p:cNvPr>
          <p:cNvSpPr/>
          <p:nvPr/>
        </p:nvSpPr>
        <p:spPr>
          <a:xfrm>
            <a:off x="12" y="1570008"/>
            <a:ext cx="12186000" cy="2587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CACF3B9D-4114-00D9-0F72-387C37887DB6}"/>
              </a:ext>
            </a:extLst>
          </p:cNvPr>
          <p:cNvSpPr/>
          <p:nvPr/>
        </p:nvSpPr>
        <p:spPr>
          <a:xfrm>
            <a:off x="8403504" y="2969789"/>
            <a:ext cx="1781078" cy="412092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Water H</a:t>
            </a:r>
            <a:r>
              <a:rPr lang="fr-FR" sz="1600" baseline="-25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fr-FR" sz="1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258C0D8E-10AF-5A7B-7B47-39C9CDAF66BE}"/>
              </a:ext>
            </a:extLst>
          </p:cNvPr>
          <p:cNvSpPr/>
          <p:nvPr/>
        </p:nvSpPr>
        <p:spPr>
          <a:xfrm>
            <a:off x="8403504" y="2083864"/>
            <a:ext cx="1781078" cy="565061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Sodium-</a:t>
            </a:r>
            <a:r>
              <a:rPr lang="fr-FR" sz="1600" dirty="0" err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based</a:t>
            </a:r>
            <a:r>
              <a:rPr lang="fr-FR" sz="1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1600" dirty="0" err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salt</a:t>
            </a:r>
            <a:r>
              <a:rPr lang="fr-FR" sz="1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(NaClO</a:t>
            </a:r>
            <a:r>
              <a:rPr lang="fr-FR" sz="1600" baseline="-25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r>
              <a:rPr lang="fr-FR" sz="1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55892363-6CBC-6C12-5A3E-35AE2F71F92C}"/>
              </a:ext>
            </a:extLst>
          </p:cNvPr>
          <p:cNvSpPr/>
          <p:nvPr/>
        </p:nvSpPr>
        <p:spPr>
          <a:xfrm>
            <a:off x="5126788" y="2751287"/>
            <a:ext cx="2171530" cy="849096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08958AAF-37CB-55F0-2424-698148D14A86}"/>
              </a:ext>
            </a:extLst>
          </p:cNvPr>
          <p:cNvSpPr/>
          <p:nvPr/>
        </p:nvSpPr>
        <p:spPr>
          <a:xfrm>
            <a:off x="5155137" y="2165717"/>
            <a:ext cx="2114832" cy="401355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Lithium-</a:t>
            </a:r>
            <a:r>
              <a:rPr lang="fr-FR" sz="1600" dirty="0" err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based</a:t>
            </a:r>
            <a:r>
              <a:rPr lang="fr-FR" sz="1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1600" dirty="0" err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salt</a:t>
            </a:r>
            <a:endParaRPr lang="fr-FR" sz="16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21A9669-D5A6-983D-3DB3-B841A617F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06E91DF-6974-C427-6C0E-C81B318F45DA}"/>
              </a:ext>
            </a:extLst>
          </p:cNvPr>
          <p:cNvCxnSpPr/>
          <p:nvPr/>
        </p:nvCxnSpPr>
        <p:spPr>
          <a:xfrm>
            <a:off x="819509" y="992038"/>
            <a:ext cx="10412083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26" name="Picture 2" descr="Inflammabilité — Wikipédia">
            <a:extLst>
              <a:ext uri="{FF2B5EF4-FFF2-40B4-BE49-F238E27FC236}">
                <a16:creationId xmlns:a16="http://schemas.microsoft.com/office/drawing/2014/main" id="{BDF352A5-D854-3FA3-1C60-06BE6598B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622" y="2915248"/>
            <a:ext cx="521174" cy="5211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B7644FD-A26B-4F9D-6EF7-D173AAA76EA3}"/>
              </a:ext>
            </a:extLst>
          </p:cNvPr>
          <p:cNvSpPr txBox="1"/>
          <p:nvPr/>
        </p:nvSpPr>
        <p:spPr>
          <a:xfrm>
            <a:off x="4927025" y="1423561"/>
            <a:ext cx="257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Li-ion batteries</a:t>
            </a: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 in all </a:t>
            </a:r>
            <a:r>
              <a:rPr lang="fr-FR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electrical</a:t>
            </a: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devices</a:t>
            </a:r>
            <a:endParaRPr lang="fr-FR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7418FD8-F3B2-8433-3DA2-20D99EE76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168" y="1692543"/>
            <a:ext cx="2679192" cy="2293282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79758AB5-A17D-B296-D572-FEC26622F39A}"/>
              </a:ext>
            </a:extLst>
          </p:cNvPr>
          <p:cNvSpPr txBox="1"/>
          <p:nvPr/>
        </p:nvSpPr>
        <p:spPr>
          <a:xfrm>
            <a:off x="2606040" y="2617250"/>
            <a:ext cx="17952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ELECTROLYTE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150C570-9BBA-5BE9-E771-1BD0623E1283}"/>
              </a:ext>
            </a:extLst>
          </p:cNvPr>
          <p:cNvSpPr txBox="1"/>
          <p:nvPr/>
        </p:nvSpPr>
        <p:spPr>
          <a:xfrm>
            <a:off x="5216310" y="2760337"/>
            <a:ext cx="13524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Flammable</a:t>
            </a: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organic</a:t>
            </a: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 solvent</a:t>
            </a:r>
          </a:p>
        </p:txBody>
      </p:sp>
      <p:sp>
        <p:nvSpPr>
          <p:cNvPr id="29" name="Flèche : droite 28">
            <a:extLst>
              <a:ext uri="{FF2B5EF4-FFF2-40B4-BE49-F238E27FC236}">
                <a16:creationId xmlns:a16="http://schemas.microsoft.com/office/drawing/2014/main" id="{F72E4D4D-C06D-A561-1175-446EC3C1E94D}"/>
              </a:ext>
            </a:extLst>
          </p:cNvPr>
          <p:cNvSpPr/>
          <p:nvPr/>
        </p:nvSpPr>
        <p:spPr>
          <a:xfrm rot="20298616">
            <a:off x="4199601" y="2365055"/>
            <a:ext cx="804217" cy="2769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Flèche : droite 29">
            <a:extLst>
              <a:ext uri="{FF2B5EF4-FFF2-40B4-BE49-F238E27FC236}">
                <a16:creationId xmlns:a16="http://schemas.microsoft.com/office/drawing/2014/main" id="{A9178C87-6D08-77B6-20D0-DD0E5288BBF4}"/>
              </a:ext>
            </a:extLst>
          </p:cNvPr>
          <p:cNvSpPr/>
          <p:nvPr/>
        </p:nvSpPr>
        <p:spPr>
          <a:xfrm rot="1301384" flipV="1">
            <a:off x="4199602" y="2957201"/>
            <a:ext cx="804217" cy="2769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Flèche : droite 30">
            <a:extLst>
              <a:ext uri="{FF2B5EF4-FFF2-40B4-BE49-F238E27FC236}">
                <a16:creationId xmlns:a16="http://schemas.microsoft.com/office/drawing/2014/main" id="{D0EA252D-E891-8E09-66F4-B3D4484D0805}"/>
              </a:ext>
            </a:extLst>
          </p:cNvPr>
          <p:cNvSpPr/>
          <p:nvPr/>
        </p:nvSpPr>
        <p:spPr>
          <a:xfrm>
            <a:off x="7454296" y="2227895"/>
            <a:ext cx="804217" cy="2769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lèche : droite 31">
            <a:extLst>
              <a:ext uri="{FF2B5EF4-FFF2-40B4-BE49-F238E27FC236}">
                <a16:creationId xmlns:a16="http://schemas.microsoft.com/office/drawing/2014/main" id="{A164381D-4EB9-51DC-FD71-F1674FA83B34}"/>
              </a:ext>
            </a:extLst>
          </p:cNvPr>
          <p:cNvSpPr/>
          <p:nvPr/>
        </p:nvSpPr>
        <p:spPr>
          <a:xfrm>
            <a:off x="7454296" y="3037336"/>
            <a:ext cx="804217" cy="2769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F9502F5-3D30-B81E-6E8A-09392C64D1BE}"/>
              </a:ext>
            </a:extLst>
          </p:cNvPr>
          <p:cNvSpPr txBox="1"/>
          <p:nvPr/>
        </p:nvSpPr>
        <p:spPr>
          <a:xfrm>
            <a:off x="8426280" y="1418453"/>
            <a:ext cx="1781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Na-ion </a:t>
            </a:r>
            <a:r>
              <a:rPr lang="fr-FR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Aqueous</a:t>
            </a:r>
            <a:r>
              <a:rPr lang="fr-FR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batteries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80E95DC-92D4-0BBD-BC6F-EE1C2B426AEA}"/>
              </a:ext>
            </a:extLst>
          </p:cNvPr>
          <p:cNvSpPr txBox="1"/>
          <p:nvPr/>
        </p:nvSpPr>
        <p:spPr>
          <a:xfrm>
            <a:off x="10457471" y="2494140"/>
            <a:ext cx="16645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Sustainable</a:t>
            </a: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 and low-cost</a:t>
            </a:r>
            <a:endParaRPr lang="fr-FR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7" name="Graphique 56" descr="Badge coche avec un remplissage uni">
            <a:extLst>
              <a:ext uri="{FF2B5EF4-FFF2-40B4-BE49-F238E27FC236}">
                <a16:creationId xmlns:a16="http://schemas.microsoft.com/office/drawing/2014/main" id="{89A002BE-508E-A96A-999B-534682830A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97379" y="1961215"/>
            <a:ext cx="584776" cy="584776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36E6A33-0D55-0877-E382-A267B440BA0D}"/>
              </a:ext>
            </a:extLst>
          </p:cNvPr>
          <p:cNvSpPr/>
          <p:nvPr/>
        </p:nvSpPr>
        <p:spPr>
          <a:xfrm>
            <a:off x="2212848" y="4654296"/>
            <a:ext cx="7971734" cy="7577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However, the electrochemical stability window (ESW) of water is narrow….</a:t>
            </a:r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265C2B0-9E5E-EFDC-CA16-6F870105D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94" y="144952"/>
            <a:ext cx="10765198" cy="86264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1. Na-ion </a:t>
            </a:r>
            <a:r>
              <a:rPr lang="fr-FR" sz="3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Aqueous</a:t>
            </a:r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Batteries </a:t>
            </a:r>
            <a:r>
              <a:rPr lang="fr-FR" sz="3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with</a:t>
            </a:r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« Water-In-Salt Electrolytes »</a:t>
            </a:r>
          </a:p>
        </p:txBody>
      </p:sp>
    </p:spTree>
    <p:extLst>
      <p:ext uri="{BB962C8B-B14F-4D97-AF65-F5344CB8AC3E}">
        <p14:creationId xmlns:p14="http://schemas.microsoft.com/office/powerpoint/2010/main" val="4523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6" grpId="0" animBg="1"/>
      <p:bldP spid="35" grpId="0" animBg="1"/>
      <p:bldP spid="2" grpId="0"/>
      <p:bldP spid="22" grpId="0"/>
      <p:bldP spid="24" grpId="0"/>
      <p:bldP spid="29" grpId="0" animBg="1"/>
      <p:bldP spid="30" grpId="0" animBg="1"/>
      <p:bldP spid="31" grpId="0" animBg="1"/>
      <p:bldP spid="32" grpId="0" animBg="1"/>
      <p:bldP spid="40" grpId="0"/>
      <p:bldP spid="51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471A3-5583-E5FE-8322-A6C271314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E9F36E3-3339-6106-BD29-6B8B7ED167CB}"/>
              </a:ext>
            </a:extLst>
          </p:cNvPr>
          <p:cNvSpPr/>
          <p:nvPr/>
        </p:nvSpPr>
        <p:spPr>
          <a:xfrm>
            <a:off x="12" y="1570008"/>
            <a:ext cx="12186000" cy="2587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6918FA-5324-A65E-0A81-83876EDA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F7B6631-AAF9-C1BD-AEDF-AA5A7D0B76FE}"/>
              </a:ext>
            </a:extLst>
          </p:cNvPr>
          <p:cNvCxnSpPr/>
          <p:nvPr/>
        </p:nvCxnSpPr>
        <p:spPr>
          <a:xfrm>
            <a:off x="819509" y="992038"/>
            <a:ext cx="10412083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39B6DD5-E116-EEE9-F948-EA536E82C9FE}"/>
              </a:ext>
            </a:extLst>
          </p:cNvPr>
          <p:cNvCxnSpPr/>
          <p:nvPr/>
        </p:nvCxnSpPr>
        <p:spPr>
          <a:xfrm>
            <a:off x="819509" y="992038"/>
            <a:ext cx="10412083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8" name="Image 17">
            <a:extLst>
              <a:ext uri="{FF2B5EF4-FFF2-40B4-BE49-F238E27FC236}">
                <a16:creationId xmlns:a16="http://schemas.microsoft.com/office/drawing/2014/main" id="{CD276080-8A5E-F0FC-4E7A-17AC27466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" t="5257" r="9525"/>
          <a:stretch>
            <a:fillRect/>
          </a:stretch>
        </p:blipFill>
        <p:spPr>
          <a:xfrm>
            <a:off x="6029552" y="1138146"/>
            <a:ext cx="2274590" cy="1866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324D900-8261-F8F1-AB6D-5C1D14F4F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" t="2648" r="1762" b="2336"/>
          <a:stretch>
            <a:fillRect/>
          </a:stretch>
        </p:blipFill>
        <p:spPr>
          <a:xfrm>
            <a:off x="8583037" y="1142448"/>
            <a:ext cx="2517780" cy="1869046"/>
          </a:xfrm>
          <a:prstGeom prst="rect">
            <a:avLst/>
          </a:prstGeom>
          <a:ln w="12700">
            <a:solidFill>
              <a:schemeClr val="bg1">
                <a:lumMod val="65000"/>
              </a:schemeClr>
            </a:solidFill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16174BFD-7792-EEFF-5BCE-F81C067CB44E}"/>
              </a:ext>
            </a:extLst>
          </p:cNvPr>
          <p:cNvSpPr txBox="1"/>
          <p:nvPr/>
        </p:nvSpPr>
        <p:spPr>
          <a:xfrm>
            <a:off x="761778" y="2003002"/>
            <a:ext cx="4315968" cy="61555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latin typeface="Segoe UI" panose="020B0502040204020203" pitchFamily="34" charset="0"/>
                <a:cs typeface="Segoe UI" panose="020B0502040204020203" pitchFamily="34" charset="0"/>
              </a:rPr>
              <a:t>m</a:t>
            </a:r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fr-FR" b="1" dirty="0" err="1">
                <a:latin typeface="Segoe UI" panose="020B0502040204020203" pitchFamily="34" charset="0"/>
                <a:cs typeface="Segoe UI" panose="020B0502040204020203" pitchFamily="34" charset="0"/>
              </a:rPr>
              <a:t>molality</a:t>
            </a:r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 : moles per kg of water</a:t>
            </a:r>
          </a:p>
          <a:p>
            <a:pPr algn="ctr"/>
            <a:r>
              <a:rPr lang="fr-FR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17 m </a:t>
            </a: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= 68%w. of NaClO</a:t>
            </a:r>
            <a:r>
              <a:rPr lang="fr-FR" sz="1600" baseline="-25000" dirty="0"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 + 32%w. of water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06FE70-A667-E317-37A0-024BE0C6DFCA}"/>
              </a:ext>
            </a:extLst>
          </p:cNvPr>
          <p:cNvSpPr/>
          <p:nvPr/>
        </p:nvSpPr>
        <p:spPr>
          <a:xfrm>
            <a:off x="773418" y="1330363"/>
            <a:ext cx="4315968" cy="5503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Highly concentrated electrolytes for widening the ESW (2015) </a:t>
            </a:r>
            <a:r>
              <a:rPr lang="en-US" sz="14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[1]</a:t>
            </a:r>
            <a:endParaRPr lang="fr-FR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Graphique 21" descr="Flèche : pivoter à droite avec un remplissage uni">
            <a:extLst>
              <a:ext uri="{FF2B5EF4-FFF2-40B4-BE49-F238E27FC236}">
                <a16:creationId xmlns:a16="http://schemas.microsoft.com/office/drawing/2014/main" id="{4CB61881-41F3-A979-D487-8D58156F39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 flipH="1">
            <a:off x="591090" y="1840323"/>
            <a:ext cx="487680" cy="48768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5B51F490-515B-E3F6-1528-0406233D708B}"/>
              </a:ext>
            </a:extLst>
          </p:cNvPr>
          <p:cNvSpPr txBox="1"/>
          <p:nvPr/>
        </p:nvSpPr>
        <p:spPr>
          <a:xfrm>
            <a:off x="5713785" y="3034273"/>
            <a:ext cx="61459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Modification of the electrolyte structure with increasing salt concentration, associated with a reduction in free water molecules</a:t>
            </a:r>
          </a:p>
        </p:txBody>
      </p:sp>
      <p:pic>
        <p:nvPicPr>
          <p:cNvPr id="24" name="Image 23" descr="Une image contenant texte, diagramme, ligne, Police&#10;&#10;Le contenu généré par l’IA peut être incorrect.">
            <a:extLst>
              <a:ext uri="{FF2B5EF4-FFF2-40B4-BE49-F238E27FC236}">
                <a16:creationId xmlns:a16="http://schemas.microsoft.com/office/drawing/2014/main" id="{2B08CEEE-B131-CB02-6DCB-6B8B64671A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0" t="30213" r="11012" b="4502"/>
          <a:stretch>
            <a:fillRect/>
          </a:stretch>
        </p:blipFill>
        <p:spPr>
          <a:xfrm>
            <a:off x="826436" y="2781234"/>
            <a:ext cx="4223439" cy="25990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Image 24" descr="Une image contenant texte, diagramm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47DB58E-0A64-2CBE-7038-1F106357EB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3" t="30218" r="11024" b="4517"/>
          <a:stretch>
            <a:fillRect/>
          </a:stretch>
        </p:blipFill>
        <p:spPr>
          <a:xfrm>
            <a:off x="826436" y="2781234"/>
            <a:ext cx="4223439" cy="25990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Image 25" descr="Une image contenant texte, diagramm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8C072CB-6910-7039-73C4-A5668EF7F9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3" t="30219" r="11024" b="4517"/>
          <a:stretch>
            <a:fillRect/>
          </a:stretch>
        </p:blipFill>
        <p:spPr>
          <a:xfrm>
            <a:off x="826436" y="2781234"/>
            <a:ext cx="4223439" cy="25990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Image 26" descr="Une image contenant texte, diagramme, ligne, Police&#10;&#10;Le contenu généré par l’IA peut être incorrect.">
            <a:extLst>
              <a:ext uri="{FF2B5EF4-FFF2-40B4-BE49-F238E27FC236}">
                <a16:creationId xmlns:a16="http://schemas.microsoft.com/office/drawing/2014/main" id="{19D3037F-1F08-F039-254D-46A20485DD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3" t="30219" r="11024" b="4517"/>
          <a:stretch>
            <a:fillRect/>
          </a:stretch>
        </p:blipFill>
        <p:spPr>
          <a:xfrm>
            <a:off x="826436" y="2781234"/>
            <a:ext cx="4223439" cy="25990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Image 27" descr="Une image contenant texte, diagramm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69ADCCB-90FA-C5DE-77A1-2A95216F09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3" t="30219" r="11024" b="4517"/>
          <a:stretch>
            <a:fillRect/>
          </a:stretch>
        </p:blipFill>
        <p:spPr>
          <a:xfrm>
            <a:off x="826436" y="2781234"/>
            <a:ext cx="4223439" cy="25990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Image 28" descr="Une image contenant texte, diagramm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0194E70-A0D9-5CB6-0749-51386C21D5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3" t="30219" r="11024" b="4517"/>
          <a:stretch>
            <a:fillRect/>
          </a:stretch>
        </p:blipFill>
        <p:spPr>
          <a:xfrm>
            <a:off x="826436" y="2781234"/>
            <a:ext cx="4223439" cy="2599041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BA64322-5F32-AA75-554E-F91680E665CD}"/>
              </a:ext>
            </a:extLst>
          </p:cNvPr>
          <p:cNvCxnSpPr>
            <a:cxnSpLocks/>
          </p:cNvCxnSpPr>
          <p:nvPr/>
        </p:nvCxnSpPr>
        <p:spPr>
          <a:xfrm>
            <a:off x="2247765" y="3446218"/>
            <a:ext cx="1926408" cy="0"/>
          </a:xfrm>
          <a:prstGeom prst="straightConnector1">
            <a:avLst/>
          </a:prstGeom>
          <a:ln w="28575">
            <a:solidFill>
              <a:srgbClr val="EF078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273722C7-499D-EF18-0AF1-33F0D964E5EF}"/>
              </a:ext>
            </a:extLst>
          </p:cNvPr>
          <p:cNvCxnSpPr>
            <a:cxnSpLocks/>
          </p:cNvCxnSpPr>
          <p:nvPr/>
        </p:nvCxnSpPr>
        <p:spPr>
          <a:xfrm>
            <a:off x="1945167" y="3233902"/>
            <a:ext cx="2390931" cy="0"/>
          </a:xfrm>
          <a:prstGeom prst="straightConnector1">
            <a:avLst/>
          </a:prstGeom>
          <a:ln w="28575">
            <a:solidFill>
              <a:srgbClr val="2105ED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CA1DE13C-ABF2-B579-E131-DECBC6843404}"/>
              </a:ext>
            </a:extLst>
          </p:cNvPr>
          <p:cNvCxnSpPr>
            <a:cxnSpLocks/>
          </p:cNvCxnSpPr>
          <p:nvPr/>
        </p:nvCxnSpPr>
        <p:spPr>
          <a:xfrm>
            <a:off x="2247765" y="3457649"/>
            <a:ext cx="0" cy="221517"/>
          </a:xfrm>
          <a:prstGeom prst="line">
            <a:avLst/>
          </a:prstGeom>
          <a:ln w="19050">
            <a:solidFill>
              <a:srgbClr val="EF078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9965DE9-9F3B-9743-1DA8-272414B8FEE9}"/>
              </a:ext>
            </a:extLst>
          </p:cNvPr>
          <p:cNvCxnSpPr>
            <a:cxnSpLocks/>
          </p:cNvCxnSpPr>
          <p:nvPr/>
        </p:nvCxnSpPr>
        <p:spPr>
          <a:xfrm>
            <a:off x="4173920" y="3446218"/>
            <a:ext cx="0" cy="221517"/>
          </a:xfrm>
          <a:prstGeom prst="line">
            <a:avLst/>
          </a:prstGeom>
          <a:ln w="19050">
            <a:solidFill>
              <a:srgbClr val="EF078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72F65FD8-40FC-7401-FF13-1A51B485744B}"/>
              </a:ext>
            </a:extLst>
          </p:cNvPr>
          <p:cNvCxnSpPr>
            <a:cxnSpLocks/>
          </p:cNvCxnSpPr>
          <p:nvPr/>
        </p:nvCxnSpPr>
        <p:spPr>
          <a:xfrm>
            <a:off x="1945167" y="3236965"/>
            <a:ext cx="0" cy="427795"/>
          </a:xfrm>
          <a:prstGeom prst="line">
            <a:avLst/>
          </a:prstGeom>
          <a:ln w="19050">
            <a:solidFill>
              <a:srgbClr val="2105E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EAE4ECA0-B72D-A2FE-5BF1-D23D3275170D}"/>
              </a:ext>
            </a:extLst>
          </p:cNvPr>
          <p:cNvSpPr txBox="1"/>
          <p:nvPr/>
        </p:nvSpPr>
        <p:spPr>
          <a:xfrm>
            <a:off x="2204773" y="2924652"/>
            <a:ext cx="1786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2105ED"/>
                </a:solidFill>
              </a:rPr>
              <a:t>High concentration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0EDE256C-A4BB-9D18-61A9-E31F548DFE2E}"/>
              </a:ext>
            </a:extLst>
          </p:cNvPr>
          <p:cNvCxnSpPr>
            <a:cxnSpLocks/>
          </p:cNvCxnSpPr>
          <p:nvPr/>
        </p:nvCxnSpPr>
        <p:spPr>
          <a:xfrm>
            <a:off x="4340593" y="3232320"/>
            <a:ext cx="0" cy="427795"/>
          </a:xfrm>
          <a:prstGeom prst="line">
            <a:avLst/>
          </a:prstGeom>
          <a:ln w="19050">
            <a:solidFill>
              <a:srgbClr val="2105E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>
            <a:extLst>
              <a:ext uri="{FF2B5EF4-FFF2-40B4-BE49-F238E27FC236}">
                <a16:creationId xmlns:a16="http://schemas.microsoft.com/office/drawing/2014/main" id="{1BB8EBD5-98CA-0C9D-6796-21ECBE990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94" y="144952"/>
            <a:ext cx="10765198" cy="86264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1. Na-ion </a:t>
            </a:r>
            <a:r>
              <a:rPr lang="fr-FR" sz="3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Aqueous</a:t>
            </a:r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Batteries </a:t>
            </a:r>
            <a:r>
              <a:rPr lang="fr-FR" sz="3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with</a:t>
            </a:r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« Water-In-Salt Electrolytes »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AC264C4-1A1E-4784-5F02-DDC511027DB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5814663" y="3619048"/>
            <a:ext cx="2322731" cy="204445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1252AF3-CA1F-582F-8070-7570A82057D5}"/>
              </a:ext>
            </a:extLst>
          </p:cNvPr>
          <p:cNvSpPr/>
          <p:nvPr/>
        </p:nvSpPr>
        <p:spPr>
          <a:xfrm>
            <a:off x="7317174" y="4116769"/>
            <a:ext cx="103036" cy="1308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62639F6-B0A0-B7F5-928A-91B6BDED21CE}"/>
              </a:ext>
            </a:extLst>
          </p:cNvPr>
          <p:cNvCxnSpPr>
            <a:cxnSpLocks/>
            <a:stCxn id="13" idx="0"/>
          </p:cNvCxnSpPr>
          <p:nvPr/>
        </p:nvCxnSpPr>
        <p:spPr>
          <a:xfrm flipH="1">
            <a:off x="7420210" y="4309436"/>
            <a:ext cx="2788794" cy="276033"/>
          </a:xfrm>
          <a:prstGeom prst="straightConnector1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DA92E89A-F59B-FD91-806E-938888A85250}"/>
              </a:ext>
            </a:extLst>
          </p:cNvPr>
          <p:cNvSpPr txBox="1"/>
          <p:nvPr/>
        </p:nvSpPr>
        <p:spPr>
          <a:xfrm>
            <a:off x="8438869" y="4309436"/>
            <a:ext cx="3540270" cy="92333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SEI</a:t>
            </a:r>
            <a:r>
              <a:rPr lang="en-US" dirty="0">
                <a:latin typeface="+mj-lt"/>
              </a:rPr>
              <a:t> = Solid Electrolyte Interphase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 Determines </a:t>
            </a:r>
            <a:r>
              <a:rPr lang="en-US" b="1" dirty="0"/>
              <a:t>long-term stability </a:t>
            </a:r>
            <a:r>
              <a:rPr lang="en-US" dirty="0">
                <a:latin typeface="+mj-lt"/>
              </a:rPr>
              <a:t>and </a:t>
            </a:r>
            <a:r>
              <a:rPr lang="en-US" b="1" dirty="0"/>
              <a:t>performance</a:t>
            </a:r>
            <a:endParaRPr lang="fr-FR" b="1" dirty="0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7153BEAD-478D-B2C7-1776-FF247074BF35}"/>
              </a:ext>
            </a:extLst>
          </p:cNvPr>
          <p:cNvSpPr/>
          <p:nvPr/>
        </p:nvSpPr>
        <p:spPr>
          <a:xfrm>
            <a:off x="1666801" y="5647653"/>
            <a:ext cx="8858398" cy="600627"/>
          </a:xfrm>
          <a:prstGeom prst="roundRect">
            <a:avLst>
              <a:gd name="adj" fmla="val 33849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>
                <a:latin typeface="+mj-lt"/>
              </a:rPr>
              <a:t>OBJECTIVE : </a:t>
            </a:r>
            <a:r>
              <a:rPr lang="en-US" sz="2000" b="1" dirty="0"/>
              <a:t>To better understand the formation and evolution of the SEI </a:t>
            </a:r>
            <a:br>
              <a:rPr lang="en-US" sz="2000" b="1" dirty="0"/>
            </a:br>
            <a:r>
              <a:rPr lang="en-US" sz="2000" b="1" dirty="0"/>
              <a:t>in aqueous Na-ion batteries using operando infrared and X-ray spectroscopy</a:t>
            </a:r>
            <a:endParaRPr lang="fr-FR" b="1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178E95A5-823D-2BA1-A36A-077C5644B368}"/>
              </a:ext>
            </a:extLst>
          </p:cNvPr>
          <p:cNvSpPr txBox="1"/>
          <p:nvPr/>
        </p:nvSpPr>
        <p:spPr>
          <a:xfrm>
            <a:off x="0" y="6388259"/>
            <a:ext cx="60944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</a:rPr>
              <a:t>[1] L. Suo et al., </a:t>
            </a:r>
            <a:r>
              <a:rPr lang="fr-FR" sz="1400" b="0" i="1" u="none" strike="noStrike" dirty="0">
                <a:solidFill>
                  <a:schemeClr val="bg1"/>
                </a:solidFill>
                <a:effectLst/>
                <a:latin typeface="+mn-lt"/>
              </a:rPr>
              <a:t>Science</a:t>
            </a:r>
            <a:r>
              <a:rPr lang="fr-FR" sz="1400" dirty="0">
                <a:solidFill>
                  <a:schemeClr val="bg1"/>
                </a:solidFill>
              </a:rPr>
              <a:t>, </a:t>
            </a:r>
            <a:r>
              <a:rPr lang="fr-FR" sz="1400" b="1" u="none" strike="noStrike" dirty="0">
                <a:solidFill>
                  <a:schemeClr val="bg1"/>
                </a:solidFill>
                <a:effectLst/>
                <a:latin typeface="+mn-lt"/>
              </a:rPr>
              <a:t>2015</a:t>
            </a:r>
            <a:r>
              <a:rPr lang="fr-FR" sz="1400" dirty="0">
                <a:solidFill>
                  <a:schemeClr val="bg1"/>
                </a:solidFill>
              </a:rPr>
              <a:t>, 350, 938-943.</a:t>
            </a:r>
          </a:p>
        </p:txBody>
      </p:sp>
    </p:spTree>
    <p:extLst>
      <p:ext uri="{BB962C8B-B14F-4D97-AF65-F5344CB8AC3E}">
        <p14:creationId xmlns:p14="http://schemas.microsoft.com/office/powerpoint/2010/main" val="101172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5" grpId="0"/>
      <p:bldP spid="11" grpId="0" animBg="1"/>
      <p:bldP spid="13" grpId="0" animBg="1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5F925-AF9D-8ADC-9FD5-A90C08D71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2CEDB0DD-A517-CB3F-E80D-77809836B4FD}"/>
              </a:ext>
            </a:extLst>
          </p:cNvPr>
          <p:cNvSpPr/>
          <p:nvPr/>
        </p:nvSpPr>
        <p:spPr>
          <a:xfrm>
            <a:off x="12" y="1551720"/>
            <a:ext cx="12186000" cy="2587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8D929D-9E6B-343A-4F49-491C26A25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34E4B-C225-4F1A-A116-01C5C94DFD74}" type="slidenum">
              <a:rPr lang="fr-FR" smtClean="0"/>
              <a:t>4</a:t>
            </a:fld>
            <a:endParaRPr lang="fr-FR"/>
          </a:p>
        </p:txBody>
      </p:sp>
      <p:sp>
        <p:nvSpPr>
          <p:cNvPr id="64" name="Titre 1">
            <a:extLst>
              <a:ext uri="{FF2B5EF4-FFF2-40B4-BE49-F238E27FC236}">
                <a16:creationId xmlns:a16="http://schemas.microsoft.com/office/drawing/2014/main" id="{AB941988-69E0-1B42-659E-E1ACFE077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94" y="144952"/>
            <a:ext cx="10765198" cy="862640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2. Objectives and </a:t>
            </a:r>
            <a:r>
              <a:rPr lang="fr-FR" sz="3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methods</a:t>
            </a:r>
            <a:endParaRPr lang="fr-FR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4B9BC05D-120F-2B14-64F3-ECA92F88B53B}"/>
              </a:ext>
            </a:extLst>
          </p:cNvPr>
          <p:cNvCxnSpPr/>
          <p:nvPr/>
        </p:nvCxnSpPr>
        <p:spPr>
          <a:xfrm>
            <a:off x="819509" y="992038"/>
            <a:ext cx="10412083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367746CB-C63D-730C-3B00-98AD5040C3A8}"/>
              </a:ext>
            </a:extLst>
          </p:cNvPr>
          <p:cNvSpPr/>
          <p:nvPr/>
        </p:nvSpPr>
        <p:spPr>
          <a:xfrm>
            <a:off x="1663813" y="1336616"/>
            <a:ext cx="8858398" cy="600627"/>
          </a:xfrm>
          <a:prstGeom prst="roundRect">
            <a:avLst>
              <a:gd name="adj" fmla="val 33849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>
                <a:latin typeface="+mj-lt"/>
              </a:rPr>
              <a:t>OBJECTIVE : </a:t>
            </a:r>
            <a:r>
              <a:rPr lang="en-US" sz="2000" b="1" dirty="0"/>
              <a:t>To better understand the formation and evolution of the SEI </a:t>
            </a:r>
            <a:br>
              <a:rPr lang="en-US" sz="2000" b="1" dirty="0"/>
            </a:br>
            <a:r>
              <a:rPr lang="en-US" sz="2000" b="1" dirty="0"/>
              <a:t>in aqueous Na-ion batteries using operando infrared and X-ray spectroscopy</a:t>
            </a:r>
            <a:endParaRPr lang="fr-FR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1786013-891E-22F4-44BA-897F22E802EC}"/>
              </a:ext>
            </a:extLst>
          </p:cNvPr>
          <p:cNvSpPr/>
          <p:nvPr/>
        </p:nvSpPr>
        <p:spPr>
          <a:xfrm>
            <a:off x="198125" y="2455253"/>
            <a:ext cx="3985947" cy="333094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REDOX ACTIVITY AND STABILITY OF AQUEOUS CELLS</a:t>
            </a:r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Segoe UI" panose="020B0502040204020203" pitchFamily="34" charset="0"/>
                <a:cs typeface="Segoe UI" panose="020B0502040204020203" pitchFamily="34" charset="0"/>
              </a:rPr>
              <a:t>Aqueous</a:t>
            </a:r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 vs. </a:t>
            </a:r>
            <a:r>
              <a:rPr lang="fr-FR" dirty="0" err="1">
                <a:latin typeface="Segoe UI" panose="020B0502040204020203" pitchFamily="34" charset="0"/>
                <a:cs typeface="Segoe UI" panose="020B0502040204020203" pitchFamily="34" charset="0"/>
              </a:rPr>
              <a:t>organic</a:t>
            </a:r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fr-FR" dirty="0" err="1">
                <a:latin typeface="Segoe UI" panose="020B0502040204020203" pitchFamily="34" charset="0"/>
                <a:cs typeface="Segoe UI" panose="020B0502040204020203" pitchFamily="34" charset="0"/>
              </a:rPr>
              <a:t>comparison</a:t>
            </a:r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Study of various negative electrodes, various cycling parameters</a:t>
            </a:r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74BA871F-1ECD-1356-D156-5D75C45A0454}"/>
              </a:ext>
            </a:extLst>
          </p:cNvPr>
          <p:cNvSpPr/>
          <p:nvPr/>
        </p:nvSpPr>
        <p:spPr>
          <a:xfrm>
            <a:off x="4490358" y="2414428"/>
            <a:ext cx="7230338" cy="337176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fr-FR" b="1" dirty="0">
                <a:latin typeface="Segoe UI" panose="020B0502040204020203" pitchFamily="34" charset="0"/>
                <a:cs typeface="Segoe UI" panose="020B0502040204020203" pitchFamily="34" charset="0"/>
              </a:rPr>
              <a:t>FOURIER-TRANSFORM INFRARED SPECTROSCOPY </a:t>
            </a:r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(FT-IR) </a:t>
            </a:r>
            <a:b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fr-FR" b="1" dirty="0">
                <a:latin typeface="Segoe UI" panose="020B0502040204020203" pitchFamily="34" charset="0"/>
                <a:cs typeface="Segoe UI" panose="020B0502040204020203" pitchFamily="34" charset="0"/>
              </a:rPr>
              <a:t>AND X-RAY ABSORPTION </a:t>
            </a:r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(XAS)</a:t>
            </a:r>
          </a:p>
          <a:p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FT-IR :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evolution of water (solvation), interfacial layers</a:t>
            </a:r>
            <a:b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XAS : local structure and </a:t>
            </a:r>
            <a:r>
              <a:rPr lang="fr-FR" dirty="0" err="1">
                <a:latin typeface="Segoe UI" panose="020B0502040204020203" pitchFamily="34" charset="0"/>
                <a:cs typeface="Segoe UI" panose="020B0502040204020203" pitchFamily="34" charset="0"/>
              </a:rPr>
              <a:t>oxidation</a:t>
            </a:r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 state at V et Ti K </a:t>
            </a:r>
            <a:r>
              <a:rPr lang="fr-FR" dirty="0" err="1">
                <a:latin typeface="Segoe UI" panose="020B0502040204020203" pitchFamily="34" charset="0"/>
                <a:cs typeface="Segoe UI" panose="020B0502040204020203" pitchFamily="34" charset="0"/>
              </a:rPr>
              <a:t>edge</a:t>
            </a:r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  <a:sym typeface="Wingdings" panose="05000000000000000000" pitchFamily="2" charset="2"/>
              </a:rPr>
              <a:t>Synchrotron for IR: water absorption and study of low-frequency vibrations (Na+, evolution due to changes in oxidation states)</a:t>
            </a:r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629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185F2-20AF-87F5-753F-984E3D30B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8C269CD-C17F-95FB-467D-DB7FA85285CE}"/>
              </a:ext>
            </a:extLst>
          </p:cNvPr>
          <p:cNvSpPr/>
          <p:nvPr/>
        </p:nvSpPr>
        <p:spPr>
          <a:xfrm>
            <a:off x="12" y="1570008"/>
            <a:ext cx="12186000" cy="2587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1CCFF8-C706-48FB-05D4-563A7A124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CF6D50C2-7C7D-0710-80F5-ACBAD65CE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196" y="129397"/>
            <a:ext cx="11049404" cy="862640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egoe UI" panose="020B0502040204020203" pitchFamily="34" charset="0"/>
              </a:rPr>
              <a:t>3. </a:t>
            </a:r>
            <a:r>
              <a:rPr lang="en-US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egoe UI" panose="020B0502040204020203" pitchFamily="34" charset="0"/>
              </a:rPr>
              <a:t>Redox activity and electrochemical performances</a:t>
            </a:r>
            <a:endParaRPr lang="fr-FR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Segoe UI" panose="020B0502040204020203" pitchFamily="34" charset="0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9249AB8-E92D-E996-5D6C-387E63F4948D}"/>
              </a:ext>
            </a:extLst>
          </p:cNvPr>
          <p:cNvCxnSpPr/>
          <p:nvPr/>
        </p:nvCxnSpPr>
        <p:spPr>
          <a:xfrm>
            <a:off x="819509" y="992038"/>
            <a:ext cx="10412083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28" name="Image 5">
            <a:extLst>
              <a:ext uri="{FF2B5EF4-FFF2-40B4-BE49-F238E27FC236}">
                <a16:creationId xmlns:a16="http://schemas.microsoft.com/office/drawing/2014/main" id="{41D2CF58-E9C6-CAFE-F76F-B4BBFC63D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6746" y="1534812"/>
            <a:ext cx="3539848" cy="250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6">
            <a:extLst>
              <a:ext uri="{FF2B5EF4-FFF2-40B4-BE49-F238E27FC236}">
                <a16:creationId xmlns:a16="http://schemas.microsoft.com/office/drawing/2014/main" id="{B0C330D4-A70A-3451-A4C8-C77ABB058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21282" y="1534812"/>
            <a:ext cx="3539848" cy="250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9A5E2D8C-A2D5-89F4-78E2-71F25251B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EA4483DB-F65C-C81C-5D2C-678466626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29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0731AA8-57D3-ECDE-67D9-A2E0D5CAF30E}"/>
              </a:ext>
            </a:extLst>
          </p:cNvPr>
          <p:cNvSpPr txBox="1"/>
          <p:nvPr/>
        </p:nvSpPr>
        <p:spPr>
          <a:xfrm>
            <a:off x="1435337" y="1234704"/>
            <a:ext cx="1502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Segoe UI" panose="020B0502040204020203" pitchFamily="34" charset="0"/>
                <a:cs typeface="Segoe UI" panose="020B0502040204020203" pitchFamily="34" charset="0"/>
              </a:rPr>
              <a:t>AQUEOUS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38334C1-5767-736B-E99C-569DF0B871E1}"/>
              </a:ext>
            </a:extLst>
          </p:cNvPr>
          <p:cNvSpPr txBox="1"/>
          <p:nvPr/>
        </p:nvSpPr>
        <p:spPr>
          <a:xfrm>
            <a:off x="5040061" y="1234704"/>
            <a:ext cx="1702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Segoe UI" panose="020B0502040204020203" pitchFamily="34" charset="0"/>
                <a:cs typeface="Segoe UI" panose="020B0502040204020203" pitchFamily="34" charset="0"/>
              </a:rPr>
              <a:t>ORGANIC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F192B91-12AC-65B8-5C30-4F7125D80BD6}"/>
              </a:ext>
            </a:extLst>
          </p:cNvPr>
          <p:cNvSpPr txBox="1"/>
          <p:nvPr/>
        </p:nvSpPr>
        <p:spPr>
          <a:xfrm>
            <a:off x="317246" y="4527393"/>
            <a:ext cx="71259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Hypotheses regarding the mechanisms responsible for the drop in capacity</a:t>
            </a:r>
            <a:endParaRPr lang="fr-FR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Intercalation of H</a:t>
            </a:r>
            <a:r>
              <a:rPr lang="fr-FR" sz="1600" baseline="-25000" dirty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fr-FR" sz="1600" dirty="0">
                <a:latin typeface="Segoe UI" panose="020B0502040204020203" pitchFamily="34" charset="0"/>
                <a:cs typeface="Segoe UI" panose="020B0502040204020203" pitchFamily="34" charset="0"/>
              </a:rPr>
              <a:t>O</a:t>
            </a:r>
            <a:r>
              <a:rPr lang="fr-FR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No SEI formed 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surface reactions</a:t>
            </a:r>
            <a:endParaRPr lang="fr-FR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FA751EA-77EA-9223-06A0-FC42CBD86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9224" y="4477229"/>
            <a:ext cx="3170925" cy="142819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F43EA16-E4A8-FD32-6FC0-97CDB37566AE}"/>
              </a:ext>
            </a:extLst>
          </p:cNvPr>
          <p:cNvSpPr txBox="1"/>
          <p:nvPr/>
        </p:nvSpPr>
        <p:spPr>
          <a:xfrm>
            <a:off x="11121475" y="5609720"/>
            <a:ext cx="4108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[2] </a:t>
            </a:r>
            <a:endParaRPr lang="fr-FR" sz="14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20BDD6E-1077-F18A-83AA-10A946B59A53}"/>
              </a:ext>
            </a:extLst>
          </p:cNvPr>
          <p:cNvSpPr txBox="1"/>
          <p:nvPr/>
        </p:nvSpPr>
        <p:spPr>
          <a:xfrm>
            <a:off x="138032" y="6367790"/>
            <a:ext cx="43059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</a:rPr>
              <a:t>[2] Huang et al., Nat. Commun. (2024)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23AB8F-19CA-FBB8-160C-BD0AAB1DDFA2}"/>
              </a:ext>
            </a:extLst>
          </p:cNvPr>
          <p:cNvSpPr/>
          <p:nvPr/>
        </p:nvSpPr>
        <p:spPr>
          <a:xfrm>
            <a:off x="9563082" y="4670174"/>
            <a:ext cx="530352" cy="1364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8F835B89-B373-2D06-1DED-15D0C79A53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674816"/>
              </p:ext>
            </p:extLst>
          </p:nvPr>
        </p:nvGraphicFramePr>
        <p:xfrm>
          <a:off x="8567928" y="1868535"/>
          <a:ext cx="3381062" cy="1771925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335024">
                  <a:extLst>
                    <a:ext uri="{9D8B030D-6E8A-4147-A177-3AD203B41FA5}">
                      <a16:colId xmlns:a16="http://schemas.microsoft.com/office/drawing/2014/main" val="4129833362"/>
                    </a:ext>
                  </a:extLst>
                </a:gridCol>
                <a:gridCol w="2046038">
                  <a:extLst>
                    <a:ext uri="{9D8B030D-6E8A-4147-A177-3AD203B41FA5}">
                      <a16:colId xmlns:a16="http://schemas.microsoft.com/office/drawing/2014/main" val="2503727254"/>
                    </a:ext>
                  </a:extLst>
                </a:gridCol>
              </a:tblGrid>
              <a:tr h="5299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4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endParaRPr lang="fr-FR" sz="1800" dirty="0"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4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Storage </a:t>
                      </a:r>
                      <a:r>
                        <a:rPr lang="fr-FR" sz="1400" dirty="0" err="1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mechanism</a:t>
                      </a:r>
                      <a:endParaRPr lang="fr-FR" sz="1800" dirty="0"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213806"/>
                  </a:ext>
                </a:extLst>
              </a:tr>
              <a:tr h="5467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NVP</a:t>
                      </a:r>
                      <a:br>
                        <a:rPr lang="fr-FR" sz="1400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fr-FR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  <a:r>
                        <a:rPr lang="fr-FR" sz="1400" b="1" kern="1200" baseline="-250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fr-FR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fr-FR" sz="1400" b="1" kern="1200" baseline="-250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(PO</a:t>
                      </a:r>
                      <a:r>
                        <a:rPr lang="fr-FR" sz="1400" b="1" kern="1200" baseline="-250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fr-FR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fr-FR" sz="1400" b="1" kern="1200" baseline="-250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fr-FR" sz="1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4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Insertion/extraction of Na⁺ (V</a:t>
                      </a:r>
                      <a:r>
                        <a:rPr lang="fr-FR" sz="1400" baseline="300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3+</a:t>
                      </a:r>
                      <a:r>
                        <a:rPr lang="fr-FR" sz="14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/V</a:t>
                      </a:r>
                      <a:r>
                        <a:rPr lang="fr-FR" sz="1400" baseline="300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2+</a:t>
                      </a:r>
                      <a:r>
                        <a:rPr lang="fr-FR" sz="14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fr-FR" sz="1800" dirty="0"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93045528"/>
                  </a:ext>
                </a:extLst>
              </a:tr>
              <a:tr h="6951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NTP</a:t>
                      </a:r>
                      <a:br>
                        <a:rPr lang="fr-FR" sz="1400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fr-FR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NaTi</a:t>
                      </a:r>
                      <a:r>
                        <a:rPr lang="fr-FR" sz="1400" b="1" kern="1200" baseline="-250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fr-FR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(PO</a:t>
                      </a:r>
                      <a:r>
                        <a:rPr lang="fr-FR" sz="1400" b="1" kern="1200" baseline="-250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fr-FR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fr-FR" sz="1400" b="1" kern="1200" baseline="-250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fr-FR" sz="1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4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Insertion/extraction of Na⁺ (Ti</a:t>
                      </a:r>
                      <a:r>
                        <a:rPr lang="fr-FR" sz="1400" baseline="300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4+</a:t>
                      </a:r>
                      <a:r>
                        <a:rPr lang="fr-FR" sz="14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/Ti</a:t>
                      </a:r>
                      <a:r>
                        <a:rPr lang="fr-FR" sz="1400" baseline="300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3+</a:t>
                      </a:r>
                      <a:r>
                        <a:rPr lang="fr-FR" sz="14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fr-FR" sz="1800" dirty="0"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51730098"/>
                  </a:ext>
                </a:extLst>
              </a:tr>
            </a:tbl>
          </a:graphicData>
        </a:graphic>
      </p:graphicFrame>
      <p:pic>
        <p:nvPicPr>
          <p:cNvPr id="20" name="Graphique 19" descr="Badge à suivre avec un remplissage uni">
            <a:extLst>
              <a:ext uri="{FF2B5EF4-FFF2-40B4-BE49-F238E27FC236}">
                <a16:creationId xmlns:a16="http://schemas.microsoft.com/office/drawing/2014/main" id="{975DAA76-43C9-EE83-4BEF-F75848C2A6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27928" y="2447288"/>
            <a:ext cx="540000" cy="540000"/>
          </a:xfrm>
          <a:prstGeom prst="rect">
            <a:avLst/>
          </a:prstGeom>
        </p:spPr>
      </p:pic>
      <p:pic>
        <p:nvPicPr>
          <p:cNvPr id="27" name="Graphique 26" descr="Badge à ne plus suivre avec un remplissage uni">
            <a:extLst>
              <a:ext uri="{FF2B5EF4-FFF2-40B4-BE49-F238E27FC236}">
                <a16:creationId xmlns:a16="http://schemas.microsoft.com/office/drawing/2014/main" id="{B9BF99B5-E614-244C-97B0-F0E39C6966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7928" y="3075878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528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51224-1BE3-15CC-F6EE-74A54352C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B50FFC9A-5724-5E84-EA25-D22F79F5BC60}"/>
              </a:ext>
            </a:extLst>
          </p:cNvPr>
          <p:cNvSpPr/>
          <p:nvPr/>
        </p:nvSpPr>
        <p:spPr>
          <a:xfrm>
            <a:off x="12" y="1551720"/>
            <a:ext cx="12186000" cy="2587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5101B2-D411-9268-1BD6-D36D8961C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34E4B-C225-4F1A-A116-01C5C94DFD74}" type="slidenum">
              <a:rPr lang="fr-FR" smtClean="0"/>
              <a:t>6</a:t>
            </a:fld>
            <a:endParaRPr lang="fr-FR"/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487CC115-81F8-747A-0524-27FDC4BD05BB}"/>
              </a:ext>
            </a:extLst>
          </p:cNvPr>
          <p:cNvCxnSpPr/>
          <p:nvPr/>
        </p:nvCxnSpPr>
        <p:spPr>
          <a:xfrm>
            <a:off x="819509" y="992038"/>
            <a:ext cx="10412083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32106CCB-D745-3D85-0515-A641ED4A42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9" t="387" r="5471" b="-387"/>
          <a:stretch>
            <a:fillRect/>
          </a:stretch>
        </p:blipFill>
        <p:spPr bwMode="auto">
          <a:xfrm>
            <a:off x="158496" y="3429000"/>
            <a:ext cx="5860476" cy="25702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2F11E3-906E-AFBB-9225-2EDB57CE9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550" y="3766137"/>
            <a:ext cx="2925265" cy="2238974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B8CFBC1-7B43-C3F2-5922-6B9896AFCE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3128" y="1233513"/>
            <a:ext cx="5827312" cy="208313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F653172-66BF-FE3E-9123-D4BFAAB646C9}"/>
              </a:ext>
            </a:extLst>
          </p:cNvPr>
          <p:cNvSpPr txBox="1"/>
          <p:nvPr/>
        </p:nvSpPr>
        <p:spPr>
          <a:xfrm>
            <a:off x="1712437" y="3833420"/>
            <a:ext cx="841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CHARGE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E7DD68C-7DBC-AEEB-52E1-20051AC1390C}"/>
              </a:ext>
            </a:extLst>
          </p:cNvPr>
          <p:cNvSpPr txBox="1"/>
          <p:nvPr/>
        </p:nvSpPr>
        <p:spPr>
          <a:xfrm>
            <a:off x="4377635" y="3833419"/>
            <a:ext cx="1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DISCHARGE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03685E4-7804-B6EF-A5C5-33672C8D6312}"/>
              </a:ext>
            </a:extLst>
          </p:cNvPr>
          <p:cNvSpPr txBox="1"/>
          <p:nvPr/>
        </p:nvSpPr>
        <p:spPr>
          <a:xfrm>
            <a:off x="8890257" y="3852329"/>
            <a:ext cx="285978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Region A: Rotation of P</a:t>
            </a:r>
            <a:r>
              <a:rPr lang="fr-FR" sz="1600" dirty="0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O</a:t>
            </a:r>
            <a:r>
              <a:rPr lang="fr-FR" sz="1600" baseline="-25000" dirty="0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4</a:t>
            </a:r>
            <a:r>
              <a:rPr lang="en-US" sz="1600" dirty="0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 groups (T’(P</a:t>
            </a:r>
            <a:r>
              <a:rPr lang="fr-FR" sz="1600" dirty="0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O</a:t>
            </a:r>
            <a:r>
              <a:rPr lang="fr-FR" sz="1600" baseline="-25000" dirty="0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4</a:t>
            </a:r>
            <a:r>
              <a:rPr lang="en-US" sz="1600" dirty="0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) and R'(P</a:t>
            </a:r>
            <a:r>
              <a:rPr lang="fr-FR" sz="1600" dirty="0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O</a:t>
            </a:r>
            <a:r>
              <a:rPr lang="fr-FR" sz="1600" baseline="-25000" dirty="0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4</a:t>
            </a:r>
            <a:r>
              <a:rPr lang="en-US" sz="1600" dirty="0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))</a:t>
            </a:r>
            <a:endParaRPr lang="fr-FR" sz="1600" dirty="0">
              <a:solidFill>
                <a:srgbClr val="000000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</a:endParaRPr>
          </a:p>
          <a:p>
            <a:endParaRPr lang="fr-FR" sz="1600" dirty="0">
              <a:solidFill>
                <a:srgbClr val="000000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Region</a:t>
            </a:r>
            <a:r>
              <a:rPr lang="fr-FR" sz="1600" dirty="0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fr-FR" sz="16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B: V–O bonds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rgbClr val="000000"/>
              </a:solidFill>
              <a:latin typeface="Segoe UI" panose="020B0502040204020203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Re</a:t>
            </a:r>
            <a:r>
              <a:rPr lang="fr-FR" sz="16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gion</a:t>
            </a:r>
            <a:r>
              <a:rPr lang="fr-FR" sz="16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C: ν</a:t>
            </a:r>
            <a:r>
              <a:rPr lang="fr-FR" sz="1600" baseline="-25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4</a:t>
            </a:r>
            <a:r>
              <a:rPr lang="fr-FR" sz="16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fr-FR" sz="1600" dirty="0" err="1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deformation</a:t>
            </a:r>
            <a:r>
              <a:rPr lang="fr-FR" sz="1600" dirty="0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 of</a:t>
            </a:r>
            <a:r>
              <a:rPr lang="fr-FR" sz="16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PO</a:t>
            </a:r>
            <a:r>
              <a:rPr lang="fr-FR" sz="1600" baseline="-25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4</a:t>
            </a:r>
            <a:r>
              <a:rPr lang="fr-FR" sz="1600" dirty="0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 groups</a:t>
            </a:r>
            <a:r>
              <a:rPr lang="fr-FR" sz="16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endParaRPr lang="fr-FR" sz="1600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4B0F230E-AD51-9AEF-9D1C-958A1A586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94" y="144952"/>
            <a:ext cx="10765198" cy="862640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4. FTIR </a:t>
            </a:r>
            <a:r>
              <a:rPr lang="fr-FR" sz="3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operando</a:t>
            </a:r>
            <a:r>
              <a:rPr lang="fr-FR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fr-FR" sz="3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measurements</a:t>
            </a:r>
            <a:endParaRPr lang="fr-FR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0" name="Image 9" descr="Une image contenant capture d’écran, diagramme, Police&#10;&#10;Le contenu généré par l’IA peut être incorrect.">
            <a:extLst>
              <a:ext uri="{FF2B5EF4-FFF2-40B4-BE49-F238E27FC236}">
                <a16:creationId xmlns:a16="http://schemas.microsoft.com/office/drawing/2014/main" id="{103FF645-E7D8-46F5-1222-6270762B08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3717" y="1160481"/>
            <a:ext cx="3223715" cy="24507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0166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5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3BF78FF6-CF24-BBB0-FC2E-61659C0D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746504"/>
            <a:ext cx="10058400" cy="2578608"/>
          </a:xfrm>
        </p:spPr>
        <p:txBody>
          <a:bodyPr anchor="ctr">
            <a:normAutofit/>
          </a:bodyPr>
          <a:lstStyle/>
          <a:p>
            <a:pPr algn="ctr"/>
            <a:r>
              <a:rPr lang="fr-FR" sz="6600" b="1" dirty="0" err="1"/>
              <a:t>Thank</a:t>
            </a:r>
            <a:r>
              <a:rPr lang="fr-FR" sz="6600" b="1" dirty="0"/>
              <a:t> </a:t>
            </a:r>
            <a:r>
              <a:rPr lang="fr-FR" sz="6600" b="1" dirty="0" err="1"/>
              <a:t>you</a:t>
            </a:r>
            <a:r>
              <a:rPr lang="fr-FR" sz="6600" b="1" dirty="0"/>
              <a:t> for </a:t>
            </a:r>
            <a:r>
              <a:rPr lang="fr-FR" sz="6600" b="1" dirty="0" err="1"/>
              <a:t>your</a:t>
            </a:r>
            <a:r>
              <a:rPr lang="fr-FR" sz="6600" b="1" dirty="0"/>
              <a:t> attention!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8F96C6-7F7A-6DDD-946B-7E00EE502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34E4B-C225-4F1A-A116-01C5C94DFD7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6863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Personnalisé 5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622041"/>
      </a:accent1>
      <a:accent2>
        <a:srgbClr val="993366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993366"/>
      </a:hlink>
      <a:folHlink>
        <a:srgbClr val="96A9A9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ème1" id="{E7FF4C00-F85A-43C9-93DC-7B8ED6BAFE0B}" vid="{D3FA6C05-7967-49B5-AACD-AF6E600E3CC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4A9CF8172F8E499D94B47F7BBD58D4" ma:contentTypeVersion="6" ma:contentTypeDescription="Crée un document." ma:contentTypeScope="" ma:versionID="84073918f3255bdfe59c034fe4f45254">
  <xsd:schema xmlns:xsd="http://www.w3.org/2001/XMLSchema" xmlns:xs="http://www.w3.org/2001/XMLSchema" xmlns:p="http://schemas.microsoft.com/office/2006/metadata/properties" xmlns:ns3="bd3b09ee-0940-4df3-98ed-d429e4f277b4" targetNamespace="http://schemas.microsoft.com/office/2006/metadata/properties" ma:root="true" ma:fieldsID="5f5bbf9e980b650fc55245fe0f0fe089" ns3:_="">
    <xsd:import namespace="bd3b09ee-0940-4df3-98ed-d429e4f277b4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3b09ee-0940-4df3-98ed-d429e4f277b4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d3b09ee-0940-4df3-98ed-d429e4f277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23BBD0-4EB2-43ED-BCED-25833420D3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3b09ee-0940-4df3-98ed-d429e4f277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5F3D60-B5F9-4991-8A94-B62DEF1114DF}">
  <ds:schemaRefs>
    <ds:schemaRef ds:uri="http://purl.org/dc/terms/"/>
    <ds:schemaRef ds:uri="bd3b09ee-0940-4df3-98ed-d429e4f277b4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0C5142B-FFBE-403E-98FC-3953037775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4693</TotalTime>
  <Words>482</Words>
  <Application>Microsoft Office PowerPoint</Application>
  <PresentationFormat>Grand écran</PresentationFormat>
  <Paragraphs>67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Segoe UI</vt:lpstr>
      <vt:lpstr>Thème1</vt:lpstr>
      <vt:lpstr>MONITORING OF THE ELECTRODE-ELECTROLYTE INTERFACE AND REDOX ACTIVITY IN NA-ION BATTERIES WITH CONCENTRATED AQUEOUS ELECTROLYTES</vt:lpstr>
      <vt:lpstr>1. Na-ion Aqueous Batteries with « Water-In-Salt Electrolytes »</vt:lpstr>
      <vt:lpstr>1. Na-ion Aqueous Batteries with « Water-In-Salt Electrolytes »</vt:lpstr>
      <vt:lpstr>2. Objectives and methods</vt:lpstr>
      <vt:lpstr>3. Redox activity and electrochemical performances</vt:lpstr>
      <vt:lpstr>4. FTIR operando measurements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Harini Mohanraaj</dc:creator>
  <cp:lastModifiedBy>Harini Mohanraaj</cp:lastModifiedBy>
  <cp:revision>16</cp:revision>
  <dcterms:created xsi:type="dcterms:W3CDTF">2025-12-06T20:29:46Z</dcterms:created>
  <dcterms:modified xsi:type="dcterms:W3CDTF">2026-09-24T14:03:04Z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0x010100674A9CF8172F8E499D94B47F7BBD58D4</vt:lpwstr>
  </property>
</Properties>
</file>