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041"/>
    <a:srgbClr val="156082"/>
    <a:srgbClr val="3A3A3A"/>
    <a:srgbClr val="00B050"/>
    <a:srgbClr val="E04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8" autoAdjust="0"/>
  </p:normalViewPr>
  <p:slideViewPr>
    <p:cSldViewPr snapToGrid="0">
      <p:cViewPr varScale="1">
        <p:scale>
          <a:sx n="86" d="100"/>
          <a:sy n="86" d="100"/>
        </p:scale>
        <p:origin x="45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D54E75-D545-1881-36F5-FB57A16FB8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801D4B-4A4B-1675-98C0-11C631CFA3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78A26-DE30-41E0-99BF-477F25C4578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C0D03-27C6-61B8-2476-1365684607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D78FB-8237-4F6A-C8C3-55D5213605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0791A-ECB8-4063-89F3-59EB2552C4E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05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3E43A-F2FA-4989-8500-848A5C52281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36A91-EFEA-4DD7-87C8-7AD187777B5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957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6A91-EFEA-4DD7-87C8-7AD187777B5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1437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6A91-EFEA-4DD7-87C8-7AD187777B5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096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6A91-EFEA-4DD7-87C8-7AD187777B5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8786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6A91-EFEA-4DD7-87C8-7AD187777B5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193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36A91-EFEA-4DD7-87C8-7AD187777B5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947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B30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1516D-86A5-FBC9-0EC9-921D072B9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000" y="1056374"/>
            <a:ext cx="11472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it-I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0D561-9191-9C78-D24B-EB935D6A2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1403"/>
            <a:ext cx="9144000" cy="2195446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0FBD9-E322-DE77-7162-DA16C17D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0151-C1BF-4575-B595-66B0DBC7F80A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7436-2912-50E7-DCBA-CC458007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CEBCE-0FD8-407E-CC9C-A499039F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CBC1F0-D0A3-FCDE-9B07-7978A7E032F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162C443-DEBC-C4E7-065D-8C5283FADEFA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44F0049-01CA-A345-1FC6-FE8DE2938684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FD171F-EA52-EE59-1B02-0BB2D310258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4924F9E-62E5-DCDD-9F86-8332BBB66A9C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77995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21CDC-41BB-AE55-3E6E-38525218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11472000" cy="612742"/>
          </a:xfrm>
          <a:noFill/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it-I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69C9C-6C45-9105-D4B3-CC5F97107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518E-3417-4B7B-9B71-5DB7BF42D5CE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EE03C-2438-3FDA-2AB1-B0B25C32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29EED0-1DD7-7553-00F6-BA03BEEF5872}"/>
              </a:ext>
            </a:extLst>
          </p:cNvPr>
          <p:cNvSpPr/>
          <p:nvPr userDrawn="1"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0B3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8031B3-4F1D-BF37-9869-E4C86A04ED4F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solidFill>
            <a:srgbClr val="0B3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4C9C-F4A1-2D87-0FF9-6DDA8D166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1998" y="6492875"/>
            <a:ext cx="360001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Nina" panose="020B0606030504040204" pitchFamily="34" charset="0"/>
              </a:defRPr>
            </a:lvl1pPr>
          </a:lstStyle>
          <a:p>
            <a:fld id="{AE23A021-1088-4802-8746-4A77D16C0CDE}" type="slidenum">
              <a:rPr lang="it-IT" smtClean="0"/>
              <a:pPr/>
              <a:t>‹#›</a:t>
            </a:fld>
            <a:endParaRPr lang="it-IT">
              <a:latin typeface="Nina" panose="020B0606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53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7B8F28F-4125-E738-6A0F-81F768FC848A}"/>
              </a:ext>
            </a:extLst>
          </p:cNvPr>
          <p:cNvSpPr/>
          <p:nvPr userDrawn="1"/>
        </p:nvSpPr>
        <p:spPr>
          <a:xfrm>
            <a:off x="0" y="6492874"/>
            <a:ext cx="12192001" cy="365126"/>
          </a:xfrm>
          <a:prstGeom prst="rect">
            <a:avLst/>
          </a:prstGeom>
          <a:solidFill>
            <a:srgbClr val="0B3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29EED0-1DD7-7553-00F6-BA03BEEF5872}"/>
              </a:ext>
            </a:extLst>
          </p:cNvPr>
          <p:cNvSpPr/>
          <p:nvPr userDrawn="1"/>
        </p:nvSpPr>
        <p:spPr>
          <a:xfrm>
            <a:off x="-1" y="1"/>
            <a:ext cx="12192001" cy="612742"/>
          </a:xfrm>
          <a:prstGeom prst="rect">
            <a:avLst/>
          </a:prstGeom>
          <a:solidFill>
            <a:srgbClr val="0B3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21CDC-41BB-AE55-3E6E-38525218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11472000" cy="612742"/>
          </a:xfrm>
          <a:noFill/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9AD1B-D31B-E404-85B5-74D9FE342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751427"/>
            <a:ext cx="11471997" cy="54096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it-I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69C9C-6C45-9105-D4B3-CC5F97107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518E-3417-4B7B-9B71-5DB7BF42D5CE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EE03C-2438-3FDA-2AB1-B0B25C32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4C9C-F4A1-2D87-0FF9-6DDA8D166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1998" y="6492875"/>
            <a:ext cx="360001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Nina" panose="020B0606030504040204" pitchFamily="34" charset="0"/>
              </a:defRPr>
            </a:lvl1pPr>
          </a:lstStyle>
          <a:p>
            <a:fld id="{AE23A021-1088-4802-8746-4A77D16C0CDE}" type="slidenum">
              <a:rPr lang="it-IT" smtClean="0"/>
              <a:pPr/>
              <a:t>‹#›</a:t>
            </a:fld>
            <a:endParaRPr lang="it-IT">
              <a:latin typeface="Nina" panose="020B0606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66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5BF64-49F6-3C22-EFEC-C7676D46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07721-3A3F-376D-BECF-D295B6BB3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B526-C258-8B39-B06F-3E477AD8D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34178-9794-4CBA-9A96-05AD7AE4B4B9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60769-49CC-7C0B-F5E3-A2E7AA81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BE2E6-C042-0BA8-CE2D-51450CB3C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57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122E8-C053-7A21-2A35-086E729D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DE4D8-66A0-80D4-804B-6BDDCC8AB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012CF-6BF1-F397-6A4A-D18C0531E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4D095-AD77-B822-7EE0-DBB8092B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78F8B-B447-4052-8E86-7F66C28BF75C}" type="datetime1">
              <a:rPr lang="it-IT" smtClean="0"/>
              <a:t>24/09/2026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ECC9A-8523-9E8F-E78D-AD88C36F7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D8EFC-FE8C-06C8-05E4-48BA1FD4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46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3DE3C-819A-C9A8-194B-E554638E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95214-9EE9-FD37-A0EE-29EF74982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09642F-873D-3262-9DD0-F75459408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BBAEC-3F8F-E0EE-D91F-00A1378B3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1B6B49-B0DC-F4B6-BB47-7B465A33B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F01FC-7BF5-DE23-E06A-2EF9F774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E1C13-CA0E-4ED4-AF9F-19E6EA8692D8}" type="datetime1">
              <a:rPr lang="it-IT" smtClean="0"/>
              <a:t>24/09/2026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8FBF45-EF5E-E680-5095-EBE932ADE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9E373-DA41-07CB-3312-2E28ECA21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222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4C0C5-192B-2D1D-84D4-A7CAFAB21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49D8DA-539F-9E67-3A39-8800EBF47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36E7-EB09-4615-9EF1-735698D763DE}" type="datetime1">
              <a:rPr lang="it-IT" smtClean="0"/>
              <a:t>24/09/2026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E2A7F2-1144-6E1C-8D9D-D64BE27C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CC81AC-2B5B-866D-7BBB-2ECC64B91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57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3F9C4-91A8-35F8-B30B-3339DCC3D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044F-A641-42F2-9421-F9A3036C73C3}" type="datetime1">
              <a:rPr lang="it-IT" smtClean="0"/>
              <a:t>24/09/2026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DDD733-E32C-5F80-DD7B-906889DF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6C95B-405C-A26C-DFB5-2295BE3F5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71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2FEC-FAD8-9A3F-475E-CD0B6D98A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0143-8BB6-73ED-04C1-52841CB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C6FB7-200B-B059-B34C-3D68CAD80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35857-F645-A2AF-3A01-4BE180514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ECABB-FB93-44D2-BC0D-0891FA4271D4}" type="datetime1">
              <a:rPr lang="it-IT" smtClean="0"/>
              <a:t>24/09/2026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03669-BB02-6A3D-60BD-2EBF63EB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142DD-4A3A-BDC1-D906-2A6D59D74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87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6002-FC27-9A69-E447-F73E68137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ADF476-E729-57F4-2812-8F215D4C3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3FFCC-AC45-7084-C893-45BB3939A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08BCC-8C85-D03B-D912-8A1B7FA94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4362-58FE-42DB-8191-7F230EB12CE3}" type="datetime1">
              <a:rPr lang="it-IT" smtClean="0"/>
              <a:t>24/09/2026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A1AD7-7920-A3A1-47D3-4EF4F7E2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2CDF5-7E88-26D5-543F-62C8310E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274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675F0-322A-A79A-2510-6E316003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C3300-7AC7-1DAA-A00B-98D9A647A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D4188-F0A4-A2E0-2DB7-922DCB99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13C6B-330D-4241-B4B1-0060E75CF591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87D95-B200-4270-B279-4D1C8B84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3F69D-D5C5-57DF-7CDF-8D9110474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99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827AB3-360B-0B87-2CBF-374FEF1F6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985C5E-742C-BDC3-1FA9-67F1F256A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F5F16-A990-40A3-788A-9847553A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EE4DF-1781-4593-A734-355DDDC1A4D0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52DDB-6B2B-7722-A6EA-697C65288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E3641-11C6-1D16-C0FA-E5AFB29E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11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EFB59B-81A2-B4D8-F6C5-D5E5ADA8E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B2553-6BF2-CB54-3DE3-21204961B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62B58-4630-5EE5-7CE4-DF51FE2C0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1A13B7-B2CC-4D63-B3F7-CC8380CA87E8}" type="datetime1">
              <a:rPr lang="it-IT" smtClean="0"/>
              <a:t>24/09/2026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451F1-CF63-2DEA-AA14-81130B1F2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EACBD-55D4-1352-9857-E944CCE13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23A021-1088-4802-8746-4A77D16C0CD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9882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64BA-8554-0F22-B317-A23B6DC096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400" b="1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UV-VUV excited thermally-stimulated and delayed luminescence in Ce-doped scintillating crystals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1ECBF-E6F6-33FE-4AF5-8704F1EBE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7619"/>
            <a:ext cx="9144000" cy="2195446"/>
          </a:xfrm>
        </p:spPr>
        <p:txBody>
          <a:bodyPr>
            <a:normAutofit/>
          </a:bodyPr>
          <a:lstStyle/>
          <a:p>
            <a:r>
              <a:rPr lang="en-GB" sz="2400" u="sng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Pietro Moiraghi</a:t>
            </a:r>
            <a:r>
              <a:rPr lang="en-GB" sz="24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Francesca Cova, </a:t>
            </a:r>
            <a:r>
              <a:rPr lang="en-GB" sz="2400" noProof="0" dirty="0"/>
              <a:t>Vittoria </a:t>
            </a:r>
            <a:r>
              <a:rPr lang="en-GB" sz="24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Vigorito, Alessandra Ronchi, Alberto </a:t>
            </a:r>
            <a:r>
              <a:rPr lang="en-GB" sz="2400" noProof="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Paleari</a:t>
            </a:r>
            <a:r>
              <a:rPr lang="en-GB" sz="24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Mauro Fasoli, Roberto Lorenzi</a:t>
            </a:r>
          </a:p>
          <a:p>
            <a:endParaRPr lang="en-GB" sz="2400" noProof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2400" noProof="0" dirty="0"/>
              <a:t>University of Milano-Bicocca</a:t>
            </a:r>
          </a:p>
          <a:p>
            <a:r>
              <a:rPr lang="en-GB" sz="24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Department of Materials Science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30931-BCB4-8EDA-359C-476F083D0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123" y="420892"/>
            <a:ext cx="1723777" cy="883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129220-FD3A-186B-8E1A-860D22725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50" y="408650"/>
            <a:ext cx="878972" cy="8789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2849F9-64AE-84FB-5E4E-60FE10727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0" y="408650"/>
            <a:ext cx="817649" cy="8789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D16EB6-1501-E84E-0996-26B727DCD04F}"/>
              </a:ext>
            </a:extLst>
          </p:cNvPr>
          <p:cNvSpPr txBox="1"/>
          <p:nvPr/>
        </p:nvSpPr>
        <p:spPr>
          <a:xfrm>
            <a:off x="350475" y="6164285"/>
            <a:ext cx="114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“Gilberto </a:t>
            </a:r>
            <a:r>
              <a:rPr lang="en-GB" sz="1500" noProof="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Vlaic</a:t>
            </a:r>
            <a:r>
              <a:rPr lang="en-GB" sz="15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XVIII School on Synchrotron Radiation: Fundamentals, Methods and Applications – Muggia, 24</a:t>
            </a:r>
            <a:r>
              <a:rPr lang="en-GB" sz="1500" baseline="300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15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7247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9DCEB-7E31-0CE4-A304-E475F4B9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Charge trapping and release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AAA92-CBEA-9CEE-D1FC-03D10235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en-GB" noProof="0" smtClean="0"/>
              <a:pPr/>
              <a:t>2</a:t>
            </a:fld>
            <a:endParaRPr lang="en-GB" noProof="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5132D78-158C-EAE0-C4BB-93F0AA53DC6E}"/>
              </a:ext>
            </a:extLst>
          </p:cNvPr>
          <p:cNvCxnSpPr>
            <a:cxnSpLocks/>
          </p:cNvCxnSpPr>
          <p:nvPr/>
        </p:nvCxnSpPr>
        <p:spPr>
          <a:xfrm>
            <a:off x="6730960" y="4779420"/>
            <a:ext cx="647650" cy="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5F13329-19DF-F262-B7D7-0F34A263585C}"/>
              </a:ext>
            </a:extLst>
          </p:cNvPr>
          <p:cNvSpPr txBox="1"/>
          <p:nvPr/>
        </p:nvSpPr>
        <p:spPr>
          <a:xfrm>
            <a:off x="9147462" y="4985870"/>
            <a:ext cx="206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>
                <a:solidFill>
                  <a:srgbClr val="FF0000"/>
                </a:solidFill>
                <a:latin typeface="Nina" panose="020B0606030504040204" pitchFamily="34" charset="0"/>
              </a:rPr>
              <a:t>Thermally stimulated or delayed luminescence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B3E8352A-CAC1-953D-B8AA-1CFF1F7CE807}"/>
              </a:ext>
            </a:extLst>
          </p:cNvPr>
          <p:cNvGrpSpPr/>
          <p:nvPr/>
        </p:nvGrpSpPr>
        <p:grpSpPr>
          <a:xfrm>
            <a:off x="7246717" y="3186544"/>
            <a:ext cx="2269320" cy="3283130"/>
            <a:chOff x="7116087" y="2815214"/>
            <a:chExt cx="1910805" cy="276445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378975-FCD8-93AD-6C52-B71C936A5664}"/>
                </a:ext>
              </a:extLst>
            </p:cNvPr>
            <p:cNvSpPr/>
            <p:nvPr/>
          </p:nvSpPr>
          <p:spPr>
            <a:xfrm>
              <a:off x="7116087" y="4937398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BA00A65-6628-1C7B-98ED-288B5E51DEFB}"/>
                </a:ext>
              </a:extLst>
            </p:cNvPr>
            <p:cNvSpPr/>
            <p:nvPr/>
          </p:nvSpPr>
          <p:spPr>
            <a:xfrm flipV="1">
              <a:off x="7116087" y="2815214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F30D56A-6516-F178-8C76-58A8A92EF3A3}"/>
                </a:ext>
              </a:extLst>
            </p:cNvPr>
            <p:cNvCxnSpPr>
              <a:cxnSpLocks/>
            </p:cNvCxnSpPr>
            <p:nvPr/>
          </p:nvCxnSpPr>
          <p:spPr>
            <a:xfrm>
              <a:off x="8390221" y="4658043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9C8E2B-669D-C261-2215-88F3E7B46608}"/>
                </a:ext>
              </a:extLst>
            </p:cNvPr>
            <p:cNvCxnSpPr>
              <a:cxnSpLocks/>
            </p:cNvCxnSpPr>
            <p:nvPr/>
          </p:nvCxnSpPr>
          <p:spPr>
            <a:xfrm>
              <a:off x="8390221" y="4012076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2C3A178-7797-961B-DBE2-F953152B88D8}"/>
                </a:ext>
              </a:extLst>
            </p:cNvPr>
            <p:cNvCxnSpPr>
              <a:cxnSpLocks/>
            </p:cNvCxnSpPr>
            <p:nvPr/>
          </p:nvCxnSpPr>
          <p:spPr>
            <a:xfrm>
              <a:off x="7454694" y="3756262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602AB98-7662-2628-4065-4A23C18C84BA}"/>
                </a:ext>
              </a:extLst>
            </p:cNvPr>
            <p:cNvSpPr/>
            <p:nvPr/>
          </p:nvSpPr>
          <p:spPr>
            <a:xfrm>
              <a:off x="8507406" y="4607678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D06995E-3CDE-0184-87B1-ADF8AFCA6383}"/>
                </a:ext>
              </a:extLst>
            </p:cNvPr>
            <p:cNvSpPr/>
            <p:nvPr/>
          </p:nvSpPr>
          <p:spPr>
            <a:xfrm>
              <a:off x="7572076" y="3705303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A6B4453-9CCE-17B3-3171-BBEE193DB5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2243" y="3452192"/>
              <a:ext cx="0" cy="249966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64D0797-4AA3-8638-752F-0CB5CA607007}"/>
                </a:ext>
              </a:extLst>
            </p:cNvPr>
            <p:cNvSpPr/>
            <p:nvPr/>
          </p:nvSpPr>
          <p:spPr>
            <a:xfrm>
              <a:off x="7572076" y="3342840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427BEC5-529B-FA80-937B-EB6598B4D1E0}"/>
                </a:ext>
              </a:extLst>
            </p:cNvPr>
            <p:cNvCxnSpPr>
              <a:cxnSpLocks/>
              <a:stCxn id="30" idx="6"/>
            </p:cNvCxnSpPr>
            <p:nvPr/>
          </p:nvCxnSpPr>
          <p:spPr>
            <a:xfrm>
              <a:off x="7672411" y="3393007"/>
              <a:ext cx="819931" cy="0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10ED5CF-EDB2-5517-07B9-D4EF6B1D09CB}"/>
                </a:ext>
              </a:extLst>
            </p:cNvPr>
            <p:cNvSpPr/>
            <p:nvPr/>
          </p:nvSpPr>
          <p:spPr>
            <a:xfrm>
              <a:off x="8507603" y="3961532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B00F074-7412-5AE9-244D-A12DBA25001E}"/>
                </a:ext>
              </a:extLst>
            </p:cNvPr>
            <p:cNvSpPr/>
            <p:nvPr/>
          </p:nvSpPr>
          <p:spPr>
            <a:xfrm>
              <a:off x="8507603" y="3346104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F6067F6-414E-6D01-C412-D109D9336A00}"/>
                </a:ext>
              </a:extLst>
            </p:cNvPr>
            <p:cNvCxnSpPr>
              <a:cxnSpLocks/>
            </p:cNvCxnSpPr>
            <p:nvPr/>
          </p:nvCxnSpPr>
          <p:spPr>
            <a:xfrm>
              <a:off x="8557771" y="3455590"/>
              <a:ext cx="0" cy="499120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F70D05C-D392-E39A-9634-CE513D4462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56752" y="4061867"/>
              <a:ext cx="1" cy="54581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Elemento grafico 23">
              <a:extLst>
                <a:ext uri="{FF2B5EF4-FFF2-40B4-BE49-F238E27FC236}">
                  <a16:creationId xmlns:a16="http://schemas.microsoft.com/office/drawing/2014/main" id="{ED2A4DD0-F9DF-318D-F9D9-B7B7D088DA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64657" y="4218824"/>
              <a:ext cx="449169" cy="20730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687D8DF-ECE4-1ACB-DD28-D58BFDD52EB4}"/>
                </a:ext>
              </a:extLst>
            </p:cNvPr>
            <p:cNvSpPr txBox="1"/>
            <p:nvPr/>
          </p:nvSpPr>
          <p:spPr>
            <a:xfrm>
              <a:off x="7596554" y="3472354"/>
              <a:ext cx="893177" cy="285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 err="1">
                  <a:solidFill>
                    <a:srgbClr val="FF0000"/>
                  </a:solidFill>
                  <a:latin typeface="Nina" panose="020B0606030504040204" pitchFamily="34" charset="0"/>
                </a:rPr>
                <a:t>Detrapping</a:t>
              </a:r>
              <a:endParaRPr lang="en-GB" sz="1600" noProof="0" dirty="0">
                <a:solidFill>
                  <a:srgbClr val="FF0000"/>
                </a:solidFill>
                <a:latin typeface="Nina" panose="020B060603050404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B319221-9227-BAD2-3244-845BEA3A52F4}"/>
              </a:ext>
            </a:extLst>
          </p:cNvPr>
          <p:cNvSpPr txBox="1"/>
          <p:nvPr/>
        </p:nvSpPr>
        <p:spPr>
          <a:xfrm>
            <a:off x="6535196" y="4927386"/>
            <a:ext cx="1219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>
                <a:solidFill>
                  <a:srgbClr val="FF0000"/>
                </a:solidFill>
                <a:latin typeface="Nina" panose="020B0606030504040204" pitchFamily="34" charset="0"/>
              </a:rPr>
              <a:t>Prompt luminescence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36E48FC-5F91-4C99-C9CA-87976B07BE94}"/>
              </a:ext>
            </a:extLst>
          </p:cNvPr>
          <p:cNvSpPr txBox="1"/>
          <p:nvPr/>
        </p:nvSpPr>
        <p:spPr>
          <a:xfrm>
            <a:off x="3639356" y="4993765"/>
            <a:ext cx="1274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>
                <a:latin typeface="Nina" panose="020B0606030504040204" pitchFamily="34" charset="0"/>
              </a:rPr>
              <a:t>Luminescence centre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FD7C01A-38A3-71BA-2E1C-02401832172A}"/>
              </a:ext>
            </a:extLst>
          </p:cNvPr>
          <p:cNvCxnSpPr>
            <a:cxnSpLocks/>
          </p:cNvCxnSpPr>
          <p:nvPr/>
        </p:nvCxnSpPr>
        <p:spPr>
          <a:xfrm>
            <a:off x="4179508" y="4779420"/>
            <a:ext cx="647650" cy="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829AEEE-4FDF-590A-E0E5-62B78A39EC1F}"/>
              </a:ext>
            </a:extLst>
          </p:cNvPr>
          <p:cNvGrpSpPr/>
          <p:nvPr/>
        </p:nvGrpSpPr>
        <p:grpSpPr>
          <a:xfrm>
            <a:off x="4649127" y="3186544"/>
            <a:ext cx="2269320" cy="3283132"/>
            <a:chOff x="4778697" y="2815213"/>
            <a:chExt cx="1910805" cy="276445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7F864C-351A-A9CA-E9F6-D751A885C932}"/>
                </a:ext>
              </a:extLst>
            </p:cNvPr>
            <p:cNvSpPr/>
            <p:nvPr/>
          </p:nvSpPr>
          <p:spPr>
            <a:xfrm>
              <a:off x="4778697" y="4937398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592633-EDDA-71F4-5C9F-06E971953BD2}"/>
                </a:ext>
              </a:extLst>
            </p:cNvPr>
            <p:cNvSpPr/>
            <p:nvPr/>
          </p:nvSpPr>
          <p:spPr>
            <a:xfrm flipV="1">
              <a:off x="4778697" y="2815213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4D83334-AB25-989A-D1A9-E9D782729C04}"/>
                </a:ext>
              </a:extLst>
            </p:cNvPr>
            <p:cNvCxnSpPr>
              <a:cxnSpLocks/>
            </p:cNvCxnSpPr>
            <p:nvPr/>
          </p:nvCxnSpPr>
          <p:spPr>
            <a:xfrm>
              <a:off x="6052831" y="4658042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FA0AA54-BBA9-F1BE-4CEB-FE271CD2ED29}"/>
                </a:ext>
              </a:extLst>
            </p:cNvPr>
            <p:cNvCxnSpPr>
              <a:cxnSpLocks/>
            </p:cNvCxnSpPr>
            <p:nvPr/>
          </p:nvCxnSpPr>
          <p:spPr>
            <a:xfrm>
              <a:off x="6052831" y="4012075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20614A-15C5-D9E1-1D8B-7675DB206C58}"/>
                </a:ext>
              </a:extLst>
            </p:cNvPr>
            <p:cNvCxnSpPr>
              <a:cxnSpLocks/>
            </p:cNvCxnSpPr>
            <p:nvPr/>
          </p:nvCxnSpPr>
          <p:spPr>
            <a:xfrm>
              <a:off x="5374478" y="3756261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FFA3819-FE3C-6E33-A49B-1C383FF768C2}"/>
                </a:ext>
              </a:extLst>
            </p:cNvPr>
            <p:cNvSpPr/>
            <p:nvPr/>
          </p:nvSpPr>
          <p:spPr>
            <a:xfrm>
              <a:off x="6170015" y="4607677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8D70BDB-B1BB-7DFA-FB12-5CE47E9A735F}"/>
                </a:ext>
              </a:extLst>
            </p:cNvPr>
            <p:cNvSpPr/>
            <p:nvPr/>
          </p:nvSpPr>
          <p:spPr>
            <a:xfrm>
              <a:off x="5491839" y="3705302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91BDAC7-3CE8-A8F6-84B2-197D3FCDFD40}"/>
                </a:ext>
              </a:extLst>
            </p:cNvPr>
            <p:cNvSpPr/>
            <p:nvPr/>
          </p:nvSpPr>
          <p:spPr>
            <a:xfrm>
              <a:off x="6170211" y="3346596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7C12726-0282-8CCA-FB04-7E43E2A473C2}"/>
                </a:ext>
              </a:extLst>
            </p:cNvPr>
            <p:cNvSpPr/>
            <p:nvPr/>
          </p:nvSpPr>
          <p:spPr>
            <a:xfrm>
              <a:off x="6170212" y="3957036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42389C2-1F0B-C0BD-4F95-64D88BF25CBC}"/>
                </a:ext>
              </a:extLst>
            </p:cNvPr>
            <p:cNvCxnSpPr>
              <a:cxnSpLocks/>
            </p:cNvCxnSpPr>
            <p:nvPr/>
          </p:nvCxnSpPr>
          <p:spPr>
            <a:xfrm>
              <a:off x="6220379" y="3451094"/>
              <a:ext cx="0" cy="499120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FFE328B-FA2D-AA64-5F75-3350B25D0A52}"/>
                </a:ext>
              </a:extLst>
            </p:cNvPr>
            <p:cNvCxnSpPr>
              <a:cxnSpLocks/>
            </p:cNvCxnSpPr>
            <p:nvPr/>
          </p:nvCxnSpPr>
          <p:spPr>
            <a:xfrm>
              <a:off x="6219363" y="4057370"/>
              <a:ext cx="2037" cy="54581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Elemento grafico 23">
              <a:extLst>
                <a:ext uri="{FF2B5EF4-FFF2-40B4-BE49-F238E27FC236}">
                  <a16:creationId xmlns:a16="http://schemas.microsoft.com/office/drawing/2014/main" id="{6D550BD1-15C2-3A5F-0C7B-D02642B8D4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227134" y="4218823"/>
              <a:ext cx="449169" cy="207306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9DB336D-E938-7923-17F0-EF2D07F0A661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>
              <a:off x="5542007" y="3457479"/>
              <a:ext cx="0" cy="247823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F880115-A5E8-C583-DA43-97D547CF8F3D}"/>
                </a:ext>
              </a:extLst>
            </p:cNvPr>
            <p:cNvSpPr/>
            <p:nvPr/>
          </p:nvSpPr>
          <p:spPr>
            <a:xfrm>
              <a:off x="5491839" y="3342840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92B2803-0A02-D921-1765-91097307FAB9}"/>
                </a:ext>
              </a:extLst>
            </p:cNvPr>
            <p:cNvSpPr/>
            <p:nvPr/>
          </p:nvSpPr>
          <p:spPr>
            <a:xfrm>
              <a:off x="4943650" y="3346208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6556592-E31C-6EB5-C52B-FA83EB554258}"/>
                </a:ext>
              </a:extLst>
            </p:cNvPr>
            <p:cNvCxnSpPr>
              <a:cxnSpLocks/>
            </p:cNvCxnSpPr>
            <p:nvPr/>
          </p:nvCxnSpPr>
          <p:spPr>
            <a:xfrm>
              <a:off x="5053168" y="3398006"/>
              <a:ext cx="438671" cy="0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or: Curved 80">
              <a:extLst>
                <a:ext uri="{FF2B5EF4-FFF2-40B4-BE49-F238E27FC236}">
                  <a16:creationId xmlns:a16="http://schemas.microsoft.com/office/drawing/2014/main" id="{7152AE4E-E3DD-9814-2ECE-46FAE560A78C}"/>
                </a:ext>
              </a:extLst>
            </p:cNvPr>
            <p:cNvCxnSpPr>
              <a:cxnSpLocks/>
              <a:stCxn id="75" idx="7"/>
            </p:cNvCxnSpPr>
            <p:nvPr/>
          </p:nvCxnSpPr>
          <p:spPr>
            <a:xfrm rot="5400000" flipH="1" flipV="1">
              <a:off x="5596650" y="2787536"/>
              <a:ext cx="6008" cy="1140725"/>
            </a:xfrm>
            <a:prstGeom prst="curvedConnector4">
              <a:avLst>
                <a:gd name="adj1" fmla="val 1321122"/>
                <a:gd name="adj2" fmla="val 95455"/>
              </a:avLst>
            </a:prstGeom>
            <a:ln w="12700">
              <a:solidFill>
                <a:srgbClr val="3A3A3A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8F8A7FE-38C3-1096-D408-75DFFE79F60C}"/>
                </a:ext>
              </a:extLst>
            </p:cNvPr>
            <p:cNvSpPr/>
            <p:nvPr/>
          </p:nvSpPr>
          <p:spPr>
            <a:xfrm>
              <a:off x="4952440" y="4934447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6401A08C-D934-0395-169E-DA37662BEC09}"/>
                </a:ext>
              </a:extLst>
            </p:cNvPr>
            <p:cNvCxnSpPr>
              <a:cxnSpLocks/>
            </p:cNvCxnSpPr>
            <p:nvPr/>
          </p:nvCxnSpPr>
          <p:spPr>
            <a:xfrm>
              <a:off x="5055809" y="4986163"/>
              <a:ext cx="1109173" cy="0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5628E33-5DD7-7CC3-CA3F-35529D31D0F2}"/>
                </a:ext>
              </a:extLst>
            </p:cNvPr>
            <p:cNvSpPr/>
            <p:nvPr/>
          </p:nvSpPr>
          <p:spPr>
            <a:xfrm>
              <a:off x="6169819" y="4934447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C9ADDADE-1883-0690-59A0-0D586195C0B6}"/>
                </a:ext>
              </a:extLst>
            </p:cNvPr>
            <p:cNvCxnSpPr>
              <a:cxnSpLocks/>
              <a:stCxn id="129" idx="0"/>
              <a:endCxn id="16" idx="4"/>
            </p:cNvCxnSpPr>
            <p:nvPr/>
          </p:nvCxnSpPr>
          <p:spPr>
            <a:xfrm flipV="1">
              <a:off x="6220183" y="4708405"/>
              <a:ext cx="196" cy="226042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68C0400-2BA1-5186-51B7-8674F154331D}"/>
              </a:ext>
            </a:extLst>
          </p:cNvPr>
          <p:cNvGrpSpPr/>
          <p:nvPr/>
        </p:nvGrpSpPr>
        <p:grpSpPr>
          <a:xfrm>
            <a:off x="2051538" y="3186544"/>
            <a:ext cx="2269320" cy="3288716"/>
            <a:chOff x="2435258" y="2815213"/>
            <a:chExt cx="1910805" cy="276915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099F67-4518-E76D-9AC8-B140B57B6281}"/>
                </a:ext>
              </a:extLst>
            </p:cNvPr>
            <p:cNvSpPr/>
            <p:nvPr/>
          </p:nvSpPr>
          <p:spPr>
            <a:xfrm>
              <a:off x="2435258" y="4937398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439F95-80A7-22BC-86E8-C6F0734CE58D}"/>
                </a:ext>
              </a:extLst>
            </p:cNvPr>
            <p:cNvSpPr/>
            <p:nvPr/>
          </p:nvSpPr>
          <p:spPr>
            <a:xfrm flipV="1">
              <a:off x="2435258" y="2815213"/>
              <a:ext cx="1910805" cy="642266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BA5616E-C73C-EABB-DE3B-5367A8850447}"/>
                </a:ext>
              </a:extLst>
            </p:cNvPr>
            <p:cNvCxnSpPr>
              <a:cxnSpLocks/>
            </p:cNvCxnSpPr>
            <p:nvPr/>
          </p:nvCxnSpPr>
          <p:spPr>
            <a:xfrm>
              <a:off x="3709392" y="4658042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676D44-59D9-4355-4E2D-97DCF81B2B55}"/>
                </a:ext>
              </a:extLst>
            </p:cNvPr>
            <p:cNvSpPr txBox="1"/>
            <p:nvPr/>
          </p:nvSpPr>
          <p:spPr>
            <a:xfrm>
              <a:off x="2441995" y="5091976"/>
              <a:ext cx="838227" cy="492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>
                  <a:latin typeface="Nina" panose="020B0606030504040204" pitchFamily="34" charset="0"/>
                </a:rPr>
                <a:t>Valence band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C3FE506-4B99-20D1-4AC9-E41138C39734}"/>
                </a:ext>
              </a:extLst>
            </p:cNvPr>
            <p:cNvSpPr txBox="1"/>
            <p:nvPr/>
          </p:nvSpPr>
          <p:spPr>
            <a:xfrm>
              <a:off x="2436448" y="2889225"/>
              <a:ext cx="1026975" cy="492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>
                  <a:latin typeface="Nina" panose="020B0606030504040204" pitchFamily="34" charset="0"/>
                </a:rPr>
                <a:t>Conduction band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43514AE-5B5F-616F-9516-8D844F6C0806}"/>
                </a:ext>
              </a:extLst>
            </p:cNvPr>
            <p:cNvCxnSpPr>
              <a:cxnSpLocks/>
            </p:cNvCxnSpPr>
            <p:nvPr/>
          </p:nvCxnSpPr>
          <p:spPr>
            <a:xfrm>
              <a:off x="3709392" y="4012075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D4C316C-9F69-909F-04D1-99923818686A}"/>
                </a:ext>
              </a:extLst>
            </p:cNvPr>
            <p:cNvCxnSpPr>
              <a:cxnSpLocks/>
            </p:cNvCxnSpPr>
            <p:nvPr/>
          </p:nvCxnSpPr>
          <p:spPr>
            <a:xfrm>
              <a:off x="2773864" y="3756261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BCC462-8837-048D-DC67-8EEDFAA7F7D6}"/>
                </a:ext>
              </a:extLst>
            </p:cNvPr>
            <p:cNvSpPr txBox="1"/>
            <p:nvPr/>
          </p:nvSpPr>
          <p:spPr>
            <a:xfrm>
              <a:off x="2811423" y="3739970"/>
              <a:ext cx="686774" cy="492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>
                  <a:latin typeface="Nina" panose="020B0606030504040204" pitchFamily="34" charset="0"/>
                </a:rPr>
                <a:t>Electron trap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71E6298-30D3-5952-A887-62413F356A36}"/>
                </a:ext>
              </a:extLst>
            </p:cNvPr>
            <p:cNvSpPr/>
            <p:nvPr/>
          </p:nvSpPr>
          <p:spPr>
            <a:xfrm>
              <a:off x="2602967" y="4934447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EE6CCE4-A173-361A-010C-CB11C46D96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3233" y="3452868"/>
              <a:ext cx="0" cy="148157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DE578AB-A9A1-D5F6-E9FD-424DD71F4FB8}"/>
                </a:ext>
              </a:extLst>
            </p:cNvPr>
            <p:cNvSpPr txBox="1"/>
            <p:nvPr/>
          </p:nvSpPr>
          <p:spPr>
            <a:xfrm>
              <a:off x="2604393" y="4208247"/>
              <a:ext cx="790691" cy="285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>
                  <a:solidFill>
                    <a:srgbClr val="FF0000"/>
                  </a:solidFill>
                  <a:latin typeface="Nina" panose="020B0606030504040204" pitchFamily="34" charset="0"/>
                </a:rPr>
                <a:t>Excitation</a:t>
              </a:r>
              <a:endParaRPr lang="en-GB" sz="1600" baseline="-25000" noProof="0" dirty="0">
                <a:solidFill>
                  <a:srgbClr val="FF0000"/>
                </a:solidFill>
                <a:latin typeface="Nina" panose="020B060603050404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9815B01-CFC9-B444-0BDB-A68E890E8805}"/>
                </a:ext>
              </a:extLst>
            </p:cNvPr>
            <p:cNvSpPr/>
            <p:nvPr/>
          </p:nvSpPr>
          <p:spPr>
            <a:xfrm>
              <a:off x="2603163" y="3343031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A36E29FF-0F44-8944-C9F3-744EEAE72E1F}"/>
              </a:ext>
            </a:extLst>
          </p:cNvPr>
          <p:cNvSpPr/>
          <p:nvPr/>
        </p:nvSpPr>
        <p:spPr>
          <a:xfrm>
            <a:off x="562449" y="1659961"/>
            <a:ext cx="1279730" cy="612742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Excitation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1C344AD7-2007-676C-CB55-9B5C2508B9EA}"/>
              </a:ext>
            </a:extLst>
          </p:cNvPr>
          <p:cNvCxnSpPr>
            <a:cxnSpLocks/>
          </p:cNvCxnSpPr>
          <p:nvPr/>
        </p:nvCxnSpPr>
        <p:spPr>
          <a:xfrm>
            <a:off x="1876848" y="1966332"/>
            <a:ext cx="431027" cy="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18A81B17-E4CC-90B8-AC03-4B695212F7A2}"/>
              </a:ext>
            </a:extLst>
          </p:cNvPr>
          <p:cNvSpPr/>
          <p:nvPr/>
        </p:nvSpPr>
        <p:spPr>
          <a:xfrm>
            <a:off x="2351207" y="1556396"/>
            <a:ext cx="1649418" cy="819873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Free charge carriers</a:t>
            </a:r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211FDFD4-675C-D423-47F8-7FC1B73AE34C}"/>
              </a:ext>
            </a:extLst>
          </p:cNvPr>
          <p:cNvSpPr/>
          <p:nvPr/>
        </p:nvSpPr>
        <p:spPr>
          <a:xfrm>
            <a:off x="4769618" y="910632"/>
            <a:ext cx="2593961" cy="819873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Recombination (prompt luminescence)</a:t>
            </a:r>
          </a:p>
        </p:txBody>
      </p:sp>
      <p:pic>
        <p:nvPicPr>
          <p:cNvPr id="186" name="Graphic 185" descr="Hourglass Finished with solid fill">
            <a:extLst>
              <a:ext uri="{FF2B5EF4-FFF2-40B4-BE49-F238E27FC236}">
                <a16:creationId xmlns:a16="http://schemas.microsoft.com/office/drawing/2014/main" id="{CB538ADA-7047-0295-68C7-A3A4CB0F3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14826" y="2179073"/>
            <a:ext cx="642267" cy="642267"/>
          </a:xfrm>
          <a:prstGeom prst="rect">
            <a:avLst/>
          </a:prstGeom>
        </p:spPr>
      </p:pic>
      <p:pic>
        <p:nvPicPr>
          <p:cNvPr id="188" name="Graphic 187" descr="Stopwatch 33% with solid fill">
            <a:extLst>
              <a:ext uri="{FF2B5EF4-FFF2-40B4-BE49-F238E27FC236}">
                <a16:creationId xmlns:a16="http://schemas.microsoft.com/office/drawing/2014/main" id="{A4E67AC2-187A-3752-A3F4-950CFFC52C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7157" y="1004288"/>
            <a:ext cx="625760" cy="625760"/>
          </a:xfrm>
          <a:prstGeom prst="rect">
            <a:avLst/>
          </a:prstGeom>
        </p:spPr>
      </p:pic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5D082D46-C1DD-93CB-3DB9-FCFA98E5E97C}"/>
              </a:ext>
            </a:extLst>
          </p:cNvPr>
          <p:cNvSpPr/>
          <p:nvPr/>
        </p:nvSpPr>
        <p:spPr>
          <a:xfrm>
            <a:off x="4769618" y="2175556"/>
            <a:ext cx="1649418" cy="649300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Charge trapping</a:t>
            </a:r>
          </a:p>
        </p:txBody>
      </p: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0099DD87-5108-8901-FE6B-D1027213B271}"/>
              </a:ext>
            </a:extLst>
          </p:cNvPr>
          <p:cNvCxnSpPr>
            <a:cxnSpLocks/>
          </p:cNvCxnSpPr>
          <p:nvPr/>
        </p:nvCxnSpPr>
        <p:spPr>
          <a:xfrm>
            <a:off x="6485310" y="2500206"/>
            <a:ext cx="1111416" cy="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8EB18761-1BE0-36A2-09F2-7E5F8E101CA6}"/>
              </a:ext>
            </a:extLst>
          </p:cNvPr>
          <p:cNvSpPr/>
          <p:nvPr/>
        </p:nvSpPr>
        <p:spPr>
          <a:xfrm>
            <a:off x="7671984" y="2139752"/>
            <a:ext cx="2068040" cy="720908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Detrapping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recombination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31D6CFF-CD06-DCB6-B86B-745FFADBC37C}"/>
              </a:ext>
            </a:extLst>
          </p:cNvPr>
          <p:cNvSpPr txBox="1"/>
          <p:nvPr/>
        </p:nvSpPr>
        <p:spPr>
          <a:xfrm>
            <a:off x="6547183" y="2155654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Nina" panose="020B0606030504040204" pitchFamily="34" charset="0"/>
              </a:rPr>
              <a:t>Heat/time</a:t>
            </a:r>
          </a:p>
        </p:txBody>
      </p: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C2156A6F-C0C9-8BD4-FD62-F7AA6BE663BB}"/>
              </a:ext>
            </a:extLst>
          </p:cNvPr>
          <p:cNvCxnSpPr>
            <a:cxnSpLocks/>
          </p:cNvCxnSpPr>
          <p:nvPr/>
        </p:nvCxnSpPr>
        <p:spPr>
          <a:xfrm flipV="1">
            <a:off x="4048563" y="1423278"/>
            <a:ext cx="621240" cy="546638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E1C19DBB-B21A-1FBE-B829-2F948341AB08}"/>
              </a:ext>
            </a:extLst>
          </p:cNvPr>
          <p:cNvCxnSpPr>
            <a:cxnSpLocks/>
          </p:cNvCxnSpPr>
          <p:nvPr/>
        </p:nvCxnSpPr>
        <p:spPr>
          <a:xfrm>
            <a:off x="4046182" y="1954601"/>
            <a:ext cx="621240" cy="546638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FBE5EDFB-0D15-8058-D9AD-DBB0974F5ACE}"/>
              </a:ext>
            </a:extLst>
          </p:cNvPr>
          <p:cNvSpPr txBox="1"/>
          <p:nvPr/>
        </p:nvSpPr>
        <p:spPr>
          <a:xfrm>
            <a:off x="7962407" y="1135378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–10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10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–7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330B4817-43AA-F9B4-B1DB-01AC68635DF0}"/>
              </a:ext>
            </a:extLst>
          </p:cNvPr>
          <p:cNvSpPr txBox="1"/>
          <p:nvPr/>
        </p:nvSpPr>
        <p:spPr>
          <a:xfrm>
            <a:off x="10321255" y="2309542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–2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10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</a:t>
            </a:r>
          </a:p>
        </p:txBody>
      </p:sp>
    </p:spTree>
    <p:extLst>
      <p:ext uri="{BB962C8B-B14F-4D97-AF65-F5344CB8AC3E}">
        <p14:creationId xmlns:p14="http://schemas.microsoft.com/office/powerpoint/2010/main" val="338401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AFC9-97FF-1FD5-F87A-49E2F8D99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Kinetics and trap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7EBA3-3369-3FBD-9E61-3F0CDCFF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AE23A021-1088-4802-8746-4A77D16C0CDE}" type="slidenum">
              <a:rPr lang="en-GB" noProof="0" smtClean="0"/>
              <a:pPr algn="ctr"/>
              <a:t>3</a:t>
            </a:fld>
            <a:endParaRPr lang="en-GB" noProof="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109D0EC-49E8-DD6B-439A-1D5FC20E5717}"/>
              </a:ext>
            </a:extLst>
          </p:cNvPr>
          <p:cNvSpPr/>
          <p:nvPr/>
        </p:nvSpPr>
        <p:spPr>
          <a:xfrm>
            <a:off x="712737" y="1251402"/>
            <a:ext cx="2634631" cy="898552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Thermally stimulated luminescence (TSL)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B0F181-89C2-3247-88C5-AC3542A51351}"/>
              </a:ext>
            </a:extLst>
          </p:cNvPr>
          <p:cNvSpPr txBox="1"/>
          <p:nvPr/>
        </p:nvSpPr>
        <p:spPr>
          <a:xfrm>
            <a:off x="7326107" y="814014"/>
            <a:ext cx="1522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sz="1200" b="1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order kinetics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F45461-1FE1-4BFC-369C-ECF75BCAB4C8}"/>
              </a:ext>
            </a:extLst>
          </p:cNvPr>
          <p:cNvSpPr txBox="1"/>
          <p:nvPr/>
        </p:nvSpPr>
        <p:spPr>
          <a:xfrm>
            <a:off x="9499932" y="814014"/>
            <a:ext cx="1522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sz="1200" b="1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order kinetics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1EF87D-DCD0-BD3B-16A7-CFA2EF2BBB58}"/>
              </a:ext>
            </a:extLst>
          </p:cNvPr>
          <p:cNvSpPr txBox="1"/>
          <p:nvPr/>
        </p:nvSpPr>
        <p:spPr>
          <a:xfrm>
            <a:off x="5770645" y="1197817"/>
            <a:ext cx="125505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Rate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3E39454-26E5-5246-1499-34F81070F4FF}"/>
                  </a:ext>
                </a:extLst>
              </p:cNvPr>
              <p:cNvSpPr txBox="1"/>
              <p:nvPr/>
            </p:nvSpPr>
            <p:spPr>
              <a:xfrm>
                <a:off x="7326107" y="1182706"/>
                <a:ext cx="947891" cy="443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𝑘𝑛</m:t>
                      </m:r>
                    </m:oMath>
                  </m:oMathPara>
                </a14:m>
                <a:endParaRPr lang="en-GB" sz="1200" noProof="0" dirty="0">
                  <a:latin typeface="Nina" panose="020B060603050404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3E39454-26E5-5246-1499-34F81070F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107" y="1182706"/>
                <a:ext cx="947891" cy="443006"/>
              </a:xfrm>
              <a:prstGeom prst="rect">
                <a:avLst/>
              </a:prstGeom>
              <a:blipFill>
                <a:blip r:embed="rId3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5E9A1B-F5D5-2CD1-769D-B5082EF19982}"/>
                  </a:ext>
                </a:extLst>
              </p:cNvPr>
              <p:cNvSpPr txBox="1"/>
              <p:nvPr/>
            </p:nvSpPr>
            <p:spPr>
              <a:xfrm>
                <a:off x="9499932" y="1184075"/>
                <a:ext cx="947891" cy="443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noProof="0" dirty="0">
                  <a:latin typeface="Nina" panose="020B060603050404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5E9A1B-F5D5-2CD1-769D-B5082EF19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932" y="1184075"/>
                <a:ext cx="947891" cy="443006"/>
              </a:xfrm>
              <a:prstGeom prst="rect">
                <a:avLst/>
              </a:prstGeom>
              <a:blipFill>
                <a:blip r:embed="rId4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AFC22B1-B265-06FE-46E6-69481312D7E4}"/>
              </a:ext>
            </a:extLst>
          </p:cNvPr>
          <p:cNvSpPr txBox="1"/>
          <p:nvPr/>
        </p:nvSpPr>
        <p:spPr>
          <a:xfrm>
            <a:off x="5507734" y="1880886"/>
            <a:ext cx="151796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Phosphorescence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3E032D-FE11-EE02-A1A0-2CC1C4E3FE0D}"/>
                  </a:ext>
                </a:extLst>
              </p:cNvPr>
              <p:cNvSpPr txBox="1"/>
              <p:nvPr/>
            </p:nvSpPr>
            <p:spPr>
              <a:xfrm>
                <a:off x="7326107" y="1868323"/>
                <a:ext cx="1394989" cy="28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en-GB" sz="1200" noProof="0" dirty="0">
                  <a:latin typeface="Nina" panose="020B060603050404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3E032D-FE11-EE02-A1A0-2CC1C4E3F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107" y="1868323"/>
                <a:ext cx="1394989" cy="280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4C22D1-E7FA-A876-AF20-8C2FA5EFAF9A}"/>
                  </a:ext>
                </a:extLst>
              </p:cNvPr>
              <p:cNvSpPr txBox="1"/>
              <p:nvPr/>
            </p:nvSpPr>
            <p:spPr>
              <a:xfrm>
                <a:off x="9499932" y="1757297"/>
                <a:ext cx="1721116" cy="49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sSub>
                                    <m:sSubPr>
                                      <m:ctrlPr>
                                        <a:rPr lang="en-GB" sz="120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200" i="1" noProof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GB" sz="1200" i="1" noProof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noProof="0" dirty="0">
                  <a:latin typeface="Nina" panose="020B060603050404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4C22D1-E7FA-A876-AF20-8C2FA5EFA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932" y="1757297"/>
                <a:ext cx="1721116" cy="4971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481E376-D056-F3AA-429B-B81BFF02C9EB}"/>
              </a:ext>
            </a:extLst>
          </p:cNvPr>
          <p:cNvSpPr txBox="1"/>
          <p:nvPr/>
        </p:nvSpPr>
        <p:spPr>
          <a:xfrm>
            <a:off x="5432076" y="2336811"/>
            <a:ext cx="1593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TSL equation with β (linear ramp)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6CBF49-6016-47FA-4832-C7CFA9B44F08}"/>
                  </a:ext>
                </a:extLst>
              </p:cNvPr>
              <p:cNvSpPr txBox="1"/>
              <p:nvPr/>
            </p:nvSpPr>
            <p:spPr>
              <a:xfrm>
                <a:off x="7326107" y="2314101"/>
                <a:ext cx="1908706" cy="484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12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𝑛</m:t>
                      </m:r>
                      <m:f>
                        <m:f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2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200" noProof="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E6CBF49-6016-47FA-4832-C7CFA9B44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107" y="2314101"/>
                <a:ext cx="1908706" cy="484300"/>
              </a:xfrm>
              <a:prstGeom prst="rect">
                <a:avLst/>
              </a:prstGeom>
              <a:blipFill>
                <a:blip r:embed="rId7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61D9836-E430-E708-327E-B150CBBE2F70}"/>
                  </a:ext>
                </a:extLst>
              </p:cNvPr>
              <p:cNvSpPr txBox="1"/>
              <p:nvPr/>
            </p:nvSpPr>
            <p:spPr>
              <a:xfrm>
                <a:off x="9499932" y="2312930"/>
                <a:ext cx="2118321" cy="484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12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1200" noProof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2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200" noProof="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61D9836-E430-E708-327E-B150CBBE2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932" y="2312930"/>
                <a:ext cx="2118321" cy="484300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6DB14D91-0550-E3A8-E68F-26D5DADC9ECD}"/>
              </a:ext>
            </a:extLst>
          </p:cNvPr>
          <p:cNvSpPr txBox="1"/>
          <p:nvPr/>
        </p:nvSpPr>
        <p:spPr>
          <a:xfrm>
            <a:off x="5840759" y="2906307"/>
            <a:ext cx="118493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GB" sz="1200" b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Peak 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753374-C02D-A4DF-652D-387B40424BD7}"/>
                  </a:ext>
                </a:extLst>
              </p:cNvPr>
              <p:cNvSpPr txBox="1"/>
              <p:nvPr/>
            </p:nvSpPr>
            <p:spPr>
              <a:xfrm>
                <a:off x="7326107" y="2887842"/>
                <a:ext cx="1714293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1200" noProof="0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  <m:sup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2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GB" sz="1200" noProof="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C753374-C02D-A4DF-652D-387B40424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107" y="2887842"/>
                <a:ext cx="1714293" cy="4976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CD1065-53EF-D54F-7158-DD9670F06749}"/>
                  </a:ext>
                </a:extLst>
              </p:cNvPr>
              <p:cNvSpPr txBox="1"/>
              <p:nvPr/>
            </p:nvSpPr>
            <p:spPr>
              <a:xfrm>
                <a:off x="9499932" y="2878317"/>
                <a:ext cx="2118321" cy="503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1200" noProof="0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  <m:sup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200" i="1" noProof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2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GB" sz="12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 noProof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2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1200" i="1" noProof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1200" i="1" noProof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noProof="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CD1065-53EF-D54F-7158-DD9670F06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932" y="2878317"/>
                <a:ext cx="2118321" cy="5032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A64380-1E10-0E74-79D7-F4B623E62EFE}"/>
              </a:ext>
            </a:extLst>
          </p:cNvPr>
          <p:cNvSpPr/>
          <p:nvPr/>
        </p:nvSpPr>
        <p:spPr>
          <a:xfrm>
            <a:off x="7134031" y="4023212"/>
            <a:ext cx="1907944" cy="898552"/>
          </a:xfrm>
          <a:prstGeom prst="roundRect">
            <a:avLst/>
          </a:prstGeom>
          <a:noFill/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Variable heating rate (VHR)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99316C-FF08-E3EC-B706-4BF8D9FE9DB2}"/>
                  </a:ext>
                </a:extLst>
              </p:cNvPr>
              <p:cNvSpPr txBox="1"/>
              <p:nvPr/>
            </p:nvSpPr>
            <p:spPr>
              <a:xfrm>
                <a:off x="7119072" y="5200632"/>
                <a:ext cx="1936941" cy="564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1400" noProof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400" noProof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  <m:sup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e>
                      </m:func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noProof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 noProof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1400" noProof="0"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</m:den>
                      </m:f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sz="1400" noProof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400" noProof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GB" sz="1400" i="1" noProof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noProof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GB" sz="1400" i="1" noProof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4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GB" sz="1400" noProof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99316C-FF08-E3EC-B706-4BF8D9FE9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072" y="5200632"/>
                <a:ext cx="1936941" cy="5643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21B4CA3-14E3-3FC0-3A03-54643EA36359}"/>
                  </a:ext>
                </a:extLst>
              </p:cNvPr>
              <p:cNvSpPr txBox="1"/>
              <p:nvPr/>
            </p:nvSpPr>
            <p:spPr>
              <a:xfrm>
                <a:off x="9555426" y="4990267"/>
                <a:ext cx="1809213" cy="1006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d>
                                <m:dPr>
                                  <m:ctrlP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rad>
                        </m:den>
                      </m:f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rad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rad>
                          <m:sSub>
                            <m:sSubPr>
                              <m:ctrlP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i="1" noProof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 noProof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 noProof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GB" sz="1400" i="1" noProof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sSup>
                        <m:sSup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 noProof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 noProof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 noProof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1400" noProof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lang="en-GB" sz="1400" i="1" noProof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noProof="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21B4CA3-14E3-3FC0-3A03-54643EA36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5426" y="4990267"/>
                <a:ext cx="1809213" cy="10068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E7B4A7-626A-0D64-3E09-D33240BC8DF4}"/>
              </a:ext>
            </a:extLst>
          </p:cNvPr>
          <p:cNvSpPr/>
          <p:nvPr/>
        </p:nvSpPr>
        <p:spPr>
          <a:xfrm>
            <a:off x="9366677" y="4023212"/>
            <a:ext cx="2186712" cy="898552"/>
          </a:xfrm>
          <a:prstGeom prst="roundRect">
            <a:avLst/>
          </a:prstGeom>
          <a:noFill/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Arrhenius plot (from phosphorescence data)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AFE80660-2DBC-29D8-AF27-E9CA70BA8528}"/>
              </a:ext>
            </a:extLst>
          </p:cNvPr>
          <p:cNvSpPr/>
          <p:nvPr/>
        </p:nvSpPr>
        <p:spPr>
          <a:xfrm rot="16200000">
            <a:off x="9232392" y="3904113"/>
            <a:ext cx="266699" cy="4442026"/>
          </a:xfrm>
          <a:prstGeom prst="leftBrace">
            <a:avLst>
              <a:gd name="adj1" fmla="val 33333"/>
              <a:gd name="adj2" fmla="val 50000"/>
            </a:avLst>
          </a:prstGeom>
          <a:ln>
            <a:solidFill>
              <a:srgbClr val="0B30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1D907C2-4F20-8033-B8B2-D7B5014EAE35}"/>
                  </a:ext>
                </a:extLst>
              </p:cNvPr>
              <p:cNvSpPr txBox="1"/>
              <p:nvPr/>
            </p:nvSpPr>
            <p:spPr>
              <a:xfrm>
                <a:off x="7382651" y="6306105"/>
                <a:ext cx="39710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Estimation of trap parameters (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𝐸</m:t>
                    </m:r>
                  </m:oMath>
                </a14:m>
                <a:r>
                  <a:rPr lang="en-GB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𝑠</m:t>
                    </m:r>
                  </m:oMath>
                </a14:m>
                <a:r>
                  <a:rPr lang="en-GB" noProof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1D907C2-4F20-8033-B8B2-D7B5014EA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651" y="6306105"/>
                <a:ext cx="3971023" cy="369332"/>
              </a:xfrm>
              <a:prstGeom prst="rect">
                <a:avLst/>
              </a:prstGeom>
              <a:blipFill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9CC862E-38C7-1120-97A3-922784CB719B}"/>
              </a:ext>
            </a:extLst>
          </p:cNvPr>
          <p:cNvCxnSpPr>
            <a:cxnSpLocks/>
          </p:cNvCxnSpPr>
          <p:nvPr/>
        </p:nvCxnSpPr>
        <p:spPr>
          <a:xfrm>
            <a:off x="8088003" y="3486278"/>
            <a:ext cx="0" cy="46800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73C9F33-4330-6D8E-730E-A8965FBF34CF}"/>
              </a:ext>
            </a:extLst>
          </p:cNvPr>
          <p:cNvCxnSpPr>
            <a:cxnSpLocks/>
          </p:cNvCxnSpPr>
          <p:nvPr/>
        </p:nvCxnSpPr>
        <p:spPr>
          <a:xfrm>
            <a:off x="10460033" y="3486278"/>
            <a:ext cx="0" cy="46800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FFDAD18-39D9-C0E5-0FC2-DDDAA40B50B0}"/>
              </a:ext>
            </a:extLst>
          </p:cNvPr>
          <p:cNvGrpSpPr/>
          <p:nvPr/>
        </p:nvGrpSpPr>
        <p:grpSpPr>
          <a:xfrm>
            <a:off x="827361" y="2573290"/>
            <a:ext cx="4022219" cy="3863975"/>
            <a:chOff x="780162" y="2438906"/>
            <a:chExt cx="4022219" cy="386397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0941747-CF13-DA90-F708-96F80572FB34}"/>
                </a:ext>
              </a:extLst>
            </p:cNvPr>
            <p:cNvGrpSpPr/>
            <p:nvPr/>
          </p:nvGrpSpPr>
          <p:grpSpPr>
            <a:xfrm>
              <a:off x="780162" y="2438906"/>
              <a:ext cx="2993505" cy="3863975"/>
              <a:chOff x="13405694" y="14814421"/>
              <a:chExt cx="4558810" cy="6389796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BBD8086-DBEB-8996-FB70-95DB402CCF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952220" y="20142896"/>
                <a:ext cx="1810464" cy="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8673C0D-D0B9-19A1-1EEE-EDF107FE4D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54388" y="16248380"/>
                <a:ext cx="0" cy="391414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4D1942A-365C-2558-A8FC-13BBF645BB3A}"/>
                  </a:ext>
                </a:extLst>
              </p:cNvPr>
              <p:cNvGrpSpPr/>
              <p:nvPr/>
            </p:nvGrpSpPr>
            <p:grpSpPr>
              <a:xfrm>
                <a:off x="14136063" y="14814421"/>
                <a:ext cx="3562873" cy="6389796"/>
                <a:chOff x="13008372" y="13674721"/>
                <a:chExt cx="5786005" cy="5872442"/>
              </a:xfrm>
            </p:grpSpPr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636E4563-FADE-4B1F-A1C7-D8515BF9289A}"/>
                    </a:ext>
                  </a:extLst>
                </p:cNvPr>
                <p:cNvCxnSpPr/>
                <p:nvPr/>
              </p:nvCxnSpPr>
              <p:spPr>
                <a:xfrm flipV="1">
                  <a:off x="13038394" y="13674721"/>
                  <a:ext cx="0" cy="587244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359519ED-82B8-D090-BA07-422A4BBA4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5892542" y="16636808"/>
                  <a:ext cx="0" cy="576834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63790868-EA38-6524-08DD-769F96614D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5910207" y="14693514"/>
                  <a:ext cx="0" cy="576834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CD6DAA6E-EAED-B2E3-7476-E10B325492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5910207" y="12742985"/>
                  <a:ext cx="0" cy="576834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635BABE-58C4-940A-0436-3E490E1CACEA}"/>
                  </a:ext>
                </a:extLst>
              </p:cNvPr>
              <p:cNvSpPr txBox="1"/>
              <p:nvPr/>
            </p:nvSpPr>
            <p:spPr>
              <a:xfrm>
                <a:off x="17161144" y="20650453"/>
                <a:ext cx="803360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noProof="0" dirty="0">
                    <a:latin typeface="Nina" panose="020B0606030504040204" pitchFamily="34" charset="0"/>
                  </a:rPr>
                  <a:t>Time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6B03DF4-7DF8-4436-4F64-884880F96A1D}"/>
                  </a:ext>
                </a:extLst>
              </p:cNvPr>
              <p:cNvSpPr txBox="1"/>
              <p:nvPr/>
            </p:nvSpPr>
            <p:spPr>
              <a:xfrm>
                <a:off x="13719633" y="19213226"/>
                <a:ext cx="428135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T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38BE6C4-3C88-0CDB-FDA1-54100284CD28}"/>
                  </a:ext>
                </a:extLst>
              </p:cNvPr>
              <p:cNvSpPr txBox="1"/>
              <p:nvPr/>
            </p:nvSpPr>
            <p:spPr>
              <a:xfrm>
                <a:off x="13405694" y="17068964"/>
                <a:ext cx="742072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I(t)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2E9287D-D017-AC5F-599C-0B5C1AC80C21}"/>
                  </a:ext>
                </a:extLst>
              </p:cNvPr>
              <p:cNvSpPr txBox="1"/>
              <p:nvPr/>
            </p:nvSpPr>
            <p:spPr>
              <a:xfrm>
                <a:off x="13565448" y="18796818"/>
                <a:ext cx="307684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0</a:t>
                </a: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C2E2527-679D-071D-FB9E-7602CB4A73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37204" y="19062399"/>
                <a:ext cx="319995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B4A7A3A-DAD4-26BA-1A30-B1391E2800BA}"/>
                  </a:ext>
                </a:extLst>
              </p:cNvPr>
              <p:cNvSpPr txBox="1"/>
              <p:nvPr/>
            </p:nvSpPr>
            <p:spPr>
              <a:xfrm>
                <a:off x="13565448" y="16672488"/>
                <a:ext cx="307684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0</a:t>
                </a: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2F63D3C-C5CE-C30E-FDB5-24B418B3FA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37204" y="16938070"/>
                <a:ext cx="318040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B6D7306-BE0D-BE8E-8E70-434E1E4BF212}"/>
                  </a:ext>
                </a:extLst>
              </p:cNvPr>
              <p:cNvSpPr txBox="1"/>
              <p:nvPr/>
            </p:nvSpPr>
            <p:spPr>
              <a:xfrm>
                <a:off x="13695469" y="14864372"/>
                <a:ext cx="452298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n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F7D1752-B521-7B7B-58DC-7F7C5C7D019D}"/>
                  </a:ext>
                </a:extLst>
              </p:cNvPr>
              <p:cNvSpPr txBox="1"/>
              <p:nvPr/>
            </p:nvSpPr>
            <p:spPr>
              <a:xfrm>
                <a:off x="13497313" y="15142367"/>
                <a:ext cx="520876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400" noProof="0" dirty="0">
                    <a:latin typeface="Nina" panose="020B0606030504040204" pitchFamily="34" charset="0"/>
                  </a:rPr>
                  <a:t>n</a:t>
                </a:r>
                <a:r>
                  <a:rPr lang="en-GB" sz="1400" baseline="-25000" noProof="0" dirty="0">
                    <a:latin typeface="Nina" panose="020B0606030504040204" pitchFamily="34" charset="0"/>
                  </a:rPr>
                  <a:t>0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EF07534-ACAF-1134-1EBB-E090154600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37204" y="15398830"/>
                <a:ext cx="334804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BBD3D4B9-CCF3-177C-CC61-5DCC60BE0E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35526" y="19514101"/>
                <a:ext cx="2196027" cy="119854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Arc 59">
                <a:extLst>
                  <a:ext uri="{FF2B5EF4-FFF2-40B4-BE49-F238E27FC236}">
                    <a16:creationId xmlns:a16="http://schemas.microsoft.com/office/drawing/2014/main" id="{8D9BCB06-A7A6-CE24-03F6-43CD396EC14A}"/>
                  </a:ext>
                </a:extLst>
              </p:cNvPr>
              <p:cNvSpPr/>
              <p:nvPr/>
            </p:nvSpPr>
            <p:spPr>
              <a:xfrm>
                <a:off x="15270012" y="19778896"/>
                <a:ext cx="914400" cy="914400"/>
              </a:xfrm>
              <a:prstGeom prst="arc">
                <a:avLst>
                  <a:gd name="adj1" fmla="val 19497836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316B3DD-4071-6FEF-5BF6-DD5710FDEC19}"/>
                  </a:ext>
                </a:extLst>
              </p:cNvPr>
              <p:cNvSpPr txBox="1"/>
              <p:nvPr/>
            </p:nvSpPr>
            <p:spPr>
              <a:xfrm>
                <a:off x="15952874" y="20130551"/>
                <a:ext cx="1406641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Nina" panose="020B0606030504040204" pitchFamily="34" charset="0"/>
                  </a:rPr>
                  <a:t>Slope = </a:t>
                </a:r>
                <a:r>
                  <a:rPr lang="en-GB" sz="1400" i="1" noProof="0" dirty="0">
                    <a:latin typeface="Nina" panose="020B0606030504040204" pitchFamily="34" charset="0"/>
                  </a:rPr>
                  <a:t>β</a:t>
                </a:r>
              </a:p>
            </p:txBody>
          </p:sp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3508913B-A387-F6C1-F929-8C5A9C2B0EF7}"/>
                  </a:ext>
                </a:extLst>
              </p:cNvPr>
              <p:cNvSpPr/>
              <p:nvPr/>
            </p:nvSpPr>
            <p:spPr>
              <a:xfrm>
                <a:off x="14468261" y="17510550"/>
                <a:ext cx="2513584" cy="1513840"/>
              </a:xfrm>
              <a:custGeom>
                <a:avLst/>
                <a:gdLst>
                  <a:gd name="csX0" fmla="*/ 0 w 1838960"/>
                  <a:gd name="csY0" fmla="*/ 1231908 h 1231908"/>
                  <a:gd name="csX1" fmla="*/ 505460 w 1838960"/>
                  <a:gd name="csY1" fmla="*/ 962668 h 1231908"/>
                  <a:gd name="csX2" fmla="*/ 942340 w 1838960"/>
                  <a:gd name="csY2" fmla="*/ 8 h 1231908"/>
                  <a:gd name="csX3" fmla="*/ 1323340 w 1838960"/>
                  <a:gd name="csY3" fmla="*/ 980448 h 1231908"/>
                  <a:gd name="csX4" fmla="*/ 1838960 w 1838960"/>
                  <a:gd name="csY4" fmla="*/ 1229368 h 12319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38960" h="1231908">
                    <a:moveTo>
                      <a:pt x="0" y="1231908"/>
                    </a:moveTo>
                    <a:cubicBezTo>
                      <a:pt x="174201" y="1199946"/>
                      <a:pt x="348403" y="1167985"/>
                      <a:pt x="505460" y="962668"/>
                    </a:cubicBezTo>
                    <a:cubicBezTo>
                      <a:pt x="662517" y="757351"/>
                      <a:pt x="806027" y="-2955"/>
                      <a:pt x="942340" y="8"/>
                    </a:cubicBezTo>
                    <a:cubicBezTo>
                      <a:pt x="1078653" y="2971"/>
                      <a:pt x="1173903" y="775555"/>
                      <a:pt x="1323340" y="980448"/>
                    </a:cubicBezTo>
                    <a:cubicBezTo>
                      <a:pt x="1472777" y="1185341"/>
                      <a:pt x="1655868" y="1207354"/>
                      <a:pt x="1838960" y="1229368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02134AD-A996-1D8D-ACBB-4FD092FE5481}"/>
                  </a:ext>
                </a:extLst>
              </p:cNvPr>
              <p:cNvSpPr txBox="1"/>
              <p:nvPr/>
            </p:nvSpPr>
            <p:spPr>
              <a:xfrm>
                <a:off x="13432794" y="19958467"/>
                <a:ext cx="586608" cy="508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noProof="0" dirty="0">
                    <a:latin typeface="Nina" panose="020B0606030504040204" pitchFamily="34" charset="0"/>
                  </a:rPr>
                  <a:t>T</a:t>
                </a:r>
                <a:r>
                  <a:rPr lang="en-GB" sz="1400" baseline="-25000" noProof="0" dirty="0">
                    <a:latin typeface="Nina" panose="020B0606030504040204" pitchFamily="34" charset="0"/>
                  </a:rPr>
                  <a:t>M</a:t>
                </a:r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206C4414-0D91-7E52-2855-295472B30B54}"/>
                  </a:ext>
                </a:extLst>
              </p:cNvPr>
              <p:cNvSpPr/>
              <p:nvPr/>
            </p:nvSpPr>
            <p:spPr>
              <a:xfrm>
                <a:off x="14167697" y="15381469"/>
                <a:ext cx="3423910" cy="1551988"/>
              </a:xfrm>
              <a:custGeom>
                <a:avLst/>
                <a:gdLst>
                  <a:gd name="csX0" fmla="*/ 0 w 2204720"/>
                  <a:gd name="csY0" fmla="*/ 12709 h 1496154"/>
                  <a:gd name="csX1" fmla="*/ 452120 w 2204720"/>
                  <a:gd name="csY1" fmla="*/ 12709 h 1496154"/>
                  <a:gd name="csX2" fmla="*/ 665480 w 2204720"/>
                  <a:gd name="csY2" fmla="*/ 144789 h 1496154"/>
                  <a:gd name="csX3" fmla="*/ 909320 w 2204720"/>
                  <a:gd name="csY3" fmla="*/ 627389 h 1496154"/>
                  <a:gd name="csX4" fmla="*/ 1249680 w 2204720"/>
                  <a:gd name="csY4" fmla="*/ 1247149 h 1496154"/>
                  <a:gd name="csX5" fmla="*/ 1610360 w 2204720"/>
                  <a:gd name="csY5" fmla="*/ 1455429 h 1496154"/>
                  <a:gd name="csX6" fmla="*/ 2204720 w 2204720"/>
                  <a:gd name="csY6" fmla="*/ 1496069 h 1496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204720" h="1496154">
                    <a:moveTo>
                      <a:pt x="0" y="12709"/>
                    </a:moveTo>
                    <a:cubicBezTo>
                      <a:pt x="170603" y="1702"/>
                      <a:pt x="341207" y="-9304"/>
                      <a:pt x="452120" y="12709"/>
                    </a:cubicBezTo>
                    <a:cubicBezTo>
                      <a:pt x="563033" y="34722"/>
                      <a:pt x="589280" y="42342"/>
                      <a:pt x="665480" y="144789"/>
                    </a:cubicBezTo>
                    <a:cubicBezTo>
                      <a:pt x="741680" y="247236"/>
                      <a:pt x="811953" y="443662"/>
                      <a:pt x="909320" y="627389"/>
                    </a:cubicBezTo>
                    <a:cubicBezTo>
                      <a:pt x="1006687" y="811116"/>
                      <a:pt x="1132840" y="1109142"/>
                      <a:pt x="1249680" y="1247149"/>
                    </a:cubicBezTo>
                    <a:cubicBezTo>
                      <a:pt x="1366520" y="1385156"/>
                      <a:pt x="1451187" y="1413942"/>
                      <a:pt x="1610360" y="1455429"/>
                    </a:cubicBezTo>
                    <a:cubicBezTo>
                      <a:pt x="1769533" y="1496916"/>
                      <a:pt x="1987126" y="1496492"/>
                      <a:pt x="2204720" y="1496069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C6153A8-45CF-D61D-D87D-392139333CCC}"/>
                </a:ext>
              </a:extLst>
            </p:cNvPr>
            <p:cNvSpPr txBox="1"/>
            <p:nvPr/>
          </p:nvSpPr>
          <p:spPr>
            <a:xfrm>
              <a:off x="3326062" y="2725156"/>
              <a:ext cx="14763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noProof="0" dirty="0">
                  <a:latin typeface="Nina" panose="020B0606030504040204" pitchFamily="34" charset="0"/>
                </a:rPr>
                <a:t>Number of trapped charges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92731A0-DA5E-B066-21B2-BBCFF399D704}"/>
                </a:ext>
              </a:extLst>
            </p:cNvPr>
            <p:cNvSpPr txBox="1"/>
            <p:nvPr/>
          </p:nvSpPr>
          <p:spPr>
            <a:xfrm>
              <a:off x="3326062" y="4143563"/>
              <a:ext cx="14763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noProof="0" dirty="0">
                  <a:latin typeface="Nina" panose="020B0606030504040204" pitchFamily="34" charset="0"/>
                </a:rPr>
                <a:t>TSL glow curve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F476676-5AB0-A028-52B5-4172D9C03223}"/>
                </a:ext>
              </a:extLst>
            </p:cNvPr>
            <p:cNvSpPr txBox="1"/>
            <p:nvPr/>
          </p:nvSpPr>
          <p:spPr>
            <a:xfrm>
              <a:off x="3326062" y="5315749"/>
              <a:ext cx="14763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noProof="0" dirty="0">
                  <a:latin typeface="Nina" panose="020B0606030504040204" pitchFamily="34" charset="0"/>
                </a:rPr>
                <a:t>Heating ramp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79352D6-D561-E9CB-12E0-F8D23EEF3CA7}"/>
              </a:ext>
            </a:extLst>
          </p:cNvPr>
          <p:cNvGrpSpPr/>
          <p:nvPr/>
        </p:nvGrpSpPr>
        <p:grpSpPr>
          <a:xfrm>
            <a:off x="3639340" y="1070471"/>
            <a:ext cx="1517961" cy="1726759"/>
            <a:chOff x="3373692" y="1150142"/>
            <a:chExt cx="1308551" cy="148854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4596368-6DAD-2E41-D895-0D457DD98381}"/>
                </a:ext>
              </a:extLst>
            </p:cNvPr>
            <p:cNvSpPr/>
            <p:nvPr/>
          </p:nvSpPr>
          <p:spPr>
            <a:xfrm flipV="1">
              <a:off x="3373692" y="1150142"/>
              <a:ext cx="1098302" cy="41860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AEAEAE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C2D1CE7-6C6E-1242-4FD8-33873E8F07F3}"/>
                </a:ext>
              </a:extLst>
            </p:cNvPr>
            <p:cNvCxnSpPr>
              <a:cxnSpLocks/>
            </p:cNvCxnSpPr>
            <p:nvPr/>
          </p:nvCxnSpPr>
          <p:spPr>
            <a:xfrm>
              <a:off x="4053875" y="2588323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2B1FD7D-1357-6C42-2DF5-6621F983BF25}"/>
                </a:ext>
              </a:extLst>
            </p:cNvPr>
            <p:cNvCxnSpPr>
              <a:cxnSpLocks/>
            </p:cNvCxnSpPr>
            <p:nvPr/>
          </p:nvCxnSpPr>
          <p:spPr>
            <a:xfrm>
              <a:off x="4053875" y="2123340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CB06B46-E598-789E-129C-516BBA5BAFBD}"/>
                </a:ext>
              </a:extLst>
            </p:cNvPr>
            <p:cNvCxnSpPr>
              <a:cxnSpLocks/>
            </p:cNvCxnSpPr>
            <p:nvPr/>
          </p:nvCxnSpPr>
          <p:spPr>
            <a:xfrm>
              <a:off x="3432686" y="1867526"/>
              <a:ext cx="335099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6062EA7-F253-48D8-B603-19005C6900D9}"/>
                </a:ext>
              </a:extLst>
            </p:cNvPr>
            <p:cNvSpPr/>
            <p:nvPr/>
          </p:nvSpPr>
          <p:spPr>
            <a:xfrm>
              <a:off x="4171060" y="2537958"/>
              <a:ext cx="100728" cy="100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6845D3D-ADDF-0C30-6AF8-6100E70792FB}"/>
                </a:ext>
              </a:extLst>
            </p:cNvPr>
            <p:cNvSpPr/>
            <p:nvPr/>
          </p:nvSpPr>
          <p:spPr>
            <a:xfrm>
              <a:off x="3550068" y="1816567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51F732A-9094-B636-E9A4-D0CA75A554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00235" y="1563456"/>
              <a:ext cx="0" cy="249966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89CD324-1FFB-C7AC-C911-30EBB45F1EF5}"/>
                </a:ext>
              </a:extLst>
            </p:cNvPr>
            <p:cNvSpPr/>
            <p:nvPr/>
          </p:nvSpPr>
          <p:spPr>
            <a:xfrm>
              <a:off x="3550068" y="1454104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0375CDE-485E-93AA-E985-7084365B1D0F}"/>
                </a:ext>
              </a:extLst>
            </p:cNvPr>
            <p:cNvCxnSpPr>
              <a:cxnSpLocks/>
              <a:stCxn id="84" idx="6"/>
            </p:cNvCxnSpPr>
            <p:nvPr/>
          </p:nvCxnSpPr>
          <p:spPr>
            <a:xfrm flipV="1">
              <a:off x="3650404" y="1504271"/>
              <a:ext cx="515196" cy="1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prstDash val="sysDash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3EB43B2-B2DA-8192-2C29-B4C49B01D637}"/>
                </a:ext>
              </a:extLst>
            </p:cNvPr>
            <p:cNvSpPr/>
            <p:nvPr/>
          </p:nvSpPr>
          <p:spPr>
            <a:xfrm>
              <a:off x="4171257" y="2072796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F145084-5DF4-31FE-5269-DBB5BD66D96B}"/>
                </a:ext>
              </a:extLst>
            </p:cNvPr>
            <p:cNvSpPr/>
            <p:nvPr/>
          </p:nvSpPr>
          <p:spPr>
            <a:xfrm>
              <a:off x="4171257" y="1457368"/>
              <a:ext cx="100336" cy="10033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A21CC84-EE7D-3F2B-90E5-2718DA54BBE0}"/>
                </a:ext>
              </a:extLst>
            </p:cNvPr>
            <p:cNvCxnSpPr>
              <a:cxnSpLocks/>
            </p:cNvCxnSpPr>
            <p:nvPr/>
          </p:nvCxnSpPr>
          <p:spPr>
            <a:xfrm>
              <a:off x="4221425" y="1566854"/>
              <a:ext cx="0" cy="499120"/>
            </a:xfrm>
            <a:prstGeom prst="straightConnector1">
              <a:avLst/>
            </a:prstGeom>
            <a:ln w="28575">
              <a:solidFill>
                <a:schemeClr val="bg2">
                  <a:lumMod val="25000"/>
                </a:schemeClr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78346343-F905-EC00-3C76-70670A499F9C}"/>
                </a:ext>
              </a:extLst>
            </p:cNvPr>
            <p:cNvCxnSpPr>
              <a:cxnSpLocks/>
            </p:cNvCxnSpPr>
            <p:nvPr/>
          </p:nvCxnSpPr>
          <p:spPr>
            <a:xfrm>
              <a:off x="4220407" y="2173131"/>
              <a:ext cx="0" cy="3642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0" name="Elemento grafico 23">
              <a:extLst>
                <a:ext uri="{FF2B5EF4-FFF2-40B4-BE49-F238E27FC236}">
                  <a16:creationId xmlns:a16="http://schemas.microsoft.com/office/drawing/2014/main" id="{EE367398-9E78-0D44-5CFA-04F23A8016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33074" y="2230073"/>
              <a:ext cx="449169" cy="207306"/>
            </a:xfrm>
            <a:prstGeom prst="rect">
              <a:avLst/>
            </a:prstGeom>
          </p:spPr>
        </p:pic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5B61FB3-F0D1-52B7-8CBA-B1767F401BD6}"/>
                </a:ext>
              </a:extLst>
            </p:cNvPr>
            <p:cNvSpPr txBox="1"/>
            <p:nvPr/>
          </p:nvSpPr>
          <p:spPr>
            <a:xfrm>
              <a:off x="3574547" y="1583618"/>
              <a:ext cx="492096" cy="291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noProof="0" dirty="0">
                  <a:solidFill>
                    <a:srgbClr val="FF0000"/>
                  </a:solidFill>
                  <a:latin typeface="Nina" panose="020B0606030504040204" pitchFamily="34" charset="0"/>
                </a:rPr>
                <a:t>Heat</a:t>
              </a:r>
            </a:p>
          </p:txBody>
        </p:sp>
      </p:grp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EE7E1A79-CBD3-42DD-B458-0E152AD7A339}"/>
              </a:ext>
            </a:extLst>
          </p:cNvPr>
          <p:cNvSpPr/>
          <p:nvPr/>
        </p:nvSpPr>
        <p:spPr>
          <a:xfrm>
            <a:off x="7326488" y="2846791"/>
            <a:ext cx="1289501" cy="570553"/>
          </a:xfrm>
          <a:prstGeom prst="roundRect">
            <a:avLst/>
          </a:prstGeom>
          <a:noFill/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1AEAF813-DDF9-D63D-481A-179023C36F11}"/>
              </a:ext>
            </a:extLst>
          </p:cNvPr>
          <p:cNvSpPr/>
          <p:nvPr/>
        </p:nvSpPr>
        <p:spPr>
          <a:xfrm>
            <a:off x="9535224" y="1733055"/>
            <a:ext cx="1371187" cy="570553"/>
          </a:xfrm>
          <a:prstGeom prst="roundRect">
            <a:avLst/>
          </a:prstGeom>
          <a:noFill/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63E98-4785-17E9-BA3A-81B30036A695}"/>
              </a:ext>
            </a:extLst>
          </p:cNvPr>
          <p:cNvSpPr txBox="1"/>
          <p:nvPr/>
        </p:nvSpPr>
        <p:spPr>
          <a:xfrm>
            <a:off x="367434" y="6579766"/>
            <a:ext cx="5852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Nina" panose="020B0606030504040204" pitchFamily="34" charset="0"/>
              </a:rPr>
              <a:t>S. W. S. McKeever, </a:t>
            </a:r>
            <a:r>
              <a:rPr lang="it-IT" sz="1200" i="1" dirty="0" err="1">
                <a:latin typeface="Nina" panose="020B0606030504040204" pitchFamily="34" charset="0"/>
              </a:rPr>
              <a:t>Thermoluminescence</a:t>
            </a:r>
            <a:r>
              <a:rPr lang="it-IT" sz="1200" i="1" dirty="0">
                <a:latin typeface="Nina" panose="020B0606030504040204" pitchFamily="34" charset="0"/>
              </a:rPr>
              <a:t> of </a:t>
            </a:r>
            <a:r>
              <a:rPr lang="it-IT" sz="1200" i="1" dirty="0" err="1">
                <a:latin typeface="Nina" panose="020B0606030504040204" pitchFamily="34" charset="0"/>
              </a:rPr>
              <a:t>Solids</a:t>
            </a:r>
            <a:r>
              <a:rPr lang="it-IT" sz="1200" dirty="0">
                <a:latin typeface="Nina" panose="020B0606030504040204" pitchFamily="34" charset="0"/>
              </a:rPr>
              <a:t> (Cambridge University Press, Cambridge, 1985)</a:t>
            </a:r>
          </a:p>
        </p:txBody>
      </p:sp>
    </p:spTree>
    <p:extLst>
      <p:ext uri="{BB962C8B-B14F-4D97-AF65-F5344CB8AC3E}">
        <p14:creationId xmlns:p14="http://schemas.microsoft.com/office/powerpoint/2010/main" val="1427950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4CF9-53D4-5F67-25C0-7808B59A5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Materials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F55E3-78ED-0ACD-D4C0-559F6C0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en-GB" noProof="0" smtClean="0"/>
              <a:pPr/>
              <a:t>4</a:t>
            </a:fld>
            <a:endParaRPr lang="en-GB" noProof="0" dirty="0">
              <a:latin typeface="Nina" panose="020B0606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4B214-05AE-E1FF-43FF-39655FAEA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4569301"/>
            <a:ext cx="3318238" cy="22886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FD6FF-1848-025D-7E76-E6BC5EB25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0"/>
            <a:ext cx="3318239" cy="2288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92D064-CDE3-8F57-96F2-F3C4A311E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2284651"/>
            <a:ext cx="3318239" cy="22887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DAEC1E3-BA1A-E610-A48F-C9B54E9B65E7}"/>
              </a:ext>
            </a:extLst>
          </p:cNvPr>
          <p:cNvGrpSpPr/>
          <p:nvPr/>
        </p:nvGrpSpPr>
        <p:grpSpPr>
          <a:xfrm>
            <a:off x="9000490" y="-27934"/>
            <a:ext cx="1794510" cy="1315894"/>
            <a:chOff x="1258707" y="13660551"/>
            <a:chExt cx="3015817" cy="2339677"/>
          </a:xfrm>
        </p:grpSpPr>
        <p:cxnSp>
          <p:nvCxnSpPr>
            <p:cNvPr id="9" name="Connettore diritto 20">
              <a:extLst>
                <a:ext uri="{FF2B5EF4-FFF2-40B4-BE49-F238E27FC236}">
                  <a16:creationId xmlns:a16="http://schemas.microsoft.com/office/drawing/2014/main" id="{44401CDD-9F4C-D399-6160-35D3C19C516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43995" y="1394525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DDD1732-424D-E0BA-6DB3-DEAC78B11BE6}"/>
                </a:ext>
              </a:extLst>
            </p:cNvPr>
            <p:cNvSpPr txBox="1"/>
            <p:nvPr/>
          </p:nvSpPr>
          <p:spPr>
            <a:xfrm>
              <a:off x="1258707" y="13660551"/>
              <a:ext cx="741320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cxnSp>
          <p:nvCxnSpPr>
            <p:cNvPr id="11" name="Connettore diritto 20">
              <a:extLst>
                <a:ext uri="{FF2B5EF4-FFF2-40B4-BE49-F238E27FC236}">
                  <a16:creationId xmlns:a16="http://schemas.microsoft.com/office/drawing/2014/main" id="{135F44E1-0ABD-3486-C5BB-83602177C24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651665" y="1488505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3F7DC4-1BFF-3B58-BCA1-94329DB1FE5A}"/>
                </a:ext>
              </a:extLst>
            </p:cNvPr>
            <p:cNvSpPr txBox="1"/>
            <p:nvPr/>
          </p:nvSpPr>
          <p:spPr>
            <a:xfrm>
              <a:off x="1500967" y="14363252"/>
              <a:ext cx="741320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cxnSp>
          <p:nvCxnSpPr>
            <p:cNvPr id="13" name="Connettore diritto 20">
              <a:extLst>
                <a:ext uri="{FF2B5EF4-FFF2-40B4-BE49-F238E27FC236}">
                  <a16:creationId xmlns:a16="http://schemas.microsoft.com/office/drawing/2014/main" id="{9BF05343-5F09-DD38-01BB-CD0AE490263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552095" y="1540194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97E491-B9CE-3420-8F37-FDC313E14ABD}"/>
                </a:ext>
              </a:extLst>
            </p:cNvPr>
            <p:cNvSpPr txBox="1"/>
            <p:nvPr/>
          </p:nvSpPr>
          <p:spPr>
            <a:xfrm>
              <a:off x="2257329" y="14897077"/>
              <a:ext cx="741320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5" name="Connettore diritto 20">
              <a:extLst>
                <a:ext uri="{FF2B5EF4-FFF2-40B4-BE49-F238E27FC236}">
                  <a16:creationId xmlns:a16="http://schemas.microsoft.com/office/drawing/2014/main" id="{2EC6FC77-EB28-D9A9-CFED-8FA94E3062D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854355" y="1520636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61CC52-E0EE-F146-6CB9-1A60979F4A1E}"/>
                </a:ext>
              </a:extLst>
            </p:cNvPr>
            <p:cNvSpPr txBox="1"/>
            <p:nvPr/>
          </p:nvSpPr>
          <p:spPr>
            <a:xfrm>
              <a:off x="2660970" y="14690207"/>
              <a:ext cx="741320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cxnSp>
          <p:nvCxnSpPr>
            <p:cNvPr id="17" name="Connettore diritto 20">
              <a:extLst>
                <a:ext uri="{FF2B5EF4-FFF2-40B4-BE49-F238E27FC236}">
                  <a16:creationId xmlns:a16="http://schemas.microsoft.com/office/drawing/2014/main" id="{902537DA-72F7-E904-9C0F-4D5F9033147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731925" y="1510476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2393D6-D3F3-0FC5-DEAC-EF0A08EB5201}"/>
                </a:ext>
              </a:extLst>
            </p:cNvPr>
            <p:cNvSpPr txBox="1"/>
            <p:nvPr/>
          </p:nvSpPr>
          <p:spPr>
            <a:xfrm>
              <a:off x="3533204" y="14594253"/>
              <a:ext cx="741320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</a:p>
          </p:txBody>
        </p:sp>
        <p:cxnSp>
          <p:nvCxnSpPr>
            <p:cNvPr id="19" name="Connettore diritto 20">
              <a:extLst>
                <a:ext uri="{FF2B5EF4-FFF2-40B4-BE49-F238E27FC236}">
                  <a16:creationId xmlns:a16="http://schemas.microsoft.com/office/drawing/2014/main" id="{4E9B4281-9F41-CF99-A7B3-3C434AC6E27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187120" y="15441632"/>
              <a:ext cx="239298" cy="0"/>
            </a:xfrm>
            <a:prstGeom prst="line">
              <a:avLst/>
            </a:prstGeom>
            <a:ln w="28575">
              <a:solidFill>
                <a:srgbClr val="1560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17BD7D-DEF3-2F36-4338-82F47EFBE6DB}"/>
                </a:ext>
              </a:extLst>
            </p:cNvPr>
            <p:cNvSpPr txBox="1"/>
            <p:nvPr/>
          </p:nvSpPr>
          <p:spPr>
            <a:xfrm>
              <a:off x="3092145" y="15535082"/>
              <a:ext cx="555625" cy="465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  <a:r>
                <a:rPr lang="en-GB" sz="1100" b="1" baseline="-25000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182FA0-5DF7-DA54-1FA7-6DF00D250054}"/>
              </a:ext>
            </a:extLst>
          </p:cNvPr>
          <p:cNvGrpSpPr/>
          <p:nvPr/>
        </p:nvGrpSpPr>
        <p:grpSpPr>
          <a:xfrm>
            <a:off x="9096382" y="2105025"/>
            <a:ext cx="1595440" cy="1266826"/>
            <a:chOff x="6980514" y="13527016"/>
            <a:chExt cx="2664745" cy="2022503"/>
          </a:xfrm>
        </p:grpSpPr>
        <p:cxnSp>
          <p:nvCxnSpPr>
            <p:cNvPr id="22" name="Connettore diritto 20">
              <a:extLst>
                <a:ext uri="{FF2B5EF4-FFF2-40B4-BE49-F238E27FC236}">
                  <a16:creationId xmlns:a16="http://schemas.microsoft.com/office/drawing/2014/main" id="{A054D6DD-41D9-BC46-4902-6B517F0DE26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414196" y="1404383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347A5D-EE7A-D991-FA6F-551710BF72C5}"/>
                </a:ext>
              </a:extLst>
            </p:cNvPr>
            <p:cNvSpPr txBox="1"/>
            <p:nvPr/>
          </p:nvSpPr>
          <p:spPr>
            <a:xfrm>
              <a:off x="6980514" y="13530271"/>
              <a:ext cx="799484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cxnSp>
          <p:nvCxnSpPr>
            <p:cNvPr id="24" name="Connettore diritto 20">
              <a:extLst>
                <a:ext uri="{FF2B5EF4-FFF2-40B4-BE49-F238E27FC236}">
                  <a16:creationId xmlns:a16="http://schemas.microsoft.com/office/drawing/2014/main" id="{BC1010EC-7221-10C9-1B47-4B13573BC0E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563421" y="1397398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319841-68F2-2B55-EC5A-C80B95178A6E}"/>
                </a:ext>
              </a:extLst>
            </p:cNvPr>
            <p:cNvSpPr txBox="1"/>
            <p:nvPr/>
          </p:nvSpPr>
          <p:spPr>
            <a:xfrm>
              <a:off x="7467964" y="13527016"/>
              <a:ext cx="799484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6" name="Connettore diritto 20">
              <a:extLst>
                <a:ext uri="{FF2B5EF4-FFF2-40B4-BE49-F238E27FC236}">
                  <a16:creationId xmlns:a16="http://schemas.microsoft.com/office/drawing/2014/main" id="{790E7B8B-1B42-3DD2-92E6-2B60A736A11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988871" y="14993159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9DDB87F-A16E-409D-DC91-A78923DCD67D}"/>
                </a:ext>
              </a:extLst>
            </p:cNvPr>
            <p:cNvSpPr txBox="1"/>
            <p:nvPr/>
          </p:nvSpPr>
          <p:spPr>
            <a:xfrm>
              <a:off x="7605957" y="14497395"/>
              <a:ext cx="799484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cxnSp>
          <p:nvCxnSpPr>
            <p:cNvPr id="28" name="Connettore diritto 20">
              <a:extLst>
                <a:ext uri="{FF2B5EF4-FFF2-40B4-BE49-F238E27FC236}">
                  <a16:creationId xmlns:a16="http://schemas.microsoft.com/office/drawing/2014/main" id="{4CACC72D-BCC0-DDE9-67BD-DA9A7CE06ED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192071" y="14510559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E2CC8E-64C3-4604-CB76-8B5D88820E32}"/>
                </a:ext>
              </a:extLst>
            </p:cNvPr>
            <p:cNvSpPr txBox="1"/>
            <p:nvPr/>
          </p:nvSpPr>
          <p:spPr>
            <a:xfrm>
              <a:off x="7895048" y="14030000"/>
              <a:ext cx="799485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cxnSp>
          <p:nvCxnSpPr>
            <p:cNvPr id="30" name="Connettore diritto 20">
              <a:extLst>
                <a:ext uri="{FF2B5EF4-FFF2-40B4-BE49-F238E27FC236}">
                  <a16:creationId xmlns:a16="http://schemas.microsoft.com/office/drawing/2014/main" id="{8AB0DDA2-ABFC-FD8C-21D9-59CF0867E63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427021" y="1436133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B90D67-1242-80C9-D085-6F65FA966A3C}"/>
                </a:ext>
              </a:extLst>
            </p:cNvPr>
            <p:cNvSpPr txBox="1"/>
            <p:nvPr/>
          </p:nvSpPr>
          <p:spPr>
            <a:xfrm>
              <a:off x="8253863" y="13895984"/>
              <a:ext cx="799484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</a:p>
          </p:txBody>
        </p:sp>
        <p:cxnSp>
          <p:nvCxnSpPr>
            <p:cNvPr id="32" name="Connettore diritto 20">
              <a:extLst>
                <a:ext uri="{FF2B5EF4-FFF2-40B4-BE49-F238E27FC236}">
                  <a16:creationId xmlns:a16="http://schemas.microsoft.com/office/drawing/2014/main" id="{21FAC425-4C3B-B741-5747-B7ADAA1DC27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180791" y="15194459"/>
              <a:ext cx="239298" cy="0"/>
            </a:xfrm>
            <a:prstGeom prst="line">
              <a:avLst/>
            </a:prstGeom>
            <a:ln w="28575">
              <a:solidFill>
                <a:srgbClr val="1560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5C260B-4F86-9E7A-FF2F-F931E3ACA381}"/>
                </a:ext>
              </a:extLst>
            </p:cNvPr>
            <p:cNvSpPr txBox="1"/>
            <p:nvPr/>
          </p:nvSpPr>
          <p:spPr>
            <a:xfrm>
              <a:off x="9046039" y="15287910"/>
              <a:ext cx="599220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  <a:r>
                <a:rPr lang="en-GB" sz="1100" b="1" baseline="-25000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113E22-2421-97DB-2635-4AE906CCAB91}"/>
              </a:ext>
            </a:extLst>
          </p:cNvPr>
          <p:cNvGrpSpPr/>
          <p:nvPr/>
        </p:nvGrpSpPr>
        <p:grpSpPr>
          <a:xfrm>
            <a:off x="8896350" y="4410075"/>
            <a:ext cx="2000250" cy="1962150"/>
            <a:chOff x="12136700" y="13495349"/>
            <a:chExt cx="3427354" cy="3332964"/>
          </a:xfrm>
        </p:grpSpPr>
        <p:cxnSp>
          <p:nvCxnSpPr>
            <p:cNvPr id="35" name="Connettore diritto 20">
              <a:extLst>
                <a:ext uri="{FF2B5EF4-FFF2-40B4-BE49-F238E27FC236}">
                  <a16:creationId xmlns:a16="http://schemas.microsoft.com/office/drawing/2014/main" id="{07646907-CA10-1246-2113-C584D1E3559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303405" y="13957524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30F24F-ACBA-E965-B33D-A24F0354B14C}"/>
                </a:ext>
              </a:extLst>
            </p:cNvPr>
            <p:cNvSpPr txBox="1"/>
            <p:nvPr/>
          </p:nvSpPr>
          <p:spPr>
            <a:xfrm>
              <a:off x="12136700" y="13495349"/>
              <a:ext cx="818102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cxnSp>
          <p:nvCxnSpPr>
            <p:cNvPr id="37" name="Connettore diritto 20">
              <a:extLst>
                <a:ext uri="{FF2B5EF4-FFF2-40B4-BE49-F238E27FC236}">
                  <a16:creationId xmlns:a16="http://schemas.microsoft.com/office/drawing/2014/main" id="{B3327CC7-AEEE-E659-75B2-A44C17D9CC0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679644" y="16295916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507CC7-FDB3-6A11-6280-AC502206A66F}"/>
                </a:ext>
              </a:extLst>
            </p:cNvPr>
            <p:cNvSpPr txBox="1"/>
            <p:nvPr/>
          </p:nvSpPr>
          <p:spPr>
            <a:xfrm>
              <a:off x="12512940" y="15830567"/>
              <a:ext cx="822614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cxnSp>
          <p:nvCxnSpPr>
            <p:cNvPr id="39" name="Connettore diritto 20">
              <a:extLst>
                <a:ext uri="{FF2B5EF4-FFF2-40B4-BE49-F238E27FC236}">
                  <a16:creationId xmlns:a16="http://schemas.microsoft.com/office/drawing/2014/main" id="{B230C335-1271-5D20-FBC3-6A5AFB953A5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4127443" y="15965375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7F23E9E-3914-EFEC-AB48-724F0256D69D}"/>
                </a:ext>
              </a:extLst>
            </p:cNvPr>
            <p:cNvSpPr txBox="1"/>
            <p:nvPr/>
          </p:nvSpPr>
          <p:spPr>
            <a:xfrm>
              <a:off x="13870243" y="15485737"/>
              <a:ext cx="811351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cxnSp>
          <p:nvCxnSpPr>
            <p:cNvPr id="41" name="Connettore diritto 20">
              <a:extLst>
                <a:ext uri="{FF2B5EF4-FFF2-40B4-BE49-F238E27FC236}">
                  <a16:creationId xmlns:a16="http://schemas.microsoft.com/office/drawing/2014/main" id="{431FD308-9025-E7B2-046A-861FC19737F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4433831" y="16152708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F0AEC9-976F-2915-CC58-3C658814956B}"/>
                </a:ext>
              </a:extLst>
            </p:cNvPr>
            <p:cNvSpPr txBox="1"/>
            <p:nvPr/>
          </p:nvSpPr>
          <p:spPr>
            <a:xfrm>
              <a:off x="14300467" y="15687359"/>
              <a:ext cx="820352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cxnSp>
          <p:nvCxnSpPr>
            <p:cNvPr id="43" name="Connettore diritto 20">
              <a:extLst>
                <a:ext uri="{FF2B5EF4-FFF2-40B4-BE49-F238E27FC236}">
                  <a16:creationId xmlns:a16="http://schemas.microsoft.com/office/drawing/2014/main" id="{E3DA2BB8-BABE-9B82-90C6-EC5E5064B9A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4778318" y="16300356"/>
              <a:ext cx="239298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3E2120-DEE7-A581-28B2-A281E83A69E0}"/>
                </a:ext>
              </a:extLst>
            </p:cNvPr>
            <p:cNvSpPr txBox="1"/>
            <p:nvPr/>
          </p:nvSpPr>
          <p:spPr>
            <a:xfrm>
              <a:off x="14721155" y="15844532"/>
              <a:ext cx="842899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1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</a:p>
          </p:txBody>
        </p:sp>
        <p:cxnSp>
          <p:nvCxnSpPr>
            <p:cNvPr id="45" name="Connettore diritto 20">
              <a:extLst>
                <a:ext uri="{FF2B5EF4-FFF2-40B4-BE49-F238E27FC236}">
                  <a16:creationId xmlns:a16="http://schemas.microsoft.com/office/drawing/2014/main" id="{7A1BE1EA-F726-D2D0-CC6E-4C61E789A00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3877914" y="16159387"/>
              <a:ext cx="239298" cy="0"/>
            </a:xfrm>
            <a:prstGeom prst="line">
              <a:avLst/>
            </a:prstGeom>
            <a:ln w="28575">
              <a:solidFill>
                <a:srgbClr val="1560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B608082-EDFB-79A5-3ACF-4D689ECD3425}"/>
                </a:ext>
              </a:extLst>
            </p:cNvPr>
            <p:cNvSpPr txBox="1"/>
            <p:nvPr/>
          </p:nvSpPr>
          <p:spPr>
            <a:xfrm>
              <a:off x="13840090" y="16252837"/>
              <a:ext cx="601643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  <a:r>
                <a:rPr lang="en-GB" sz="1100" b="1" baseline="-25000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</a:p>
          </p:txBody>
        </p:sp>
        <p:cxnSp>
          <p:nvCxnSpPr>
            <p:cNvPr id="47" name="Connettore diritto 20">
              <a:extLst>
                <a:ext uri="{FF2B5EF4-FFF2-40B4-BE49-F238E27FC236}">
                  <a16:creationId xmlns:a16="http://schemas.microsoft.com/office/drawing/2014/main" id="{E5F36C5C-134D-C091-7C2E-97EB2D6076B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3129753" y="16456244"/>
              <a:ext cx="23929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0A060FD-DA18-3794-6F67-FB9C48E45F41}"/>
                </a:ext>
              </a:extLst>
            </p:cNvPr>
            <p:cNvSpPr txBox="1"/>
            <p:nvPr/>
          </p:nvSpPr>
          <p:spPr>
            <a:xfrm>
              <a:off x="12937971" y="15935701"/>
              <a:ext cx="1032502" cy="380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Gd</a:t>
              </a:r>
              <a:r>
                <a:rPr lang="en-GB" sz="1100" b="1" baseline="30000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3+</a:t>
              </a:r>
            </a:p>
          </p:txBody>
        </p:sp>
        <p:cxnSp>
          <p:nvCxnSpPr>
            <p:cNvPr id="49" name="Connettore diritto 20">
              <a:extLst>
                <a:ext uri="{FF2B5EF4-FFF2-40B4-BE49-F238E27FC236}">
                  <a16:creationId xmlns:a16="http://schemas.microsoft.com/office/drawing/2014/main" id="{569C4C88-3CCA-40BE-C7AE-E6DCD7DEA727}"/>
                </a:ext>
              </a:extLst>
            </p:cNvPr>
            <p:cNvCxnSpPr>
              <a:cxnSpLocks/>
            </p:cNvCxnSpPr>
            <p:nvPr/>
          </p:nvCxnSpPr>
          <p:spPr>
            <a:xfrm>
              <a:off x="13628017" y="16692743"/>
              <a:ext cx="0" cy="13557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FF2345E-BD80-4EB6-33D6-71174C398EE0}"/>
                </a:ext>
              </a:extLst>
            </p:cNvPr>
            <p:cNvSpPr txBox="1"/>
            <p:nvPr/>
          </p:nvSpPr>
          <p:spPr>
            <a:xfrm>
              <a:off x="13116208" y="16341187"/>
              <a:ext cx="1030876" cy="39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 b="1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Defect</a:t>
              </a:r>
              <a:endParaRPr lang="en-GB" sz="900" b="1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6" name="Rettangolo 184">
            <a:extLst>
              <a:ext uri="{FF2B5EF4-FFF2-40B4-BE49-F238E27FC236}">
                <a16:creationId xmlns:a16="http://schemas.microsoft.com/office/drawing/2014/main" id="{348315F1-B264-84F4-7E66-9517958E395D}"/>
              </a:ext>
            </a:extLst>
          </p:cNvPr>
          <p:cNvSpPr/>
          <p:nvPr/>
        </p:nvSpPr>
        <p:spPr>
          <a:xfrm>
            <a:off x="10756895" y="443465"/>
            <a:ext cx="94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8" name="Rettangolo 186">
            <a:extLst>
              <a:ext uri="{FF2B5EF4-FFF2-40B4-BE49-F238E27FC236}">
                <a16:creationId xmlns:a16="http://schemas.microsoft.com/office/drawing/2014/main" id="{3CB79D71-0512-EAD5-33E5-606E37B21C0A}"/>
              </a:ext>
            </a:extLst>
          </p:cNvPr>
          <p:cNvSpPr/>
          <p:nvPr/>
        </p:nvSpPr>
        <p:spPr>
          <a:xfrm>
            <a:off x="10756895" y="2621934"/>
            <a:ext cx="931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Ce:YAP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0" name="Rettangolo 188">
            <a:extLst>
              <a:ext uri="{FF2B5EF4-FFF2-40B4-BE49-F238E27FC236}">
                <a16:creationId xmlns:a16="http://schemas.microsoft.com/office/drawing/2014/main" id="{6A98B207-F80F-D24E-CA17-670283BA0782}"/>
              </a:ext>
            </a:extLst>
          </p:cNvPr>
          <p:cNvSpPr/>
          <p:nvPr/>
        </p:nvSpPr>
        <p:spPr>
          <a:xfrm>
            <a:off x="10572549" y="5039203"/>
            <a:ext cx="11160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Ce:GGAG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0D55FA60-2E5A-D615-005C-46B025F06D14}"/>
              </a:ext>
            </a:extLst>
          </p:cNvPr>
          <p:cNvSpPr txBox="1"/>
          <p:nvPr/>
        </p:nvSpPr>
        <p:spPr>
          <a:xfrm>
            <a:off x="1108076" y="5220977"/>
            <a:ext cx="367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1560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sz="1400" b="1" baseline="-25000" noProof="0" dirty="0">
                <a:solidFill>
                  <a:srgbClr val="1560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137162A4-671F-C551-77B6-AFD839D69151}"/>
              </a:ext>
            </a:extLst>
          </p:cNvPr>
          <p:cNvGrpSpPr/>
          <p:nvPr/>
        </p:nvGrpSpPr>
        <p:grpSpPr>
          <a:xfrm>
            <a:off x="1868282" y="4235087"/>
            <a:ext cx="540000" cy="1858886"/>
            <a:chOff x="1241154" y="3402446"/>
            <a:chExt cx="590400" cy="1858886"/>
          </a:xfrm>
        </p:grpSpPr>
        <p:cxnSp>
          <p:nvCxnSpPr>
            <p:cNvPr id="192" name="Connettore diritto 3">
              <a:extLst>
                <a:ext uri="{FF2B5EF4-FFF2-40B4-BE49-F238E27FC236}">
                  <a16:creationId xmlns:a16="http://schemas.microsoft.com/office/drawing/2014/main" id="{BA60D8AC-19F3-B939-079E-88850336C8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5261332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ttore diritto 8">
              <a:extLst>
                <a:ext uri="{FF2B5EF4-FFF2-40B4-BE49-F238E27FC236}">
                  <a16:creationId xmlns:a16="http://schemas.microsoft.com/office/drawing/2014/main" id="{BD270E66-2077-0EC4-3CDC-80B800270C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5206096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diritto 9">
              <a:extLst>
                <a:ext uri="{FF2B5EF4-FFF2-40B4-BE49-F238E27FC236}">
                  <a16:creationId xmlns:a16="http://schemas.microsoft.com/office/drawing/2014/main" id="{910BE7E6-E838-6259-6731-67A19E5BE6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4004368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diritto 10">
              <a:extLst>
                <a:ext uri="{FF2B5EF4-FFF2-40B4-BE49-F238E27FC236}">
                  <a16:creationId xmlns:a16="http://schemas.microsoft.com/office/drawing/2014/main" id="{97074258-C1A9-1F0D-91C1-2440872845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3843186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diritto 11">
              <a:extLst>
                <a:ext uri="{FF2B5EF4-FFF2-40B4-BE49-F238E27FC236}">
                  <a16:creationId xmlns:a16="http://schemas.microsoft.com/office/drawing/2014/main" id="{D59AE349-172E-9465-41C1-C26BCB6F7D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4625268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diritto 12">
              <a:extLst>
                <a:ext uri="{FF2B5EF4-FFF2-40B4-BE49-F238E27FC236}">
                  <a16:creationId xmlns:a16="http://schemas.microsoft.com/office/drawing/2014/main" id="{4715DEAB-78A6-91DA-4CCE-F9A56B4062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4438760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diritto 20">
              <a:extLst>
                <a:ext uri="{FF2B5EF4-FFF2-40B4-BE49-F238E27FC236}">
                  <a16:creationId xmlns:a16="http://schemas.microsoft.com/office/drawing/2014/main" id="{93BB48BC-0168-F81F-8AA2-F3F2A8ED95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4" y="3402446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EF93545-A5BD-A468-45A4-38642DBFEC48}"/>
              </a:ext>
            </a:extLst>
          </p:cNvPr>
          <p:cNvGrpSpPr/>
          <p:nvPr/>
        </p:nvGrpSpPr>
        <p:grpSpPr>
          <a:xfrm>
            <a:off x="1247728" y="4550923"/>
            <a:ext cx="540000" cy="1543050"/>
            <a:chOff x="1419385" y="4580900"/>
            <a:chExt cx="540000" cy="1543050"/>
          </a:xfrm>
        </p:grpSpPr>
        <p:cxnSp>
          <p:nvCxnSpPr>
            <p:cNvPr id="230" name="Connettore diritto 3">
              <a:extLst>
                <a:ext uri="{FF2B5EF4-FFF2-40B4-BE49-F238E27FC236}">
                  <a16:creationId xmlns:a16="http://schemas.microsoft.com/office/drawing/2014/main" id="{0221F532-4ED4-B3B6-D518-C9DE50FCDC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9385" y="6123950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nettore diritto 3">
              <a:extLst>
                <a:ext uri="{FF2B5EF4-FFF2-40B4-BE49-F238E27FC236}">
                  <a16:creationId xmlns:a16="http://schemas.microsoft.com/office/drawing/2014/main" id="{B5B9D348-4D1E-DC28-32B3-0DEB3BECC6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9385" y="4580900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39492FD1-2191-436E-89CA-13A12F0C15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7785" y="4580900"/>
              <a:ext cx="0" cy="1540550"/>
            </a:xfrm>
            <a:prstGeom prst="straightConnector1">
              <a:avLst/>
            </a:prstGeom>
            <a:ln>
              <a:solidFill>
                <a:srgbClr val="15608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7" name="Straight Arrow Connector 236">
            <a:extLst>
              <a:ext uri="{FF2B5EF4-FFF2-40B4-BE49-F238E27FC236}">
                <a16:creationId xmlns:a16="http://schemas.microsoft.com/office/drawing/2014/main" id="{3F7D649A-A52E-ED4E-0A31-474FC98569CE}"/>
              </a:ext>
            </a:extLst>
          </p:cNvPr>
          <p:cNvCxnSpPr>
            <a:cxnSpLocks/>
          </p:cNvCxnSpPr>
          <p:nvPr/>
        </p:nvCxnSpPr>
        <p:spPr>
          <a:xfrm flipV="1">
            <a:off x="1916178" y="5464966"/>
            <a:ext cx="0" cy="62510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6CA54F46-D30F-489D-3856-B61BC2E0DCC9}"/>
              </a:ext>
            </a:extLst>
          </p:cNvPr>
          <p:cNvCxnSpPr>
            <a:cxnSpLocks/>
          </p:cNvCxnSpPr>
          <p:nvPr/>
        </p:nvCxnSpPr>
        <p:spPr>
          <a:xfrm flipV="1">
            <a:off x="1973328" y="5287166"/>
            <a:ext cx="0" cy="80290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5815EE6A-7A2E-FCE1-91B0-DE52AC0C3154}"/>
              </a:ext>
            </a:extLst>
          </p:cNvPr>
          <p:cNvCxnSpPr>
            <a:cxnSpLocks/>
          </p:cNvCxnSpPr>
          <p:nvPr/>
        </p:nvCxnSpPr>
        <p:spPr>
          <a:xfrm flipV="1">
            <a:off x="2030478" y="4839491"/>
            <a:ext cx="0" cy="1250578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CC5C057C-7533-7FA0-E54B-0BA32DE0446E}"/>
              </a:ext>
            </a:extLst>
          </p:cNvPr>
          <p:cNvCxnSpPr>
            <a:cxnSpLocks/>
          </p:cNvCxnSpPr>
          <p:nvPr/>
        </p:nvCxnSpPr>
        <p:spPr>
          <a:xfrm flipV="1">
            <a:off x="2087628" y="4674391"/>
            <a:ext cx="0" cy="1415678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id="{2960C912-4414-CA6E-ACB1-5262221DF091}"/>
              </a:ext>
            </a:extLst>
          </p:cNvPr>
          <p:cNvCxnSpPr>
            <a:cxnSpLocks/>
          </p:cNvCxnSpPr>
          <p:nvPr/>
        </p:nvCxnSpPr>
        <p:spPr>
          <a:xfrm flipV="1">
            <a:off x="2144778" y="4239416"/>
            <a:ext cx="0" cy="185065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011AFAD7-C6A9-53C4-8C62-D3E7DDDD1A7E}"/>
              </a:ext>
            </a:extLst>
          </p:cNvPr>
          <p:cNvCxnSpPr>
            <a:cxnSpLocks/>
          </p:cNvCxnSpPr>
          <p:nvPr/>
        </p:nvCxnSpPr>
        <p:spPr>
          <a:xfrm>
            <a:off x="2303528" y="5464780"/>
            <a:ext cx="0" cy="57486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661E1FCE-D9D0-2F21-6611-35125EB33673}"/>
              </a:ext>
            </a:extLst>
          </p:cNvPr>
          <p:cNvCxnSpPr>
            <a:cxnSpLocks/>
          </p:cNvCxnSpPr>
          <p:nvPr/>
        </p:nvCxnSpPr>
        <p:spPr>
          <a:xfrm>
            <a:off x="2363853" y="5464780"/>
            <a:ext cx="0" cy="62528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8" name="Rettangolo 184">
            <a:extLst>
              <a:ext uri="{FF2B5EF4-FFF2-40B4-BE49-F238E27FC236}">
                <a16:creationId xmlns:a16="http://schemas.microsoft.com/office/drawing/2014/main" id="{0E7EE52C-5D8A-263F-47E8-12CC68906194}"/>
              </a:ext>
            </a:extLst>
          </p:cNvPr>
          <p:cNvSpPr/>
          <p:nvPr/>
        </p:nvSpPr>
        <p:spPr>
          <a:xfrm>
            <a:off x="1353715" y="6115284"/>
            <a:ext cx="949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27F28B2C-F320-2B7A-DB31-D394361A5AB5}"/>
              </a:ext>
            </a:extLst>
          </p:cNvPr>
          <p:cNvGrpSpPr/>
          <p:nvPr/>
        </p:nvGrpSpPr>
        <p:grpSpPr>
          <a:xfrm>
            <a:off x="3789428" y="4634125"/>
            <a:ext cx="540000" cy="1457348"/>
            <a:chOff x="2997471" y="3801484"/>
            <a:chExt cx="590400" cy="1457348"/>
          </a:xfrm>
        </p:grpSpPr>
        <p:cxnSp>
          <p:nvCxnSpPr>
            <p:cNvPr id="200" name="Connettore diritto 54">
              <a:extLst>
                <a:ext uri="{FF2B5EF4-FFF2-40B4-BE49-F238E27FC236}">
                  <a16:creationId xmlns:a16="http://schemas.microsoft.com/office/drawing/2014/main" id="{975FA814-07B8-1C55-688C-603B4E6EB4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5258832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diritto 55">
              <a:extLst>
                <a:ext uri="{FF2B5EF4-FFF2-40B4-BE49-F238E27FC236}">
                  <a16:creationId xmlns:a16="http://schemas.microsoft.com/office/drawing/2014/main" id="{B17516D7-4865-0CE1-F1CE-46CE528B8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5190407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diritto 56">
              <a:extLst>
                <a:ext uri="{FF2B5EF4-FFF2-40B4-BE49-F238E27FC236}">
                  <a16:creationId xmlns:a16="http://schemas.microsoft.com/office/drawing/2014/main" id="{B441F905-F557-4F75-433B-3F6283025C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4056728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diritto 57">
              <a:extLst>
                <a:ext uri="{FF2B5EF4-FFF2-40B4-BE49-F238E27FC236}">
                  <a16:creationId xmlns:a16="http://schemas.microsoft.com/office/drawing/2014/main" id="{4F617DAC-EF27-6886-620E-607CD5192B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3922422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diritto 58">
              <a:extLst>
                <a:ext uri="{FF2B5EF4-FFF2-40B4-BE49-F238E27FC236}">
                  <a16:creationId xmlns:a16="http://schemas.microsoft.com/office/drawing/2014/main" id="{14234E3F-19A0-7EB1-CB08-4960433D1D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4299445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diritto 59">
              <a:extLst>
                <a:ext uri="{FF2B5EF4-FFF2-40B4-BE49-F238E27FC236}">
                  <a16:creationId xmlns:a16="http://schemas.microsoft.com/office/drawing/2014/main" id="{5C87F366-4C85-F6BA-E54A-353A2B40B7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4202316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diritto 60">
              <a:extLst>
                <a:ext uri="{FF2B5EF4-FFF2-40B4-BE49-F238E27FC236}">
                  <a16:creationId xmlns:a16="http://schemas.microsoft.com/office/drawing/2014/main" id="{8B61E571-2CE6-5246-B3AD-750E5826D5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1" y="3801484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B147CFAC-B4C0-252C-59B3-9654C70AE729}"/>
              </a:ext>
            </a:extLst>
          </p:cNvPr>
          <p:cNvCxnSpPr>
            <a:cxnSpLocks/>
          </p:cNvCxnSpPr>
          <p:nvPr/>
        </p:nvCxnSpPr>
        <p:spPr>
          <a:xfrm flipV="1">
            <a:off x="3833607" y="5137941"/>
            <a:ext cx="0" cy="952128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19B4E4B5-FA57-2DB7-7917-5480FC67606F}"/>
              </a:ext>
            </a:extLst>
          </p:cNvPr>
          <p:cNvCxnSpPr>
            <a:cxnSpLocks/>
          </p:cNvCxnSpPr>
          <p:nvPr/>
        </p:nvCxnSpPr>
        <p:spPr>
          <a:xfrm flipV="1">
            <a:off x="3890757" y="5044233"/>
            <a:ext cx="0" cy="1045836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EEF9483E-6760-89F2-8A03-284AF0D5DE0F}"/>
              </a:ext>
            </a:extLst>
          </p:cNvPr>
          <p:cNvCxnSpPr>
            <a:cxnSpLocks/>
          </p:cNvCxnSpPr>
          <p:nvPr/>
        </p:nvCxnSpPr>
        <p:spPr>
          <a:xfrm flipV="1">
            <a:off x="3947907" y="4899816"/>
            <a:ext cx="0" cy="119025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854A869B-16CD-5777-A6AF-95885FD1C699}"/>
              </a:ext>
            </a:extLst>
          </p:cNvPr>
          <p:cNvCxnSpPr>
            <a:cxnSpLocks/>
          </p:cNvCxnSpPr>
          <p:nvPr/>
        </p:nvCxnSpPr>
        <p:spPr>
          <a:xfrm flipV="1">
            <a:off x="4005057" y="4753766"/>
            <a:ext cx="0" cy="133630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63885D44-A115-A5B5-7109-F5359971392D}"/>
              </a:ext>
            </a:extLst>
          </p:cNvPr>
          <p:cNvCxnSpPr>
            <a:cxnSpLocks/>
          </p:cNvCxnSpPr>
          <p:nvPr/>
        </p:nvCxnSpPr>
        <p:spPr>
          <a:xfrm flipV="1">
            <a:off x="4062207" y="4622800"/>
            <a:ext cx="0" cy="1467269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10AAA425-FA18-78B4-418D-CC84AE4D040A}"/>
              </a:ext>
            </a:extLst>
          </p:cNvPr>
          <p:cNvCxnSpPr>
            <a:cxnSpLocks/>
          </p:cNvCxnSpPr>
          <p:nvPr/>
        </p:nvCxnSpPr>
        <p:spPr>
          <a:xfrm>
            <a:off x="4220957" y="5137941"/>
            <a:ext cx="0" cy="8763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C0566822-64FC-B1FF-D0C1-4ED0BFF8D2CF}"/>
              </a:ext>
            </a:extLst>
          </p:cNvPr>
          <p:cNvCxnSpPr>
            <a:cxnSpLocks/>
          </p:cNvCxnSpPr>
          <p:nvPr/>
        </p:nvCxnSpPr>
        <p:spPr>
          <a:xfrm>
            <a:off x="4281282" y="5137941"/>
            <a:ext cx="0" cy="95212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DCAF657-06AF-166A-C751-9BE4BC7F2925}"/>
              </a:ext>
            </a:extLst>
          </p:cNvPr>
          <p:cNvGrpSpPr/>
          <p:nvPr/>
        </p:nvGrpSpPr>
        <p:grpSpPr>
          <a:xfrm>
            <a:off x="3174682" y="4194594"/>
            <a:ext cx="540000" cy="1895475"/>
            <a:chOff x="3346339" y="4224571"/>
            <a:chExt cx="540000" cy="1895475"/>
          </a:xfrm>
        </p:grpSpPr>
        <p:cxnSp>
          <p:nvCxnSpPr>
            <p:cNvPr id="286" name="Connettore diritto 3">
              <a:extLst>
                <a:ext uri="{FF2B5EF4-FFF2-40B4-BE49-F238E27FC236}">
                  <a16:creationId xmlns:a16="http://schemas.microsoft.com/office/drawing/2014/main" id="{7E13D022-F466-7423-9139-083B473D99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6339" y="6120046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nettore diritto 3">
              <a:extLst>
                <a:ext uri="{FF2B5EF4-FFF2-40B4-BE49-F238E27FC236}">
                  <a16:creationId xmlns:a16="http://schemas.microsoft.com/office/drawing/2014/main" id="{D69B8B70-A7C8-82F6-5DB1-A4727DA909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6339" y="4224571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Arrow Connector 287">
              <a:extLst>
                <a:ext uri="{FF2B5EF4-FFF2-40B4-BE49-F238E27FC236}">
                  <a16:creationId xmlns:a16="http://schemas.microsoft.com/office/drawing/2014/main" id="{64AA5BBD-9EE4-B2A9-B124-5F608DBD87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4739" y="4224571"/>
              <a:ext cx="0" cy="1892975"/>
            </a:xfrm>
            <a:prstGeom prst="straightConnector1">
              <a:avLst/>
            </a:prstGeom>
            <a:ln>
              <a:solidFill>
                <a:srgbClr val="15608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0" name="Rettangolo 186">
            <a:extLst>
              <a:ext uri="{FF2B5EF4-FFF2-40B4-BE49-F238E27FC236}">
                <a16:creationId xmlns:a16="http://schemas.microsoft.com/office/drawing/2014/main" id="{87FD8D71-09F8-E74F-2C57-9DCB7B9BFE40}"/>
              </a:ext>
            </a:extLst>
          </p:cNvPr>
          <p:cNvSpPr/>
          <p:nvPr/>
        </p:nvSpPr>
        <p:spPr>
          <a:xfrm>
            <a:off x="3292524" y="6115284"/>
            <a:ext cx="931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Ce:YAP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8ED0BC5-64E0-A44F-8467-3CA6501202FD}"/>
              </a:ext>
            </a:extLst>
          </p:cNvPr>
          <p:cNvSpPr txBox="1"/>
          <p:nvPr/>
        </p:nvSpPr>
        <p:spPr>
          <a:xfrm>
            <a:off x="6277863" y="5851456"/>
            <a:ext cx="1045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4f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(split)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595703F7-B416-9DA3-616F-3705CF4AEE8B}"/>
              </a:ext>
            </a:extLst>
          </p:cNvPr>
          <p:cNvSpPr txBox="1"/>
          <p:nvPr/>
        </p:nvSpPr>
        <p:spPr>
          <a:xfrm>
            <a:off x="6277863" y="5220977"/>
            <a:ext cx="487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5d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494E35F1-FFB8-87F0-2F71-CC0A3856B3D5}"/>
              </a:ext>
            </a:extLst>
          </p:cNvPr>
          <p:cNvSpPr txBox="1"/>
          <p:nvPr/>
        </p:nvSpPr>
        <p:spPr>
          <a:xfrm>
            <a:off x="6277863" y="5044233"/>
            <a:ext cx="487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5d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09A3F988-6CD6-FD9E-99D3-E8E896301C54}"/>
              </a:ext>
            </a:extLst>
          </p:cNvPr>
          <p:cNvSpPr txBox="1"/>
          <p:nvPr/>
        </p:nvSpPr>
        <p:spPr>
          <a:xfrm>
            <a:off x="6277863" y="4315023"/>
            <a:ext cx="487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5d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C9E1D736-929C-87A8-A9FB-52155BEF2762}"/>
              </a:ext>
            </a:extLst>
          </p:cNvPr>
          <p:cNvSpPr txBox="1"/>
          <p:nvPr/>
        </p:nvSpPr>
        <p:spPr>
          <a:xfrm>
            <a:off x="6277863" y="4173008"/>
            <a:ext cx="487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5d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CB4076AA-6F71-0E6E-5C63-712F02C12B04}"/>
              </a:ext>
            </a:extLst>
          </p:cNvPr>
          <p:cNvSpPr txBox="1"/>
          <p:nvPr/>
        </p:nvSpPr>
        <p:spPr>
          <a:xfrm>
            <a:off x="6277863" y="4016303"/>
            <a:ext cx="487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5d</a:t>
            </a:r>
            <a:r>
              <a:rPr lang="en-GB" sz="1400" b="1" baseline="-25000" noProof="0" dirty="0">
                <a:solidFill>
                  <a:srgbClr val="E045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4533FB04-4CC6-6032-152D-06B2A301BB0B}"/>
              </a:ext>
            </a:extLst>
          </p:cNvPr>
          <p:cNvGrpSpPr/>
          <p:nvPr/>
        </p:nvGrpSpPr>
        <p:grpSpPr>
          <a:xfrm>
            <a:off x="5706200" y="4195241"/>
            <a:ext cx="540000" cy="1882738"/>
            <a:chOff x="4879047" y="3362600"/>
            <a:chExt cx="590400" cy="1882738"/>
          </a:xfrm>
        </p:grpSpPr>
        <p:cxnSp>
          <p:nvCxnSpPr>
            <p:cNvPr id="208" name="Connettore diritto 149">
              <a:extLst>
                <a:ext uri="{FF2B5EF4-FFF2-40B4-BE49-F238E27FC236}">
                  <a16:creationId xmlns:a16="http://schemas.microsoft.com/office/drawing/2014/main" id="{7CFF2E59-478D-4ABB-288D-3B86FD2266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5245338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diritto 150">
              <a:extLst>
                <a:ext uri="{FF2B5EF4-FFF2-40B4-BE49-F238E27FC236}">
                  <a16:creationId xmlns:a16="http://schemas.microsoft.com/office/drawing/2014/main" id="{5407A3CF-EF2B-4C3C-29C3-F383C9AB97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5191555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diritto 151">
              <a:extLst>
                <a:ext uri="{FF2B5EF4-FFF2-40B4-BE49-F238E27FC236}">
                  <a16:creationId xmlns:a16="http://schemas.microsoft.com/office/drawing/2014/main" id="{DB528285-6801-C68C-4FA1-F1E595E2C2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3652538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diritto 152">
              <a:extLst>
                <a:ext uri="{FF2B5EF4-FFF2-40B4-BE49-F238E27FC236}">
                  <a16:creationId xmlns:a16="http://schemas.microsoft.com/office/drawing/2014/main" id="{DCAD9FAB-4F16-69F7-C76D-206CDF5F8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3526767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diritto 153">
              <a:extLst>
                <a:ext uri="{FF2B5EF4-FFF2-40B4-BE49-F238E27FC236}">
                  <a16:creationId xmlns:a16="http://schemas.microsoft.com/office/drawing/2014/main" id="{09991B8E-436D-0302-3815-AAFBACCF3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4558455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diritto 154">
              <a:extLst>
                <a:ext uri="{FF2B5EF4-FFF2-40B4-BE49-F238E27FC236}">
                  <a16:creationId xmlns:a16="http://schemas.microsoft.com/office/drawing/2014/main" id="{93E8D576-4019-44B7-707B-F49E2BE803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4402836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diritto 155">
              <a:extLst>
                <a:ext uri="{FF2B5EF4-FFF2-40B4-BE49-F238E27FC236}">
                  <a16:creationId xmlns:a16="http://schemas.microsoft.com/office/drawing/2014/main" id="{9A9AE6C8-0F11-862B-88AE-DD61006E5E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047" y="3362600"/>
              <a:ext cx="5904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53EA3D05-3F28-F853-2060-6A19ED8FBD6B}"/>
              </a:ext>
            </a:extLst>
          </p:cNvPr>
          <p:cNvCxnSpPr>
            <a:cxnSpLocks/>
          </p:cNvCxnSpPr>
          <p:nvPr/>
        </p:nvCxnSpPr>
        <p:spPr>
          <a:xfrm flipV="1">
            <a:off x="5751578" y="5401942"/>
            <a:ext cx="0" cy="675282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C372D7BC-5E24-7AAD-5D49-D47C8967E8EA}"/>
              </a:ext>
            </a:extLst>
          </p:cNvPr>
          <p:cNvCxnSpPr>
            <a:cxnSpLocks/>
          </p:cNvCxnSpPr>
          <p:nvPr/>
        </p:nvCxnSpPr>
        <p:spPr>
          <a:xfrm flipV="1">
            <a:off x="5808728" y="5245891"/>
            <a:ext cx="0" cy="83133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23A2C690-3F65-3269-EA50-46BAE7A2075B}"/>
              </a:ext>
            </a:extLst>
          </p:cNvPr>
          <p:cNvCxnSpPr>
            <a:cxnSpLocks/>
          </p:cNvCxnSpPr>
          <p:nvPr/>
        </p:nvCxnSpPr>
        <p:spPr>
          <a:xfrm flipV="1">
            <a:off x="5865878" y="4480785"/>
            <a:ext cx="0" cy="1596439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F5BCDC0C-FEF7-CDFC-2DE9-1A4FEE34AF1C}"/>
              </a:ext>
            </a:extLst>
          </p:cNvPr>
          <p:cNvCxnSpPr>
            <a:cxnSpLocks/>
          </p:cNvCxnSpPr>
          <p:nvPr/>
        </p:nvCxnSpPr>
        <p:spPr>
          <a:xfrm flipV="1">
            <a:off x="5923028" y="4356891"/>
            <a:ext cx="0" cy="172033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C6304736-5AD8-DC84-C4B9-67A08FE38678}"/>
              </a:ext>
            </a:extLst>
          </p:cNvPr>
          <p:cNvCxnSpPr>
            <a:cxnSpLocks/>
          </p:cNvCxnSpPr>
          <p:nvPr/>
        </p:nvCxnSpPr>
        <p:spPr>
          <a:xfrm flipV="1">
            <a:off x="5980178" y="4198141"/>
            <a:ext cx="0" cy="1879083"/>
          </a:xfrm>
          <a:prstGeom prst="straightConnector1">
            <a:avLst/>
          </a:prstGeom>
          <a:ln>
            <a:solidFill>
              <a:srgbClr val="E0455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67DF5026-881A-64A4-539F-450FEC5B97E4}"/>
              </a:ext>
            </a:extLst>
          </p:cNvPr>
          <p:cNvCxnSpPr>
            <a:cxnSpLocks/>
          </p:cNvCxnSpPr>
          <p:nvPr/>
        </p:nvCxnSpPr>
        <p:spPr>
          <a:xfrm>
            <a:off x="6145278" y="5395302"/>
            <a:ext cx="0" cy="61893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5FD790AD-8CB6-02C9-D0F6-27FE6A239807}"/>
              </a:ext>
            </a:extLst>
          </p:cNvPr>
          <p:cNvCxnSpPr>
            <a:cxnSpLocks/>
          </p:cNvCxnSpPr>
          <p:nvPr/>
        </p:nvCxnSpPr>
        <p:spPr>
          <a:xfrm>
            <a:off x="6205603" y="5395302"/>
            <a:ext cx="0" cy="68192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608DA2-0174-6C7B-E6B3-DF229F225143}"/>
              </a:ext>
            </a:extLst>
          </p:cNvPr>
          <p:cNvGrpSpPr/>
          <p:nvPr/>
        </p:nvGrpSpPr>
        <p:grpSpPr>
          <a:xfrm>
            <a:off x="5095828" y="4581746"/>
            <a:ext cx="540000" cy="1495425"/>
            <a:chOff x="5267485" y="4611723"/>
            <a:chExt cx="540000" cy="1495425"/>
          </a:xfrm>
        </p:grpSpPr>
        <p:cxnSp>
          <p:nvCxnSpPr>
            <p:cNvPr id="289" name="Connettore diritto 3">
              <a:extLst>
                <a:ext uri="{FF2B5EF4-FFF2-40B4-BE49-F238E27FC236}">
                  <a16:creationId xmlns:a16="http://schemas.microsoft.com/office/drawing/2014/main" id="{8A1CB152-5E87-EADB-028E-9642F7121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7485" y="6107148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nettore diritto 3">
              <a:extLst>
                <a:ext uri="{FF2B5EF4-FFF2-40B4-BE49-F238E27FC236}">
                  <a16:creationId xmlns:a16="http://schemas.microsoft.com/office/drawing/2014/main" id="{74633519-78C5-56D6-935D-D0BFACCB98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7485" y="4611723"/>
              <a:ext cx="540000" cy="0"/>
            </a:xfrm>
            <a:prstGeom prst="line">
              <a:avLst/>
            </a:prstGeom>
            <a:ln w="2857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42846C35-5C10-D2BE-4A92-E56842F8CB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35885" y="4611723"/>
              <a:ext cx="0" cy="1492925"/>
            </a:xfrm>
            <a:prstGeom prst="straightConnector1">
              <a:avLst/>
            </a:prstGeom>
            <a:ln>
              <a:solidFill>
                <a:srgbClr val="15608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2" name="Rettangolo 188">
            <a:extLst>
              <a:ext uri="{FF2B5EF4-FFF2-40B4-BE49-F238E27FC236}">
                <a16:creationId xmlns:a16="http://schemas.microsoft.com/office/drawing/2014/main" id="{FFE8BA8A-E6DE-B65B-4EA8-81369563205A}"/>
              </a:ext>
            </a:extLst>
          </p:cNvPr>
          <p:cNvSpPr/>
          <p:nvPr/>
        </p:nvSpPr>
        <p:spPr>
          <a:xfrm>
            <a:off x="5116606" y="6115284"/>
            <a:ext cx="11160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Ce:GGAG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25FA11A-8339-A612-25B0-3A310D54F022}"/>
              </a:ext>
            </a:extLst>
          </p:cNvPr>
          <p:cNvSpPr txBox="1"/>
          <p:nvPr/>
        </p:nvSpPr>
        <p:spPr>
          <a:xfrm>
            <a:off x="7074697" y="4228021"/>
            <a:ext cx="10198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500" b="1" noProof="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15065C1-553D-D0A0-F982-AB3485687EBC}"/>
              </a:ext>
            </a:extLst>
          </p:cNvPr>
          <p:cNvSpPr/>
          <p:nvPr/>
        </p:nvSpPr>
        <p:spPr>
          <a:xfrm>
            <a:off x="1188842" y="2665925"/>
            <a:ext cx="2279129" cy="898552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Photoluminescence</a:t>
            </a:r>
          </a:p>
        </p:txBody>
      </p:sp>
      <p:sp>
        <p:nvSpPr>
          <p:cNvPr id="128" name="Left Brace 127">
            <a:extLst>
              <a:ext uri="{FF2B5EF4-FFF2-40B4-BE49-F238E27FC236}">
                <a16:creationId xmlns:a16="http://schemas.microsoft.com/office/drawing/2014/main" id="{8E533317-8E6F-1A3D-983D-FD9EE8DD8F21}"/>
              </a:ext>
            </a:extLst>
          </p:cNvPr>
          <p:cNvSpPr/>
          <p:nvPr/>
        </p:nvSpPr>
        <p:spPr>
          <a:xfrm>
            <a:off x="3676127" y="2381567"/>
            <a:ext cx="215900" cy="1467269"/>
          </a:xfrm>
          <a:prstGeom prst="leftBrace">
            <a:avLst>
              <a:gd name="adj1" fmla="val 43627"/>
              <a:gd name="adj2" fmla="val 50000"/>
            </a:avLst>
          </a:prstGeom>
          <a:ln w="28575">
            <a:solidFill>
              <a:srgbClr val="0B30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4C4F9D8C-51D9-B9B4-C379-69901024A257}"/>
              </a:ext>
            </a:extLst>
          </p:cNvPr>
          <p:cNvSpPr txBox="1"/>
          <p:nvPr/>
        </p:nvSpPr>
        <p:spPr>
          <a:xfrm>
            <a:off x="3885675" y="2434118"/>
            <a:ext cx="3378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Absolute energies and spacing of the 4f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5d levels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2EB7406-30B3-3580-ECD5-0896079B2C8A}"/>
              </a:ext>
            </a:extLst>
          </p:cNvPr>
          <p:cNvSpPr txBox="1"/>
          <p:nvPr/>
        </p:nvSpPr>
        <p:spPr>
          <a:xfrm>
            <a:off x="3885675" y="3149955"/>
            <a:ext cx="3378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Location of the Ce levels in the energy gap of the host crystals</a:t>
            </a:r>
          </a:p>
        </p:txBody>
      </p:sp>
      <p:pic>
        <p:nvPicPr>
          <p:cNvPr id="136" name="Graphic 135" descr="Checkbox Crossed outline">
            <a:extLst>
              <a:ext uri="{FF2B5EF4-FFF2-40B4-BE49-F238E27FC236}">
                <a16:creationId xmlns:a16="http://schemas.microsoft.com/office/drawing/2014/main" id="{A4C79D10-EDFF-E59D-7097-68BC4E9062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0798" y="3040711"/>
            <a:ext cx="914400" cy="914400"/>
          </a:xfrm>
          <a:prstGeom prst="rect">
            <a:avLst/>
          </a:prstGeom>
        </p:spPr>
      </p:pic>
      <p:pic>
        <p:nvPicPr>
          <p:cNvPr id="138" name="Graphic 137" descr="Checkbox Ticked outline">
            <a:extLst>
              <a:ext uri="{FF2B5EF4-FFF2-40B4-BE49-F238E27FC236}">
                <a16:creationId xmlns:a16="http://schemas.microsoft.com/office/drawing/2014/main" id="{C3D25A2E-3FCA-F0A6-B401-AFD745F1ED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20798" y="2285136"/>
            <a:ext cx="914400" cy="914400"/>
          </a:xfrm>
          <a:prstGeom prst="rect">
            <a:avLst/>
          </a:prstGeom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24C4B4B5-472F-7735-5750-154DE85FF2FD}"/>
              </a:ext>
            </a:extLst>
          </p:cNvPr>
          <p:cNvSpPr txBox="1"/>
          <p:nvPr/>
        </p:nvSpPr>
        <p:spPr>
          <a:xfrm>
            <a:off x="533432" y="619991"/>
            <a:ext cx="77628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Ce-doped scintillating crystals: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YAG (Y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→ garnet structure, Ce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substitutes Y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in the dodecahedral site</a:t>
            </a:r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YAP (YAlO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→ perovskite structure, Ce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substitutes Y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in the A site</a:t>
            </a:r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GGAG (Gd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Ga,Al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→ garnet structure, Ce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substitutes Gd</a:t>
            </a:r>
            <a:r>
              <a:rPr lang="en-GB" baseline="30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3+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in the dodecahedral site</a:t>
            </a:r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0.0770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2.08333E-6 0.0115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-0.00039 0.10348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442D6E4B-C387-FEA6-66B8-B829F813D229}"/>
              </a:ext>
            </a:extLst>
          </p:cNvPr>
          <p:cNvGrpSpPr/>
          <p:nvPr/>
        </p:nvGrpSpPr>
        <p:grpSpPr>
          <a:xfrm>
            <a:off x="563223" y="2780493"/>
            <a:ext cx="989051" cy="2419297"/>
            <a:chOff x="976118" y="2779935"/>
            <a:chExt cx="989051" cy="2419297"/>
          </a:xfrm>
        </p:grpSpPr>
        <p:sp>
          <p:nvSpPr>
            <p:cNvPr id="116" name="Rettangolo 139">
              <a:extLst>
                <a:ext uri="{FF2B5EF4-FFF2-40B4-BE49-F238E27FC236}">
                  <a16:creationId xmlns:a16="http://schemas.microsoft.com/office/drawing/2014/main" id="{6CDDCDE8-ACA7-4A33-E212-CF7B0307ED82}"/>
                </a:ext>
              </a:extLst>
            </p:cNvPr>
            <p:cNvSpPr/>
            <p:nvPr/>
          </p:nvSpPr>
          <p:spPr>
            <a:xfrm>
              <a:off x="976118" y="2779935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7" name="Rettangolo 141">
              <a:extLst>
                <a:ext uri="{FF2B5EF4-FFF2-40B4-BE49-F238E27FC236}">
                  <a16:creationId xmlns:a16="http://schemas.microsoft.com/office/drawing/2014/main" id="{C47D9B94-114F-C5E4-D5C6-A7FBD50495F7}"/>
                </a:ext>
              </a:extLst>
            </p:cNvPr>
            <p:cNvSpPr/>
            <p:nvPr/>
          </p:nvSpPr>
          <p:spPr>
            <a:xfrm rot="10800000">
              <a:off x="976119" y="4778468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22" name="Connettore 2 142">
              <a:extLst>
                <a:ext uri="{FF2B5EF4-FFF2-40B4-BE49-F238E27FC236}">
                  <a16:creationId xmlns:a16="http://schemas.microsoft.com/office/drawing/2014/main" id="{51968879-4045-0DA0-9416-78904F356D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3111" y="3200700"/>
              <a:ext cx="0" cy="1577769"/>
            </a:xfrm>
            <a:prstGeom prst="straightConnector1">
              <a:avLst/>
            </a:prstGeom>
            <a:ln w="38100">
              <a:solidFill>
                <a:srgbClr val="15608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ttangolo 190">
              <a:extLst>
                <a:ext uri="{FF2B5EF4-FFF2-40B4-BE49-F238E27FC236}">
                  <a16:creationId xmlns:a16="http://schemas.microsoft.com/office/drawing/2014/main" id="{48CA1D79-4C4B-67E8-FEA9-928DF74FDB46}"/>
                </a:ext>
              </a:extLst>
            </p:cNvPr>
            <p:cNvSpPr/>
            <p:nvPr/>
          </p:nvSpPr>
          <p:spPr>
            <a:xfrm>
              <a:off x="1135266" y="4498972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4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6.7 eV</a:t>
              </a:r>
              <a:endParaRPr lang="en-GB" sz="1400" b="1" baseline="-25000" noProof="0" dirty="0">
                <a:solidFill>
                  <a:srgbClr val="1560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2735C36-B09B-802D-F5A2-20B3FE2041F4}"/>
              </a:ext>
            </a:extLst>
          </p:cNvPr>
          <p:cNvGrpSpPr/>
          <p:nvPr/>
        </p:nvGrpSpPr>
        <p:grpSpPr>
          <a:xfrm>
            <a:off x="2299400" y="2157642"/>
            <a:ext cx="994419" cy="2729426"/>
            <a:chOff x="2712295" y="2157084"/>
            <a:chExt cx="994419" cy="2729426"/>
          </a:xfrm>
        </p:grpSpPr>
        <p:sp>
          <p:nvSpPr>
            <p:cNvPr id="115" name="Rettangolo 129">
              <a:extLst>
                <a:ext uri="{FF2B5EF4-FFF2-40B4-BE49-F238E27FC236}">
                  <a16:creationId xmlns:a16="http://schemas.microsoft.com/office/drawing/2014/main" id="{F00E97A7-3125-2006-9CDE-ADDE80319FC7}"/>
                </a:ext>
              </a:extLst>
            </p:cNvPr>
            <p:cNvSpPr/>
            <p:nvPr/>
          </p:nvSpPr>
          <p:spPr>
            <a:xfrm>
              <a:off x="2712295" y="2157084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20" name="Connettore 2 123">
              <a:extLst>
                <a:ext uri="{FF2B5EF4-FFF2-40B4-BE49-F238E27FC236}">
                  <a16:creationId xmlns:a16="http://schemas.microsoft.com/office/drawing/2014/main" id="{D71949B8-E8CE-3097-B67B-9A848EF11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6809" y="2577848"/>
              <a:ext cx="0" cy="1892121"/>
            </a:xfrm>
            <a:prstGeom prst="straightConnector1">
              <a:avLst/>
            </a:prstGeom>
            <a:ln w="38100">
              <a:solidFill>
                <a:srgbClr val="15608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ttangolo 131">
              <a:extLst>
                <a:ext uri="{FF2B5EF4-FFF2-40B4-BE49-F238E27FC236}">
                  <a16:creationId xmlns:a16="http://schemas.microsoft.com/office/drawing/2014/main" id="{F33DBD82-6E58-3E66-D046-5AD7FEF11C5A}"/>
                </a:ext>
              </a:extLst>
            </p:cNvPr>
            <p:cNvSpPr/>
            <p:nvPr/>
          </p:nvSpPr>
          <p:spPr>
            <a:xfrm rot="10800000">
              <a:off x="2717664" y="4465746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8" name="Rettangolo 192">
              <a:extLst>
                <a:ext uri="{FF2B5EF4-FFF2-40B4-BE49-F238E27FC236}">
                  <a16:creationId xmlns:a16="http://schemas.microsoft.com/office/drawing/2014/main" id="{FEDE9757-B61A-87A6-F06C-E901EB546054}"/>
                </a:ext>
              </a:extLst>
            </p:cNvPr>
            <p:cNvSpPr/>
            <p:nvPr/>
          </p:nvSpPr>
          <p:spPr>
            <a:xfrm>
              <a:off x="2845373" y="4188864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4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7.8 eV</a:t>
              </a:r>
              <a:endParaRPr lang="en-GB" sz="1400" b="1" baseline="-25000" noProof="0" dirty="0">
                <a:solidFill>
                  <a:srgbClr val="1560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3D6DFAA-7238-585A-4F97-AEF2FECBDEE3}"/>
              </a:ext>
            </a:extLst>
          </p:cNvPr>
          <p:cNvGrpSpPr/>
          <p:nvPr/>
        </p:nvGrpSpPr>
        <p:grpSpPr>
          <a:xfrm>
            <a:off x="4040944" y="2814119"/>
            <a:ext cx="1054988" cy="2307791"/>
            <a:chOff x="4453839" y="2813561"/>
            <a:chExt cx="1054988" cy="2307791"/>
          </a:xfrm>
        </p:grpSpPr>
        <p:sp>
          <p:nvSpPr>
            <p:cNvPr id="123" name="Rettangolo 145">
              <a:extLst>
                <a:ext uri="{FF2B5EF4-FFF2-40B4-BE49-F238E27FC236}">
                  <a16:creationId xmlns:a16="http://schemas.microsoft.com/office/drawing/2014/main" id="{715B9F01-FC55-6413-B142-9625AB512D1E}"/>
                </a:ext>
              </a:extLst>
            </p:cNvPr>
            <p:cNvSpPr/>
            <p:nvPr/>
          </p:nvSpPr>
          <p:spPr>
            <a:xfrm>
              <a:off x="4519777" y="2813561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4" name="Rettangolo 147">
              <a:extLst>
                <a:ext uri="{FF2B5EF4-FFF2-40B4-BE49-F238E27FC236}">
                  <a16:creationId xmlns:a16="http://schemas.microsoft.com/office/drawing/2014/main" id="{87505358-74E5-8C8F-F677-EC0CBED7EECB}"/>
                </a:ext>
              </a:extLst>
            </p:cNvPr>
            <p:cNvSpPr/>
            <p:nvPr/>
          </p:nvSpPr>
          <p:spPr>
            <a:xfrm rot="10800000">
              <a:off x="4453839" y="4700588"/>
              <a:ext cx="989050" cy="420764"/>
            </a:xfrm>
            <a:prstGeom prst="rect">
              <a:avLst/>
            </a:prstGeom>
            <a:gradFill flip="none" rotWithShape="1">
              <a:gsLst>
                <a:gs pos="0">
                  <a:srgbClr val="AEAEAE"/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26" name="Connettore 2 165">
              <a:extLst>
                <a:ext uri="{FF2B5EF4-FFF2-40B4-BE49-F238E27FC236}">
                  <a16:creationId xmlns:a16="http://schemas.microsoft.com/office/drawing/2014/main" id="{F5E984A1-6F98-26C3-9FF6-179E70F21E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1581" y="3242314"/>
              <a:ext cx="0" cy="1462713"/>
            </a:xfrm>
            <a:prstGeom prst="straightConnector1">
              <a:avLst/>
            </a:prstGeom>
            <a:ln w="38100">
              <a:solidFill>
                <a:srgbClr val="15608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ttangolo 194">
              <a:extLst>
                <a:ext uri="{FF2B5EF4-FFF2-40B4-BE49-F238E27FC236}">
                  <a16:creationId xmlns:a16="http://schemas.microsoft.com/office/drawing/2014/main" id="{5D1E3DC9-DD66-CA0C-7396-FFC5753F2C8C}"/>
                </a:ext>
              </a:extLst>
            </p:cNvPr>
            <p:cNvSpPr/>
            <p:nvPr/>
          </p:nvSpPr>
          <p:spPr>
            <a:xfrm>
              <a:off x="4532211" y="4419042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400" b="1" noProof="0" dirty="0">
                  <a:solidFill>
                    <a:srgbClr val="15608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6.3 eV</a:t>
              </a:r>
              <a:endParaRPr lang="en-GB" sz="1400" b="1" baseline="-25000" noProof="0" dirty="0">
                <a:solidFill>
                  <a:srgbClr val="15608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1E38CF-6518-64A7-27D5-5FE3DAF2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6FC02-94E2-CCF6-92C0-1C712589C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en-GB" noProof="0" smtClean="0"/>
              <a:pPr/>
              <a:t>5</a:t>
            </a:fld>
            <a:endParaRPr lang="en-GB" noProof="0" dirty="0">
              <a:latin typeface="Nina" panose="020B0606030504040204" pitchFamily="34" charset="0"/>
            </a:endParaRPr>
          </a:p>
        </p:txBody>
      </p:sp>
      <p:cxnSp>
        <p:nvCxnSpPr>
          <p:cNvPr id="114" name="Connettore diritto 167">
            <a:extLst>
              <a:ext uri="{FF2B5EF4-FFF2-40B4-BE49-F238E27FC236}">
                <a16:creationId xmlns:a16="http://schemas.microsoft.com/office/drawing/2014/main" id="{D661D629-4350-1DC6-C299-F89D85FE7EE1}"/>
              </a:ext>
            </a:extLst>
          </p:cNvPr>
          <p:cNvCxnSpPr>
            <a:cxnSpLocks/>
          </p:cNvCxnSpPr>
          <p:nvPr/>
        </p:nvCxnSpPr>
        <p:spPr>
          <a:xfrm flipH="1">
            <a:off x="610581" y="3951929"/>
            <a:ext cx="4476561" cy="2007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2017FA42-A6C0-6537-CA38-64660CBA4858}"/>
              </a:ext>
            </a:extLst>
          </p:cNvPr>
          <p:cNvGrpSpPr/>
          <p:nvPr/>
        </p:nvGrpSpPr>
        <p:grpSpPr>
          <a:xfrm>
            <a:off x="5059111" y="1906942"/>
            <a:ext cx="747817" cy="2358373"/>
            <a:chOff x="5812622" y="3272643"/>
            <a:chExt cx="747817" cy="2358373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030B7B4-D849-CDF2-CE1E-AFD122820AFA}"/>
                </a:ext>
              </a:extLst>
            </p:cNvPr>
            <p:cNvSpPr txBox="1"/>
            <p:nvPr/>
          </p:nvSpPr>
          <p:spPr>
            <a:xfrm>
              <a:off x="5812622" y="5107796"/>
              <a:ext cx="7478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4f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(split)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315D407-3D37-74DE-2B2F-BA062A8EB452}"/>
                </a:ext>
              </a:extLst>
            </p:cNvPr>
            <p:cNvSpPr txBox="1"/>
            <p:nvPr/>
          </p:nvSpPr>
          <p:spPr>
            <a:xfrm>
              <a:off x="5812622" y="4477317"/>
              <a:ext cx="487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B0CF8035-385D-5E7F-9392-52621A1A7A1E}"/>
                </a:ext>
              </a:extLst>
            </p:cNvPr>
            <p:cNvSpPr txBox="1"/>
            <p:nvPr/>
          </p:nvSpPr>
          <p:spPr>
            <a:xfrm>
              <a:off x="5812622" y="4300573"/>
              <a:ext cx="487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C69E1C6-203C-B242-DD76-72F5D53433F8}"/>
                </a:ext>
              </a:extLst>
            </p:cNvPr>
            <p:cNvSpPr txBox="1"/>
            <p:nvPr/>
          </p:nvSpPr>
          <p:spPr>
            <a:xfrm>
              <a:off x="5812622" y="3571363"/>
              <a:ext cx="487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CB3D7F9-CD2A-B1D6-F59B-D1D227777FBF}"/>
                </a:ext>
              </a:extLst>
            </p:cNvPr>
            <p:cNvSpPr txBox="1"/>
            <p:nvPr/>
          </p:nvSpPr>
          <p:spPr>
            <a:xfrm>
              <a:off x="5812622" y="3429348"/>
              <a:ext cx="487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9041319-AEF9-EFC8-7E7B-5A96AC719494}"/>
                </a:ext>
              </a:extLst>
            </p:cNvPr>
            <p:cNvSpPr txBox="1"/>
            <p:nvPr/>
          </p:nvSpPr>
          <p:spPr>
            <a:xfrm>
              <a:off x="5812622" y="3272643"/>
              <a:ext cx="487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5d</a:t>
              </a:r>
              <a:r>
                <a:rPr lang="en-GB" sz="1400" b="1" baseline="-25000" noProof="0" dirty="0">
                  <a:solidFill>
                    <a:srgbClr val="E0455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387E26-FC0C-3A60-760B-145842E351E1}"/>
              </a:ext>
            </a:extLst>
          </p:cNvPr>
          <p:cNvGrpSpPr/>
          <p:nvPr/>
        </p:nvGrpSpPr>
        <p:grpSpPr>
          <a:xfrm>
            <a:off x="952085" y="2109361"/>
            <a:ext cx="360000" cy="1858886"/>
            <a:chOff x="1241155" y="3402446"/>
            <a:chExt cx="360000" cy="1858886"/>
          </a:xfrm>
        </p:grpSpPr>
        <p:cxnSp>
          <p:nvCxnSpPr>
            <p:cNvPr id="168" name="Connettore diritto 3">
              <a:extLst>
                <a:ext uri="{FF2B5EF4-FFF2-40B4-BE49-F238E27FC236}">
                  <a16:creationId xmlns:a16="http://schemas.microsoft.com/office/drawing/2014/main" id="{6CB87C48-63F2-8598-DC27-2B3F939475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5" y="5261332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ttore diritto 8">
              <a:extLst>
                <a:ext uri="{FF2B5EF4-FFF2-40B4-BE49-F238E27FC236}">
                  <a16:creationId xmlns:a16="http://schemas.microsoft.com/office/drawing/2014/main" id="{D6640801-82FD-8D29-E703-CD6826A42F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5" y="5206096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ttore diritto 9">
              <a:extLst>
                <a:ext uri="{FF2B5EF4-FFF2-40B4-BE49-F238E27FC236}">
                  <a16:creationId xmlns:a16="http://schemas.microsoft.com/office/drawing/2014/main" id="{C10DC215-9A57-B42E-F470-83DFA99F23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2363" y="4004368"/>
              <a:ext cx="357584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diritto 10">
              <a:extLst>
                <a:ext uri="{FF2B5EF4-FFF2-40B4-BE49-F238E27FC236}">
                  <a16:creationId xmlns:a16="http://schemas.microsoft.com/office/drawing/2014/main" id="{AB2E73B9-F4AD-DAB7-427E-5233FFF436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6" y="3843186"/>
              <a:ext cx="359999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diritto 11">
              <a:extLst>
                <a:ext uri="{FF2B5EF4-FFF2-40B4-BE49-F238E27FC236}">
                  <a16:creationId xmlns:a16="http://schemas.microsoft.com/office/drawing/2014/main" id="{1F3FCF05-35A1-6A0E-8476-C2F33B803E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6" y="4625268"/>
              <a:ext cx="359999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diritto 12">
              <a:extLst>
                <a:ext uri="{FF2B5EF4-FFF2-40B4-BE49-F238E27FC236}">
                  <a16:creationId xmlns:a16="http://schemas.microsoft.com/office/drawing/2014/main" id="{57707DA8-C86C-C6B8-CB62-F3C02C6D94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6" y="4438760"/>
              <a:ext cx="359999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diritto 20">
              <a:extLst>
                <a:ext uri="{FF2B5EF4-FFF2-40B4-BE49-F238E27FC236}">
                  <a16:creationId xmlns:a16="http://schemas.microsoft.com/office/drawing/2014/main" id="{634745FE-92EB-6F92-1C89-9B74ADC239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156" y="3402446"/>
              <a:ext cx="359999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1" name="Rettangolo 184">
            <a:extLst>
              <a:ext uri="{FF2B5EF4-FFF2-40B4-BE49-F238E27FC236}">
                <a16:creationId xmlns:a16="http://schemas.microsoft.com/office/drawing/2014/main" id="{BA44177D-C4F1-3BC3-E33A-12356426B74C}"/>
              </a:ext>
            </a:extLst>
          </p:cNvPr>
          <p:cNvSpPr/>
          <p:nvPr/>
        </p:nvSpPr>
        <p:spPr>
          <a:xfrm>
            <a:off x="587403" y="4853948"/>
            <a:ext cx="9492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0B037C-B0A1-CDF9-5047-E77923D7468D}"/>
              </a:ext>
            </a:extLst>
          </p:cNvPr>
          <p:cNvGrpSpPr/>
          <p:nvPr/>
        </p:nvGrpSpPr>
        <p:grpSpPr>
          <a:xfrm>
            <a:off x="2708402" y="2508399"/>
            <a:ext cx="360000" cy="1457348"/>
            <a:chOff x="2997472" y="3801484"/>
            <a:chExt cx="360000" cy="1457348"/>
          </a:xfrm>
        </p:grpSpPr>
        <p:cxnSp>
          <p:nvCxnSpPr>
            <p:cNvPr id="161" name="Connettore diritto 54">
              <a:extLst>
                <a:ext uri="{FF2B5EF4-FFF2-40B4-BE49-F238E27FC236}">
                  <a16:creationId xmlns:a16="http://schemas.microsoft.com/office/drawing/2014/main" id="{90080A2F-E4D7-0F35-7A20-FD8E0B68DE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5258832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ttore diritto 55">
              <a:extLst>
                <a:ext uri="{FF2B5EF4-FFF2-40B4-BE49-F238E27FC236}">
                  <a16:creationId xmlns:a16="http://schemas.microsoft.com/office/drawing/2014/main" id="{E1B72842-0F45-469C-8247-B3DFBC6B6C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5190407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ttore diritto 56">
              <a:extLst>
                <a:ext uri="{FF2B5EF4-FFF2-40B4-BE49-F238E27FC236}">
                  <a16:creationId xmlns:a16="http://schemas.microsoft.com/office/drawing/2014/main" id="{903E21AF-4174-0D82-693A-6D6C2FD92C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8680" y="4056728"/>
              <a:ext cx="357584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ttore diritto 57">
              <a:extLst>
                <a:ext uri="{FF2B5EF4-FFF2-40B4-BE49-F238E27FC236}">
                  <a16:creationId xmlns:a16="http://schemas.microsoft.com/office/drawing/2014/main" id="{5A6464F6-D320-3A8A-8DCE-82AD52E33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3922422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diritto 58">
              <a:extLst>
                <a:ext uri="{FF2B5EF4-FFF2-40B4-BE49-F238E27FC236}">
                  <a16:creationId xmlns:a16="http://schemas.microsoft.com/office/drawing/2014/main" id="{313BF47F-9F86-9C87-B59D-628D0D2405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4299445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ttore diritto 59">
              <a:extLst>
                <a:ext uri="{FF2B5EF4-FFF2-40B4-BE49-F238E27FC236}">
                  <a16:creationId xmlns:a16="http://schemas.microsoft.com/office/drawing/2014/main" id="{BFCD97A3-0B34-36CB-A904-218B54154A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4202316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ttore diritto 60">
              <a:extLst>
                <a:ext uri="{FF2B5EF4-FFF2-40B4-BE49-F238E27FC236}">
                  <a16:creationId xmlns:a16="http://schemas.microsoft.com/office/drawing/2014/main" id="{61804286-DCCB-E28F-6D8F-40D563825C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7472" y="3801484"/>
              <a:ext cx="360000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Rettangolo 186">
            <a:extLst>
              <a:ext uri="{FF2B5EF4-FFF2-40B4-BE49-F238E27FC236}">
                <a16:creationId xmlns:a16="http://schemas.microsoft.com/office/drawing/2014/main" id="{37C0FC9C-C3B4-76A9-C5EF-2F05CA1CB1DC}"/>
              </a:ext>
            </a:extLst>
          </p:cNvPr>
          <p:cNvSpPr/>
          <p:nvPr/>
        </p:nvSpPr>
        <p:spPr>
          <a:xfrm>
            <a:off x="2328092" y="4853948"/>
            <a:ext cx="93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Ce:YAP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A0EC5A-48DA-0691-1121-C7BF7ECF74D5}"/>
              </a:ext>
            </a:extLst>
          </p:cNvPr>
          <p:cNvGrpSpPr/>
          <p:nvPr/>
        </p:nvGrpSpPr>
        <p:grpSpPr>
          <a:xfrm>
            <a:off x="4587295" y="2069515"/>
            <a:ext cx="354924" cy="1882738"/>
            <a:chOff x="4876365" y="3362600"/>
            <a:chExt cx="354924" cy="1882738"/>
          </a:xfrm>
        </p:grpSpPr>
        <p:cxnSp>
          <p:nvCxnSpPr>
            <p:cNvPr id="154" name="Connettore diritto 149">
              <a:extLst>
                <a:ext uri="{FF2B5EF4-FFF2-40B4-BE49-F238E27FC236}">
                  <a16:creationId xmlns:a16="http://schemas.microsoft.com/office/drawing/2014/main" id="{B3630369-9222-5B10-EEEA-8AAE0E3130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5" y="5245338"/>
              <a:ext cx="354924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ttore diritto 150">
              <a:extLst>
                <a:ext uri="{FF2B5EF4-FFF2-40B4-BE49-F238E27FC236}">
                  <a16:creationId xmlns:a16="http://schemas.microsoft.com/office/drawing/2014/main" id="{F1B423B1-8B8A-BA8C-C629-3980649AEC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5" y="5191555"/>
              <a:ext cx="354924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ttore diritto 151">
              <a:extLst>
                <a:ext uri="{FF2B5EF4-FFF2-40B4-BE49-F238E27FC236}">
                  <a16:creationId xmlns:a16="http://schemas.microsoft.com/office/drawing/2014/main" id="{98582FBE-5322-5C38-F12D-F27FF9D161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7556" y="3652538"/>
              <a:ext cx="352542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ttore diritto 152">
              <a:extLst>
                <a:ext uri="{FF2B5EF4-FFF2-40B4-BE49-F238E27FC236}">
                  <a16:creationId xmlns:a16="http://schemas.microsoft.com/office/drawing/2014/main" id="{D95769F8-C37B-ED81-10F7-DF0AEC9F1D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6" y="3526767"/>
              <a:ext cx="354923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ttore diritto 153">
              <a:extLst>
                <a:ext uri="{FF2B5EF4-FFF2-40B4-BE49-F238E27FC236}">
                  <a16:creationId xmlns:a16="http://schemas.microsoft.com/office/drawing/2014/main" id="{0B8B8895-9ECB-3A1F-0ABA-C5B64524F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6" y="4558455"/>
              <a:ext cx="354923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ttore diritto 154">
              <a:extLst>
                <a:ext uri="{FF2B5EF4-FFF2-40B4-BE49-F238E27FC236}">
                  <a16:creationId xmlns:a16="http://schemas.microsoft.com/office/drawing/2014/main" id="{222C0F19-903B-AAA3-33AC-C553DFCC24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6" y="4402836"/>
              <a:ext cx="354923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ttore diritto 155">
              <a:extLst>
                <a:ext uri="{FF2B5EF4-FFF2-40B4-BE49-F238E27FC236}">
                  <a16:creationId xmlns:a16="http://schemas.microsoft.com/office/drawing/2014/main" id="{1B181141-B4B5-1F82-303B-64EF3C980A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366" y="3362600"/>
              <a:ext cx="354923" cy="0"/>
            </a:xfrm>
            <a:prstGeom prst="line">
              <a:avLst/>
            </a:prstGeom>
            <a:ln w="28575">
              <a:solidFill>
                <a:srgbClr val="E045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Rettangolo 188">
            <a:extLst>
              <a:ext uri="{FF2B5EF4-FFF2-40B4-BE49-F238E27FC236}">
                <a16:creationId xmlns:a16="http://schemas.microsoft.com/office/drawing/2014/main" id="{4AA948D7-688C-9D1F-DCD6-0E1E430BCC38}"/>
              </a:ext>
            </a:extLst>
          </p:cNvPr>
          <p:cNvSpPr/>
          <p:nvPr/>
        </p:nvSpPr>
        <p:spPr>
          <a:xfrm>
            <a:off x="3979901" y="4853948"/>
            <a:ext cx="11160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b="1" noProof="0" dirty="0" err="1">
                <a:solidFill>
                  <a:srgbClr val="0B304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Ce:GGAG</a:t>
            </a:r>
            <a:endParaRPr lang="en-GB" sz="1600" b="1" baseline="-25000" noProof="0" dirty="0">
              <a:solidFill>
                <a:srgbClr val="0B304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8E363B-F563-B0CD-D0B9-066F3C5C6C56}"/>
              </a:ext>
            </a:extLst>
          </p:cNvPr>
          <p:cNvSpPr txBox="1"/>
          <p:nvPr/>
        </p:nvSpPr>
        <p:spPr>
          <a:xfrm>
            <a:off x="2954957" y="19933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TSL?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32A29D-F7CF-3BBA-DAB8-C2B0D7A8B192}"/>
              </a:ext>
            </a:extLst>
          </p:cNvPr>
          <p:cNvSpPr txBox="1"/>
          <p:nvPr/>
        </p:nvSpPr>
        <p:spPr>
          <a:xfrm>
            <a:off x="3125981" y="2853453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D4F258-231B-DC22-90FE-997163204784}"/>
              </a:ext>
            </a:extLst>
          </p:cNvPr>
          <p:cNvSpPr txBox="1"/>
          <p:nvPr/>
        </p:nvSpPr>
        <p:spPr>
          <a:xfrm>
            <a:off x="4362397" y="3082250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6CC2C3-FD81-591A-6610-52F38EEFAD67}"/>
              </a:ext>
            </a:extLst>
          </p:cNvPr>
          <p:cNvSpPr txBox="1"/>
          <p:nvPr/>
        </p:nvSpPr>
        <p:spPr>
          <a:xfrm>
            <a:off x="3125981" y="2722521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00319C-7CE5-14AA-831E-B2A88364AA92}"/>
              </a:ext>
            </a:extLst>
          </p:cNvPr>
          <p:cNvSpPr txBox="1"/>
          <p:nvPr/>
        </p:nvSpPr>
        <p:spPr>
          <a:xfrm>
            <a:off x="3125981" y="2580699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839920-AA7F-BD61-552F-CCBDE5031BBC}"/>
              </a:ext>
            </a:extLst>
          </p:cNvPr>
          <p:cNvSpPr txBox="1"/>
          <p:nvPr/>
        </p:nvSpPr>
        <p:spPr>
          <a:xfrm>
            <a:off x="3125981" y="2457068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DB8B67-E52B-329B-7B13-E225CD91A091}"/>
              </a:ext>
            </a:extLst>
          </p:cNvPr>
          <p:cNvSpPr txBox="1"/>
          <p:nvPr/>
        </p:nvSpPr>
        <p:spPr>
          <a:xfrm>
            <a:off x="3062740" y="229786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B23CC9-7F20-11EC-8C50-1AB420742045}"/>
              </a:ext>
            </a:extLst>
          </p:cNvPr>
          <p:cNvSpPr txBox="1"/>
          <p:nvPr/>
        </p:nvSpPr>
        <p:spPr>
          <a:xfrm>
            <a:off x="1315865" y="1928531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F642B2-F15C-2424-D59C-DA5C131712FC}"/>
              </a:ext>
            </a:extLst>
          </p:cNvPr>
          <p:cNvSpPr txBox="1"/>
          <p:nvPr/>
        </p:nvSpPr>
        <p:spPr>
          <a:xfrm>
            <a:off x="1315865" y="237472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AF998D-0DB5-C985-02B3-D57FB5466F82}"/>
              </a:ext>
            </a:extLst>
          </p:cNvPr>
          <p:cNvSpPr txBox="1"/>
          <p:nvPr/>
        </p:nvSpPr>
        <p:spPr>
          <a:xfrm>
            <a:off x="1315865" y="2535526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D32331-6D00-EFBE-88BB-BDEC95FD19ED}"/>
              </a:ext>
            </a:extLst>
          </p:cNvPr>
          <p:cNvSpPr txBox="1"/>
          <p:nvPr/>
        </p:nvSpPr>
        <p:spPr>
          <a:xfrm>
            <a:off x="1315865" y="291760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80AB31-DD33-3EA9-2850-B177FA6C384C}"/>
              </a:ext>
            </a:extLst>
          </p:cNvPr>
          <p:cNvSpPr txBox="1"/>
          <p:nvPr/>
        </p:nvSpPr>
        <p:spPr>
          <a:xfrm>
            <a:off x="4299156" y="190478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ED3C8C-871A-8E88-AD92-98E3CBA6F6BB}"/>
              </a:ext>
            </a:extLst>
          </p:cNvPr>
          <p:cNvSpPr txBox="1"/>
          <p:nvPr/>
        </p:nvSpPr>
        <p:spPr>
          <a:xfrm>
            <a:off x="4299156" y="2069515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44C84A-AB32-D781-8FB6-556616E14A83}"/>
              </a:ext>
            </a:extLst>
          </p:cNvPr>
          <p:cNvSpPr txBox="1"/>
          <p:nvPr/>
        </p:nvSpPr>
        <p:spPr>
          <a:xfrm>
            <a:off x="4299156" y="2212474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5857093-A617-6B7C-DE87-A39425F512C6}"/>
              </a:ext>
            </a:extLst>
          </p:cNvPr>
          <p:cNvSpPr txBox="1"/>
          <p:nvPr/>
        </p:nvSpPr>
        <p:spPr>
          <a:xfrm>
            <a:off x="4299156" y="288037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✓</a:t>
            </a:r>
            <a:endParaRPr lang="en-GB" noProof="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3FA99F-AA48-EF52-88AD-D857D3D3C4BE}"/>
              </a:ext>
            </a:extLst>
          </p:cNvPr>
          <p:cNvSpPr txBox="1"/>
          <p:nvPr/>
        </p:nvSpPr>
        <p:spPr>
          <a:xfrm>
            <a:off x="1379106" y="3157939"/>
            <a:ext cx="2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×</a:t>
            </a:r>
            <a:endParaRPr lang="en-GB" noProof="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6778D5A-A3A4-7206-D9EE-CB7D42C3B336}"/>
              </a:ext>
            </a:extLst>
          </p:cNvPr>
          <p:cNvSpPr txBox="1"/>
          <p:nvPr/>
        </p:nvSpPr>
        <p:spPr>
          <a:xfrm>
            <a:off x="1225152" y="163982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TSL?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FB515E0-A935-CAE2-9DA7-1A183B590CB8}"/>
              </a:ext>
            </a:extLst>
          </p:cNvPr>
          <p:cNvSpPr txBox="1"/>
          <p:nvPr/>
        </p:nvSpPr>
        <p:spPr>
          <a:xfrm>
            <a:off x="4173251" y="16202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TSL?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2FC14D9-9CAB-9147-6515-675244B9A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712" y="1279194"/>
            <a:ext cx="3598860" cy="244672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19F4D288-858F-397A-7A79-9B08FED2D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766" y="3759185"/>
            <a:ext cx="3549650" cy="248062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392FAE-C966-A835-E6A2-95C0EA420BB6}"/>
              </a:ext>
            </a:extLst>
          </p:cNvPr>
          <p:cNvSpPr/>
          <p:nvPr/>
        </p:nvSpPr>
        <p:spPr>
          <a:xfrm>
            <a:off x="6063341" y="533942"/>
            <a:ext cx="1170702" cy="593328"/>
          </a:xfrm>
          <a:prstGeom prst="roundRect">
            <a:avLst/>
          </a:prstGeom>
          <a:solidFill>
            <a:srgbClr val="156082"/>
          </a:solidFill>
          <a:ln w="28575">
            <a:solidFill>
              <a:srgbClr val="0B3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Ce:YAP</a:t>
            </a:r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E2F431-5490-EFD1-313C-51309B43414C}"/>
              </a:ext>
            </a:extLst>
          </p:cNvPr>
          <p:cNvSpPr txBox="1"/>
          <p:nvPr/>
        </p:nvSpPr>
        <p:spPr>
          <a:xfrm>
            <a:off x="7553904" y="1312457"/>
            <a:ext cx="676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noProof="0" dirty="0">
                <a:latin typeface="Nina" panose="020B0606030504040204" pitchFamily="34" charset="0"/>
              </a:rPr>
              <a:t>Trap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1B05DF-74C6-318D-F067-B852A37C6F28}"/>
              </a:ext>
            </a:extLst>
          </p:cNvPr>
          <p:cNvSpPr txBox="1"/>
          <p:nvPr/>
        </p:nvSpPr>
        <p:spPr>
          <a:xfrm>
            <a:off x="7957952" y="2222015"/>
            <a:ext cx="676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noProof="0" dirty="0">
                <a:latin typeface="Nina" panose="020B0606030504040204" pitchFamily="34" charset="0"/>
              </a:rPr>
              <a:t>Trap 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8CE84A-DE31-87E9-E639-14DAB70E1301}"/>
              </a:ext>
            </a:extLst>
          </p:cNvPr>
          <p:cNvCxnSpPr>
            <a:cxnSpLocks/>
          </p:cNvCxnSpPr>
          <p:nvPr/>
        </p:nvCxnSpPr>
        <p:spPr>
          <a:xfrm>
            <a:off x="9622406" y="2513574"/>
            <a:ext cx="561975" cy="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96B322B-F3FE-3331-A8BB-5EAD5A4294C3}"/>
              </a:ext>
            </a:extLst>
          </p:cNvPr>
          <p:cNvSpPr txBox="1"/>
          <p:nvPr/>
        </p:nvSpPr>
        <p:spPr>
          <a:xfrm>
            <a:off x="9621105" y="2047703"/>
            <a:ext cx="56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VHR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1199033-3BB9-5409-A19E-51398D1C83F3}"/>
              </a:ext>
            </a:extLst>
          </p:cNvPr>
          <p:cNvCxnSpPr>
            <a:cxnSpLocks/>
          </p:cNvCxnSpPr>
          <p:nvPr/>
        </p:nvCxnSpPr>
        <p:spPr>
          <a:xfrm>
            <a:off x="9622406" y="5034106"/>
            <a:ext cx="561975" cy="0"/>
          </a:xfrm>
          <a:prstGeom prst="straightConnector1">
            <a:avLst/>
          </a:prstGeom>
          <a:ln w="28575">
            <a:solidFill>
              <a:srgbClr val="0B304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3DA27F7-6CCA-0897-6154-8EEBC46B3BEB}"/>
              </a:ext>
            </a:extLst>
          </p:cNvPr>
          <p:cNvSpPr txBox="1"/>
          <p:nvPr/>
        </p:nvSpPr>
        <p:spPr>
          <a:xfrm>
            <a:off x="9323169" y="4339856"/>
            <a:ext cx="1160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Nina" panose="020B0606030504040204" pitchFamily="34" charset="0"/>
              </a:rPr>
              <a:t>Arrhenius plot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0754D1-E40A-F859-09A9-F9C38C6F8EA3}"/>
              </a:ext>
            </a:extLst>
          </p:cNvPr>
          <p:cNvSpPr txBox="1"/>
          <p:nvPr/>
        </p:nvSpPr>
        <p:spPr>
          <a:xfrm>
            <a:off x="10283165" y="2199933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0.18 eV</a:t>
            </a:r>
          </a:p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0.30 eV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B7785D-BD83-874B-54D6-17DDA16342FC}"/>
              </a:ext>
            </a:extLst>
          </p:cNvPr>
          <p:cNvSpPr txBox="1"/>
          <p:nvPr/>
        </p:nvSpPr>
        <p:spPr>
          <a:xfrm>
            <a:off x="10283165" y="4718131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0.16 eV</a:t>
            </a:r>
          </a:p>
          <a:p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GB" baseline="-250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0.11 eV</a:t>
            </a:r>
          </a:p>
        </p:txBody>
      </p:sp>
    </p:spTree>
    <p:extLst>
      <p:ext uri="{BB962C8B-B14F-4D97-AF65-F5344CB8AC3E}">
        <p14:creationId xmlns:p14="http://schemas.microsoft.com/office/powerpoint/2010/main" val="239404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6BF31E-C88D-09C8-BC8B-959968B01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Thank you for your attention!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0B886-4FA5-DA78-B89C-40FC4481B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A021-1088-4802-8746-4A77D16C0CDE}" type="slidenum">
              <a:rPr lang="en-GB" noProof="0" smtClean="0"/>
              <a:pPr/>
              <a:t>6</a:t>
            </a:fld>
            <a:endParaRPr lang="en-GB" noProof="0" dirty="0">
              <a:latin typeface="Nina" panose="020B0606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1C93B2-0C86-4299-1345-C70847B1E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784" y="4088833"/>
            <a:ext cx="1308432" cy="13084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B04D0A-4709-6E0D-F209-D9D0C7192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714" y="2659511"/>
            <a:ext cx="1217146" cy="130843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EB40E6-D06D-F780-7917-DA07DA712B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380" y="4974155"/>
            <a:ext cx="2814480" cy="14418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F5F286-FEDA-50F3-CEBD-47BE508BEC6F}"/>
              </a:ext>
            </a:extLst>
          </p:cNvPr>
          <p:cNvSpPr txBox="1"/>
          <p:nvPr/>
        </p:nvSpPr>
        <p:spPr>
          <a:xfrm>
            <a:off x="5047718" y="2748817"/>
            <a:ext cx="56219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DESY PETRA III beamline P66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Superlumi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endstation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proposal number I-20250130EC</a:t>
            </a:r>
          </a:p>
          <a:p>
            <a:pPr algn="r"/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Funding from the Italian Ministry of Research under the project Luminance of the PRIN2022 program (Grant Agreement 2022E42PMA), funded by the European Union – Next Generation EU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99FAC7-3F1B-7C76-AFEC-668264A2356E}"/>
              </a:ext>
            </a:extLst>
          </p:cNvPr>
          <p:cNvSpPr txBox="1"/>
          <p:nvPr/>
        </p:nvSpPr>
        <p:spPr>
          <a:xfrm>
            <a:off x="4407877" y="817286"/>
            <a:ext cx="77183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i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 light (DESY, Hamburg): 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Aleksey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Kotlov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Yevheniia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Smortsova</a:t>
            </a:r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endParaRPr lang="en-GB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GB" i="1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Campaign: 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Prof. Alberto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Paleari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Prof. Roberto Lorenzi, Dr. Francesca Cova,</a:t>
            </a:r>
          </a:p>
          <a:p>
            <a:pPr algn="r"/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Alessandra Ronchi, Vittoria Vigorito, Pietro Moiraghi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64DE6D-AE2C-F895-D503-0884D18F23AD}"/>
              </a:ext>
            </a:extLst>
          </p:cNvPr>
          <p:cNvSpPr txBox="1"/>
          <p:nvPr/>
        </p:nvSpPr>
        <p:spPr>
          <a:xfrm>
            <a:off x="0" y="6536937"/>
            <a:ext cx="114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solidFill>
                  <a:schemeClr val="bg1"/>
                </a:solidFill>
                <a:latin typeface="Nina" panose="020B0606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“Gilberto </a:t>
            </a:r>
            <a:r>
              <a:rPr lang="en-GB" sz="1200" noProof="0" dirty="0" err="1">
                <a:solidFill>
                  <a:schemeClr val="bg1"/>
                </a:solidFill>
                <a:latin typeface="Nina" panose="020B0606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Vlaic</a:t>
            </a:r>
            <a:r>
              <a:rPr lang="en-GB" sz="1200" noProof="0" dirty="0">
                <a:solidFill>
                  <a:schemeClr val="bg1"/>
                </a:solidFill>
                <a:latin typeface="Nina" panose="020B0606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XVIII School on Synchrotron Radiation: Fundamentals, Methods and Applications – Muggia, 24</a:t>
            </a:r>
            <a:r>
              <a:rPr lang="en-GB" sz="1200" baseline="30000" noProof="0" dirty="0">
                <a:solidFill>
                  <a:schemeClr val="bg1"/>
                </a:solidFill>
                <a:latin typeface="Nina" panose="020B0606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GB" sz="1200" noProof="0" dirty="0">
                <a:solidFill>
                  <a:schemeClr val="bg1"/>
                </a:solidFill>
                <a:latin typeface="Nina" panose="020B0606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September 2026		Pietro Moiraghi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48C058-50BE-F757-4909-715F9C799E34}"/>
              </a:ext>
            </a:extLst>
          </p:cNvPr>
          <p:cNvSpPr txBox="1"/>
          <p:nvPr/>
        </p:nvSpPr>
        <p:spPr>
          <a:xfrm>
            <a:off x="162032" y="1280393"/>
            <a:ext cx="429273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96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 radiation is a useful tuneable light source for thermoluminescence and phosphorescence measurements.</a:t>
            </a:r>
          </a:p>
          <a:p>
            <a:pPr marL="457200" indent="-396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Changing excitation energy yielded information on energy levels within and above the gap and on the defects responsible for the peaks observed in the glow curves.</a:t>
            </a:r>
          </a:p>
          <a:p>
            <a:pPr marL="457200" indent="-396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Synchrotron radiation allows the investigation of trapping and </a:t>
            </a:r>
            <a:r>
              <a:rPr lang="en-GB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detrapping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mechanisms for energy levels inside the conduction band, which would not be accessible with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lab-scale</a:t>
            </a:r>
            <a:r>
              <a:rPr lang="en-GB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UV-vis excitation.</a:t>
            </a:r>
          </a:p>
        </p:txBody>
      </p:sp>
    </p:spTree>
    <p:extLst>
      <p:ext uri="{BB962C8B-B14F-4D97-AF65-F5344CB8AC3E}">
        <p14:creationId xmlns:p14="http://schemas.microsoft.com/office/powerpoint/2010/main" val="2033230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661</Words>
  <Application>Microsoft Office PowerPoint</Application>
  <PresentationFormat>Widescreen</PresentationFormat>
  <Paragraphs>165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Nina</vt:lpstr>
      <vt:lpstr>Tahoma</vt:lpstr>
      <vt:lpstr>Wingdings</vt:lpstr>
      <vt:lpstr>Office Theme</vt:lpstr>
      <vt:lpstr>UV-VUV excited thermally-stimulated and delayed luminescence in Ce-doped scintillating crystals</vt:lpstr>
      <vt:lpstr>Charge trapping and release</vt:lpstr>
      <vt:lpstr>Kinetics and trap parameters</vt:lpstr>
      <vt:lpstr>Materials</vt:lpstr>
      <vt:lpstr>Results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Pietro Moiraghi</dc:creator>
  <cp:lastModifiedBy>Pietro Moiraghi</cp:lastModifiedBy>
  <cp:revision>60</cp:revision>
  <dcterms:created xsi:type="dcterms:W3CDTF">2026-09-08T09:13:11Z</dcterms:created>
  <dcterms:modified xsi:type="dcterms:W3CDTF">2026-09-24T07:02:15Z</dcterms:modified>
</cp:coreProperties>
</file>