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Play"/>
      <p:regular r:id="rId13"/>
      <p:bold r:id="rId14"/>
    </p:embeddedFont>
    <p:embeddedFont>
      <p:font typeface="Cascadia Mono Light"/>
      <p:regular r:id="rId15"/>
      <p:bold r:id="rId16"/>
      <p:italic r:id="rId17"/>
      <p:boldItalic r:id="rId18"/>
    </p:embeddedFont>
    <p:embeddedFont>
      <p:font typeface="Cascadia Mon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gsiCQrzK5ffEiFxB/pvr7TXr0/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scadiaMono-bold.fntdata"/><Relationship Id="rId11" Type="http://schemas.openxmlformats.org/officeDocument/2006/relationships/slide" Target="slides/slide7.xml"/><Relationship Id="rId22" Type="http://schemas.openxmlformats.org/officeDocument/2006/relationships/font" Target="fonts/CascadiaMono-boldItalic.fntdata"/><Relationship Id="rId10" Type="http://schemas.openxmlformats.org/officeDocument/2006/relationships/slide" Target="slides/slide6.xml"/><Relationship Id="rId21" Type="http://schemas.openxmlformats.org/officeDocument/2006/relationships/font" Target="fonts/CascadiaMono-italic.fntdata"/><Relationship Id="rId13" Type="http://schemas.openxmlformats.org/officeDocument/2006/relationships/font" Target="fonts/Play-regular.fntdata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CascadiaMonoLight-regular.fntdata"/><Relationship Id="rId14" Type="http://schemas.openxmlformats.org/officeDocument/2006/relationships/font" Target="fonts/Play-bold.fntdata"/><Relationship Id="rId17" Type="http://schemas.openxmlformats.org/officeDocument/2006/relationships/font" Target="fonts/CascadiaMonoLight-italic.fntdata"/><Relationship Id="rId16" Type="http://schemas.openxmlformats.org/officeDocument/2006/relationships/font" Target="fonts/CascadiaMonoLight-bold.fntdata"/><Relationship Id="rId5" Type="http://schemas.openxmlformats.org/officeDocument/2006/relationships/slide" Target="slides/slide1.xml"/><Relationship Id="rId19" Type="http://schemas.openxmlformats.org/officeDocument/2006/relationships/font" Target="fonts/CascadiaMono-regular.fntdata"/><Relationship Id="rId6" Type="http://schemas.openxmlformats.org/officeDocument/2006/relationships/slide" Target="slides/slide2.xml"/><Relationship Id="rId18" Type="http://schemas.openxmlformats.org/officeDocument/2006/relationships/font" Target="fonts/CascadiaMono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D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i.org/10.1063/5.0068207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-1376429">
            <a:off x="-1876457" y="-1920677"/>
            <a:ext cx="13737331" cy="4903581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>
            <p:ph type="ctrTitle"/>
          </p:nvPr>
        </p:nvSpPr>
        <p:spPr>
          <a:xfrm>
            <a:off x="822960" y="715963"/>
            <a:ext cx="10129520" cy="1366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scadia Mono Light"/>
              <a:buNone/>
            </a:pPr>
            <a:r>
              <a:rPr lang="en-DE" sz="4800">
                <a:latin typeface="Cascadia Mono Light"/>
                <a:ea typeface="Cascadia Mono Light"/>
                <a:cs typeface="Cascadia Mono Light"/>
                <a:sym typeface="Cascadia Mono Light"/>
              </a:rPr>
              <a:t>M</a:t>
            </a:r>
            <a:r>
              <a:rPr lang="en-DE" sz="4800">
                <a:latin typeface="Cascadia Mono Light"/>
                <a:ea typeface="Cascadia Mono Light"/>
                <a:cs typeface="Cascadia Mono Light"/>
                <a:sym typeface="Cascadia Mono Light"/>
              </a:rPr>
              <a:t>etallic glasses and XPCS</a:t>
            </a:r>
            <a:endParaRPr sz="4800"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86" name="Google Shape;86;p1"/>
          <p:cNvSpPr txBox="1"/>
          <p:nvPr>
            <p:ph idx="1" type="subTitle"/>
          </p:nvPr>
        </p:nvSpPr>
        <p:spPr>
          <a:xfrm>
            <a:off x="0" y="5386103"/>
            <a:ext cx="4750800" cy="13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DE" sz="2000">
                <a:latin typeface="Cascadia Mono Light"/>
                <a:ea typeface="Cascadia Mono Light"/>
                <a:cs typeface="Cascadia Mono Light"/>
                <a:sym typeface="Cascadia Mono Light"/>
              </a:rPr>
              <a:t>Lourenço Tavares</a:t>
            </a:r>
            <a:endParaRPr sz="2000">
              <a:latin typeface="Cascadia Mono Light"/>
              <a:ea typeface="Cascadia Mono Light"/>
              <a:cs typeface="Cascadia Mono Light"/>
              <a:sym typeface="Cascadia Mono Light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000">
              <a:latin typeface="Cascadia Mono Light"/>
              <a:ea typeface="Cascadia Mono Light"/>
              <a:cs typeface="Cascadia Mono Light"/>
              <a:sym typeface="Cascadia Mono Light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000">
              <a:latin typeface="Cascadia Mono Light"/>
              <a:ea typeface="Cascadia Mono Light"/>
              <a:cs typeface="Cascadia Mono Light"/>
              <a:sym typeface="Cascadia Mono Light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DE" sz="2000">
                <a:latin typeface="Cascadia Mono Light"/>
                <a:ea typeface="Cascadia Mono Light"/>
                <a:cs typeface="Cascadia Mono Light"/>
                <a:sym typeface="Cascadia Mono Light"/>
              </a:rPr>
              <a:t>1st Year PhD</a:t>
            </a:r>
            <a:endParaRPr sz="2000">
              <a:latin typeface="Cascadia Mono Light"/>
              <a:ea typeface="Cascadia Mono Light"/>
              <a:cs typeface="Cascadia Mono Light"/>
              <a:sym typeface="Cascadia Mono Light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000">
              <a:latin typeface="Cascadia Mono Light"/>
              <a:ea typeface="Cascadia Mono Light"/>
              <a:cs typeface="Cascadia Mono Light"/>
              <a:sym typeface="Cascadia Mono Light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DE" sz="2000">
                <a:latin typeface="Cascadia Mono Light"/>
                <a:ea typeface="Cascadia Mono Light"/>
                <a:cs typeface="Cascadia Mono Light"/>
                <a:sym typeface="Cascadia Mono Light"/>
              </a:rPr>
              <a:t>Supervisor: Dr. Robert Maaß</a:t>
            </a:r>
            <a:endParaRPr sz="2000"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822960" y="1489185"/>
            <a:ext cx="10129500" cy="136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47474"/>
              </a:buClr>
              <a:buSzPts val="2800"/>
              <a:buFont typeface="Cascadia Mono Light"/>
              <a:buNone/>
            </a:pPr>
            <a:r>
              <a:rPr lang="en-DE" sz="2800">
                <a:solidFill>
                  <a:srgbClr val="747474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Structural and dynamical aging in metallic glasses</a:t>
            </a:r>
            <a:endParaRPr b="0" i="0" sz="2800" u="none" cap="none" strike="noStrike">
              <a:solidFill>
                <a:srgbClr val="747474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425" y="330318"/>
            <a:ext cx="1414075" cy="57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3675" y="3631600"/>
            <a:ext cx="7472125" cy="27438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>
            <a:off x="4750850" y="4622300"/>
            <a:ext cx="2112900" cy="31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"/>
          <p:cNvSpPr/>
          <p:nvPr/>
        </p:nvSpPr>
        <p:spPr>
          <a:xfrm>
            <a:off x="6311750" y="5646625"/>
            <a:ext cx="2112900" cy="31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scadia Mono Light"/>
              <a:buNone/>
            </a:pPr>
            <a:r>
              <a:rPr lang="en-DE">
                <a:latin typeface="Cascadia Mono Light"/>
                <a:ea typeface="Cascadia Mono Light"/>
                <a:cs typeface="Cascadia Mono Light"/>
                <a:sym typeface="Cascadia Mono Light"/>
              </a:rPr>
              <a:t>What are metallic glasses?</a:t>
            </a:r>
            <a:endParaRPr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97" name="Google Shape;97;p3"/>
          <p:cNvSpPr txBox="1"/>
          <p:nvPr/>
        </p:nvSpPr>
        <p:spPr>
          <a:xfrm>
            <a:off x="4487380" y="1924158"/>
            <a:ext cx="3852434" cy="1245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Metallic glasses are non-crystalline and do not exhibit </a:t>
            </a:r>
            <a:r>
              <a:rPr i="1"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long-range-order</a:t>
            </a:r>
            <a:endParaRPr i="1" sz="20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98" name="Google Shape;98;p3"/>
          <p:cNvSpPr/>
          <p:nvPr/>
        </p:nvSpPr>
        <p:spPr>
          <a:xfrm>
            <a:off x="1108230" y="1945877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/>
          <p:nvPr/>
        </p:nvSpPr>
        <p:spPr>
          <a:xfrm>
            <a:off x="983138" y="2161443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/>
          <p:nvPr/>
        </p:nvSpPr>
        <p:spPr>
          <a:xfrm>
            <a:off x="3680296" y="2342831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3913341" y="1895620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3396451" y="2215290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3782073" y="2611091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4050663" y="2213175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3"/>
          <p:cNvSpPr/>
          <p:nvPr/>
        </p:nvSpPr>
        <p:spPr>
          <a:xfrm>
            <a:off x="3688881" y="2023161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3425178" y="2528205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"/>
          <p:cNvSpPr/>
          <p:nvPr/>
        </p:nvSpPr>
        <p:spPr>
          <a:xfrm>
            <a:off x="3339302" y="1931622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3157691" y="2342831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4117337" y="2485296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1070284" y="2980615"/>
            <a:ext cx="101092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Crystal</a:t>
            </a:r>
            <a:endParaRPr sz="1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3466315" y="2966260"/>
            <a:ext cx="101092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Glass</a:t>
            </a:r>
            <a:endParaRPr sz="1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2389978" y="2199599"/>
            <a:ext cx="49942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8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VS</a:t>
            </a:r>
            <a:endParaRPr sz="1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1366041" y="1938482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"/>
          <p:cNvSpPr/>
          <p:nvPr/>
        </p:nvSpPr>
        <p:spPr>
          <a:xfrm>
            <a:off x="1231740" y="2159237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1615276" y="1945877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1490184" y="2161443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1873087" y="1938482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1738786" y="2159237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"/>
          <p:cNvSpPr/>
          <p:nvPr/>
        </p:nvSpPr>
        <p:spPr>
          <a:xfrm>
            <a:off x="1124903" y="2401291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999811" y="2616857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3"/>
          <p:cNvSpPr/>
          <p:nvPr/>
        </p:nvSpPr>
        <p:spPr>
          <a:xfrm>
            <a:off x="1382714" y="2393896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1248413" y="2614651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"/>
          <p:cNvSpPr/>
          <p:nvPr/>
        </p:nvSpPr>
        <p:spPr>
          <a:xfrm>
            <a:off x="1631949" y="2401291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"/>
          <p:cNvSpPr/>
          <p:nvPr/>
        </p:nvSpPr>
        <p:spPr>
          <a:xfrm>
            <a:off x="1506857" y="2616857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3"/>
          <p:cNvSpPr/>
          <p:nvPr/>
        </p:nvSpPr>
        <p:spPr>
          <a:xfrm>
            <a:off x="1889760" y="2393896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1755459" y="2614651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314359" y="3848138"/>
            <a:ext cx="5162549" cy="1245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Rapid cooling of a melt can bypass crystallization and form a glass</a:t>
            </a:r>
            <a:endParaRPr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cxnSp>
        <p:nvCxnSpPr>
          <p:cNvPr id="128" name="Google Shape;128;p3"/>
          <p:cNvCxnSpPr/>
          <p:nvPr/>
        </p:nvCxnSpPr>
        <p:spPr>
          <a:xfrm rot="10800000">
            <a:off x="6480010" y="3848138"/>
            <a:ext cx="0" cy="2746671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29" name="Google Shape;129;p3"/>
          <p:cNvCxnSpPr/>
          <p:nvPr/>
        </p:nvCxnSpPr>
        <p:spPr>
          <a:xfrm>
            <a:off x="6480010" y="6594809"/>
            <a:ext cx="458423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30" name="Google Shape;130;p3"/>
          <p:cNvCxnSpPr/>
          <p:nvPr/>
        </p:nvCxnSpPr>
        <p:spPr>
          <a:xfrm flipH="1">
            <a:off x="8402320" y="4305564"/>
            <a:ext cx="2103120" cy="1203188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1" name="Google Shape;131;p3"/>
          <p:cNvCxnSpPr/>
          <p:nvPr/>
        </p:nvCxnSpPr>
        <p:spPr>
          <a:xfrm flipH="1">
            <a:off x="6736080" y="5499608"/>
            <a:ext cx="1666240" cy="95486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2" name="Google Shape;132;p3"/>
          <p:cNvCxnSpPr/>
          <p:nvPr/>
        </p:nvCxnSpPr>
        <p:spPr>
          <a:xfrm flipH="1">
            <a:off x="6736080" y="6353048"/>
            <a:ext cx="2844800" cy="1524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33" name="Google Shape;133;p3"/>
          <p:cNvCxnSpPr/>
          <p:nvPr/>
        </p:nvCxnSpPr>
        <p:spPr>
          <a:xfrm rot="10800000">
            <a:off x="9580880" y="4826127"/>
            <a:ext cx="0" cy="1536065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34" name="Google Shape;134;p3"/>
          <p:cNvSpPr txBox="1"/>
          <p:nvPr/>
        </p:nvSpPr>
        <p:spPr>
          <a:xfrm>
            <a:off x="7063740" y="5253798"/>
            <a:ext cx="101092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Glass</a:t>
            </a:r>
            <a:endParaRPr sz="1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7038340" y="6148526"/>
            <a:ext cx="101092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Crystal</a:t>
            </a:r>
            <a:endParaRPr sz="1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10327640" y="4376038"/>
            <a:ext cx="101092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Liquid</a:t>
            </a:r>
            <a:endParaRPr sz="1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8644488" y="4241160"/>
            <a:ext cx="79992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Super-cooled liquid</a:t>
            </a:r>
            <a:endParaRPr sz="12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10587355" y="6307682"/>
            <a:ext cx="141732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Temperature</a:t>
            </a:r>
            <a:endParaRPr sz="1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39" name="Google Shape;139;p3"/>
          <p:cNvSpPr txBox="1"/>
          <p:nvPr/>
        </p:nvSpPr>
        <p:spPr>
          <a:xfrm>
            <a:off x="5508416" y="3848138"/>
            <a:ext cx="90518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Volume</a:t>
            </a:r>
            <a:endParaRPr sz="1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40" name="Google Shape;140;p3"/>
          <p:cNvSpPr txBox="1"/>
          <p:nvPr/>
        </p:nvSpPr>
        <p:spPr>
          <a:xfrm>
            <a:off x="9622868" y="5338131"/>
            <a:ext cx="210311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Slow... cooling</a:t>
            </a:r>
            <a:endParaRPr sz="12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41" name="Google Shape;141;p3"/>
          <p:cNvSpPr txBox="1"/>
          <p:nvPr/>
        </p:nvSpPr>
        <p:spPr>
          <a:xfrm>
            <a:off x="7866767" y="4936479"/>
            <a:ext cx="111712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DE" sz="1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Rapid</a:t>
            </a:r>
            <a:r>
              <a:rPr lang="en-DE" sz="1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 cooling</a:t>
            </a:r>
            <a:endParaRPr sz="12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307225" y="5454817"/>
            <a:ext cx="5162549" cy="1245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Glass transition is still largely a mystery...</a:t>
            </a:r>
            <a:endParaRPr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pic>
        <p:nvPicPr>
          <p:cNvPr descr="PDF Analysis Figure 1 - X-ray total scattering profiles of crystalline and amorphous carbon"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99825" y="1353977"/>
            <a:ext cx="3377813" cy="288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"/>
          <p:cNvSpPr txBox="1"/>
          <p:nvPr>
            <p:ph type="title"/>
          </p:nvPr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scadia Mono Light"/>
              <a:buNone/>
            </a:pPr>
            <a:r>
              <a:rPr lang="en-DE">
                <a:latin typeface="Cascadia Mono Light"/>
                <a:ea typeface="Cascadia Mono Light"/>
                <a:cs typeface="Cascadia Mono Light"/>
                <a:sym typeface="Cascadia Mono Light"/>
              </a:rPr>
              <a:t>Why metallic glasses?</a:t>
            </a:r>
            <a:endParaRPr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49" name="Google Shape;149;p4"/>
          <p:cNvSpPr txBox="1"/>
          <p:nvPr/>
        </p:nvSpPr>
        <p:spPr>
          <a:xfrm>
            <a:off x="283879" y="1734858"/>
            <a:ext cx="5680041" cy="1245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Metallic glasses are exceptionally materials due to their structure </a:t>
            </a:r>
            <a:endParaRPr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pic>
        <p:nvPicPr>
          <p:cNvPr id="150" name="Google Shape;15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1734858"/>
            <a:ext cx="5572471" cy="4500842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4"/>
          <p:cNvSpPr txBox="1"/>
          <p:nvPr/>
        </p:nvSpPr>
        <p:spPr>
          <a:xfrm>
            <a:off x="11630371" y="1504769"/>
            <a:ext cx="57432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(1)</a:t>
            </a:r>
            <a:endParaRPr sz="1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52" name="Google Shape;152;p4"/>
          <p:cNvSpPr txBox="1"/>
          <p:nvPr/>
        </p:nvSpPr>
        <p:spPr>
          <a:xfrm>
            <a:off x="283878" y="3563658"/>
            <a:ext cx="5680041" cy="538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However, not in equilibrium</a:t>
            </a:r>
            <a:endParaRPr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53" name="Google Shape;153;p4"/>
          <p:cNvSpPr/>
          <p:nvPr/>
        </p:nvSpPr>
        <p:spPr>
          <a:xfrm>
            <a:off x="1670870" y="4737117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1903915" y="4289906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1387025" y="4609576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1772647" y="5005377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2041237" y="4607461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1679455" y="4417447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1415752" y="4922491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1329876" y="4325908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1148265" y="4737117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2107911" y="4879582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3886171" y="4814577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4006179" y="4112548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3540731" y="4714141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4164231" y="4988838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4"/>
          <p:cNvSpPr/>
          <p:nvPr/>
        </p:nvSpPr>
        <p:spPr>
          <a:xfrm>
            <a:off x="4187787" y="4462151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3780991" y="4452641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4"/>
          <p:cNvSpPr/>
          <p:nvPr/>
        </p:nvSpPr>
        <p:spPr>
          <a:xfrm>
            <a:off x="3604157" y="5005377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4"/>
          <p:cNvSpPr/>
          <p:nvPr/>
        </p:nvSpPr>
        <p:spPr>
          <a:xfrm>
            <a:off x="3622596" y="4208032"/>
            <a:ext cx="213360" cy="213360"/>
          </a:xfrm>
          <a:prstGeom prst="ellipse">
            <a:avLst/>
          </a:prstGeom>
          <a:solidFill>
            <a:srgbClr val="FFC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4"/>
          <p:cNvSpPr/>
          <p:nvPr/>
        </p:nvSpPr>
        <p:spPr>
          <a:xfrm>
            <a:off x="3339585" y="4493613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"/>
          <p:cNvSpPr/>
          <p:nvPr/>
        </p:nvSpPr>
        <p:spPr>
          <a:xfrm>
            <a:off x="4331608" y="4742504"/>
            <a:ext cx="213360" cy="213360"/>
          </a:xfrm>
          <a:prstGeom prst="ellipse">
            <a:avLst/>
          </a:prstGeom>
          <a:solidFill>
            <a:srgbClr val="00B0F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4"/>
          <p:cNvCxnSpPr/>
          <p:nvPr/>
        </p:nvCxnSpPr>
        <p:spPr>
          <a:xfrm flipH="1" rot="10800000">
            <a:off x="2559293" y="4554529"/>
            <a:ext cx="539921" cy="9583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74" name="Google Shape;174;p4"/>
          <p:cNvSpPr txBox="1"/>
          <p:nvPr/>
        </p:nvSpPr>
        <p:spPr>
          <a:xfrm>
            <a:off x="2492972" y="4667614"/>
            <a:ext cx="701040" cy="36933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800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75" name="Google Shape;175;p4"/>
          <p:cNvSpPr txBox="1"/>
          <p:nvPr/>
        </p:nvSpPr>
        <p:spPr>
          <a:xfrm>
            <a:off x="283878" y="5865128"/>
            <a:ext cx="5680041" cy="538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Changes lead to loss in properties (“aging”)</a:t>
            </a:r>
            <a:endParaRPr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76" name="Google Shape;176;p4"/>
          <p:cNvSpPr/>
          <p:nvPr/>
        </p:nvSpPr>
        <p:spPr>
          <a:xfrm>
            <a:off x="3748338" y="4660745"/>
            <a:ext cx="213360" cy="213360"/>
          </a:xfrm>
          <a:prstGeom prst="ellipse">
            <a:avLst/>
          </a:prstGeom>
          <a:noFill/>
          <a:ln cap="flat" cmpd="sng" w="15875">
            <a:solidFill>
              <a:srgbClr val="082836">
                <a:alpha val="47843"/>
              </a:srgbClr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4"/>
          <p:cNvSpPr/>
          <p:nvPr/>
        </p:nvSpPr>
        <p:spPr>
          <a:xfrm>
            <a:off x="3981383" y="4213534"/>
            <a:ext cx="213360" cy="213360"/>
          </a:xfrm>
          <a:prstGeom prst="ellipse">
            <a:avLst/>
          </a:prstGeom>
          <a:noFill/>
          <a:ln cap="flat" cmpd="sng" w="15875">
            <a:solidFill>
              <a:srgbClr val="082836">
                <a:alpha val="47843"/>
              </a:srgbClr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4"/>
          <p:cNvSpPr/>
          <p:nvPr/>
        </p:nvSpPr>
        <p:spPr>
          <a:xfrm>
            <a:off x="3464493" y="4533204"/>
            <a:ext cx="213360" cy="213360"/>
          </a:xfrm>
          <a:prstGeom prst="ellipse">
            <a:avLst/>
          </a:prstGeom>
          <a:noFill/>
          <a:ln cap="flat" cmpd="sng" w="15875">
            <a:solidFill>
              <a:srgbClr val="082836">
                <a:alpha val="47843"/>
              </a:srgbClr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4"/>
          <p:cNvSpPr/>
          <p:nvPr/>
        </p:nvSpPr>
        <p:spPr>
          <a:xfrm>
            <a:off x="3850115" y="4929005"/>
            <a:ext cx="213360" cy="213360"/>
          </a:xfrm>
          <a:prstGeom prst="ellipse">
            <a:avLst/>
          </a:prstGeom>
          <a:noFill/>
          <a:ln cap="flat" cmpd="sng" w="15875">
            <a:solidFill>
              <a:srgbClr val="082836">
                <a:alpha val="47843"/>
              </a:srgbClr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4"/>
          <p:cNvSpPr/>
          <p:nvPr/>
        </p:nvSpPr>
        <p:spPr>
          <a:xfrm>
            <a:off x="4118705" y="4531089"/>
            <a:ext cx="213360" cy="213360"/>
          </a:xfrm>
          <a:prstGeom prst="ellipse">
            <a:avLst/>
          </a:prstGeom>
          <a:noFill/>
          <a:ln cap="flat" cmpd="sng" w="15875">
            <a:solidFill>
              <a:srgbClr val="082836">
                <a:alpha val="47843"/>
              </a:srgbClr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4"/>
          <p:cNvSpPr/>
          <p:nvPr/>
        </p:nvSpPr>
        <p:spPr>
          <a:xfrm>
            <a:off x="3756923" y="4341075"/>
            <a:ext cx="213360" cy="213360"/>
          </a:xfrm>
          <a:prstGeom prst="ellipse">
            <a:avLst/>
          </a:prstGeom>
          <a:noFill/>
          <a:ln cap="flat" cmpd="sng" w="15875">
            <a:solidFill>
              <a:srgbClr val="082836">
                <a:alpha val="47843"/>
              </a:srgbClr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4"/>
          <p:cNvSpPr/>
          <p:nvPr/>
        </p:nvSpPr>
        <p:spPr>
          <a:xfrm>
            <a:off x="3493220" y="4846119"/>
            <a:ext cx="213360" cy="213360"/>
          </a:xfrm>
          <a:prstGeom prst="ellipse">
            <a:avLst/>
          </a:prstGeom>
          <a:noFill/>
          <a:ln cap="flat" cmpd="sng" w="15875">
            <a:solidFill>
              <a:srgbClr val="082836">
                <a:alpha val="47843"/>
              </a:srgbClr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4"/>
          <p:cNvSpPr/>
          <p:nvPr/>
        </p:nvSpPr>
        <p:spPr>
          <a:xfrm>
            <a:off x="3407344" y="4249536"/>
            <a:ext cx="213360" cy="213360"/>
          </a:xfrm>
          <a:prstGeom prst="ellipse">
            <a:avLst/>
          </a:prstGeom>
          <a:noFill/>
          <a:ln cap="flat" cmpd="sng" w="15875">
            <a:solidFill>
              <a:srgbClr val="082836">
                <a:alpha val="47843"/>
              </a:srgbClr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4"/>
          <p:cNvSpPr/>
          <p:nvPr/>
        </p:nvSpPr>
        <p:spPr>
          <a:xfrm>
            <a:off x="3225733" y="4660745"/>
            <a:ext cx="213360" cy="213360"/>
          </a:xfrm>
          <a:prstGeom prst="ellipse">
            <a:avLst/>
          </a:prstGeom>
          <a:noFill/>
          <a:ln cap="flat" cmpd="sng" w="15875">
            <a:solidFill>
              <a:srgbClr val="082836">
                <a:alpha val="47843"/>
              </a:srgbClr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"/>
          <p:cNvSpPr/>
          <p:nvPr/>
        </p:nvSpPr>
        <p:spPr>
          <a:xfrm>
            <a:off x="4185379" y="4803210"/>
            <a:ext cx="213360" cy="213360"/>
          </a:xfrm>
          <a:prstGeom prst="ellipse">
            <a:avLst/>
          </a:prstGeom>
          <a:noFill/>
          <a:ln cap="flat" cmpd="sng" w="15875">
            <a:solidFill>
              <a:srgbClr val="082836">
                <a:alpha val="47843"/>
              </a:srgbClr>
            </a:solidFill>
            <a:prstDash val="dot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 txBox="1"/>
          <p:nvPr>
            <p:ph type="title"/>
          </p:nvPr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scadia Mono Light"/>
              <a:buNone/>
            </a:pPr>
            <a:r>
              <a:rPr lang="en-DE" sz="4000">
                <a:latin typeface="Cascadia Mono Light"/>
                <a:ea typeface="Cascadia Mono Light"/>
                <a:cs typeface="Cascadia Mono Light"/>
                <a:sym typeface="Cascadia Mono Light"/>
              </a:rPr>
              <a:t>X-ray Photon Correlation Spectroscopy (XPCS)</a:t>
            </a:r>
            <a:endParaRPr sz="4000"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279824" y="4533092"/>
            <a:ext cx="11632351" cy="538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Diffraction patterns in metallic glasses are very sensitive and coherent beams are needed to capture detail </a:t>
            </a:r>
            <a:endParaRPr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9306375" y="1875813"/>
            <a:ext cx="3379111" cy="538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“Speckle patterns” represent structure at that moment</a:t>
            </a:r>
            <a:endParaRPr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cxnSp>
        <p:nvCxnSpPr>
          <p:cNvPr id="193" name="Google Shape;193;p5"/>
          <p:cNvCxnSpPr/>
          <p:nvPr/>
        </p:nvCxnSpPr>
        <p:spPr>
          <a:xfrm flipH="1">
            <a:off x="8491409" y="2414255"/>
            <a:ext cx="623562" cy="9725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94" name="Google Shape;194;p5"/>
          <p:cNvSpPr txBox="1"/>
          <p:nvPr/>
        </p:nvSpPr>
        <p:spPr>
          <a:xfrm>
            <a:off x="279823" y="5675176"/>
            <a:ext cx="11632351" cy="538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Analysing how “speckle patterns” change with time gives in-sight into how structure changes</a:t>
            </a:r>
            <a:endParaRPr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pic>
        <p:nvPicPr>
          <p:cNvPr id="195" name="Google Shape;19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94126"/>
            <a:ext cx="8299999" cy="3047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"/>
          <p:cNvSpPr txBox="1"/>
          <p:nvPr>
            <p:ph type="title"/>
          </p:nvPr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scadia Mono Light"/>
              <a:buNone/>
            </a:pPr>
            <a:r>
              <a:rPr lang="en-DE" sz="4000">
                <a:latin typeface="Cascadia Mono Light"/>
                <a:ea typeface="Cascadia Mono Light"/>
                <a:cs typeface="Cascadia Mono Light"/>
                <a:sym typeface="Cascadia Mono Light"/>
              </a:rPr>
              <a:t>Aims &amp; methodology</a:t>
            </a:r>
            <a:endParaRPr sz="4000"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01" name="Google Shape;201;p6"/>
          <p:cNvSpPr txBox="1"/>
          <p:nvPr/>
        </p:nvSpPr>
        <p:spPr>
          <a:xfrm>
            <a:off x="279824" y="1799862"/>
            <a:ext cx="11632351" cy="538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What is the connection between structure and its dynamics (how it changes with time)? </a:t>
            </a:r>
            <a:endParaRPr b="1"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DE" sz="2400">
                <a:solidFill>
                  <a:schemeClr val="dk1"/>
                </a:solidFill>
                <a:latin typeface="Cascadia Mono"/>
                <a:ea typeface="Cascadia Mono"/>
                <a:cs typeface="Cascadia Mono"/>
                <a:sym typeface="Cascadia Mono"/>
              </a:rPr>
              <a:t>Metallic glass:</a:t>
            </a:r>
            <a:r>
              <a:rPr lang="en-DE" sz="2400">
                <a:solidFill>
                  <a:schemeClr val="dk1"/>
                </a:solidFill>
                <a:latin typeface="Cascadia Mono"/>
                <a:ea typeface="Cascadia Mono"/>
                <a:cs typeface="Cascadia Mono"/>
                <a:sym typeface="Cascadia Mono"/>
              </a:rPr>
              <a:t> (Vit105) </a:t>
            </a:r>
            <a:r>
              <a:rPr lang="en-DE" sz="2200">
                <a:solidFill>
                  <a:srgbClr val="1F1F1F"/>
                </a:solidFill>
                <a:highlight>
                  <a:srgbClr val="FFFFFF"/>
                </a:highlight>
                <a:latin typeface="Cascadia Mono"/>
                <a:ea typeface="Cascadia Mono"/>
                <a:cs typeface="Cascadia Mono"/>
                <a:sym typeface="Cascadia Mono"/>
              </a:rPr>
              <a:t>Zr</a:t>
            </a:r>
            <a:r>
              <a:rPr baseline="-25000" lang="en-DE" sz="2500">
                <a:solidFill>
                  <a:srgbClr val="1F1F1F"/>
                </a:solidFill>
                <a:highlight>
                  <a:srgbClr val="FFFFFF"/>
                </a:highlight>
                <a:latin typeface="Cascadia Mono"/>
                <a:ea typeface="Cascadia Mono"/>
                <a:cs typeface="Cascadia Mono"/>
                <a:sym typeface="Cascadia Mono"/>
              </a:rPr>
              <a:t>52.5</a:t>
            </a:r>
            <a:r>
              <a:rPr lang="en-DE" sz="2200">
                <a:solidFill>
                  <a:srgbClr val="1F1F1F"/>
                </a:solidFill>
                <a:highlight>
                  <a:srgbClr val="FFFFFF"/>
                </a:highlight>
                <a:latin typeface="Cascadia Mono"/>
                <a:ea typeface="Cascadia Mono"/>
                <a:cs typeface="Cascadia Mono"/>
                <a:sym typeface="Cascadia Mono"/>
              </a:rPr>
              <a:t>Cu</a:t>
            </a:r>
            <a:r>
              <a:rPr baseline="-25000" lang="en-DE" sz="2500">
                <a:solidFill>
                  <a:srgbClr val="1F1F1F"/>
                </a:solidFill>
                <a:highlight>
                  <a:srgbClr val="FFFFFF"/>
                </a:highlight>
                <a:latin typeface="Cascadia Mono"/>
                <a:ea typeface="Cascadia Mono"/>
                <a:cs typeface="Cascadia Mono"/>
                <a:sym typeface="Cascadia Mono"/>
              </a:rPr>
              <a:t>17.9</a:t>
            </a:r>
            <a:r>
              <a:rPr lang="en-DE" sz="2200">
                <a:solidFill>
                  <a:srgbClr val="1F1F1F"/>
                </a:solidFill>
                <a:highlight>
                  <a:srgbClr val="FFFFFF"/>
                </a:highlight>
                <a:latin typeface="Cascadia Mono"/>
                <a:ea typeface="Cascadia Mono"/>
                <a:cs typeface="Cascadia Mono"/>
                <a:sym typeface="Cascadia Mono"/>
              </a:rPr>
              <a:t>Ni</a:t>
            </a:r>
            <a:r>
              <a:rPr baseline="-25000" lang="en-DE" sz="2500">
                <a:solidFill>
                  <a:srgbClr val="1F1F1F"/>
                </a:solidFill>
                <a:highlight>
                  <a:srgbClr val="FFFFFF"/>
                </a:highlight>
                <a:latin typeface="Cascadia Mono"/>
                <a:ea typeface="Cascadia Mono"/>
                <a:cs typeface="Cascadia Mono"/>
                <a:sym typeface="Cascadia Mono"/>
              </a:rPr>
              <a:t>14.6</a:t>
            </a:r>
            <a:r>
              <a:rPr lang="en-DE" sz="2200">
                <a:solidFill>
                  <a:srgbClr val="1F1F1F"/>
                </a:solidFill>
                <a:highlight>
                  <a:srgbClr val="FFFFFF"/>
                </a:highlight>
                <a:latin typeface="Cascadia Mono"/>
                <a:ea typeface="Cascadia Mono"/>
                <a:cs typeface="Cascadia Mono"/>
                <a:sym typeface="Cascadia Mono"/>
              </a:rPr>
              <a:t>Al</a:t>
            </a:r>
            <a:r>
              <a:rPr baseline="-25000" lang="en-DE" sz="2500">
                <a:solidFill>
                  <a:srgbClr val="1F1F1F"/>
                </a:solidFill>
                <a:highlight>
                  <a:srgbClr val="FFFFFF"/>
                </a:highlight>
                <a:latin typeface="Cascadia Mono"/>
                <a:ea typeface="Cascadia Mono"/>
                <a:cs typeface="Cascadia Mono"/>
                <a:sym typeface="Cascadia Mono"/>
              </a:rPr>
              <a:t>10</a:t>
            </a:r>
            <a:r>
              <a:rPr lang="en-DE" sz="2200">
                <a:solidFill>
                  <a:srgbClr val="1F1F1F"/>
                </a:solidFill>
                <a:highlight>
                  <a:srgbClr val="FFFFFF"/>
                </a:highlight>
                <a:latin typeface="Cascadia Mono"/>
                <a:ea typeface="Cascadia Mono"/>
                <a:cs typeface="Cascadia Mono"/>
                <a:sym typeface="Cascadia Mono"/>
              </a:rPr>
              <a:t>Ti</a:t>
            </a:r>
            <a:r>
              <a:rPr baseline="-25000" lang="en-DE" sz="2500">
                <a:solidFill>
                  <a:srgbClr val="1F1F1F"/>
                </a:solidFill>
                <a:highlight>
                  <a:srgbClr val="FFFFFF"/>
                </a:highlight>
                <a:latin typeface="Cascadia Mono"/>
                <a:ea typeface="Cascadia Mono"/>
                <a:cs typeface="Cascadia Mono"/>
                <a:sym typeface="Cascadia Mono"/>
              </a:rPr>
              <a:t>5</a:t>
            </a:r>
            <a:endParaRPr sz="3400">
              <a:solidFill>
                <a:schemeClr val="dk1"/>
              </a:solidFill>
              <a:latin typeface="Cascadia Mono"/>
              <a:ea typeface="Cascadia Mono"/>
              <a:cs typeface="Cascadia Mono"/>
              <a:sym typeface="Cascadia Mono"/>
            </a:endParaRPr>
          </a:p>
        </p:txBody>
      </p:sp>
      <p:sp>
        <p:nvSpPr>
          <p:cNvPr id="202" name="Google Shape;202;p6"/>
          <p:cNvSpPr txBox="1"/>
          <p:nvPr/>
        </p:nvSpPr>
        <p:spPr>
          <a:xfrm>
            <a:off x="1244461" y="3305610"/>
            <a:ext cx="384628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3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Microstructural models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3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(</a:t>
            </a:r>
            <a:r>
              <a:rPr b="1" lang="en-DE" sz="3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Structure</a:t>
            </a:r>
            <a:r>
              <a:rPr lang="en-DE" sz="3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)</a:t>
            </a:r>
            <a:endParaRPr sz="32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03" name="Google Shape;203;p6"/>
          <p:cNvSpPr txBox="1"/>
          <p:nvPr/>
        </p:nvSpPr>
        <p:spPr>
          <a:xfrm>
            <a:off x="7028404" y="3237734"/>
            <a:ext cx="384628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3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XPCS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3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(</a:t>
            </a:r>
            <a:r>
              <a:rPr b="1" lang="en-DE" sz="3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Dynamics</a:t>
            </a:r>
            <a:r>
              <a:rPr lang="en-DE" sz="3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)</a:t>
            </a:r>
            <a:endParaRPr sz="32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5432112" y="3305610"/>
            <a:ext cx="718175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66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+</a:t>
            </a:r>
            <a:endParaRPr sz="40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05" name="Google Shape;205;p6"/>
          <p:cNvSpPr txBox="1"/>
          <p:nvPr/>
        </p:nvSpPr>
        <p:spPr>
          <a:xfrm>
            <a:off x="279824" y="5820135"/>
            <a:ext cx="8671722" cy="538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How does compression affect these components?</a:t>
            </a:r>
            <a:endParaRPr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10188794" y="5227192"/>
            <a:ext cx="685894" cy="959263"/>
          </a:xfrm>
          <a:prstGeom prst="can">
            <a:avLst>
              <a:gd fmla="val 25000" name="adj"/>
            </a:avLst>
          </a:prstGeom>
          <a:gradFill>
            <a:gsLst>
              <a:gs pos="0">
                <a:srgbClr val="94ABC0"/>
              </a:gs>
              <a:gs pos="50000">
                <a:srgbClr val="BECBD7"/>
              </a:gs>
              <a:gs pos="100000">
                <a:srgbClr val="DFE4EB"/>
              </a:gs>
            </a:gsLst>
            <a:lin ang="2700000" scaled="0"/>
          </a:gra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>
            <a:off x="10377714" y="4807394"/>
            <a:ext cx="290286" cy="30327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6"/>
          <p:cNvSpPr/>
          <p:nvPr/>
        </p:nvSpPr>
        <p:spPr>
          <a:xfrm rot="10800000">
            <a:off x="10377714" y="6358577"/>
            <a:ext cx="290286" cy="30327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"/>
          <p:cNvSpPr txBox="1"/>
          <p:nvPr>
            <p:ph type="title"/>
          </p:nvPr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scadia Mono Light"/>
              <a:buNone/>
            </a:pPr>
            <a:r>
              <a:rPr lang="en-DE" sz="4000">
                <a:latin typeface="Cascadia Mono Light"/>
                <a:ea typeface="Cascadia Mono Light"/>
                <a:cs typeface="Cascadia Mono Light"/>
                <a:sym typeface="Cascadia Mono Light"/>
              </a:rPr>
              <a:t>What we know and want to know</a:t>
            </a:r>
            <a:endParaRPr sz="4000"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14" name="Google Shape;214;p7"/>
          <p:cNvSpPr txBox="1"/>
          <p:nvPr/>
        </p:nvSpPr>
        <p:spPr>
          <a:xfrm>
            <a:off x="2220685" y="1437441"/>
            <a:ext cx="235857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DE" sz="3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Structure</a:t>
            </a:r>
            <a:endParaRPr sz="32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15" name="Google Shape;215;p7"/>
          <p:cNvSpPr txBox="1"/>
          <p:nvPr/>
        </p:nvSpPr>
        <p:spPr>
          <a:xfrm>
            <a:off x="8135259" y="1437441"/>
            <a:ext cx="235857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DE" sz="32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Dynamics</a:t>
            </a:r>
            <a:endParaRPr sz="32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pic>
        <p:nvPicPr>
          <p:cNvPr id="216" name="Google Shape;216;p7"/>
          <p:cNvPicPr preferRelativeResize="0"/>
          <p:nvPr/>
        </p:nvPicPr>
        <p:blipFill rotWithShape="1">
          <a:blip r:embed="rId3">
            <a:alphaModFix/>
          </a:blip>
          <a:srcRect b="48228" l="4637" r="63202" t="0"/>
          <a:stretch/>
        </p:blipFill>
        <p:spPr>
          <a:xfrm>
            <a:off x="2182313" y="2022216"/>
            <a:ext cx="2396943" cy="228964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7"/>
          <p:cNvSpPr txBox="1"/>
          <p:nvPr/>
        </p:nvSpPr>
        <p:spPr>
          <a:xfrm>
            <a:off x="0" y="2402451"/>
            <a:ext cx="239694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2000">
                <a:solidFill>
                  <a:srgbClr val="BF4F14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Mobile “liquid-like” atoms</a:t>
            </a:r>
            <a:endParaRPr sz="2000">
              <a:solidFill>
                <a:srgbClr val="BF4F14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18" name="Google Shape;218;p7"/>
          <p:cNvSpPr txBox="1"/>
          <p:nvPr/>
        </p:nvSpPr>
        <p:spPr>
          <a:xfrm>
            <a:off x="4915669" y="1686366"/>
            <a:ext cx="239694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2000">
                <a:solidFill>
                  <a:srgbClr val="1F5C99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Elastic immobile network</a:t>
            </a:r>
            <a:endParaRPr sz="2000">
              <a:solidFill>
                <a:srgbClr val="1F5C99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cxnSp>
        <p:nvCxnSpPr>
          <p:cNvPr id="219" name="Google Shape;219;p7"/>
          <p:cNvCxnSpPr/>
          <p:nvPr/>
        </p:nvCxnSpPr>
        <p:spPr>
          <a:xfrm>
            <a:off x="1282427" y="3209120"/>
            <a:ext cx="938259" cy="34688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20" name="Google Shape;220;p7"/>
          <p:cNvCxnSpPr>
            <a:endCxn id="216" idx="3"/>
          </p:cNvCxnSpPr>
          <p:nvPr/>
        </p:nvCxnSpPr>
        <p:spPr>
          <a:xfrm flipH="1">
            <a:off x="4579256" y="2776739"/>
            <a:ext cx="672900" cy="3903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21" name="Google Shape;221;p7"/>
          <p:cNvSpPr txBox="1"/>
          <p:nvPr/>
        </p:nvSpPr>
        <p:spPr>
          <a:xfrm>
            <a:off x="6950255" y="2194198"/>
            <a:ext cx="4733818" cy="538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1.Compression speeds-up atoms, even at </a:t>
            </a:r>
            <a:r>
              <a:rPr i="1"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very </a:t>
            </a:r>
            <a:r>
              <a:rPr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low stresses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2. Structure recovers slowly after decompression</a:t>
            </a:r>
            <a:endParaRPr/>
          </a:p>
          <a:p>
            <a:pPr indent="-762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i="1"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22" name="Google Shape;222;p7"/>
          <p:cNvSpPr txBox="1"/>
          <p:nvPr/>
        </p:nvSpPr>
        <p:spPr>
          <a:xfrm>
            <a:off x="4494249" y="4207446"/>
            <a:ext cx="57432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(2)</a:t>
            </a:r>
            <a:endParaRPr sz="1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23" name="Google Shape;223;p7"/>
          <p:cNvSpPr txBox="1"/>
          <p:nvPr/>
        </p:nvSpPr>
        <p:spPr>
          <a:xfrm>
            <a:off x="11109744" y="2010835"/>
            <a:ext cx="57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1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(3)</a:t>
            </a:r>
            <a:endParaRPr sz="1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5500914" y="3029153"/>
            <a:ext cx="986971" cy="390424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19050">
            <a:solidFill>
              <a:srgbClr val="3A3A3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7"/>
          <p:cNvSpPr txBox="1"/>
          <p:nvPr/>
        </p:nvSpPr>
        <p:spPr>
          <a:xfrm>
            <a:off x="0" y="5202788"/>
            <a:ext cx="6950255" cy="538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Current research: </a:t>
            </a: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How dynamics change </a:t>
            </a:r>
            <a:r>
              <a:rPr i="1"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after </a:t>
            </a: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decompression depending on previous stress and loading-time. </a:t>
            </a:r>
            <a:r>
              <a:rPr i="1"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 </a:t>
            </a:r>
            <a:endParaRPr i="1"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pic>
        <p:nvPicPr>
          <p:cNvPr id="226" name="Google Shape;22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73352" y="3601275"/>
            <a:ext cx="3136392" cy="3136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"/>
          <p:cNvSpPr txBox="1"/>
          <p:nvPr>
            <p:ph type="title"/>
          </p:nvPr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scadia Mono Light"/>
              <a:buNone/>
            </a:pPr>
            <a:r>
              <a:rPr lang="en-DE" sz="4000">
                <a:latin typeface="Cascadia Mono Light"/>
                <a:ea typeface="Cascadia Mono Light"/>
                <a:cs typeface="Cascadia Mono Light"/>
                <a:sym typeface="Cascadia Mono Light"/>
              </a:rPr>
              <a:t>Takeaways and future steps</a:t>
            </a:r>
            <a:endParaRPr sz="4000"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32" name="Google Shape;232;p8"/>
          <p:cNvSpPr txBox="1"/>
          <p:nvPr/>
        </p:nvSpPr>
        <p:spPr>
          <a:xfrm>
            <a:off x="214300" y="1645352"/>
            <a:ext cx="11763300" cy="27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Metallic glasses have exceptional mechanical properties that worsen with time (“aging”)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Dynamics (XPCS) and structure (models) are deeply related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DE" sz="24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Aging can be minimised and materials improved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33" name="Google Shape;233;p8"/>
          <p:cNvSpPr/>
          <p:nvPr/>
        </p:nvSpPr>
        <p:spPr>
          <a:xfrm>
            <a:off x="994925" y="5042750"/>
            <a:ext cx="2565600" cy="1073100"/>
          </a:xfrm>
          <a:prstGeom prst="rect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2400">
                <a:latin typeface="Cascadia Mono"/>
                <a:ea typeface="Cascadia Mono"/>
                <a:cs typeface="Cascadia Mono"/>
                <a:sym typeface="Cascadia Mono"/>
              </a:rPr>
              <a:t>Future steps</a:t>
            </a:r>
            <a:endParaRPr sz="2400">
              <a:latin typeface="Cascadia Mono"/>
              <a:ea typeface="Cascadia Mono"/>
              <a:cs typeface="Cascadia Mono"/>
              <a:sym typeface="Cascadia Mono"/>
            </a:endParaRPr>
          </a:p>
        </p:txBody>
      </p:sp>
      <p:sp>
        <p:nvSpPr>
          <p:cNvPr id="234" name="Google Shape;234;p8"/>
          <p:cNvSpPr/>
          <p:nvPr/>
        </p:nvSpPr>
        <p:spPr>
          <a:xfrm>
            <a:off x="4936825" y="4572000"/>
            <a:ext cx="3184200" cy="1894800"/>
          </a:xfrm>
          <a:prstGeom prst="rect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2400">
                <a:latin typeface="Cascadia Mono"/>
                <a:ea typeface="Cascadia Mono"/>
                <a:cs typeface="Cascadia Mono"/>
                <a:sym typeface="Cascadia Mono"/>
              </a:rPr>
              <a:t>What does this behaviour mean? eg. structurally</a:t>
            </a:r>
            <a:endParaRPr sz="2400">
              <a:latin typeface="Cascadia Mono"/>
              <a:ea typeface="Cascadia Mono"/>
              <a:cs typeface="Cascadia Mono"/>
              <a:sym typeface="Cascadia Mono"/>
            </a:endParaRPr>
          </a:p>
        </p:txBody>
      </p:sp>
      <p:sp>
        <p:nvSpPr>
          <p:cNvPr id="235" name="Google Shape;235;p8"/>
          <p:cNvSpPr/>
          <p:nvPr/>
        </p:nvSpPr>
        <p:spPr>
          <a:xfrm>
            <a:off x="8741575" y="4572000"/>
            <a:ext cx="3184200" cy="1894800"/>
          </a:xfrm>
          <a:prstGeom prst="rect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DE" sz="2400">
                <a:latin typeface="Cascadia Mono"/>
                <a:ea typeface="Cascadia Mono"/>
                <a:cs typeface="Cascadia Mono"/>
                <a:sym typeface="Cascadia Mono"/>
              </a:rPr>
              <a:t>Does it build upon the microstructural picture?</a:t>
            </a:r>
            <a:endParaRPr sz="2400">
              <a:latin typeface="Cascadia Mono"/>
              <a:ea typeface="Cascadia Mono"/>
              <a:cs typeface="Cascadia Mono"/>
              <a:sym typeface="Cascadia Mono"/>
            </a:endParaRPr>
          </a:p>
        </p:txBody>
      </p:sp>
      <p:sp>
        <p:nvSpPr>
          <p:cNvPr id="236" name="Google Shape;236;p8"/>
          <p:cNvSpPr/>
          <p:nvPr/>
        </p:nvSpPr>
        <p:spPr>
          <a:xfrm>
            <a:off x="3862175" y="5411600"/>
            <a:ext cx="637200" cy="335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"/>
          <p:cNvSpPr txBox="1"/>
          <p:nvPr>
            <p:ph type="title"/>
          </p:nvPr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scadia Mono Light"/>
              <a:buNone/>
            </a:pPr>
            <a:r>
              <a:rPr lang="en-DE">
                <a:latin typeface="Cascadia Mono Light"/>
                <a:ea typeface="Cascadia Mono Light"/>
                <a:cs typeface="Cascadia Mono Light"/>
                <a:sym typeface="Cascadia Mono Light"/>
              </a:rPr>
              <a:t>References</a:t>
            </a:r>
            <a:endParaRPr>
              <a:latin typeface="Cascadia Mono Light"/>
              <a:ea typeface="Cascadia Mono Light"/>
              <a:cs typeface="Cascadia Mono Light"/>
              <a:sym typeface="Cascadia Mono Light"/>
            </a:endParaRPr>
          </a:p>
        </p:txBody>
      </p:sp>
      <p:sp>
        <p:nvSpPr>
          <p:cNvPr id="242" name="Google Shape;242;p9"/>
          <p:cNvSpPr txBox="1"/>
          <p:nvPr/>
        </p:nvSpPr>
        <p:spPr>
          <a:xfrm>
            <a:off x="289560" y="1825625"/>
            <a:ext cx="1159764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arenBoth"/>
            </a:pPr>
            <a:r>
              <a:rPr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Suchismita Sarker, Robert Tang-Kong, Rachel Schoeppner, Logan Ward, Naila Al Hasan, Douglas G. Van Campen, Ichiro Takeuchi, Jason Hattrick-Simpers, Andriy Zakutayev, Corinne E. Packard, Apurva Mehta; Discovering exceptionally hard and wear-resistant metallic glasses by combining machine-learning with high throughput experimentation. </a:t>
            </a:r>
            <a:r>
              <a:rPr i="1"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Appl. Phys. Rev.</a:t>
            </a:r>
            <a:r>
              <a:rPr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 1 March 2022; 9 (1): 011403. </a:t>
            </a:r>
            <a:r>
              <a:rPr lang="en-DE" sz="2000" u="sng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https://doi.org/10.1063/5.0068207</a:t>
            </a:r>
            <a:endParaRPr sz="20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  <a:p>
            <a:pPr indent="-51435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arenBoth"/>
            </a:pPr>
            <a:r>
              <a:rPr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Zhang, L. T., Wang, Y. J., Pineda, E., Kato, H., Yang, Y., &amp; Qiao, J. C. (2022). Sluggish dynamics of homogeneous flow in high-entropy metallic glasses. </a:t>
            </a:r>
            <a:r>
              <a:rPr i="1"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Scripta Materialia</a:t>
            </a:r>
            <a:r>
              <a:rPr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, </a:t>
            </a:r>
            <a:r>
              <a:rPr i="1"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214</a:t>
            </a:r>
            <a:r>
              <a:rPr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, 114673. doi:10.1016/j.scriptamat.2022.114673</a:t>
            </a:r>
            <a:endParaRPr sz="2000">
              <a:solidFill>
                <a:schemeClr val="dk1"/>
              </a:solidFill>
              <a:latin typeface="Cascadia Mono Light"/>
              <a:ea typeface="Cascadia Mono Light"/>
              <a:cs typeface="Cascadia Mono Light"/>
              <a:sym typeface="Cascadia Mono Light"/>
            </a:endParaRPr>
          </a:p>
          <a:p>
            <a:pPr indent="-514350" lvl="0" marL="51435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arenBoth"/>
            </a:pPr>
            <a:r>
              <a:rPr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Riechers, B., Das, A., Rashidi, R., Dufresne, E., &amp; Maaß, R. (2025). Metallic glasses: Elastically stiff yet flowing at any stress. </a:t>
            </a:r>
            <a:r>
              <a:rPr i="1"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Materials Today</a:t>
            </a:r>
            <a:r>
              <a:rPr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, </a:t>
            </a:r>
            <a:r>
              <a:rPr i="1"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82</a:t>
            </a:r>
            <a:r>
              <a:rPr lang="en-DE" sz="2000">
                <a:solidFill>
                  <a:schemeClr val="dk1"/>
                </a:solidFill>
                <a:latin typeface="Cascadia Mono Light"/>
                <a:ea typeface="Cascadia Mono Light"/>
                <a:cs typeface="Cascadia Mono Light"/>
                <a:sym typeface="Cascadia Mono Light"/>
              </a:rPr>
              <a:t>, 92–98. doi:10.1016/j.mattod.2024.11.015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2026-09-07T09:09:12Z</dcterms:created>
  <dc:creator>Tavares, Lourenço</dc:creator>
</cp:coreProperties>
</file>