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9" r:id="rId3"/>
    <p:sldId id="260" r:id="rId4"/>
    <p:sldId id="263" r:id="rId5"/>
    <p:sldId id="264" r:id="rId6"/>
    <p:sldId id="270" r:id="rId7"/>
    <p:sldId id="268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C861DDE-5928-4B63-9A49-60B081AF3AE5}" type="doc">
      <dgm:prSet loTypeId="urn:microsoft.com/office/officeart/2005/8/layout/default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it-IT"/>
        </a:p>
      </dgm:t>
    </dgm:pt>
    <dgm:pt modelId="{D7B9F5CD-EDB1-458D-B5EA-9F3B4ED60B1B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2400"/>
            <a:t>Microstructure</a:t>
          </a:r>
          <a:endParaRPr lang="it-IT" sz="2400" dirty="0"/>
        </a:p>
      </dgm:t>
    </dgm:pt>
    <dgm:pt modelId="{120E385E-64CB-490A-BB64-3A2054552CC2}" type="parTrans" cxnId="{D9D6E4D4-2B6D-46BA-9689-DE3B9886E098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7DE194EE-80E0-49C5-8A5D-0A7C5E1479EE}" type="sibTrans" cxnId="{D9D6E4D4-2B6D-46BA-9689-DE3B9886E098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BEA41DC5-B07E-492B-B6C6-75D8902698DC}">
      <dgm:prSet phldrT="[Testo]" custT="1"/>
      <dgm:spPr/>
      <dgm:t>
        <a:bodyPr/>
        <a:lstStyle/>
        <a:p>
          <a:r>
            <a:rPr lang="it-IT" sz="2400"/>
            <a:t>Mechanical properties</a:t>
          </a:r>
          <a:endParaRPr lang="it-IT" sz="2400" dirty="0"/>
        </a:p>
      </dgm:t>
    </dgm:pt>
    <dgm:pt modelId="{7432805C-D0F9-48EE-84AD-A369A2E668B3}" type="parTrans" cxnId="{EDBB9CF0-947E-4F16-81B0-CC9AEBF1BAB4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05FA330C-C88C-4BEB-B1A5-3F37A33BC17B}" type="sibTrans" cxnId="{EDBB9CF0-947E-4F16-81B0-CC9AEBF1BAB4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2D831F7A-EB3D-4CBA-9E3C-7C66090F2537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Optical microscopy</a:t>
          </a:r>
          <a:endParaRPr lang="it-IT" sz="1800" dirty="0"/>
        </a:p>
      </dgm:t>
    </dgm:pt>
    <dgm:pt modelId="{D04D2165-6D2B-48A3-952E-F4FB2FA077B2}" type="parTrans" cxnId="{C279B9E0-178C-4B8D-8EEE-B1BF0D01E4BA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00F3AC47-E8A4-4CBF-B8C7-CC608612B5A1}" type="sibTrans" cxnId="{C279B9E0-178C-4B8D-8EEE-B1BF0D01E4BA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0575D21E-C844-478B-A16D-C7493D9D1249}">
      <dgm:prSet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Scanning Electron Microscopy + EDS + EBSD</a:t>
          </a:r>
          <a:endParaRPr lang="it-IT" sz="1800" dirty="0"/>
        </a:p>
      </dgm:t>
    </dgm:pt>
    <dgm:pt modelId="{0D1C772D-AFAF-41D4-B0AF-9EA14EF44B14}" type="parTrans" cxnId="{481D3F56-FBAB-49E7-B501-3908234C010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77F5BFA9-7FD7-48D0-9292-2FFB9EBBA3AF}" type="sibTrans" cxnId="{481D3F56-FBAB-49E7-B501-3908234C010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F05C45FC-5D3A-4B3B-8E2B-184277B6E24B}">
      <dgm:prSet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 dirty="0"/>
            <a:t>X-ray </a:t>
          </a:r>
          <a:r>
            <a:rPr lang="it-IT" sz="1800" dirty="0" err="1"/>
            <a:t>Diffaction</a:t>
          </a:r>
          <a:endParaRPr lang="it-IT" sz="1800" dirty="0"/>
        </a:p>
      </dgm:t>
    </dgm:pt>
    <dgm:pt modelId="{B65F000A-52B5-46AF-884F-B7E44C9229B2}" type="parTrans" cxnId="{26036371-7FF2-4250-A92D-B136A4B25387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1D8DA753-E456-4DCB-919D-C2FE5D0C4BA5}" type="sibTrans" cxnId="{26036371-7FF2-4250-A92D-B136A4B25387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240F5288-4EE7-4573-A2A5-A163B3FA9A35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 dirty="0"/>
            <a:t>Micro- and nano-</a:t>
          </a:r>
          <a:r>
            <a:rPr lang="it-IT" sz="1800" dirty="0" err="1"/>
            <a:t>indentation</a:t>
          </a:r>
          <a:endParaRPr lang="it-IT" sz="1800" dirty="0"/>
        </a:p>
      </dgm:t>
    </dgm:pt>
    <dgm:pt modelId="{6BFE7E99-B681-4891-9D35-73DBAEA46AE2}" type="parTrans" cxnId="{068A6D99-5A7A-4C9A-BA7B-FE49AB84C1E2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6A39B5A8-B784-4B97-918A-A3DA52ED4DC2}" type="sibTrans" cxnId="{068A6D99-5A7A-4C9A-BA7B-FE49AB84C1E2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C83CC1A7-D858-47E4-9617-0C93DE6AD59A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 dirty="0" err="1"/>
            <a:t>Intrumented</a:t>
          </a:r>
          <a:r>
            <a:rPr lang="it-IT" sz="1800" dirty="0"/>
            <a:t> </a:t>
          </a:r>
          <a:r>
            <a:rPr lang="it-IT" sz="1800" dirty="0" err="1"/>
            <a:t>indentation</a:t>
          </a:r>
          <a:endParaRPr lang="it-IT" sz="1800" dirty="0"/>
        </a:p>
      </dgm:t>
    </dgm:pt>
    <dgm:pt modelId="{31FDB76F-2555-47BB-918E-788EA9684224}" type="parTrans" cxnId="{2CBCDB7B-E8EB-414D-B724-DBE6ABF146BE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B1F97AED-A9EF-48B7-BA8C-4C36D17605BF}" type="sibTrans" cxnId="{2CBCDB7B-E8EB-414D-B724-DBE6ABF146BE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C5006420-ADB7-4406-B273-042AB3BA0B0B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Tensile test</a:t>
          </a:r>
          <a:endParaRPr lang="it-IT" sz="1800" dirty="0"/>
        </a:p>
      </dgm:t>
    </dgm:pt>
    <dgm:pt modelId="{8D7EC9FF-7282-4DB2-8019-196446F18D5C}" type="parTrans" cxnId="{4D581B44-6FC4-427F-9483-39672413E746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82744BF3-DAE3-4EF7-95F4-29DE964C71B1}" type="sibTrans" cxnId="{4D581B44-6FC4-427F-9483-39672413E746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E9A9BAFD-F4B8-4A36-9E29-1A3552779C86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Wear test</a:t>
          </a:r>
          <a:endParaRPr lang="it-IT" sz="1800" dirty="0"/>
        </a:p>
      </dgm:t>
    </dgm:pt>
    <dgm:pt modelId="{7C474295-AB55-43EE-9975-DD25A3756E9D}" type="parTrans" cxnId="{22DDB921-49A6-4E46-9240-097D32EE671F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C3CBE169-0A2B-4858-A04A-45882528A5CD}" type="sibTrans" cxnId="{22DDB921-49A6-4E46-9240-097D32EE671F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AC370269-D3F2-40BC-B98C-11591E5D56A6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Mechanical spectroscopy</a:t>
          </a:r>
          <a:endParaRPr lang="it-IT" sz="1800" dirty="0"/>
        </a:p>
      </dgm:t>
    </dgm:pt>
    <dgm:pt modelId="{0737964B-AC4A-490B-ADCC-DFEEDB58B33D}" type="parTrans" cxnId="{7111E759-B97F-4323-A173-4A9E9B673ADC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BCB1033F-9536-466F-82DE-4EADD80A8C24}" type="sibTrans" cxnId="{7111E759-B97F-4323-A173-4A9E9B673ADC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AF3EC5C7-E2A4-4F4D-8480-56CCC03F069C}">
      <dgm:prSet phldrT="[Testo]" custT="1"/>
      <dgm:spPr/>
      <dgm:t>
        <a:bodyPr/>
        <a:lstStyle/>
        <a:p>
          <a:r>
            <a:rPr lang="it-IT" sz="2400" dirty="0"/>
            <a:t>Surface </a:t>
          </a:r>
          <a:r>
            <a:rPr lang="it-IT" sz="2400" dirty="0" err="1"/>
            <a:t>morphology</a:t>
          </a:r>
          <a:r>
            <a:rPr lang="it-IT" sz="2400" dirty="0"/>
            <a:t> and </a:t>
          </a:r>
          <a:r>
            <a:rPr lang="it-IT" sz="2400" dirty="0" err="1"/>
            <a:t>composition</a:t>
          </a:r>
          <a:endParaRPr lang="it-IT" sz="2400" dirty="0"/>
        </a:p>
      </dgm:t>
    </dgm:pt>
    <dgm:pt modelId="{756CCBB3-D2ED-426A-AAA4-DE004B0BE137}" type="parTrans" cxnId="{EE866998-9A31-45B7-A505-9DC7C434433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B731CACC-762B-493F-AD34-2F54329139CE}" type="sibTrans" cxnId="{EE866998-9A31-45B7-A505-9DC7C434433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E679994E-1A57-43DA-9A09-333FBD4839EE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Atomic Force Microscopy</a:t>
          </a:r>
          <a:endParaRPr lang="it-IT" sz="1800" dirty="0"/>
        </a:p>
      </dgm:t>
    </dgm:pt>
    <dgm:pt modelId="{A08CC8ED-FF70-459F-974B-1105AD64EBF9}" type="parTrans" cxnId="{2DAB9C87-969B-4FE3-8F7A-42E92E23DF7D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75BBD0EF-F9F2-43FE-A4F8-EEB0204CE584}" type="sibTrans" cxnId="{2DAB9C87-969B-4FE3-8F7A-42E92E23DF7D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A3A43E06-F593-4AC7-A136-A8E8C537D2A5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 dirty="0"/>
            <a:t>Raman </a:t>
          </a:r>
          <a:r>
            <a:rPr lang="it-IT" sz="1800" dirty="0" err="1"/>
            <a:t>Spectroscopy</a:t>
          </a:r>
          <a:endParaRPr lang="it-IT" sz="1800" dirty="0"/>
        </a:p>
      </dgm:t>
    </dgm:pt>
    <dgm:pt modelId="{D6BE8B11-8E98-4928-ABB3-8010AE9EC29A}" type="parTrans" cxnId="{618EEA72-F031-4F76-BCAA-A7A1658ABAE7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7227C98B-7F3F-4CBF-9CC0-B360FF1241A5}" type="sibTrans" cxnId="{618EEA72-F031-4F76-BCAA-A7A1658ABAE7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FC22C034-FE67-448D-B527-68BFB57D3C66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/>
            <a:t>XPS</a:t>
          </a:r>
          <a:endParaRPr lang="it-IT" sz="1800" dirty="0"/>
        </a:p>
      </dgm:t>
    </dgm:pt>
    <dgm:pt modelId="{C3D9102C-5FB3-473A-9294-0742C32C95A9}" type="parTrans" cxnId="{B0C430FB-620F-4E5E-9F81-B0BF9116169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99FCCEB6-2C28-463E-8B3A-33431D5BDD92}" type="sibTrans" cxnId="{B0C430FB-620F-4E5E-9F81-B0BF91161695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7268419E-706C-4F24-B3ED-28BA4A5A45C7}">
      <dgm:prSet phldrT="[Testo]" custT="1"/>
      <dgm:spPr/>
      <dgm:t>
        <a:bodyPr/>
        <a:lstStyle/>
        <a:p>
          <a:pPr>
            <a:buFont typeface="Wingdings" panose="05000000000000000000" pitchFamily="2" charset="2"/>
            <a:buChar char="v"/>
          </a:pPr>
          <a:r>
            <a:rPr lang="it-IT" sz="1800" dirty="0"/>
            <a:t>GDOES</a:t>
          </a:r>
        </a:p>
      </dgm:t>
    </dgm:pt>
    <dgm:pt modelId="{86E5F90D-DD99-48C4-8130-8A9265B1BB4B}" type="parTrans" cxnId="{0CD329B5-8C9D-402B-AD19-441603E614F3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8A46731A-011F-40D6-A6E3-D75060312155}" type="sibTrans" cxnId="{0CD329B5-8C9D-402B-AD19-441603E614F3}">
      <dgm:prSet/>
      <dgm:spPr/>
      <dgm:t>
        <a:bodyPr/>
        <a:lstStyle/>
        <a:p>
          <a:endParaRPr lang="it-IT" sz="1800">
            <a:solidFill>
              <a:schemeClr val="tx1"/>
            </a:solidFill>
          </a:endParaRPr>
        </a:p>
      </dgm:t>
    </dgm:pt>
    <dgm:pt modelId="{C25C3C45-9B8D-40C6-81D8-C4D7864CFAF6}" type="pres">
      <dgm:prSet presAssocID="{7C861DDE-5928-4B63-9A49-60B081AF3AE5}" presName="diagram" presStyleCnt="0">
        <dgm:presLayoutVars>
          <dgm:dir/>
          <dgm:resizeHandles val="exact"/>
        </dgm:presLayoutVars>
      </dgm:prSet>
      <dgm:spPr/>
    </dgm:pt>
    <dgm:pt modelId="{30533D2A-B795-4064-B727-B435212430A9}" type="pres">
      <dgm:prSet presAssocID="{AF3EC5C7-E2A4-4F4D-8480-56CCC03F069C}" presName="node" presStyleLbl="node1" presStyleIdx="0" presStyleCnt="3" custScaleY="61898" custLinFactNeighborX="2818" custLinFactNeighborY="-83">
        <dgm:presLayoutVars>
          <dgm:bulletEnabled val="1"/>
        </dgm:presLayoutVars>
      </dgm:prSet>
      <dgm:spPr/>
    </dgm:pt>
    <dgm:pt modelId="{10E92045-C221-40CC-96C0-93FF7F2867F2}" type="pres">
      <dgm:prSet presAssocID="{B731CACC-762B-493F-AD34-2F54329139CE}" presName="sibTrans" presStyleCnt="0"/>
      <dgm:spPr/>
    </dgm:pt>
    <dgm:pt modelId="{98F2DAB2-26FA-4BB1-87A5-597FBE786F88}" type="pres">
      <dgm:prSet presAssocID="{D7B9F5CD-EDB1-458D-B5EA-9F3B4ED60B1B}" presName="node" presStyleLbl="node1" presStyleIdx="1" presStyleCnt="3" custScaleY="61898" custLinFactNeighborX="-3017" custLinFactNeighborY="-83">
        <dgm:presLayoutVars>
          <dgm:bulletEnabled val="1"/>
        </dgm:presLayoutVars>
      </dgm:prSet>
      <dgm:spPr/>
    </dgm:pt>
    <dgm:pt modelId="{F35E3085-C352-4538-B1EF-5F5E30BBD75E}" type="pres">
      <dgm:prSet presAssocID="{7DE194EE-80E0-49C5-8A5D-0A7C5E1479EE}" presName="sibTrans" presStyleCnt="0"/>
      <dgm:spPr/>
    </dgm:pt>
    <dgm:pt modelId="{0EEF6103-4F8B-4EA5-AC74-0D3AC8798E97}" type="pres">
      <dgm:prSet presAssocID="{BEA41DC5-B07E-492B-B6C6-75D8902698DC}" presName="node" presStyleLbl="node1" presStyleIdx="2" presStyleCnt="3" custScaleY="61898" custLinFactNeighborX="452" custLinFactNeighborY="-9677">
        <dgm:presLayoutVars>
          <dgm:bulletEnabled val="1"/>
        </dgm:presLayoutVars>
      </dgm:prSet>
      <dgm:spPr/>
    </dgm:pt>
  </dgm:ptLst>
  <dgm:cxnLst>
    <dgm:cxn modelId="{685AB211-83A8-48DC-B6DF-E0B244307994}" type="presOf" srcId="{AC370269-D3F2-40BC-B98C-11591E5D56A6}" destId="{0EEF6103-4F8B-4EA5-AC74-0D3AC8798E97}" srcOrd="0" destOrd="5" presId="urn:microsoft.com/office/officeart/2005/8/layout/default"/>
    <dgm:cxn modelId="{B3214815-3184-4F44-8A9E-D441555963BD}" type="presOf" srcId="{7268419E-706C-4F24-B3ED-28BA4A5A45C7}" destId="{30533D2A-B795-4064-B727-B435212430A9}" srcOrd="0" destOrd="4" presId="urn:microsoft.com/office/officeart/2005/8/layout/default"/>
    <dgm:cxn modelId="{22DDB921-49A6-4E46-9240-097D32EE671F}" srcId="{BEA41DC5-B07E-492B-B6C6-75D8902698DC}" destId="{E9A9BAFD-F4B8-4A36-9E29-1A3552779C86}" srcOrd="3" destOrd="0" parTransId="{7C474295-AB55-43EE-9975-DD25A3756E9D}" sibTransId="{C3CBE169-0A2B-4858-A04A-45882528A5CD}"/>
    <dgm:cxn modelId="{79840E22-A663-494D-9B9A-ADFA76C6E48D}" type="presOf" srcId="{FC22C034-FE67-448D-B527-68BFB57D3C66}" destId="{30533D2A-B795-4064-B727-B435212430A9}" srcOrd="0" destOrd="3" presId="urn:microsoft.com/office/officeart/2005/8/layout/default"/>
    <dgm:cxn modelId="{858CDE2E-C423-4A1A-AAE6-843EF918F36C}" type="presOf" srcId="{F05C45FC-5D3A-4B3B-8E2B-184277B6E24B}" destId="{98F2DAB2-26FA-4BB1-87A5-597FBE786F88}" srcOrd="0" destOrd="3" presId="urn:microsoft.com/office/officeart/2005/8/layout/default"/>
    <dgm:cxn modelId="{07BC3B2F-2860-40A7-8F5C-1671F5DDC0BD}" type="presOf" srcId="{A3A43E06-F593-4AC7-A136-A8E8C537D2A5}" destId="{30533D2A-B795-4064-B727-B435212430A9}" srcOrd="0" destOrd="2" presId="urn:microsoft.com/office/officeart/2005/8/layout/default"/>
    <dgm:cxn modelId="{1221CA37-8096-4D97-8D87-9BE9C2892D40}" type="presOf" srcId="{0575D21E-C844-478B-A16D-C7493D9D1249}" destId="{98F2DAB2-26FA-4BB1-87A5-597FBE786F88}" srcOrd="0" destOrd="2" presId="urn:microsoft.com/office/officeart/2005/8/layout/default"/>
    <dgm:cxn modelId="{4D581B44-6FC4-427F-9483-39672413E746}" srcId="{BEA41DC5-B07E-492B-B6C6-75D8902698DC}" destId="{C5006420-ADB7-4406-B273-042AB3BA0B0B}" srcOrd="2" destOrd="0" parTransId="{8D7EC9FF-7282-4DB2-8019-196446F18D5C}" sibTransId="{82744BF3-DAE3-4EF7-95F4-29DE964C71B1}"/>
    <dgm:cxn modelId="{E03E4B70-7C42-4145-A0A3-25A94805FA98}" type="presOf" srcId="{E9A9BAFD-F4B8-4A36-9E29-1A3552779C86}" destId="{0EEF6103-4F8B-4EA5-AC74-0D3AC8798E97}" srcOrd="0" destOrd="4" presId="urn:microsoft.com/office/officeart/2005/8/layout/default"/>
    <dgm:cxn modelId="{26036371-7FF2-4250-A92D-B136A4B25387}" srcId="{D7B9F5CD-EDB1-458D-B5EA-9F3B4ED60B1B}" destId="{F05C45FC-5D3A-4B3B-8E2B-184277B6E24B}" srcOrd="2" destOrd="0" parTransId="{B65F000A-52B5-46AF-884F-B7E44C9229B2}" sibTransId="{1D8DA753-E456-4DCB-919D-C2FE5D0C4BA5}"/>
    <dgm:cxn modelId="{618EEA72-F031-4F76-BCAA-A7A1658ABAE7}" srcId="{AF3EC5C7-E2A4-4F4D-8480-56CCC03F069C}" destId="{A3A43E06-F593-4AC7-A136-A8E8C537D2A5}" srcOrd="1" destOrd="0" parTransId="{D6BE8B11-8E98-4928-ABB3-8010AE9EC29A}" sibTransId="{7227C98B-7F3F-4CBF-9CC0-B360FF1241A5}"/>
    <dgm:cxn modelId="{94253A56-782C-47F5-8378-51E4FF149E5D}" type="presOf" srcId="{D7B9F5CD-EDB1-458D-B5EA-9F3B4ED60B1B}" destId="{98F2DAB2-26FA-4BB1-87A5-597FBE786F88}" srcOrd="0" destOrd="0" presId="urn:microsoft.com/office/officeart/2005/8/layout/default"/>
    <dgm:cxn modelId="{481D3F56-FBAB-49E7-B501-3908234C0105}" srcId="{D7B9F5CD-EDB1-458D-B5EA-9F3B4ED60B1B}" destId="{0575D21E-C844-478B-A16D-C7493D9D1249}" srcOrd="1" destOrd="0" parTransId="{0D1C772D-AFAF-41D4-B0AF-9EA14EF44B14}" sibTransId="{77F5BFA9-7FD7-48D0-9292-2FFB9EBBA3AF}"/>
    <dgm:cxn modelId="{7111E759-B97F-4323-A173-4A9E9B673ADC}" srcId="{BEA41DC5-B07E-492B-B6C6-75D8902698DC}" destId="{AC370269-D3F2-40BC-B98C-11591E5D56A6}" srcOrd="4" destOrd="0" parTransId="{0737964B-AC4A-490B-ADCC-DFEEDB58B33D}" sibTransId="{BCB1033F-9536-466F-82DE-4EADD80A8C24}"/>
    <dgm:cxn modelId="{2CBCDB7B-E8EB-414D-B724-DBE6ABF146BE}" srcId="{BEA41DC5-B07E-492B-B6C6-75D8902698DC}" destId="{C83CC1A7-D858-47E4-9617-0C93DE6AD59A}" srcOrd="1" destOrd="0" parTransId="{31FDB76F-2555-47BB-918E-788EA9684224}" sibTransId="{B1F97AED-A9EF-48B7-BA8C-4C36D17605BF}"/>
    <dgm:cxn modelId="{2DAB9C87-969B-4FE3-8F7A-42E92E23DF7D}" srcId="{AF3EC5C7-E2A4-4F4D-8480-56CCC03F069C}" destId="{E679994E-1A57-43DA-9A09-333FBD4839EE}" srcOrd="0" destOrd="0" parTransId="{A08CC8ED-FF70-459F-974B-1105AD64EBF9}" sibTransId="{75BBD0EF-F9F2-43FE-A4F8-EEB0204CE584}"/>
    <dgm:cxn modelId="{0D24F295-FE36-48C2-B393-D62D714CA8D0}" type="presOf" srcId="{2D831F7A-EB3D-4CBA-9E3C-7C66090F2537}" destId="{98F2DAB2-26FA-4BB1-87A5-597FBE786F88}" srcOrd="0" destOrd="1" presId="urn:microsoft.com/office/officeart/2005/8/layout/default"/>
    <dgm:cxn modelId="{EE866998-9A31-45B7-A505-9DC7C4344335}" srcId="{7C861DDE-5928-4B63-9A49-60B081AF3AE5}" destId="{AF3EC5C7-E2A4-4F4D-8480-56CCC03F069C}" srcOrd="0" destOrd="0" parTransId="{756CCBB3-D2ED-426A-AAA4-DE004B0BE137}" sibTransId="{B731CACC-762B-493F-AD34-2F54329139CE}"/>
    <dgm:cxn modelId="{068A6D99-5A7A-4C9A-BA7B-FE49AB84C1E2}" srcId="{BEA41DC5-B07E-492B-B6C6-75D8902698DC}" destId="{240F5288-4EE7-4573-A2A5-A163B3FA9A35}" srcOrd="0" destOrd="0" parTransId="{6BFE7E99-B681-4891-9D35-73DBAEA46AE2}" sibTransId="{6A39B5A8-B784-4B97-918A-A3DA52ED4DC2}"/>
    <dgm:cxn modelId="{90DD3A9D-C874-4470-B624-18AFCDD0068C}" type="presOf" srcId="{C83CC1A7-D858-47E4-9617-0C93DE6AD59A}" destId="{0EEF6103-4F8B-4EA5-AC74-0D3AC8798E97}" srcOrd="0" destOrd="2" presId="urn:microsoft.com/office/officeart/2005/8/layout/default"/>
    <dgm:cxn modelId="{500DF7B2-E186-4D53-BA4C-E22E85540C33}" type="presOf" srcId="{E679994E-1A57-43DA-9A09-333FBD4839EE}" destId="{30533D2A-B795-4064-B727-B435212430A9}" srcOrd="0" destOrd="1" presId="urn:microsoft.com/office/officeart/2005/8/layout/default"/>
    <dgm:cxn modelId="{0CD329B5-8C9D-402B-AD19-441603E614F3}" srcId="{AF3EC5C7-E2A4-4F4D-8480-56CCC03F069C}" destId="{7268419E-706C-4F24-B3ED-28BA4A5A45C7}" srcOrd="3" destOrd="0" parTransId="{86E5F90D-DD99-48C4-8130-8A9265B1BB4B}" sibTransId="{8A46731A-011F-40D6-A6E3-D75060312155}"/>
    <dgm:cxn modelId="{9BEDE2CF-E6BE-4607-B796-321BABF1653D}" type="presOf" srcId="{240F5288-4EE7-4573-A2A5-A163B3FA9A35}" destId="{0EEF6103-4F8B-4EA5-AC74-0D3AC8798E97}" srcOrd="0" destOrd="1" presId="urn:microsoft.com/office/officeart/2005/8/layout/default"/>
    <dgm:cxn modelId="{D9D6E4D4-2B6D-46BA-9689-DE3B9886E098}" srcId="{7C861DDE-5928-4B63-9A49-60B081AF3AE5}" destId="{D7B9F5CD-EDB1-458D-B5EA-9F3B4ED60B1B}" srcOrd="1" destOrd="0" parTransId="{120E385E-64CB-490A-BB64-3A2054552CC2}" sibTransId="{7DE194EE-80E0-49C5-8A5D-0A7C5E1479EE}"/>
    <dgm:cxn modelId="{C279B9E0-178C-4B8D-8EEE-B1BF0D01E4BA}" srcId="{D7B9F5CD-EDB1-458D-B5EA-9F3B4ED60B1B}" destId="{2D831F7A-EB3D-4CBA-9E3C-7C66090F2537}" srcOrd="0" destOrd="0" parTransId="{D04D2165-6D2B-48A3-952E-F4FB2FA077B2}" sibTransId="{00F3AC47-E8A4-4CBF-B8C7-CC608612B5A1}"/>
    <dgm:cxn modelId="{767E94E2-233F-4511-B105-2BBD77BB63C7}" type="presOf" srcId="{BEA41DC5-B07E-492B-B6C6-75D8902698DC}" destId="{0EEF6103-4F8B-4EA5-AC74-0D3AC8798E97}" srcOrd="0" destOrd="0" presId="urn:microsoft.com/office/officeart/2005/8/layout/default"/>
    <dgm:cxn modelId="{6B0DF6E3-A6EE-4B8C-9013-BA1E14BF9572}" type="presOf" srcId="{AF3EC5C7-E2A4-4F4D-8480-56CCC03F069C}" destId="{30533D2A-B795-4064-B727-B435212430A9}" srcOrd="0" destOrd="0" presId="urn:microsoft.com/office/officeart/2005/8/layout/default"/>
    <dgm:cxn modelId="{FC54DCEF-8A45-4995-A570-94E85E2D7578}" type="presOf" srcId="{C5006420-ADB7-4406-B273-042AB3BA0B0B}" destId="{0EEF6103-4F8B-4EA5-AC74-0D3AC8798E97}" srcOrd="0" destOrd="3" presId="urn:microsoft.com/office/officeart/2005/8/layout/default"/>
    <dgm:cxn modelId="{EDBB9CF0-947E-4F16-81B0-CC9AEBF1BAB4}" srcId="{7C861DDE-5928-4B63-9A49-60B081AF3AE5}" destId="{BEA41DC5-B07E-492B-B6C6-75D8902698DC}" srcOrd="2" destOrd="0" parTransId="{7432805C-D0F9-48EE-84AD-A369A2E668B3}" sibTransId="{05FA330C-C88C-4BEB-B1A5-3F37A33BC17B}"/>
    <dgm:cxn modelId="{0CCC51F1-B4FF-46DC-92C7-DD707F82F135}" type="presOf" srcId="{7C861DDE-5928-4B63-9A49-60B081AF3AE5}" destId="{C25C3C45-9B8D-40C6-81D8-C4D7864CFAF6}" srcOrd="0" destOrd="0" presId="urn:microsoft.com/office/officeart/2005/8/layout/default"/>
    <dgm:cxn modelId="{B0C430FB-620F-4E5E-9F81-B0BF91161695}" srcId="{AF3EC5C7-E2A4-4F4D-8480-56CCC03F069C}" destId="{FC22C034-FE67-448D-B527-68BFB57D3C66}" srcOrd="2" destOrd="0" parTransId="{C3D9102C-5FB3-473A-9294-0742C32C95A9}" sibTransId="{99FCCEB6-2C28-463E-8B3A-33431D5BDD92}"/>
    <dgm:cxn modelId="{56C8D776-DAC1-4154-A248-0D4D56F4FFFC}" type="presParOf" srcId="{C25C3C45-9B8D-40C6-81D8-C4D7864CFAF6}" destId="{30533D2A-B795-4064-B727-B435212430A9}" srcOrd="0" destOrd="0" presId="urn:microsoft.com/office/officeart/2005/8/layout/default"/>
    <dgm:cxn modelId="{BDF66239-CC44-4C00-B7EF-7D10331B718A}" type="presParOf" srcId="{C25C3C45-9B8D-40C6-81D8-C4D7864CFAF6}" destId="{10E92045-C221-40CC-96C0-93FF7F2867F2}" srcOrd="1" destOrd="0" presId="urn:microsoft.com/office/officeart/2005/8/layout/default"/>
    <dgm:cxn modelId="{F34846B0-1A5B-4931-B87E-8EED781F9F1C}" type="presParOf" srcId="{C25C3C45-9B8D-40C6-81D8-C4D7864CFAF6}" destId="{98F2DAB2-26FA-4BB1-87A5-597FBE786F88}" srcOrd="2" destOrd="0" presId="urn:microsoft.com/office/officeart/2005/8/layout/default"/>
    <dgm:cxn modelId="{6BBC30D4-0EFF-4B19-8379-219172DFD19F}" type="presParOf" srcId="{C25C3C45-9B8D-40C6-81D8-C4D7864CFAF6}" destId="{F35E3085-C352-4538-B1EF-5F5E30BBD75E}" srcOrd="3" destOrd="0" presId="urn:microsoft.com/office/officeart/2005/8/layout/default"/>
    <dgm:cxn modelId="{F7A893BC-EBD3-4E1F-8AD1-65DAEA4D3A8B}" type="presParOf" srcId="{C25C3C45-9B8D-40C6-81D8-C4D7864CFAF6}" destId="{0EEF6103-4F8B-4EA5-AC74-0D3AC8798E9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533D2A-B795-4064-B727-B435212430A9}">
      <dsp:nvSpPr>
        <dsp:cNvPr id="0" name=""/>
        <dsp:cNvSpPr/>
      </dsp:nvSpPr>
      <dsp:spPr>
        <a:xfrm>
          <a:off x="150519" y="154158"/>
          <a:ext cx="5293180" cy="19658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/>
            <a:t>Surface </a:t>
          </a:r>
          <a:r>
            <a:rPr lang="it-IT" sz="2400" kern="1200" dirty="0" err="1"/>
            <a:t>morphology</a:t>
          </a:r>
          <a:r>
            <a:rPr lang="it-IT" sz="2400" kern="1200" dirty="0"/>
            <a:t> and </a:t>
          </a:r>
          <a:r>
            <a:rPr lang="it-IT" sz="2400" kern="1200" dirty="0" err="1"/>
            <a:t>composition</a:t>
          </a:r>
          <a:endParaRPr lang="it-IT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Atomic Force Microscopy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 dirty="0"/>
            <a:t>Raman </a:t>
          </a:r>
          <a:r>
            <a:rPr lang="it-IT" sz="1800" kern="1200" dirty="0" err="1"/>
            <a:t>Spectroscopy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XPS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 dirty="0"/>
            <a:t>GDOES</a:t>
          </a:r>
        </a:p>
      </dsp:txBody>
      <dsp:txXfrm>
        <a:off x="150519" y="154158"/>
        <a:ext cx="5293180" cy="1965823"/>
      </dsp:txXfrm>
    </dsp:sp>
    <dsp:sp modelId="{98F2DAB2-26FA-4BB1-87A5-597FBE786F88}">
      <dsp:nvSpPr>
        <dsp:cNvPr id="0" name=""/>
        <dsp:cNvSpPr/>
      </dsp:nvSpPr>
      <dsp:spPr>
        <a:xfrm>
          <a:off x="5664160" y="154158"/>
          <a:ext cx="5293180" cy="19658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it-IT" sz="2400" kern="1200"/>
            <a:t>Microstructure</a:t>
          </a:r>
          <a:endParaRPr lang="it-IT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Optical microscopy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Scanning Electron Microscopy + EDS + EBSD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 dirty="0"/>
            <a:t>X-ray </a:t>
          </a:r>
          <a:r>
            <a:rPr lang="it-IT" sz="1800" kern="1200" dirty="0" err="1"/>
            <a:t>Diffaction</a:t>
          </a:r>
          <a:endParaRPr lang="it-IT" sz="1800" kern="1200" dirty="0"/>
        </a:p>
      </dsp:txBody>
      <dsp:txXfrm>
        <a:off x="5664160" y="154158"/>
        <a:ext cx="5293180" cy="1965823"/>
      </dsp:txXfrm>
    </dsp:sp>
    <dsp:sp modelId="{0EEF6103-4F8B-4EA5-AC74-0D3AC8798E97}">
      <dsp:nvSpPr>
        <dsp:cNvPr id="0" name=""/>
        <dsp:cNvSpPr/>
      </dsp:nvSpPr>
      <dsp:spPr>
        <a:xfrm>
          <a:off x="2936531" y="2344603"/>
          <a:ext cx="5293180" cy="1965823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/>
            <a:t>Mechanical properties</a:t>
          </a:r>
          <a:endParaRPr lang="it-IT" sz="24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 dirty="0"/>
            <a:t>Micro- and nano-</a:t>
          </a:r>
          <a:r>
            <a:rPr lang="it-IT" sz="1800" kern="1200" dirty="0" err="1"/>
            <a:t>indentation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 dirty="0" err="1"/>
            <a:t>Intrumented</a:t>
          </a:r>
          <a:r>
            <a:rPr lang="it-IT" sz="1800" kern="1200" dirty="0"/>
            <a:t> </a:t>
          </a:r>
          <a:r>
            <a:rPr lang="it-IT" sz="1800" kern="1200" dirty="0" err="1"/>
            <a:t>indentation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Tensile test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Wear test</a:t>
          </a:r>
          <a:endParaRPr lang="it-IT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v"/>
          </a:pPr>
          <a:r>
            <a:rPr lang="it-IT" sz="1800" kern="1200"/>
            <a:t>Mechanical spectroscopy</a:t>
          </a:r>
          <a:endParaRPr lang="it-IT" sz="1800" kern="1200" dirty="0"/>
        </a:p>
      </dsp:txBody>
      <dsp:txXfrm>
        <a:off x="2936531" y="2344603"/>
        <a:ext cx="5293180" cy="19658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image" Target="../media/image2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7733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6156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7580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543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598567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9276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4996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921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766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0071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54265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075C81-8830-4375-9F69-E3D33CA29530}" type="datetimeFigureOut">
              <a:rPr lang="it-IT" smtClean="0"/>
              <a:t>18/set/2026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2117-7A97-49BC-B2FC-8CD43A0CEA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02200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fif"/><Relationship Id="rId7" Type="http://schemas.openxmlformats.org/officeDocument/2006/relationships/image" Target="../media/image8.tif"/><Relationship Id="rId2" Type="http://schemas.openxmlformats.org/officeDocument/2006/relationships/image" Target="../media/image3.jf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12.emf"/><Relationship Id="rId18" Type="http://schemas.openxmlformats.org/officeDocument/2006/relationships/oleObject" Target="../embeddings/oleObject6.bin"/><Relationship Id="rId3" Type="http://schemas.openxmlformats.org/officeDocument/2006/relationships/image" Target="../media/image16.png"/><Relationship Id="rId21" Type="http://schemas.openxmlformats.org/officeDocument/2006/relationships/image" Target="../media/image15.emf"/><Relationship Id="rId7" Type="http://schemas.openxmlformats.org/officeDocument/2006/relationships/image" Target="../media/image9.emf"/><Relationship Id="rId12" Type="http://schemas.openxmlformats.org/officeDocument/2006/relationships/oleObject" Target="../embeddings/oleObject4.bin"/><Relationship Id="rId17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9.jpg"/><Relationship Id="rId20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image" Target="../media/image11.emf"/><Relationship Id="rId5" Type="http://schemas.openxmlformats.org/officeDocument/2006/relationships/image" Target="../media/image18.jpeg"/><Relationship Id="rId15" Type="http://schemas.openxmlformats.org/officeDocument/2006/relationships/image" Target="../media/image13.emf"/><Relationship Id="rId10" Type="http://schemas.openxmlformats.org/officeDocument/2006/relationships/oleObject" Target="../embeddings/oleObject3.bin"/><Relationship Id="rId19" Type="http://schemas.openxmlformats.org/officeDocument/2006/relationships/image" Target="../media/image14.emf"/><Relationship Id="rId4" Type="http://schemas.openxmlformats.org/officeDocument/2006/relationships/image" Target="../media/image17.png"/><Relationship Id="rId9" Type="http://schemas.openxmlformats.org/officeDocument/2006/relationships/image" Target="../media/image10.emf"/><Relationship Id="rId14" Type="http://schemas.openxmlformats.org/officeDocument/2006/relationships/oleObject" Target="../embeddings/oleObject5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emf"/><Relationship Id="rId3" Type="http://schemas.openxmlformats.org/officeDocument/2006/relationships/image" Target="../media/image23.png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8.bin"/><Relationship Id="rId10" Type="http://schemas.openxmlformats.org/officeDocument/2006/relationships/image" Target="../media/image26.jpeg"/><Relationship Id="rId4" Type="http://schemas.openxmlformats.org/officeDocument/2006/relationships/image" Target="../media/image24.png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8C459CD-AE5D-46FF-88FB-0369F7A97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1997476"/>
            <a:ext cx="10058400" cy="2327636"/>
          </a:xfrm>
        </p:spPr>
        <p:txBody>
          <a:bodyPr>
            <a:noAutofit/>
          </a:bodyPr>
          <a:lstStyle/>
          <a:p>
            <a:r>
              <a:rPr lang="it-IT" sz="6000" dirty="0" err="1"/>
              <a:t>Research</a:t>
            </a:r>
            <a:r>
              <a:rPr lang="it-IT" sz="6000" dirty="0"/>
              <a:t> activities in </a:t>
            </a:r>
            <a:r>
              <a:rPr lang="it-IT" sz="6000" dirty="0" err="1"/>
              <a:t>UTV’s</a:t>
            </a:r>
            <a:r>
              <a:rPr lang="it-IT" sz="6000" dirty="0"/>
              <a:t> </a:t>
            </a:r>
            <a:r>
              <a:rPr lang="it-IT" sz="6000" dirty="0" err="1"/>
              <a:t>Metallurgy</a:t>
            </a:r>
            <a:r>
              <a:rPr lang="it-IT" sz="6000" dirty="0"/>
              <a:t> </a:t>
            </a:r>
            <a:r>
              <a:rPr lang="it-IT" sz="6000" dirty="0" err="1"/>
              <a:t>laboratories</a:t>
            </a:r>
            <a:endParaRPr lang="it-IT" sz="6000" dirty="0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505E5888-2E62-4AF3-BD25-1A5B9ED380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835906"/>
          </a:xfrm>
        </p:spPr>
        <p:txBody>
          <a:bodyPr>
            <a:normAutofit fontScale="77500" lnSpcReduction="20000"/>
          </a:bodyPr>
          <a:lstStyle/>
          <a:p>
            <a:r>
              <a:rPr lang="it-IT" dirty="0"/>
              <a:t>Alessandra Palombi – </a:t>
            </a:r>
            <a:r>
              <a:rPr lang="it-IT" cap="none" dirty="0"/>
              <a:t>alessandra.palombi@uniroma2.it</a:t>
            </a:r>
            <a:endParaRPr lang="it-IT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285B9AE4-034D-4896-92CB-DD54FBB49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140" y="5457194"/>
            <a:ext cx="3503720" cy="835906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36FE7D0-C6D8-415A-9563-4680F45DEE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64" t="42977" r="12548" b="35030"/>
          <a:stretch/>
        </p:blipFill>
        <p:spPr>
          <a:xfrm>
            <a:off x="1701553" y="108375"/>
            <a:ext cx="8788894" cy="1508234"/>
          </a:xfrm>
          <a:prstGeom prst="rect">
            <a:avLst/>
          </a:prstGeom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2EA4BB4A-EF8B-451A-ABBC-35D72720D9CF}"/>
              </a:ext>
            </a:extLst>
          </p:cNvPr>
          <p:cNvCxnSpPr>
            <a:cxnSpLocks/>
          </p:cNvCxnSpPr>
          <p:nvPr/>
        </p:nvCxnSpPr>
        <p:spPr>
          <a:xfrm>
            <a:off x="778276" y="4172504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Rettangolo 7">
            <a:extLst>
              <a:ext uri="{FF2B5EF4-FFF2-40B4-BE49-F238E27FC236}">
                <a16:creationId xmlns:a16="http://schemas.microsoft.com/office/drawing/2014/main" id="{747C8648-9A52-46E2-9D88-54A8590B5FA4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A0EC986-B0A1-40D2-AB0F-3C164029B5AC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0118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a 3">
            <a:extLst>
              <a:ext uri="{FF2B5EF4-FFF2-40B4-BE49-F238E27FC236}">
                <a16:creationId xmlns:a16="http://schemas.microsoft.com/office/drawing/2014/main" id="{8DCFDE79-D3EC-4A44-B100-3BD7076395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0453007"/>
              </p:ext>
            </p:extLst>
          </p:nvPr>
        </p:nvGraphicFramePr>
        <p:xfrm>
          <a:off x="520231" y="1691983"/>
          <a:ext cx="11118394" cy="47745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Connettore diritto 4">
            <a:extLst>
              <a:ext uri="{FF2B5EF4-FFF2-40B4-BE49-F238E27FC236}">
                <a16:creationId xmlns:a16="http://schemas.microsoft.com/office/drawing/2014/main" id="{88CD65D2-0030-4902-BAB1-39BDD8C09DDB}"/>
              </a:ext>
            </a:extLst>
          </p:cNvPr>
          <p:cNvCxnSpPr>
            <a:cxnSpLocks/>
          </p:cNvCxnSpPr>
          <p:nvPr/>
        </p:nvCxnSpPr>
        <p:spPr>
          <a:xfrm>
            <a:off x="0" y="905521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" name="Rettangolo 5">
            <a:extLst>
              <a:ext uri="{FF2B5EF4-FFF2-40B4-BE49-F238E27FC236}">
                <a16:creationId xmlns:a16="http://schemas.microsoft.com/office/drawing/2014/main" id="{C4DD4547-6062-4CE7-ACC9-8736235214F9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0695C9D-4485-4012-83F6-B610AC73137F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858A878E-FC5C-484B-AE4F-7478F4F7781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386221" cy="90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/>
              <a:t>Investigation</a:t>
            </a:r>
            <a:r>
              <a:rPr lang="it-IT" dirty="0"/>
              <a:t> </a:t>
            </a:r>
            <a:r>
              <a:rPr lang="it-IT" dirty="0" err="1"/>
              <a:t>methods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B11C6520-EACF-4133-AD55-B723331F3794}"/>
              </a:ext>
            </a:extLst>
          </p:cNvPr>
          <p:cNvSpPr txBox="1"/>
          <p:nvPr/>
        </p:nvSpPr>
        <p:spPr>
          <a:xfrm>
            <a:off x="520231" y="1053713"/>
            <a:ext cx="1111839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2400" b="0" i="0" u="none" strike="noStrike" baseline="0" dirty="0">
                <a:solidFill>
                  <a:srgbClr val="504B48"/>
                </a:solidFill>
                <a:latin typeface="OpenSans-Regular"/>
              </a:rPr>
              <a:t>Investigation of process–microstructure–properties relationships in metals and alloys: </a:t>
            </a:r>
          </a:p>
        </p:txBody>
      </p:sp>
    </p:spTree>
    <p:extLst>
      <p:ext uri="{BB962C8B-B14F-4D97-AF65-F5344CB8AC3E}">
        <p14:creationId xmlns:p14="http://schemas.microsoft.com/office/powerpoint/2010/main" val="2681422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BABF158-B2F9-4829-82A4-E46359EC9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7386221" cy="905520"/>
          </a:xfrm>
        </p:spPr>
        <p:txBody>
          <a:bodyPr>
            <a:normAutofit fontScale="90000"/>
          </a:bodyPr>
          <a:lstStyle/>
          <a:p>
            <a:r>
              <a:rPr lang="it-IT" dirty="0" err="1"/>
              <a:t>Research</a:t>
            </a:r>
            <a:r>
              <a:rPr lang="it-IT" dirty="0"/>
              <a:t> </a:t>
            </a:r>
            <a:r>
              <a:rPr lang="it-IT" dirty="0" err="1"/>
              <a:t>topics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E28E62-51C5-4968-91F5-BFF5D5627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7249" y="1038692"/>
            <a:ext cx="7421733" cy="5264454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it-IT" sz="3400" dirty="0"/>
              <a:t>Additive manufacturing of metals and </a:t>
            </a:r>
            <a:r>
              <a:rPr lang="it-IT" sz="3400" dirty="0" err="1"/>
              <a:t>alloys</a:t>
            </a:r>
            <a:r>
              <a:rPr lang="it-IT" sz="3400" dirty="0"/>
              <a:t>: Al, Ti, </a:t>
            </a:r>
            <a:r>
              <a:rPr lang="it-IT" sz="3400" dirty="0" err="1"/>
              <a:t>CoCr</a:t>
            </a:r>
            <a:r>
              <a:rPr lang="it-IT" sz="3400" dirty="0"/>
              <a:t> </a:t>
            </a:r>
            <a:r>
              <a:rPr lang="it-IT" sz="3400" dirty="0" err="1"/>
              <a:t>alloys</a:t>
            </a:r>
            <a:r>
              <a:rPr lang="it-IT" sz="3400" dirty="0"/>
              <a:t> and </a:t>
            </a:r>
            <a:r>
              <a:rPr lang="it-IT" sz="3400" dirty="0" err="1"/>
              <a:t>Steels</a:t>
            </a:r>
            <a:r>
              <a:rPr lang="it-IT" sz="3400" dirty="0"/>
              <a:t>…</a:t>
            </a:r>
          </a:p>
          <a:p>
            <a:pPr marL="0" indent="0">
              <a:buNone/>
            </a:pPr>
            <a:r>
              <a:rPr lang="it-IT" sz="2300" dirty="0"/>
              <a:t>    </a:t>
            </a:r>
            <a:endParaRPr lang="it-IT" sz="3400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sz="3400" dirty="0"/>
              <a:t>Surface engineering: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t-IT" sz="2900" dirty="0"/>
              <a:t>Low temperature plasma treatment on </a:t>
            </a:r>
            <a:r>
              <a:rPr lang="it-IT" sz="2900" dirty="0" err="1"/>
              <a:t>austenitic</a:t>
            </a:r>
            <a:r>
              <a:rPr lang="it-IT" sz="2900" dirty="0"/>
              <a:t> inox </a:t>
            </a:r>
            <a:r>
              <a:rPr lang="it-IT" sz="2900" dirty="0" err="1"/>
              <a:t>steels</a:t>
            </a:r>
            <a:r>
              <a:rPr lang="it-IT" sz="2900" dirty="0"/>
              <a:t> (AISI 316L)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it-IT" sz="2900" dirty="0"/>
              <a:t>LDH </a:t>
            </a:r>
            <a:r>
              <a:rPr lang="it-IT" sz="2900" dirty="0" err="1"/>
              <a:t>growth</a:t>
            </a:r>
            <a:r>
              <a:rPr lang="it-IT" sz="2900" dirty="0"/>
              <a:t> on </a:t>
            </a:r>
            <a:r>
              <a:rPr lang="it-IT" sz="2900" dirty="0" err="1"/>
              <a:t>biocompatible</a:t>
            </a:r>
            <a:r>
              <a:rPr lang="it-IT" sz="2900" dirty="0"/>
              <a:t> and </a:t>
            </a:r>
            <a:r>
              <a:rPr lang="it-IT" sz="2900" dirty="0" err="1"/>
              <a:t>biodegradable</a:t>
            </a:r>
            <a:r>
              <a:rPr lang="it-IT" sz="2900" dirty="0"/>
              <a:t> </a:t>
            </a:r>
            <a:r>
              <a:rPr lang="it-IT" sz="2900" dirty="0" err="1"/>
              <a:t>metallic</a:t>
            </a:r>
            <a:r>
              <a:rPr lang="it-IT" sz="2900" dirty="0"/>
              <a:t> </a:t>
            </a:r>
            <a:r>
              <a:rPr lang="it-IT" sz="2900" dirty="0" err="1"/>
              <a:t>substrates</a:t>
            </a:r>
            <a:endParaRPr lang="it-IT" sz="2900" dirty="0"/>
          </a:p>
          <a:p>
            <a:pPr marL="0" indent="0">
              <a:buNone/>
            </a:pPr>
            <a:endParaRPr lang="it-IT" sz="2600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sz="3400" dirty="0"/>
              <a:t>Advanced </a:t>
            </a:r>
            <a:r>
              <a:rPr lang="it-IT" sz="3400" dirty="0" err="1"/>
              <a:t>joinings</a:t>
            </a:r>
            <a:endParaRPr lang="it-IT" sz="3400" dirty="0"/>
          </a:p>
          <a:p>
            <a:pPr lvl="1">
              <a:buFont typeface="Wingdings" panose="05000000000000000000" pitchFamily="2" charset="2"/>
              <a:buChar char="v"/>
            </a:pPr>
            <a:r>
              <a:rPr lang="it-IT" sz="2900" dirty="0"/>
              <a:t>Laser </a:t>
            </a:r>
            <a:r>
              <a:rPr lang="it-IT" sz="2900" dirty="0" err="1"/>
              <a:t>beam</a:t>
            </a:r>
            <a:r>
              <a:rPr lang="it-IT" sz="2900" dirty="0"/>
              <a:t> </a:t>
            </a:r>
            <a:r>
              <a:rPr lang="it-IT" sz="2900" dirty="0" err="1"/>
              <a:t>welding</a:t>
            </a:r>
            <a:r>
              <a:rPr lang="it-IT" sz="2900" dirty="0"/>
              <a:t> of Ni-</a:t>
            </a:r>
            <a:r>
              <a:rPr lang="it-IT" sz="2900" dirty="0" err="1"/>
              <a:t>based</a:t>
            </a:r>
            <a:r>
              <a:rPr lang="it-IT" sz="2900" dirty="0"/>
              <a:t> </a:t>
            </a:r>
            <a:r>
              <a:rPr lang="it-IT" sz="2900" dirty="0" err="1"/>
              <a:t>superalloys</a:t>
            </a:r>
            <a:r>
              <a:rPr lang="it-IT" sz="2900" dirty="0"/>
              <a:t> (IN792, IN625, IN718, </a:t>
            </a:r>
            <a:r>
              <a:rPr lang="it-IT" sz="2900" dirty="0" err="1"/>
              <a:t>Nimonic</a:t>
            </a:r>
            <a:r>
              <a:rPr lang="it-IT" sz="2900" dirty="0"/>
              <a:t> C26)</a:t>
            </a:r>
          </a:p>
          <a:p>
            <a:pPr>
              <a:buFont typeface="Wingdings" panose="05000000000000000000" pitchFamily="2" charset="2"/>
              <a:buChar char="v"/>
            </a:pPr>
            <a:endParaRPr lang="it-IT" sz="2300" dirty="0"/>
          </a:p>
          <a:p>
            <a:pPr>
              <a:buFont typeface="Wingdings" panose="05000000000000000000" pitchFamily="2" charset="2"/>
              <a:buChar char="v"/>
            </a:pPr>
            <a:r>
              <a:rPr lang="it-IT" sz="3400" dirty="0" err="1"/>
              <a:t>Materials</a:t>
            </a:r>
            <a:r>
              <a:rPr lang="it-IT" sz="3400" dirty="0"/>
              <a:t> for </a:t>
            </a:r>
            <a:r>
              <a:rPr lang="it-IT" sz="3400" dirty="0" err="1"/>
              <a:t>nuclear</a:t>
            </a:r>
            <a:r>
              <a:rPr lang="it-IT" sz="3400" dirty="0"/>
              <a:t> fusion </a:t>
            </a:r>
            <a:r>
              <a:rPr lang="it-IT" sz="3400" dirty="0" err="1"/>
              <a:t>reactors</a:t>
            </a:r>
            <a:r>
              <a:rPr lang="it-IT" sz="3400" dirty="0"/>
              <a:t> (W </a:t>
            </a:r>
            <a:r>
              <a:rPr lang="it-IT" sz="3400" dirty="0" err="1"/>
              <a:t>coatings</a:t>
            </a:r>
            <a:r>
              <a:rPr lang="it-IT" sz="3400" dirty="0"/>
              <a:t>, inox and </a:t>
            </a:r>
            <a:r>
              <a:rPr lang="it-IT" sz="3400" dirty="0" err="1"/>
              <a:t>martensitic</a:t>
            </a:r>
            <a:r>
              <a:rPr lang="it-IT" sz="3400" dirty="0"/>
              <a:t> </a:t>
            </a:r>
            <a:r>
              <a:rPr lang="it-IT" sz="3400" dirty="0" err="1"/>
              <a:t>steels</a:t>
            </a:r>
            <a:r>
              <a:rPr lang="it-IT" sz="3400" dirty="0"/>
              <a:t>, Ti6Al4V)</a:t>
            </a:r>
            <a:endParaRPr lang="it-IT" sz="3400" b="1" dirty="0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0DEA616-0049-4A45-9EEA-228AA4EF0AE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75" t="12930" r="55433" b="50663"/>
          <a:stretch/>
        </p:blipFill>
        <p:spPr>
          <a:xfrm>
            <a:off x="8046124" y="949910"/>
            <a:ext cx="2057402" cy="1362142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70F458CF-0D64-4040-AC69-5FDF710987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67" t="12070" r="12241" b="51523"/>
          <a:stretch/>
        </p:blipFill>
        <p:spPr>
          <a:xfrm>
            <a:off x="8046126" y="2254443"/>
            <a:ext cx="2057402" cy="1362142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20DB00C-36A0-45F6-839C-D16B637FE0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13" t="60114" r="9995" b="3479"/>
          <a:stretch/>
        </p:blipFill>
        <p:spPr>
          <a:xfrm>
            <a:off x="8046126" y="4972272"/>
            <a:ext cx="2057402" cy="1362142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A11762A1-3897-41E4-AAC0-804B03A9F6B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6" t="58248" r="56703" b="12928"/>
          <a:stretch/>
        </p:blipFill>
        <p:spPr>
          <a:xfrm>
            <a:off x="8046126" y="3832063"/>
            <a:ext cx="2057402" cy="930730"/>
          </a:xfrm>
          <a:prstGeom prst="rect">
            <a:avLst/>
          </a:prstGeom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446404A0-25A3-476D-BA10-DCF6A017B1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7351" y="1041039"/>
            <a:ext cx="1607398" cy="1205549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703B885E-7A91-4136-BBC5-A460D3928C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604"/>
          <a:stretch/>
        </p:blipFill>
        <p:spPr>
          <a:xfrm>
            <a:off x="10167352" y="2345572"/>
            <a:ext cx="1607398" cy="1205549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329A6851-A987-4372-9B60-CF508F23C4F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5" t="-191" r="28977" b="191"/>
          <a:stretch/>
        </p:blipFill>
        <p:spPr>
          <a:xfrm>
            <a:off x="10167351" y="3672130"/>
            <a:ext cx="1607398" cy="1205549"/>
          </a:xfrm>
          <a:prstGeom prst="rect">
            <a:avLst/>
          </a:prstGeom>
        </p:spPr>
      </p:pic>
      <p:pic>
        <p:nvPicPr>
          <p:cNvPr id="42" name="Immagine 41">
            <a:extLst>
              <a:ext uri="{FF2B5EF4-FFF2-40B4-BE49-F238E27FC236}">
                <a16:creationId xmlns:a16="http://schemas.microsoft.com/office/drawing/2014/main" id="{D8784EBE-E806-42EA-BCCF-EEAFB258B93B}"/>
              </a:ext>
            </a:extLst>
          </p:cNvPr>
          <p:cNvPicPr/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3" r="7680"/>
          <a:stretch/>
        </p:blipFill>
        <p:spPr>
          <a:xfrm>
            <a:off x="10167351" y="5151474"/>
            <a:ext cx="1607398" cy="1054211"/>
          </a:xfrm>
          <a:prstGeom prst="rect">
            <a:avLst/>
          </a:prstGeom>
        </p:spPr>
      </p:pic>
      <p:cxnSp>
        <p:nvCxnSpPr>
          <p:cNvPr id="43" name="Connettore diritto 42">
            <a:extLst>
              <a:ext uri="{FF2B5EF4-FFF2-40B4-BE49-F238E27FC236}">
                <a16:creationId xmlns:a16="http://schemas.microsoft.com/office/drawing/2014/main" id="{C27F0FA1-7265-4F47-84E5-78A467E5A93D}"/>
              </a:ext>
            </a:extLst>
          </p:cNvPr>
          <p:cNvCxnSpPr>
            <a:cxnSpLocks/>
          </p:cNvCxnSpPr>
          <p:nvPr/>
        </p:nvCxnSpPr>
        <p:spPr>
          <a:xfrm>
            <a:off x="0" y="905521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ttangolo 43">
            <a:extLst>
              <a:ext uri="{FF2B5EF4-FFF2-40B4-BE49-F238E27FC236}">
                <a16:creationId xmlns:a16="http://schemas.microsoft.com/office/drawing/2014/main" id="{FF9B771E-CA8D-4E83-8F09-613F9F3F881E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5" name="Rettangolo 44">
            <a:extLst>
              <a:ext uri="{FF2B5EF4-FFF2-40B4-BE49-F238E27FC236}">
                <a16:creationId xmlns:a16="http://schemas.microsoft.com/office/drawing/2014/main" id="{1E42585D-96E9-432B-9687-29181128A9ED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3064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E28E62-51C5-4968-91F5-BFF5D5627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74626"/>
            <a:ext cx="7427922" cy="45259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it-IT" sz="2400" b="1" dirty="0"/>
              <a:t>Low temperature plasma treatment on </a:t>
            </a:r>
            <a:r>
              <a:rPr lang="it-IT" sz="2400" b="1" dirty="0" err="1"/>
              <a:t>austenitic</a:t>
            </a:r>
            <a:r>
              <a:rPr lang="it-IT" sz="2400" b="1" dirty="0"/>
              <a:t> inox </a:t>
            </a:r>
            <a:r>
              <a:rPr lang="it-IT" sz="2400" b="1" dirty="0" err="1"/>
              <a:t>steels</a:t>
            </a:r>
            <a:r>
              <a:rPr lang="it-IT" sz="2400" b="1" dirty="0"/>
              <a:t> (AISI 316L)</a:t>
            </a:r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it-IT" sz="2000" dirty="0"/>
              <a:t>Surface </a:t>
            </a:r>
            <a:r>
              <a:rPr lang="it-IT" sz="2000" dirty="0" err="1"/>
              <a:t>hardness</a:t>
            </a:r>
            <a:r>
              <a:rPr lang="it-IT" sz="2000" dirty="0"/>
              <a:t> </a:t>
            </a:r>
            <a:r>
              <a:rPr lang="it-IT" sz="2000" dirty="0" err="1"/>
              <a:t>improvements</a:t>
            </a:r>
            <a:r>
              <a:rPr lang="it-IT" sz="2000" dirty="0"/>
              <a:t> with </a:t>
            </a:r>
            <a:r>
              <a:rPr lang="it-IT" sz="2000" dirty="0" err="1"/>
              <a:t>wear</a:t>
            </a:r>
            <a:r>
              <a:rPr lang="it-IT" sz="2000" dirty="0"/>
              <a:t> </a:t>
            </a:r>
            <a:r>
              <a:rPr lang="it-IT" sz="2000" dirty="0" err="1"/>
              <a:t>resistance</a:t>
            </a:r>
            <a:r>
              <a:rPr lang="it-IT" sz="2000" dirty="0"/>
              <a:t> up to </a:t>
            </a:r>
            <a:r>
              <a:rPr lang="it-IT" sz="2000" u="sng" dirty="0"/>
              <a:t>20 times </a:t>
            </a:r>
            <a:r>
              <a:rPr lang="it-IT" sz="2000" u="sng" dirty="0" err="1"/>
              <a:t>higher</a:t>
            </a:r>
            <a:r>
              <a:rPr lang="it-IT" sz="2000" u="sng" dirty="0"/>
              <a:t> </a:t>
            </a:r>
            <a:r>
              <a:rPr lang="it-IT" sz="2000" u="sng" dirty="0" err="1"/>
              <a:t>than</a:t>
            </a:r>
            <a:r>
              <a:rPr lang="it-IT" sz="2000" u="sng" dirty="0"/>
              <a:t> </a:t>
            </a:r>
            <a:r>
              <a:rPr lang="it-IT" sz="2000" u="sng" dirty="0" err="1"/>
              <a:t>not</a:t>
            </a:r>
            <a:r>
              <a:rPr lang="it-IT" sz="2000" u="sng" dirty="0"/>
              <a:t> </a:t>
            </a:r>
            <a:r>
              <a:rPr lang="it-IT" sz="2000" u="sng" dirty="0" err="1"/>
              <a:t>treated</a:t>
            </a:r>
            <a:r>
              <a:rPr lang="it-IT" sz="2000" u="sng" dirty="0"/>
              <a:t> </a:t>
            </a:r>
            <a:r>
              <a:rPr lang="it-IT" sz="2000" u="sng" dirty="0" err="1"/>
              <a:t>material</a:t>
            </a:r>
            <a:endParaRPr lang="it-IT" sz="2000" u="sng" dirty="0"/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it-IT" sz="1800" dirty="0"/>
              <a:t>L-PBF 316L + Plasma treatments </a:t>
            </a:r>
            <a:r>
              <a:rPr lang="it-IT" sz="1800" dirty="0" err="1"/>
              <a:t>at</a:t>
            </a:r>
            <a:r>
              <a:rPr lang="it-IT" sz="1800" dirty="0"/>
              <a:t> 475 °C in </a:t>
            </a:r>
            <a:r>
              <a:rPr lang="it-IT" sz="1800" dirty="0" err="1"/>
              <a:t>different</a:t>
            </a:r>
            <a:r>
              <a:rPr lang="it-IT" sz="1800" dirty="0"/>
              <a:t> (CH</a:t>
            </a:r>
            <a:r>
              <a:rPr lang="it-IT" sz="1800" baseline="-25000" dirty="0"/>
              <a:t>4</a:t>
            </a:r>
            <a:r>
              <a:rPr lang="it-IT" sz="1800" dirty="0"/>
              <a:t> + H</a:t>
            </a:r>
            <a:r>
              <a:rPr lang="it-IT" sz="1800" baseline="-25000" dirty="0"/>
              <a:t>2</a:t>
            </a:r>
            <a:r>
              <a:rPr lang="it-IT" sz="1800" dirty="0"/>
              <a:t>) </a:t>
            </a:r>
            <a:r>
              <a:rPr lang="it-IT" sz="1800" dirty="0" err="1"/>
              <a:t>atmospheres</a:t>
            </a:r>
            <a:r>
              <a:rPr lang="it-IT" sz="1800" dirty="0"/>
              <a:t>, </a:t>
            </a:r>
            <a:r>
              <a:rPr lang="it-IT" sz="1800" dirty="0" err="1"/>
              <a:t>increasing</a:t>
            </a:r>
            <a:r>
              <a:rPr lang="it-IT" sz="1800" dirty="0"/>
              <a:t> treatment time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CACA41E-636B-4716-938A-ADD5B2907F0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763" r="4611"/>
          <a:stretch/>
        </p:blipFill>
        <p:spPr>
          <a:xfrm>
            <a:off x="8102454" y="1290227"/>
            <a:ext cx="1555990" cy="1336920"/>
          </a:xfrm>
          <a:prstGeom prst="rect">
            <a:avLst/>
          </a:prstGeom>
        </p:spPr>
      </p:pic>
      <p:pic>
        <p:nvPicPr>
          <p:cNvPr id="5" name="Immagine 4" descr="Immagine che contiene schermata, bottiglia, design&#10;&#10;Descrizione generata automaticamente">
            <a:extLst>
              <a:ext uri="{FF2B5EF4-FFF2-40B4-BE49-F238E27FC236}">
                <a16:creationId xmlns:a16="http://schemas.microsoft.com/office/drawing/2014/main" id="{F4740F26-78D5-4A64-A4D4-920CF36CC8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3376" y="974626"/>
            <a:ext cx="1953663" cy="1703711"/>
          </a:xfrm>
          <a:prstGeom prst="rect">
            <a:avLst/>
          </a:prstGeom>
          <a:noFill/>
        </p:spPr>
      </p:pic>
      <p:cxnSp>
        <p:nvCxnSpPr>
          <p:cNvPr id="6" name="Connettore diritto 5">
            <a:extLst>
              <a:ext uri="{FF2B5EF4-FFF2-40B4-BE49-F238E27FC236}">
                <a16:creationId xmlns:a16="http://schemas.microsoft.com/office/drawing/2014/main" id="{380BC1D9-1E1A-4435-BF99-BAC6EB6F6097}"/>
              </a:ext>
            </a:extLst>
          </p:cNvPr>
          <p:cNvCxnSpPr>
            <a:cxnSpLocks/>
          </p:cNvCxnSpPr>
          <p:nvPr/>
        </p:nvCxnSpPr>
        <p:spPr>
          <a:xfrm>
            <a:off x="0" y="905521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Rettangolo 6">
            <a:extLst>
              <a:ext uri="{FF2B5EF4-FFF2-40B4-BE49-F238E27FC236}">
                <a16:creationId xmlns:a16="http://schemas.microsoft.com/office/drawing/2014/main" id="{780AE459-13B5-45A6-A517-50374D3A71F0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0EB740D-85D8-4705-BAE1-6D206B1C49F3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Titolo 1">
            <a:extLst>
              <a:ext uri="{FF2B5EF4-FFF2-40B4-BE49-F238E27FC236}">
                <a16:creationId xmlns:a16="http://schemas.microsoft.com/office/drawing/2014/main" id="{B9724376-C4AB-495E-A35D-ABE30978EF1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386221" cy="90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results</a:t>
            </a:r>
            <a:endParaRPr lang="it-IT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B38501B0-9064-43BE-9734-2EAC96B8565B}"/>
              </a:ext>
            </a:extLst>
          </p:cNvPr>
          <p:cNvSpPr/>
          <p:nvPr/>
        </p:nvSpPr>
        <p:spPr>
          <a:xfrm>
            <a:off x="523783" y="3240353"/>
            <a:ext cx="7681482" cy="3068012"/>
          </a:xfrm>
          <a:prstGeom prst="rect">
            <a:avLst/>
          </a:prstGeom>
          <a:noFill/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11" descr="Immagine che contiene schermata, testo, arte&#10;&#10;Descrizione generata automaticamente">
            <a:extLst>
              <a:ext uri="{FF2B5EF4-FFF2-40B4-BE49-F238E27FC236}">
                <a16:creationId xmlns:a16="http://schemas.microsoft.com/office/drawing/2014/main" id="{72A58B16-7181-4890-8AFD-3FC2C36AD14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41" r="11026"/>
          <a:stretch/>
        </p:blipFill>
        <p:spPr bwMode="auto">
          <a:xfrm>
            <a:off x="650863" y="3473528"/>
            <a:ext cx="1606078" cy="11608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graphicFrame>
        <p:nvGraphicFramePr>
          <p:cNvPr id="13" name="Oggetto 12">
            <a:extLst>
              <a:ext uri="{FF2B5EF4-FFF2-40B4-BE49-F238E27FC236}">
                <a16:creationId xmlns:a16="http://schemas.microsoft.com/office/drawing/2014/main" id="{9C0B7C9E-E04F-493D-A61D-AEB718F51A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1318631"/>
              </p:ext>
            </p:extLst>
          </p:nvPr>
        </p:nvGraphicFramePr>
        <p:xfrm>
          <a:off x="6300777" y="3230961"/>
          <a:ext cx="2053100" cy="15756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2" name="Graph" r:id="rId6" imgW="4631968" imgH="3554505" progId="Origin95.Graph">
                  <p:embed/>
                </p:oleObj>
              </mc:Choice>
              <mc:Fallback>
                <p:oleObj name="Graph" r:id="rId6" imgW="4631968" imgH="3554505" progId="Origin95.Graph">
                  <p:embed/>
                  <p:pic>
                    <p:nvPicPr>
                      <p:cNvPr id="7" name="Oggetto 6">
                        <a:extLst>
                          <a:ext uri="{FF2B5EF4-FFF2-40B4-BE49-F238E27FC236}">
                            <a16:creationId xmlns:a16="http://schemas.microsoft.com/office/drawing/2014/main" id="{D316A787-FCA9-483D-B782-FDC5DB6605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300777" y="3230961"/>
                        <a:ext cx="2053100" cy="15756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ggetto 13">
            <a:extLst>
              <a:ext uri="{FF2B5EF4-FFF2-40B4-BE49-F238E27FC236}">
                <a16:creationId xmlns:a16="http://schemas.microsoft.com/office/drawing/2014/main" id="{90506C60-97FB-4A22-A88C-175B616DE0D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5880804"/>
              </p:ext>
            </p:extLst>
          </p:nvPr>
        </p:nvGraphicFramePr>
        <p:xfrm>
          <a:off x="4294292" y="3231131"/>
          <a:ext cx="2053100" cy="1575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3" name="Graph" r:id="rId8" imgW="4631968" imgH="3554505" progId="Origin95.Graph">
                  <p:embed/>
                </p:oleObj>
              </mc:Choice>
              <mc:Fallback>
                <p:oleObj name="Graph" r:id="rId8" imgW="4631968" imgH="3554505" progId="Origin95.Graph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3819DFF6-2DD6-4E7E-8DE8-E7ABD053F58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294292" y="3231131"/>
                        <a:ext cx="2053100" cy="1575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ggetto 14">
            <a:extLst>
              <a:ext uri="{FF2B5EF4-FFF2-40B4-BE49-F238E27FC236}">
                <a16:creationId xmlns:a16="http://schemas.microsoft.com/office/drawing/2014/main" id="{B9A89F99-2619-4F5E-A472-A874937239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171901"/>
              </p:ext>
            </p:extLst>
          </p:nvPr>
        </p:nvGraphicFramePr>
        <p:xfrm>
          <a:off x="458939" y="4786277"/>
          <a:ext cx="2055149" cy="1575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" name="Graph" r:id="rId10" imgW="4175568" imgH="3199718" progId="Origin95.Graph">
                  <p:embed/>
                </p:oleObj>
              </mc:Choice>
              <mc:Fallback>
                <p:oleObj name="Graph" r:id="rId10" imgW="4175568" imgH="3199718" progId="Origin95.Graph">
                  <p:embed/>
                  <p:pic>
                    <p:nvPicPr>
                      <p:cNvPr id="9" name="Oggetto 8">
                        <a:extLst>
                          <a:ext uri="{FF2B5EF4-FFF2-40B4-BE49-F238E27FC236}">
                            <a16:creationId xmlns:a16="http://schemas.microsoft.com/office/drawing/2014/main" id="{8DB79078-152D-4FAD-836F-B13A522B867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458939" y="4786277"/>
                        <a:ext cx="2055149" cy="1575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ggetto 15">
            <a:extLst>
              <a:ext uri="{FF2B5EF4-FFF2-40B4-BE49-F238E27FC236}">
                <a16:creationId xmlns:a16="http://schemas.microsoft.com/office/drawing/2014/main" id="{66F27DCC-B4BA-44B7-8203-EDD8C2351BF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6128282"/>
              </p:ext>
            </p:extLst>
          </p:nvPr>
        </p:nvGraphicFramePr>
        <p:xfrm>
          <a:off x="2286106" y="3231706"/>
          <a:ext cx="2055147" cy="15743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" name="Graph" r:id="rId12" imgW="4175568" imgH="3199718" progId="Origin50.Graph">
                  <p:embed/>
                </p:oleObj>
              </mc:Choice>
              <mc:Fallback>
                <p:oleObj name="Graph" r:id="rId12" imgW="4175568" imgH="3199718" progId="Origin50.Graph">
                  <p:embed/>
                  <p:pic>
                    <p:nvPicPr>
                      <p:cNvPr id="11" name="Oggetto 10">
                        <a:extLst>
                          <a:ext uri="{FF2B5EF4-FFF2-40B4-BE49-F238E27FC236}">
                            <a16:creationId xmlns:a16="http://schemas.microsoft.com/office/drawing/2014/main" id="{C9FCF09E-AEDB-480C-B001-909D4CD467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2286106" y="3231706"/>
                        <a:ext cx="2055147" cy="157437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ggetto 16">
            <a:extLst>
              <a:ext uri="{FF2B5EF4-FFF2-40B4-BE49-F238E27FC236}">
                <a16:creationId xmlns:a16="http://schemas.microsoft.com/office/drawing/2014/main" id="{386B0D24-F4C8-48C3-8EE5-3456F3BA55C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73386929"/>
              </p:ext>
            </p:extLst>
          </p:nvPr>
        </p:nvGraphicFramePr>
        <p:xfrm>
          <a:off x="2280037" y="4786277"/>
          <a:ext cx="2055940" cy="1575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6" name="Graph" r:id="rId14" imgW="4175568" imgH="3199718" progId="Origin95.Graph">
                  <p:embed/>
                </p:oleObj>
              </mc:Choice>
              <mc:Fallback>
                <p:oleObj name="Graph" r:id="rId14" imgW="4175568" imgH="3199718" progId="Origin95.Graph">
                  <p:embed/>
                  <p:pic>
                    <p:nvPicPr>
                      <p:cNvPr id="12" name="Oggetto 11">
                        <a:extLst>
                          <a:ext uri="{FF2B5EF4-FFF2-40B4-BE49-F238E27FC236}">
                            <a16:creationId xmlns:a16="http://schemas.microsoft.com/office/drawing/2014/main" id="{8BCA3984-F40A-4349-9C7B-B93C287DEE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2280037" y="4786277"/>
                        <a:ext cx="2055940" cy="15753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8" name="Immagine 17" descr="Immagine che contiene grigio, schermata, nero, bianco e nero&#10;&#10;Il contenuto generato dall'IA potrebbe non essere corretto.">
            <a:extLst>
              <a:ext uri="{FF2B5EF4-FFF2-40B4-BE49-F238E27FC236}">
                <a16:creationId xmlns:a16="http://schemas.microsoft.com/office/drawing/2014/main" id="{E999416C-FD2E-45B9-8D15-00E43DED5A8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86" r="8276"/>
          <a:stretch/>
        </p:blipFill>
        <p:spPr>
          <a:xfrm>
            <a:off x="4477208" y="5039934"/>
            <a:ext cx="1606077" cy="1141574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D6EFE27D-AF1B-46E6-89E6-205F7E444F51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9753" y="5037600"/>
            <a:ext cx="2053100" cy="1155339"/>
          </a:xfrm>
          <a:prstGeom prst="rect">
            <a:avLst/>
          </a:prstGeom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F86A0685-AB00-4B07-B5AF-D50730E25EA4}"/>
              </a:ext>
            </a:extLst>
          </p:cNvPr>
          <p:cNvSpPr txBox="1"/>
          <p:nvPr/>
        </p:nvSpPr>
        <p:spPr>
          <a:xfrm rot="16200000" flipH="1">
            <a:off x="-1133959" y="4671410"/>
            <a:ext cx="29353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600" dirty="0" err="1">
                <a:solidFill>
                  <a:schemeClr val="accent3">
                    <a:lumMod val="50000"/>
                  </a:schemeClr>
                </a:solidFill>
              </a:rPr>
              <a:t>Process</a:t>
            </a:r>
            <a:r>
              <a:rPr lang="it-IT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3">
                    <a:lumMod val="50000"/>
                  </a:schemeClr>
                </a:solidFill>
              </a:rPr>
              <a:t>parameter</a:t>
            </a:r>
            <a:r>
              <a:rPr lang="it-IT" sz="16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it-IT" sz="1600" dirty="0" err="1">
                <a:solidFill>
                  <a:schemeClr val="accent3">
                    <a:lumMod val="50000"/>
                  </a:schemeClr>
                </a:solidFill>
              </a:rPr>
              <a:t>optimization</a:t>
            </a:r>
            <a:endParaRPr lang="it-IT" sz="16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22" name="Oggetto 21">
            <a:extLst>
              <a:ext uri="{FF2B5EF4-FFF2-40B4-BE49-F238E27FC236}">
                <a16:creationId xmlns:a16="http://schemas.microsoft.com/office/drawing/2014/main" id="{BC3511B2-1791-4166-B466-7DA2BF66FA4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12491559"/>
              </p:ext>
            </p:extLst>
          </p:nvPr>
        </p:nvGraphicFramePr>
        <p:xfrm>
          <a:off x="10211750" y="2885833"/>
          <a:ext cx="1927433" cy="1490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7" name="Graph" r:id="rId18" imgW="4631968" imgH="3554505" progId="Origin95.Graph">
                  <p:embed/>
                </p:oleObj>
              </mc:Choice>
              <mc:Fallback>
                <p:oleObj name="Graph" r:id="rId18" imgW="4631968" imgH="3554505" progId="Origin95.Graph">
                  <p:embed/>
                  <p:pic>
                    <p:nvPicPr>
                      <p:cNvPr id="10" name="Oggetto 9">
                        <a:extLst>
                          <a:ext uri="{FF2B5EF4-FFF2-40B4-BE49-F238E27FC236}">
                            <a16:creationId xmlns:a16="http://schemas.microsoft.com/office/drawing/2014/main" id="{39571AA1-468C-4E72-84B9-76DFD6F1E0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11750" y="2885833"/>
                        <a:ext cx="1927433" cy="149078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ggetto 22">
            <a:extLst>
              <a:ext uri="{FF2B5EF4-FFF2-40B4-BE49-F238E27FC236}">
                <a16:creationId xmlns:a16="http://schemas.microsoft.com/office/drawing/2014/main" id="{25146DF6-B81A-4ADB-BA11-FC36C9B95DF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562601"/>
              </p:ext>
            </p:extLst>
          </p:nvPr>
        </p:nvGraphicFramePr>
        <p:xfrm>
          <a:off x="8282853" y="2928568"/>
          <a:ext cx="1855267" cy="143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8" name="Graph" r:id="rId20" imgW="4631968" imgH="3554505" progId="Origin95.Graph">
                  <p:embed/>
                </p:oleObj>
              </mc:Choice>
              <mc:Fallback>
                <p:oleObj name="Graph" r:id="rId20" imgW="4631968" imgH="3554505" progId="Origin95.Graph">
                  <p:embed/>
                  <p:pic>
                    <p:nvPicPr>
                      <p:cNvPr id="14" name="Oggetto 13">
                        <a:extLst>
                          <a:ext uri="{FF2B5EF4-FFF2-40B4-BE49-F238E27FC236}">
                            <a16:creationId xmlns:a16="http://schemas.microsoft.com/office/drawing/2014/main" id="{6769308F-5B42-4AF3-BAA8-3FFFAE0A1F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82853" y="2928568"/>
                        <a:ext cx="1855267" cy="14316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Rettangolo 23">
            <a:extLst>
              <a:ext uri="{FF2B5EF4-FFF2-40B4-BE49-F238E27FC236}">
                <a16:creationId xmlns:a16="http://schemas.microsoft.com/office/drawing/2014/main" id="{06B78111-16E1-48CF-9A29-0B38E41A8DB9}"/>
              </a:ext>
            </a:extLst>
          </p:cNvPr>
          <p:cNvSpPr/>
          <p:nvPr/>
        </p:nvSpPr>
        <p:spPr>
          <a:xfrm>
            <a:off x="9581333" y="3833047"/>
            <a:ext cx="284085" cy="45325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2CD6EB0A-460D-4CF2-94C3-93C7C483CAF9}"/>
              </a:ext>
            </a:extLst>
          </p:cNvPr>
          <p:cNvSpPr/>
          <p:nvPr/>
        </p:nvSpPr>
        <p:spPr>
          <a:xfrm>
            <a:off x="11320477" y="3763598"/>
            <a:ext cx="284085" cy="453259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8" name="CasellaDiTesto 27">
            <a:extLst>
              <a:ext uri="{FF2B5EF4-FFF2-40B4-BE49-F238E27FC236}">
                <a16:creationId xmlns:a16="http://schemas.microsoft.com/office/drawing/2014/main" id="{BF5681B5-F2C6-407D-A652-1C953E208A71}"/>
              </a:ext>
            </a:extLst>
          </p:cNvPr>
          <p:cNvSpPr txBox="1"/>
          <p:nvPr/>
        </p:nvSpPr>
        <p:spPr>
          <a:xfrm>
            <a:off x="8422072" y="4467510"/>
            <a:ext cx="3711204" cy="72327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475 °C + 2,5 % CH</a:t>
            </a:r>
            <a:r>
              <a:rPr lang="it-IT" baseline="-25000" dirty="0"/>
              <a:t>4</a:t>
            </a:r>
            <a:r>
              <a:rPr lang="it-IT" dirty="0"/>
              <a:t> + 90 minutes</a:t>
            </a:r>
          </a:p>
          <a:p>
            <a:pPr algn="ctr"/>
            <a:endParaRPr lang="it-IT" sz="500" dirty="0"/>
          </a:p>
          <a:p>
            <a:pPr algn="ctr"/>
            <a:r>
              <a:rPr lang="it-IT" b="1" dirty="0"/>
              <a:t>K</a:t>
            </a:r>
            <a:r>
              <a:rPr lang="it-IT" b="1" baseline="-25000" dirty="0"/>
              <a:t>T</a:t>
            </a:r>
            <a:r>
              <a:rPr lang="it-IT" b="1" dirty="0"/>
              <a:t> ~ 20 K</a:t>
            </a:r>
            <a:r>
              <a:rPr lang="it-IT" b="1" baseline="-25000" dirty="0"/>
              <a:t>NT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86BEF81-782A-40C6-937B-16A233C3622E}"/>
              </a:ext>
            </a:extLst>
          </p:cNvPr>
          <p:cNvSpPr txBox="1"/>
          <p:nvPr/>
        </p:nvSpPr>
        <p:spPr>
          <a:xfrm>
            <a:off x="8422070" y="5336520"/>
            <a:ext cx="3711205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Next steps:</a:t>
            </a:r>
          </a:p>
          <a:p>
            <a:r>
              <a:rPr lang="it-IT" dirty="0" err="1"/>
              <a:t>Residual</a:t>
            </a:r>
            <a:r>
              <a:rPr lang="it-IT" dirty="0"/>
              <a:t> stress </a:t>
            </a:r>
            <a:r>
              <a:rPr lang="it-IT" dirty="0" err="1"/>
              <a:t>evaluation</a:t>
            </a:r>
            <a:r>
              <a:rPr lang="it-IT" dirty="0"/>
              <a:t> in the cross </a:t>
            </a:r>
            <a:r>
              <a:rPr lang="it-IT" dirty="0" err="1"/>
              <a:t>section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764759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986195E0-8123-4675-AC50-FB35CBB72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027" y="3605993"/>
            <a:ext cx="3727373" cy="1521855"/>
          </a:xfrm>
          <a:prstGeom prst="rect">
            <a:avLst/>
          </a:prstGeom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E2B6D05-C8ED-40BB-B704-F97340821E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55027" y="2331296"/>
            <a:ext cx="3727372" cy="1524621"/>
          </a:xfrm>
          <a:prstGeom prst="rect">
            <a:avLst/>
          </a:prstGeom>
        </p:spPr>
      </p:pic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E28E62-51C5-4968-91F5-BFF5D5627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7665"/>
            <a:ext cx="7245426" cy="525025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it-IT" sz="2400" b="1" dirty="0"/>
              <a:t>LDH </a:t>
            </a:r>
            <a:r>
              <a:rPr lang="it-IT" sz="2400" b="1" dirty="0" err="1"/>
              <a:t>growth</a:t>
            </a:r>
            <a:r>
              <a:rPr lang="it-IT" sz="2400" b="1" dirty="0"/>
              <a:t> on </a:t>
            </a:r>
            <a:r>
              <a:rPr lang="it-IT" sz="2400" b="1" dirty="0" err="1"/>
              <a:t>biocompatible</a:t>
            </a:r>
            <a:r>
              <a:rPr lang="it-IT" sz="2400" b="1" dirty="0"/>
              <a:t> and </a:t>
            </a:r>
            <a:r>
              <a:rPr lang="it-IT" sz="2400" b="1" dirty="0" err="1"/>
              <a:t>biodegradable</a:t>
            </a:r>
            <a:r>
              <a:rPr lang="it-IT" sz="2400" b="1" dirty="0"/>
              <a:t> </a:t>
            </a:r>
            <a:r>
              <a:rPr lang="it-IT" sz="2400" b="1" dirty="0" err="1"/>
              <a:t>metallic</a:t>
            </a:r>
            <a:r>
              <a:rPr lang="it-IT" sz="2400" b="1" dirty="0"/>
              <a:t> </a:t>
            </a:r>
            <a:r>
              <a:rPr lang="it-IT" sz="2400" b="1" dirty="0" err="1"/>
              <a:t>substrates</a:t>
            </a:r>
            <a:endParaRPr lang="it-IT" sz="2400" b="1" dirty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it-IT" sz="2000" dirty="0" err="1"/>
              <a:t>Determination</a:t>
            </a:r>
            <a:r>
              <a:rPr lang="it-IT" sz="2000" dirty="0"/>
              <a:t> of the </a:t>
            </a:r>
            <a:r>
              <a:rPr lang="it-IT" sz="2000" dirty="0" err="1"/>
              <a:t>influence</a:t>
            </a:r>
            <a:r>
              <a:rPr lang="it-IT" sz="2000" dirty="0"/>
              <a:t> of </a:t>
            </a:r>
            <a:r>
              <a:rPr lang="it-IT" sz="2000" dirty="0" err="1"/>
              <a:t>crystallografic</a:t>
            </a:r>
            <a:r>
              <a:rPr lang="it-IT" sz="2000" dirty="0"/>
              <a:t> </a:t>
            </a:r>
            <a:r>
              <a:rPr lang="it-IT" sz="2000" dirty="0" err="1"/>
              <a:t>orientation</a:t>
            </a:r>
            <a:r>
              <a:rPr lang="it-IT" sz="2000" dirty="0"/>
              <a:t> of the </a:t>
            </a:r>
            <a:r>
              <a:rPr lang="it-IT" sz="2000" dirty="0" err="1"/>
              <a:t>substrate</a:t>
            </a:r>
            <a:r>
              <a:rPr lang="it-IT" sz="2000" dirty="0"/>
              <a:t> on LDH </a:t>
            </a:r>
            <a:r>
              <a:rPr lang="it-IT" sz="2000" dirty="0" err="1"/>
              <a:t>nucleation</a:t>
            </a:r>
            <a:r>
              <a:rPr lang="it-IT" sz="2000" dirty="0"/>
              <a:t> and </a:t>
            </a:r>
            <a:r>
              <a:rPr lang="it-IT" sz="2000" dirty="0" err="1"/>
              <a:t>growth</a:t>
            </a:r>
            <a:endParaRPr lang="it-IT" sz="2000" dirty="0"/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it-IT" sz="1800" dirty="0"/>
              <a:t>AZ31 </a:t>
            </a:r>
            <a:r>
              <a:rPr lang="it-IT" sz="1800" dirty="0" err="1"/>
              <a:t>processed</a:t>
            </a:r>
            <a:r>
              <a:rPr lang="it-IT" sz="1800" dirty="0"/>
              <a:t> by ECAP in 4 </a:t>
            </a:r>
            <a:r>
              <a:rPr lang="it-IT" sz="1800" dirty="0" err="1"/>
              <a:t>different</a:t>
            </a:r>
            <a:r>
              <a:rPr lang="it-IT" sz="1800" dirty="0"/>
              <a:t> </a:t>
            </a:r>
            <a:r>
              <a:rPr lang="it-IT" sz="1800" dirty="0" err="1"/>
              <a:t>configurations</a:t>
            </a:r>
            <a:r>
              <a:rPr lang="it-IT" sz="1800" dirty="0"/>
              <a:t>                      </a:t>
            </a:r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en-US" sz="1867" dirty="0"/>
              <a:t>LDH </a:t>
            </a:r>
            <a:r>
              <a:rPr lang="en-US" sz="1867" dirty="0" err="1"/>
              <a:t>syntesis</a:t>
            </a:r>
            <a:r>
              <a:rPr lang="en-US" sz="1867" dirty="0"/>
              <a:t> for 30 minutes and 12 hours on the 4 samples</a:t>
            </a:r>
            <a:endParaRPr lang="it-IT" sz="1867" dirty="0"/>
          </a:p>
          <a:p>
            <a:pPr lvl="1" algn="just">
              <a:buFont typeface="Wingdings" panose="05000000000000000000" pitchFamily="2" charset="2"/>
              <a:buChar char="v"/>
            </a:pPr>
            <a:endParaRPr lang="it-IT" sz="2400" dirty="0"/>
          </a:p>
          <a:p>
            <a:pPr algn="just">
              <a:buFont typeface="Wingdings" panose="05000000000000000000" pitchFamily="2" charset="2"/>
              <a:buChar char="v"/>
            </a:pPr>
            <a:endParaRPr lang="it-IT" sz="2800" dirty="0"/>
          </a:p>
        </p:txBody>
      </p:sp>
      <p:graphicFrame>
        <p:nvGraphicFramePr>
          <p:cNvPr id="6" name="Oggetto 5">
            <a:extLst>
              <a:ext uri="{FF2B5EF4-FFF2-40B4-BE49-F238E27FC236}">
                <a16:creationId xmlns:a16="http://schemas.microsoft.com/office/drawing/2014/main" id="{7897508A-BCAE-4138-8907-23D1F270667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82197597"/>
              </p:ext>
            </p:extLst>
          </p:nvPr>
        </p:nvGraphicFramePr>
        <p:xfrm>
          <a:off x="5400040" y="3137544"/>
          <a:ext cx="1986181" cy="13930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2" name="Graph" r:id="rId5" imgW="3520804" imgH="2475021" progId="Origin50.Graph">
                  <p:embed/>
                </p:oleObj>
              </mc:Choice>
              <mc:Fallback>
                <p:oleObj name="Graph" r:id="rId5" imgW="3520804" imgH="2475021" progId="Origin50.Graph">
                  <p:embed/>
                  <p:pic>
                    <p:nvPicPr>
                      <p:cNvPr id="6" name="Oggetto 5">
                        <a:extLst>
                          <a:ext uri="{FF2B5EF4-FFF2-40B4-BE49-F238E27FC236}">
                            <a16:creationId xmlns:a16="http://schemas.microsoft.com/office/drawing/2014/main" id="{7897508A-BCAE-4138-8907-23D1F270667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040" y="3137544"/>
                        <a:ext cx="1986181" cy="1393034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ggetto 7">
            <a:extLst>
              <a:ext uri="{FF2B5EF4-FFF2-40B4-BE49-F238E27FC236}">
                <a16:creationId xmlns:a16="http://schemas.microsoft.com/office/drawing/2014/main" id="{F82CD316-D2C9-4888-A386-A29719D33E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1555533"/>
              </p:ext>
            </p:extLst>
          </p:nvPr>
        </p:nvGraphicFramePr>
        <p:xfrm>
          <a:off x="5400040" y="4626454"/>
          <a:ext cx="1731040" cy="132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3" name="Graph" r:id="rId7" imgW="3340455" imgH="2559774" progId="Origin95.Graph">
                  <p:embed/>
                </p:oleObj>
              </mc:Choice>
              <mc:Fallback>
                <p:oleObj name="Graph" r:id="rId7" imgW="3340455" imgH="2559774" progId="Origin95.Graph">
                  <p:embed/>
                  <p:pic>
                    <p:nvPicPr>
                      <p:cNvPr id="8" name="Oggetto 7">
                        <a:extLst>
                          <a:ext uri="{FF2B5EF4-FFF2-40B4-BE49-F238E27FC236}">
                            <a16:creationId xmlns:a16="http://schemas.microsoft.com/office/drawing/2014/main" id="{F82CD316-D2C9-4888-A386-A29719D33E5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00040" y="4626454"/>
                        <a:ext cx="1731040" cy="13260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5EE73B5D-4F75-41FD-944E-40230DB9527D}"/>
              </a:ext>
            </a:extLst>
          </p:cNvPr>
          <p:cNvCxnSpPr>
            <a:cxnSpLocks/>
          </p:cNvCxnSpPr>
          <p:nvPr/>
        </p:nvCxnSpPr>
        <p:spPr>
          <a:xfrm>
            <a:off x="0" y="905521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7498643A-5E99-4622-A79E-15E07A21004B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DB28468-1073-4292-B731-C6252A556F28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2514AFA0-72B0-446D-AC30-DA9C2B39DDE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386221" cy="90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E55168F-94F1-4596-BA57-A934CA49E97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55027" y="1064921"/>
            <a:ext cx="3727372" cy="1516299"/>
          </a:xfrm>
          <a:prstGeom prst="rect">
            <a:avLst/>
          </a:prstGeom>
        </p:spPr>
      </p:pic>
      <p:pic>
        <p:nvPicPr>
          <p:cNvPr id="16" name="Immagine 15" descr="Immagine che contiene testo, schermata, design&#10;&#10;Descrizione generata automaticamente">
            <a:extLst>
              <a:ext uri="{FF2B5EF4-FFF2-40B4-BE49-F238E27FC236}">
                <a16:creationId xmlns:a16="http://schemas.microsoft.com/office/drawing/2014/main" id="{4C2A5700-919D-4F13-8C2F-E58E15410CA2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7536" y="3505563"/>
            <a:ext cx="2652248" cy="2652248"/>
          </a:xfrm>
          <a:prstGeom prst="rect">
            <a:avLst/>
          </a:prstGeom>
          <a:noFill/>
          <a:ln w="38100">
            <a:solidFill>
              <a:schemeClr val="accent2">
                <a:lumMod val="75000"/>
              </a:schemeClr>
            </a:solidFill>
          </a:ln>
        </p:spPr>
      </p:pic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FD9B89F-D2D4-4B5F-B357-20D3353C82FC}"/>
              </a:ext>
            </a:extLst>
          </p:cNvPr>
          <p:cNvSpPr txBox="1"/>
          <p:nvPr/>
        </p:nvSpPr>
        <p:spPr>
          <a:xfrm>
            <a:off x="7871194" y="5349719"/>
            <a:ext cx="3711205" cy="9233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Next steps:</a:t>
            </a:r>
          </a:p>
          <a:p>
            <a:r>
              <a:rPr lang="it-IT" dirty="0"/>
              <a:t>In situ imaging and </a:t>
            </a:r>
            <a:r>
              <a:rPr lang="it-IT" dirty="0" err="1"/>
              <a:t>analysis</a:t>
            </a:r>
            <a:r>
              <a:rPr lang="it-IT" dirty="0"/>
              <a:t> </a:t>
            </a:r>
            <a:r>
              <a:rPr lang="it-IT" dirty="0" err="1"/>
              <a:t>during</a:t>
            </a:r>
            <a:r>
              <a:rPr lang="it-IT" dirty="0"/>
              <a:t> LDH </a:t>
            </a:r>
            <a:r>
              <a:rPr lang="it-IT" dirty="0" err="1"/>
              <a:t>growth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816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E28E62-51C5-4968-91F5-BFF5D5627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67665"/>
            <a:ext cx="7245426" cy="5250256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it-IT" sz="2400" b="1" dirty="0" err="1"/>
              <a:t>Microstructure</a:t>
            </a:r>
            <a:r>
              <a:rPr lang="it-IT" sz="2400" b="1" dirty="0"/>
              <a:t> and </a:t>
            </a:r>
            <a:r>
              <a:rPr lang="it-IT" sz="2400" b="1" dirty="0" err="1"/>
              <a:t>mechanical</a:t>
            </a:r>
            <a:r>
              <a:rPr lang="it-IT" sz="2400" b="1" dirty="0"/>
              <a:t> </a:t>
            </a:r>
            <a:r>
              <a:rPr lang="it-IT" sz="2400" b="1" dirty="0" err="1"/>
              <a:t>behaviour</a:t>
            </a:r>
            <a:r>
              <a:rPr lang="it-IT" sz="2400" b="1" dirty="0"/>
              <a:t> of Ti-CP </a:t>
            </a:r>
            <a:r>
              <a:rPr lang="it-IT" sz="2400" b="1" dirty="0" err="1"/>
              <a:t>thin</a:t>
            </a:r>
            <a:r>
              <a:rPr lang="it-IT" sz="2400" b="1" dirty="0"/>
              <a:t> </a:t>
            </a:r>
            <a:r>
              <a:rPr lang="it-IT" sz="2400" b="1" dirty="0" err="1"/>
              <a:t>foils</a:t>
            </a:r>
            <a:r>
              <a:rPr lang="it-IT" sz="2400" b="1" dirty="0"/>
              <a:t> (7 </a:t>
            </a:r>
            <a:r>
              <a:rPr lang="el-GR" sz="2400" b="1" dirty="0"/>
              <a:t>μ</a:t>
            </a:r>
            <a:r>
              <a:rPr lang="it-IT" sz="2400" b="1" dirty="0"/>
              <a:t>m)</a:t>
            </a:r>
            <a:endParaRPr lang="it-IT" sz="1866" b="1" dirty="0"/>
          </a:p>
          <a:p>
            <a:pPr lvl="1" algn="just">
              <a:buFont typeface="Wingdings" panose="05000000000000000000" pitchFamily="2" charset="2"/>
              <a:buChar char="v"/>
            </a:pPr>
            <a:r>
              <a:rPr lang="it-IT" sz="2000" dirty="0"/>
              <a:t>Severe </a:t>
            </a:r>
            <a:r>
              <a:rPr lang="it-IT" sz="2000" dirty="0" err="1"/>
              <a:t>plastic</a:t>
            </a:r>
            <a:r>
              <a:rPr lang="it-IT" sz="2000" dirty="0"/>
              <a:t> </a:t>
            </a:r>
            <a:r>
              <a:rPr lang="it-IT" sz="2000" dirty="0" err="1"/>
              <a:t>deformation</a:t>
            </a:r>
            <a:r>
              <a:rPr lang="it-IT" sz="2000" dirty="0"/>
              <a:t> (texture) + </a:t>
            </a:r>
            <a:r>
              <a:rPr lang="it-IT" sz="2000" dirty="0" err="1"/>
              <a:t>Oxygen</a:t>
            </a:r>
            <a:r>
              <a:rPr lang="it-IT" sz="2000" dirty="0"/>
              <a:t> </a:t>
            </a:r>
            <a:r>
              <a:rPr lang="it-IT" sz="2000" dirty="0" err="1"/>
              <a:t>absorption</a:t>
            </a:r>
            <a:endParaRPr lang="it-IT" sz="2000" dirty="0"/>
          </a:p>
          <a:p>
            <a:pPr lvl="2" algn="just">
              <a:buFont typeface="Wingdings" panose="05000000000000000000" pitchFamily="2" charset="2"/>
              <a:buChar char="v"/>
            </a:pPr>
            <a:r>
              <a:rPr lang="it-IT" sz="1800" dirty="0" err="1"/>
              <a:t>Anomalous</a:t>
            </a:r>
            <a:r>
              <a:rPr lang="it-IT" sz="1800" dirty="0"/>
              <a:t> </a:t>
            </a:r>
            <a:r>
              <a:rPr lang="it-IT" sz="1800" dirty="0" err="1"/>
              <a:t>behaviour</a:t>
            </a:r>
            <a:r>
              <a:rPr lang="it-IT" sz="1800" dirty="0"/>
              <a:t> under low </a:t>
            </a:r>
            <a:r>
              <a:rPr lang="it-IT" sz="1800" dirty="0" err="1"/>
              <a:t>applied</a:t>
            </a:r>
            <a:r>
              <a:rPr lang="it-IT" sz="1800" dirty="0"/>
              <a:t> stress (</a:t>
            </a:r>
            <a:r>
              <a:rPr lang="el-GR" sz="1800" dirty="0"/>
              <a:t>ν</a:t>
            </a:r>
            <a:r>
              <a:rPr lang="it-IT" sz="1800" dirty="0"/>
              <a:t> &lt; 0)</a:t>
            </a:r>
          </a:p>
          <a:p>
            <a:pPr marL="1219170" lvl="2" indent="0" algn="just">
              <a:buNone/>
            </a:pPr>
            <a:endParaRPr lang="it-IT" sz="1800" dirty="0"/>
          </a:p>
          <a:p>
            <a:pPr lvl="1" algn="just">
              <a:buFont typeface="Wingdings" panose="05000000000000000000" pitchFamily="2" charset="2"/>
              <a:buChar char="v"/>
            </a:pPr>
            <a:endParaRPr lang="it-IT" sz="2400" dirty="0"/>
          </a:p>
          <a:p>
            <a:pPr algn="just">
              <a:buFont typeface="Wingdings" panose="05000000000000000000" pitchFamily="2" charset="2"/>
              <a:buChar char="v"/>
            </a:pPr>
            <a:endParaRPr lang="it-IT" sz="2800" dirty="0"/>
          </a:p>
        </p:txBody>
      </p:sp>
      <p:cxnSp>
        <p:nvCxnSpPr>
          <p:cNvPr id="7" name="Connettore diritto 6">
            <a:extLst>
              <a:ext uri="{FF2B5EF4-FFF2-40B4-BE49-F238E27FC236}">
                <a16:creationId xmlns:a16="http://schemas.microsoft.com/office/drawing/2014/main" id="{5EE73B5D-4F75-41FD-944E-40230DB9527D}"/>
              </a:ext>
            </a:extLst>
          </p:cNvPr>
          <p:cNvCxnSpPr>
            <a:cxnSpLocks/>
          </p:cNvCxnSpPr>
          <p:nvPr/>
        </p:nvCxnSpPr>
        <p:spPr>
          <a:xfrm>
            <a:off x="0" y="905521"/>
            <a:ext cx="10635449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Rettangolo 8">
            <a:extLst>
              <a:ext uri="{FF2B5EF4-FFF2-40B4-BE49-F238E27FC236}">
                <a16:creationId xmlns:a16="http://schemas.microsoft.com/office/drawing/2014/main" id="{7498643A-5E99-4622-A79E-15E07A21004B}"/>
              </a:ext>
            </a:extLst>
          </p:cNvPr>
          <p:cNvSpPr/>
          <p:nvPr/>
        </p:nvSpPr>
        <p:spPr>
          <a:xfrm>
            <a:off x="0" y="6347534"/>
            <a:ext cx="12192000" cy="51934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DB28468-1073-4292-B731-C6252A556F28}"/>
              </a:ext>
            </a:extLst>
          </p:cNvPr>
          <p:cNvSpPr/>
          <p:nvPr/>
        </p:nvSpPr>
        <p:spPr>
          <a:xfrm>
            <a:off x="0" y="6409678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Titolo 1">
            <a:extLst>
              <a:ext uri="{FF2B5EF4-FFF2-40B4-BE49-F238E27FC236}">
                <a16:creationId xmlns:a16="http://schemas.microsoft.com/office/drawing/2014/main" id="{2514AFA0-72B0-446D-AC30-DA9C2B39DDE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7386221" cy="9055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609585" rtl="0" eaLnBrk="1" latinLnBrk="0" hangingPunct="1">
              <a:spcBef>
                <a:spcPct val="0"/>
              </a:spcBef>
              <a:buNone/>
              <a:defRPr sz="5867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dirty="0" err="1"/>
              <a:t>Main</a:t>
            </a:r>
            <a:r>
              <a:rPr lang="it-IT" dirty="0"/>
              <a:t> </a:t>
            </a:r>
            <a:r>
              <a:rPr lang="it-IT" dirty="0" err="1"/>
              <a:t>results</a:t>
            </a:r>
            <a:endParaRPr lang="it-IT" dirty="0"/>
          </a:p>
        </p:txBody>
      </p:sp>
      <p:pic>
        <p:nvPicPr>
          <p:cNvPr id="20" name="Picture 1">
            <a:extLst>
              <a:ext uri="{FF2B5EF4-FFF2-40B4-BE49-F238E27FC236}">
                <a16:creationId xmlns:a16="http://schemas.microsoft.com/office/drawing/2014/main" id="{0C2FB40F-4698-4211-8E83-E5CC84A8F9F5}"/>
              </a:ext>
            </a:extLst>
          </p:cNvPr>
          <p:cNvPicPr/>
          <p:nvPr/>
        </p:nvPicPr>
        <p:blipFill rotWithShape="1">
          <a:blip r:embed="rId2"/>
          <a:srcRect l="10859" t="35622" b="8845"/>
          <a:stretch/>
        </p:blipFill>
        <p:spPr bwMode="auto">
          <a:xfrm>
            <a:off x="2018640" y="2603824"/>
            <a:ext cx="4520559" cy="16494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2E29C206-160E-4263-8FB0-D4DD720753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1608" b="33587"/>
          <a:stretch/>
        </p:blipFill>
        <p:spPr>
          <a:xfrm>
            <a:off x="7512576" y="1031060"/>
            <a:ext cx="4327679" cy="296954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9C7B40FE-03B7-4BE3-9A82-CFE2E24E4EA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631" t="10444" r="31340" b="33850"/>
          <a:stretch/>
        </p:blipFill>
        <p:spPr>
          <a:xfrm>
            <a:off x="2673435" y="4187129"/>
            <a:ext cx="3210970" cy="2191477"/>
          </a:xfrm>
          <a:prstGeom prst="rect">
            <a:avLst/>
          </a:prstGeom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A2A09780-7AD4-4AF6-BCBA-0A4669449C97}"/>
              </a:ext>
            </a:extLst>
          </p:cNvPr>
          <p:cNvSpPr txBox="1"/>
          <p:nvPr/>
        </p:nvSpPr>
        <p:spPr>
          <a:xfrm>
            <a:off x="7820812" y="4544203"/>
            <a:ext cx="3711205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it-IT" dirty="0"/>
              <a:t>Next steps:</a:t>
            </a:r>
          </a:p>
          <a:p>
            <a:r>
              <a:rPr lang="it-IT" dirty="0"/>
              <a:t>XPS </a:t>
            </a:r>
            <a:r>
              <a:rPr lang="it-IT" dirty="0" err="1"/>
              <a:t>depth</a:t>
            </a:r>
            <a:r>
              <a:rPr lang="it-IT" dirty="0"/>
              <a:t> </a:t>
            </a:r>
            <a:r>
              <a:rPr lang="it-IT" dirty="0" err="1"/>
              <a:t>profiles</a:t>
            </a:r>
            <a:r>
              <a:rPr lang="it-IT" dirty="0"/>
              <a:t> </a:t>
            </a:r>
            <a:r>
              <a:rPr lang="it-IT" dirty="0" err="1"/>
              <a:t>across</a:t>
            </a:r>
            <a:r>
              <a:rPr lang="it-IT" dirty="0"/>
              <a:t> the </a:t>
            </a:r>
            <a:r>
              <a:rPr lang="it-IT" dirty="0" err="1"/>
              <a:t>entire</a:t>
            </a:r>
            <a:r>
              <a:rPr lang="it-IT" dirty="0"/>
              <a:t> </a:t>
            </a:r>
            <a:r>
              <a:rPr lang="it-IT" dirty="0" err="1"/>
              <a:t>foil</a:t>
            </a:r>
            <a:r>
              <a:rPr lang="it-IT" dirty="0"/>
              <a:t> </a:t>
            </a:r>
            <a:r>
              <a:rPr lang="it-IT" dirty="0" err="1"/>
              <a:t>thickness</a:t>
            </a:r>
            <a:r>
              <a:rPr lang="it-IT" dirty="0"/>
              <a:t> &amp; </a:t>
            </a:r>
            <a:r>
              <a:rPr lang="it-IT" dirty="0" err="1"/>
              <a:t>surface</a:t>
            </a:r>
            <a:r>
              <a:rPr lang="it-IT" dirty="0"/>
              <a:t> </a:t>
            </a:r>
            <a:r>
              <a:rPr lang="it-IT" dirty="0" err="1"/>
              <a:t>maps</a:t>
            </a:r>
            <a:r>
              <a:rPr lang="it-IT" dirty="0"/>
              <a:t> and </a:t>
            </a:r>
            <a:r>
              <a:rPr lang="it-IT" dirty="0" err="1"/>
              <a:t>punctual</a:t>
            </a:r>
            <a:r>
              <a:rPr lang="it-IT" dirty="0"/>
              <a:t> </a:t>
            </a:r>
            <a:r>
              <a:rPr lang="it-IT" dirty="0" err="1"/>
              <a:t>analysis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759922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8258610C-B60F-428D-BFCC-A6E8ED3CF5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9363" y="1535129"/>
            <a:ext cx="8473272" cy="2926557"/>
          </a:xfrm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it-IT" sz="6600" dirty="0"/>
              <a:t>Thank </a:t>
            </a:r>
            <a:r>
              <a:rPr lang="it-IT" sz="6600" dirty="0" err="1"/>
              <a:t>you</a:t>
            </a:r>
            <a:r>
              <a:rPr lang="it-IT" sz="6600" dirty="0"/>
              <a:t> for </a:t>
            </a:r>
            <a:r>
              <a:rPr lang="it-IT" sz="6600" dirty="0" err="1"/>
              <a:t>your</a:t>
            </a:r>
            <a:r>
              <a:rPr lang="it-IT" sz="6600" dirty="0"/>
              <a:t> </a:t>
            </a:r>
            <a:r>
              <a:rPr lang="it-IT" sz="6600" dirty="0" err="1"/>
              <a:t>attention</a:t>
            </a:r>
            <a:endParaRPr lang="it-IT" sz="660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C66EA637-1B2E-4251-B353-654DA192CB3A}"/>
              </a:ext>
            </a:extLst>
          </p:cNvPr>
          <p:cNvSpPr/>
          <p:nvPr/>
        </p:nvSpPr>
        <p:spPr>
          <a:xfrm>
            <a:off x="0" y="5125647"/>
            <a:ext cx="12192000" cy="174123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C83A676-130B-42D3-881A-D9ACDBEBCF3A}"/>
              </a:ext>
            </a:extLst>
          </p:cNvPr>
          <p:cNvSpPr/>
          <p:nvPr/>
        </p:nvSpPr>
        <p:spPr>
          <a:xfrm>
            <a:off x="0" y="5334000"/>
            <a:ext cx="12192000" cy="15328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2D62B714-70DF-471B-80FD-9D5E0D88C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29" y="5432612"/>
            <a:ext cx="11471341" cy="1331407"/>
          </a:xfrm>
        </p:spPr>
        <p:txBody>
          <a:bodyPr anchor="t" anchorCtr="0">
            <a:normAutofit/>
          </a:bodyPr>
          <a:lstStyle/>
          <a:p>
            <a:pPr algn="ctr"/>
            <a:br>
              <a:rPr lang="it-IT" sz="2400" dirty="0"/>
            </a:br>
            <a:r>
              <a:rPr lang="it-IT" sz="2800" dirty="0"/>
              <a:t>Alessandra Palombi - alessandra.palombi@uniroma2.it</a:t>
            </a:r>
          </a:p>
        </p:txBody>
      </p:sp>
    </p:spTree>
    <p:extLst>
      <p:ext uri="{BB962C8B-B14F-4D97-AF65-F5344CB8AC3E}">
        <p14:creationId xmlns:p14="http://schemas.microsoft.com/office/powerpoint/2010/main" val="40032231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mmer School 2024">
  <a:themeElements>
    <a:clrScheme name="Arancion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ma Summer School 2024" id="{ADC11D4E-EA18-4921-BDF7-41159CABCCBC}" vid="{0D8C6C34-EEDF-4F02-B6EA-3A6C3EA482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Summer School 2024</Template>
  <TotalTime>9273</TotalTime>
  <Words>344</Words>
  <Application>Microsoft Office PowerPoint</Application>
  <PresentationFormat>Widescreen</PresentationFormat>
  <Paragraphs>56</Paragraphs>
  <Slides>7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3" baseType="lpstr">
      <vt:lpstr>Arial</vt:lpstr>
      <vt:lpstr>Calibri</vt:lpstr>
      <vt:lpstr>OpenSans-Regular</vt:lpstr>
      <vt:lpstr>Wingdings</vt:lpstr>
      <vt:lpstr>Tema Summer School 2024</vt:lpstr>
      <vt:lpstr>Graph</vt:lpstr>
      <vt:lpstr>Research activities in UTV’s Metallurgy laboratories</vt:lpstr>
      <vt:lpstr>Presentazione standard di PowerPoint</vt:lpstr>
      <vt:lpstr>Research topics</vt:lpstr>
      <vt:lpstr>Presentazione standard di PowerPoint</vt:lpstr>
      <vt:lpstr>Presentazione standard di PowerPoint</vt:lpstr>
      <vt:lpstr>Presentazione standard di PowerPoint</vt:lpstr>
      <vt:lpstr> Alessandra Palombi - alessandra.palombi@uniroma2.it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alessandra palombi</dc:creator>
  <cp:lastModifiedBy>Alessandra</cp:lastModifiedBy>
  <cp:revision>46</cp:revision>
  <dcterms:created xsi:type="dcterms:W3CDTF">2026-09-15T07:54:06Z</dcterms:created>
  <dcterms:modified xsi:type="dcterms:W3CDTF">2026-09-24T06:49:00Z</dcterms:modified>
</cp:coreProperties>
</file>