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2" r:id="rId4"/>
    <p:sldId id="268" r:id="rId5"/>
    <p:sldId id="260" r:id="rId6"/>
    <p:sldId id="266" r:id="rId7"/>
    <p:sldId id="267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1718"/>
    <a:srgbClr val="B437B3"/>
    <a:srgbClr val="000099"/>
    <a:srgbClr val="7DA4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796" autoAdjust="0"/>
  </p:normalViewPr>
  <p:slideViewPr>
    <p:cSldViewPr snapToGrid="0">
      <p:cViewPr>
        <p:scale>
          <a:sx n="75" d="100"/>
          <a:sy n="75" d="100"/>
        </p:scale>
        <p:origin x="324" y="-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25058-F097-4EC9-9E41-DC79C38966A3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0AD882-D223-4793-89F7-67C17C38A6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223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dirty="0"/>
            </a:b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AD882-D223-4793-89F7-67C17C38A6D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356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AD882-D223-4793-89F7-67C17C38A6D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673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AD882-D223-4793-89F7-67C17C38A6D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019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85869-7E9D-88BE-F84D-388F1FFED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FD8D24-92CE-24CE-6C03-5DF9AFFE8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5BF062-674C-11A4-914B-207BD4E03C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396472-7320-9AA6-8681-D01FF0F766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AD882-D223-4793-89F7-67C17C38A6D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623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AD882-D223-4793-89F7-67C17C38A6D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420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3F308-BC24-1C76-C849-9F97E20A2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91CDA-0FE9-BB05-20CC-49E6A5502B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58C3F1-DDE2-3FC2-25E3-08DCC8ECA5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3A9D66-AFEC-39DB-92C8-8C9C5DA954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AD882-D223-4793-89F7-67C17C38A6D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379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A7D92-282D-5C19-5D2C-E9C90CFF3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D9EA3E-8D61-7411-31D9-51670CBF00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052CFF-29BE-B3F4-72DF-7A54F9FDF2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3EA186-95EA-E85D-59D1-39F19B77C9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AD882-D223-4793-89F7-67C17C38A6D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885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F8681-6C51-2064-2713-EC67DB982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731BF4-5822-B48B-1AC9-85F045F84C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0349EB-D33A-631B-BDF6-3CE74A712A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1294AD-D805-14C2-F28F-6CD6788B31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0AD882-D223-4793-89F7-67C17C38A6D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793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1BAFF-EA24-F165-5CAA-7970FC3039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A8C610-1696-0C7F-4303-0468A9DCF1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F42E3-78E1-2B77-C47D-ACCEC5A32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7C1A9-ACFC-4641-A9F4-420C46FBAEF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BD166-8329-D410-F747-7F7588B9D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A5A5B-9C8B-0442-6B3B-F281C6653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295AB-2957-443F-905D-DEF253502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891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A434-277F-64B4-E339-8A512CE9A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DE2C3-F910-9F3D-2078-9906A1363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40097C-6491-90E7-6AD0-21DE61DEF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7C1A9-ACFC-4641-A9F4-420C46FBAEF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9576B-B5ED-D403-C1F3-28FB1096D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80961-B2EB-011D-7C26-66ABCE37B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295AB-2957-443F-905D-DEF253502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191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6E791-F1F6-155E-C390-2936AF633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14986-B12B-6A52-FA03-BC35121C6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7BD2C-99A0-9F82-5EAC-C48F304D5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7C1A9-ACFC-4641-A9F4-420C46FBAEF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BBFDB-09DA-2365-D887-71BBACCBA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595BD-6674-A026-A7E0-A5FA17AC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295AB-2957-443F-905D-DEF253502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3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31C90-9C47-DC90-F35A-14B89C088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3C257-72DA-0CCB-CD94-701CCAD654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45CCEA-2522-0692-5BFD-EC1CC2084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AFD7E-3DBD-3A08-03B6-D94F2119F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7C1A9-ACFC-4641-A9F4-420C46FBAEF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F03724-1DEA-B608-94D1-50FF84473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E70CBE-2811-E216-E6AA-1CF05E6C3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295AB-2957-443F-905D-DEF253502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79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C13AF-F774-F944-D745-7654E4D0D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DC156-0B2C-9B98-F7B4-606D5A484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E91F42-1A15-CC7B-4049-C8588E28A2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757F47-6462-D4DB-BE82-7F6368A5FE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64AA1E-C9C4-A942-1ED4-A4FCADBD5C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35112C-7B0E-ED69-4A87-3E979BE77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7C1A9-ACFC-4641-A9F4-420C46FBAEF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C21B6C-B64E-15CE-AC6C-E0E80355C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457AC7-0E14-ACDC-D1F6-5395E54A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295AB-2957-443F-905D-DEF253502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916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E23C9-89DE-EED4-76C6-1E0F36A68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862AE8-165C-A1FA-3050-E0F92375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7C1A9-ACFC-4641-A9F4-420C46FBAEF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4C86D9-F1DA-87C3-FAB8-DDF46E35A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3CCEE1-A6CB-3ABD-B713-953CA24A7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295AB-2957-443F-905D-DEF253502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794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F20F54-D6CC-2937-A4BE-82B9E347C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7C1A9-ACFC-4641-A9F4-420C46FBAEF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1979BD-22E3-E3E5-D932-E802154A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312B5-698F-90A3-DC85-9A7B4A4F3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295AB-2957-443F-905D-DEF253502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443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0B40E-7C39-0844-FCAA-F22A9CD2C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4202D-F73B-7E53-6F48-0CF87825E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68BAB-DB0F-1030-B45C-7F1993F04F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EAA020-A0A8-D895-2746-5D0CB2B7C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7C1A9-ACFC-4641-A9F4-420C46FBAEF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CAEB56-4DD9-948F-C483-1319DA50D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EDD5A3-F1C9-A200-9612-427A3C137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295AB-2957-443F-905D-DEF253502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951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7FD3F-8EBF-CDA6-6C4E-10092D484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6BBB2F-5E09-53AF-F515-1A9BB0128A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0682C-5AE4-3B92-64D3-04FE13B55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2B5FB-BE4E-3C88-1AAA-754BEA87D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7C1A9-ACFC-4641-A9F4-420C46FBAEF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922A4-BFFD-419F-4634-D57F3AEE5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C1416-6900-E80F-10DD-C4B0E37D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295AB-2957-443F-905D-DEF253502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249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01D49-82D8-82F3-BFC6-9BC0DDB86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45DECB-7AC7-18E1-8B2D-329A22AD2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DB080-1B11-45BF-DA60-BEDF4F957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7C1A9-ACFC-4641-A9F4-420C46FBAEF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C66BA-7A95-C101-8546-37AD0C0BF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50648D-317A-46C3-864E-0C4D7932E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295AB-2957-443F-905D-DEF253502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36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C13692-8DDC-9D4A-DD1E-4FAB533881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797CA9-30D4-33CB-43F9-2D99455D2F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C5AB3-728D-519D-F8E4-7B7B3AABF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7C1A9-ACFC-4641-A9F4-420C46FBAEF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3979D-E11B-CC4C-B761-9C9511DE9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4497B-8F9F-8B62-B397-0D4BDDEEF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295AB-2957-443F-905D-DEF253502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653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9D2613-E7CD-D649-C7F3-1C2F05619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755CD2-3254-526A-D544-82E2B98DB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B4B56-F263-9154-B7E7-1F29581B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47C1A9-ACFC-4641-A9F4-420C46FBAEFA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48A9A-183C-9496-59FC-868B13B41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30C7A-2E74-6814-7610-EE6021A1F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1295AB-2957-443F-905D-DEF253502B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77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7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4.png"/><Relationship Id="rId1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3.png"/><Relationship Id="rId5" Type="http://schemas.openxmlformats.org/officeDocument/2006/relationships/image" Target="../media/image11.png"/><Relationship Id="rId15" Type="http://schemas.openxmlformats.org/officeDocument/2006/relationships/image" Target="../media/image15.png"/><Relationship Id="rId10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1.png"/><Relationship Id="rId1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8.png"/><Relationship Id="rId5" Type="http://schemas.openxmlformats.org/officeDocument/2006/relationships/image" Target="../media/image3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:a16="http://schemas.microsoft.com/office/drawing/2014/main" id="{93C96DEB-44E3-E5C9-5583-37F97F23D8CF}"/>
              </a:ext>
            </a:extLst>
          </p:cNvPr>
          <p:cNvSpPr/>
          <p:nvPr/>
        </p:nvSpPr>
        <p:spPr>
          <a:xfrm>
            <a:off x="0" y="-238"/>
            <a:ext cx="12192000" cy="6858237"/>
          </a:xfrm>
          <a:prstGeom prst="frame">
            <a:avLst>
              <a:gd name="adj1" fmla="val 1259"/>
            </a:avLst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0BD3A3-E2A7-89AE-0860-7A13EDEF92D0}"/>
              </a:ext>
            </a:extLst>
          </p:cNvPr>
          <p:cNvSpPr/>
          <p:nvPr/>
        </p:nvSpPr>
        <p:spPr>
          <a:xfrm>
            <a:off x="180231" y="169043"/>
            <a:ext cx="11831536" cy="4060057"/>
          </a:xfrm>
          <a:prstGeom prst="rect">
            <a:avLst/>
          </a:prstGeom>
          <a:solidFill>
            <a:srgbClr val="7DA4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04402D-315C-EB87-621E-246CB389892E}"/>
              </a:ext>
            </a:extLst>
          </p:cNvPr>
          <p:cNvSpPr txBox="1"/>
          <p:nvPr/>
        </p:nvSpPr>
        <p:spPr>
          <a:xfrm>
            <a:off x="863536" y="311019"/>
            <a:ext cx="1016555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Bridging UV and soft X-ray excitation in luminescent materials for scintillation </a:t>
            </a:r>
            <a:endParaRPr lang="en-GB" sz="4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 descr="UNIVERSITA'&#10;&#10;AI-generated content may be incorrect.">
            <a:extLst>
              <a:ext uri="{FF2B5EF4-FFF2-40B4-BE49-F238E27FC236}">
                <a16:creationId xmlns:a16="http://schemas.microsoft.com/office/drawing/2014/main" id="{BB422589-8ED8-CC68-9C89-3DFAF0150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53" y="5379944"/>
            <a:ext cx="1140569" cy="1115322"/>
          </a:xfrm>
          <a:prstGeom prst="rect">
            <a:avLst/>
          </a:prstGeom>
        </p:spPr>
      </p:pic>
      <p:pic>
        <p:nvPicPr>
          <p:cNvPr id="15" name="Immagine 2" descr="Press room – MAX IV">
            <a:extLst>
              <a:ext uri="{FF2B5EF4-FFF2-40B4-BE49-F238E27FC236}">
                <a16:creationId xmlns:a16="http://schemas.microsoft.com/office/drawing/2014/main" id="{35E28876-76F2-510A-F193-076FF3D05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1808" y="5939438"/>
            <a:ext cx="1543412" cy="635004"/>
          </a:xfrm>
          <a:prstGeom prst="rect">
            <a:avLst/>
          </a:prstGeom>
        </p:spPr>
      </p:pic>
      <p:pic>
        <p:nvPicPr>
          <p:cNvPr id="17" name="Picture 6" descr="Deutsches Elektronen-Synchrotron DESY">
            <a:extLst>
              <a:ext uri="{FF2B5EF4-FFF2-40B4-BE49-F238E27FC236}">
                <a16:creationId xmlns:a16="http://schemas.microsoft.com/office/drawing/2014/main" id="{7E8ECD14-2DDD-9D08-E147-FB79075FC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2257" y="5351135"/>
            <a:ext cx="1244147" cy="1244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The image features a minimalist design with a gradient background, a stylized 'Son' logo, and a line graph or spectrum peaking in the center, suggesting a scientific or technical theme.&#10;&#10;AI-generated content may be incorrect.">
            <a:extLst>
              <a:ext uri="{FF2B5EF4-FFF2-40B4-BE49-F238E27FC236}">
                <a16:creationId xmlns:a16="http://schemas.microsoft.com/office/drawing/2014/main" id="{DF0677E4-705D-4080-D859-9856A6BC54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739" y="5514383"/>
            <a:ext cx="1947863" cy="9979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DE96A9-001F-3B82-B9E4-F9D074DB8564}"/>
              </a:ext>
            </a:extLst>
          </p:cNvPr>
          <p:cNvSpPr txBox="1"/>
          <p:nvPr/>
        </p:nvSpPr>
        <p:spPr>
          <a:xfrm>
            <a:off x="959343" y="2760489"/>
            <a:ext cx="10170989" cy="1144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Vigorito</a:t>
            </a:r>
            <a:r>
              <a:rPr lang="en-GB" sz="2800" b="1" baseline="30000" dirty="0">
                <a:solidFill>
                  <a:srgbClr val="000099"/>
                </a:solidFill>
              </a:rPr>
              <a:t>1</a:t>
            </a:r>
            <a:r>
              <a:rPr lang="en-GB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R. Lorenzi</a:t>
            </a:r>
            <a:r>
              <a:rPr lang="en-GB" sz="2800" baseline="30000" dirty="0">
                <a:solidFill>
                  <a:srgbClr val="000099"/>
                </a:solidFill>
              </a:rPr>
              <a:t>1</a:t>
            </a:r>
            <a:r>
              <a:rPr lang="en-GB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 Paleari</a:t>
            </a:r>
            <a:r>
              <a:rPr lang="en-GB" sz="2800" baseline="30000" dirty="0">
                <a:solidFill>
                  <a:srgbClr val="000099"/>
                </a:solidFill>
              </a:rPr>
              <a:t>1</a:t>
            </a:r>
            <a:r>
              <a:rPr lang="en-GB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 Ronchi</a:t>
            </a:r>
            <a:r>
              <a:rPr lang="en-GB" sz="2800" baseline="30000" dirty="0">
                <a:solidFill>
                  <a:srgbClr val="000099"/>
                </a:solidFill>
              </a:rPr>
              <a:t>1</a:t>
            </a:r>
            <a:r>
              <a:rPr lang="en-GB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 Erroi</a:t>
            </a:r>
            <a:r>
              <a:rPr lang="en-GB" sz="2800" baseline="30000" dirty="0">
                <a:solidFill>
                  <a:srgbClr val="000099"/>
                </a:solidFill>
              </a:rPr>
              <a:t>1</a:t>
            </a:r>
            <a:r>
              <a:rPr lang="en-GB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F. Cova</a:t>
            </a:r>
            <a:r>
              <a:rPr lang="en-GB" sz="2800" baseline="30000" dirty="0">
                <a:solidFill>
                  <a:srgbClr val="000099"/>
                </a:solidFill>
              </a:rPr>
              <a:t>1</a:t>
            </a:r>
            <a:endParaRPr lang="en-GB" sz="28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Materials Science, University of Milano-Bicocca, Milan, Italy </a:t>
            </a:r>
            <a:endParaRPr lang="en-GB" sz="2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6FF20C-4E2A-FDFA-FABF-F3FC146FB7EC}"/>
              </a:ext>
            </a:extLst>
          </p:cNvPr>
          <p:cNvSpPr txBox="1"/>
          <p:nvPr/>
        </p:nvSpPr>
        <p:spPr>
          <a:xfrm>
            <a:off x="1178774" y="4069134"/>
            <a:ext cx="1016555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buNone/>
            </a:pPr>
            <a:br>
              <a:rPr lang="en-GB" sz="2000" b="0" i="0" u="none" strike="noStrike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GB" sz="2000" b="0" i="0" u="none" strike="noStrike" dirty="0">
                <a:solidFill>
                  <a:schemeClr val="tx1"/>
                </a:solidFill>
                <a:effectLst/>
                <a:latin typeface="+mn-lt"/>
              </a:rPr>
              <a:t>“Gilberto </a:t>
            </a:r>
            <a:r>
              <a:rPr lang="en-GB" sz="20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Vlaic</a:t>
            </a:r>
            <a:r>
              <a:rPr lang="en-GB" sz="2000" b="0" i="0" u="none" strike="noStrike" dirty="0">
                <a:solidFill>
                  <a:schemeClr val="tx1"/>
                </a:solidFill>
                <a:effectLst/>
                <a:latin typeface="+mn-lt"/>
              </a:rPr>
              <a:t>” XVIII School on Synchrotron Radiation: Fundamentals, Methods and Applications</a:t>
            </a:r>
          </a:p>
          <a:p>
            <a:pPr marL="0" marR="0" indent="0" algn="ctr">
              <a:buNone/>
            </a:pPr>
            <a:endParaRPr lang="en-GB" sz="2000" b="0" i="0" dirty="0">
              <a:solidFill>
                <a:schemeClr val="tx1"/>
              </a:solidFill>
              <a:effectLst/>
              <a:latin typeface="+mn-lt"/>
            </a:endParaRPr>
          </a:p>
          <a:p>
            <a:pPr indent="0" algn="ctr">
              <a:buNone/>
            </a:pPr>
            <a:r>
              <a:rPr lang="en-GB" sz="2000" b="0" i="0" dirty="0">
                <a:solidFill>
                  <a:schemeClr val="tx1"/>
                </a:solidFill>
                <a:effectLst/>
                <a:latin typeface="+mn-lt"/>
              </a:rPr>
              <a:t>24 September 2026 </a:t>
            </a:r>
            <a:r>
              <a:rPr lang="en-GB" sz="2000" dirty="0"/>
              <a:t>- </a:t>
            </a:r>
            <a:r>
              <a:rPr lang="en-GB" sz="2000" b="0" i="0" dirty="0">
                <a:solidFill>
                  <a:schemeClr val="tx1"/>
                </a:solidFill>
                <a:effectLst/>
                <a:latin typeface="+mn-lt"/>
              </a:rPr>
              <a:t>Muggia (Italy)</a:t>
            </a:r>
            <a:endParaRPr lang="en-GB" sz="1400" b="0" i="0" dirty="0">
              <a:solidFill>
                <a:srgbClr val="24425A"/>
              </a:solidFill>
              <a:effectLst/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59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D7112-0C66-04F5-CEEB-54A105F40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:a16="http://schemas.microsoft.com/office/drawing/2014/main" id="{8843823D-0B10-B701-EB1B-F77897FC7C90}"/>
              </a:ext>
            </a:extLst>
          </p:cNvPr>
          <p:cNvSpPr/>
          <p:nvPr/>
        </p:nvSpPr>
        <p:spPr>
          <a:xfrm>
            <a:off x="0" y="-238"/>
            <a:ext cx="12192000" cy="6858237"/>
          </a:xfrm>
          <a:prstGeom prst="frame">
            <a:avLst>
              <a:gd name="adj1" fmla="val 1259"/>
            </a:avLst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35F8B5-99D5-5285-2083-67D08108B776}"/>
              </a:ext>
            </a:extLst>
          </p:cNvPr>
          <p:cNvSpPr/>
          <p:nvPr/>
        </p:nvSpPr>
        <p:spPr>
          <a:xfrm>
            <a:off x="80963" y="85725"/>
            <a:ext cx="12030074" cy="1002747"/>
          </a:xfrm>
          <a:prstGeom prst="rect">
            <a:avLst/>
          </a:prstGeom>
          <a:solidFill>
            <a:srgbClr val="7DA4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0D8B2D-0A96-4BE8-A412-7BF2896191AD}"/>
              </a:ext>
            </a:extLst>
          </p:cNvPr>
          <p:cNvSpPr txBox="1"/>
          <p:nvPr/>
        </p:nvSpPr>
        <p:spPr>
          <a:xfrm>
            <a:off x="1013221" y="178786"/>
            <a:ext cx="1016555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Scintillation </a:t>
            </a:r>
            <a:endParaRPr lang="en-GB" sz="4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UNIVERSITA'&#10;&#10;AI-generated content may be incorrect.">
            <a:extLst>
              <a:ext uri="{FF2B5EF4-FFF2-40B4-BE49-F238E27FC236}">
                <a16:creationId xmlns:a16="http://schemas.microsoft.com/office/drawing/2014/main" id="{D362CB96-87B5-FBC9-83BB-C4E0D4241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2" y="125116"/>
            <a:ext cx="936460" cy="915731"/>
          </a:xfrm>
          <a:prstGeom prst="rect">
            <a:avLst/>
          </a:prstGeom>
        </p:spPr>
      </p:pic>
      <p:pic>
        <p:nvPicPr>
          <p:cNvPr id="6" name="Immagine 2" descr="Press room – MAX IV">
            <a:extLst>
              <a:ext uri="{FF2B5EF4-FFF2-40B4-BE49-F238E27FC236}">
                <a16:creationId xmlns:a16="http://schemas.microsoft.com/office/drawing/2014/main" id="{C87F115A-D8C6-8B17-E9D3-C4E7F06B4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2392" y="246004"/>
            <a:ext cx="1543412" cy="635004"/>
          </a:xfrm>
          <a:prstGeom prst="rect">
            <a:avLst/>
          </a:prstGeom>
        </p:spPr>
      </p:pic>
      <p:pic>
        <p:nvPicPr>
          <p:cNvPr id="10" name="Picture 6" descr="Deutsches Elektronen-Synchrotron DESY">
            <a:extLst>
              <a:ext uri="{FF2B5EF4-FFF2-40B4-BE49-F238E27FC236}">
                <a16:creationId xmlns:a16="http://schemas.microsoft.com/office/drawing/2014/main" id="{8E4F9FF8-0C30-4167-00F1-3B083CF13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0190" y="85725"/>
            <a:ext cx="936461" cy="93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The image features a minimalist design with a gradient background, a stylized 'Son' logo, and a line graph or spectrum peaking in the center, suggesting a scientific or technical theme.&#10;&#10;AI-generated content may be incorrect.">
            <a:extLst>
              <a:ext uri="{FF2B5EF4-FFF2-40B4-BE49-F238E27FC236}">
                <a16:creationId xmlns:a16="http://schemas.microsoft.com/office/drawing/2014/main" id="{B28AB750-45D0-D413-A76F-41083DDC50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22" y="190282"/>
            <a:ext cx="1706728" cy="8743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426D93-5890-6BBD-3CEB-1BA393B9840F}"/>
              </a:ext>
            </a:extLst>
          </p:cNvPr>
          <p:cNvSpPr txBox="1"/>
          <p:nvPr/>
        </p:nvSpPr>
        <p:spPr>
          <a:xfrm>
            <a:off x="-58184" y="1232438"/>
            <a:ext cx="59821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/>
              <a:t>A scintillator is a material that absorbs high-energy radiation and re-emits part of that absorbed energy as light, typically in the visible or near-visible range</a:t>
            </a:r>
            <a:endParaRPr lang="en-GB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E067F06-288B-575E-886C-1660C4654959}"/>
              </a:ext>
            </a:extLst>
          </p:cNvPr>
          <p:cNvGrpSpPr/>
          <p:nvPr/>
        </p:nvGrpSpPr>
        <p:grpSpPr>
          <a:xfrm>
            <a:off x="406400" y="2115307"/>
            <a:ext cx="4761498" cy="1472283"/>
            <a:chOff x="511342" y="2303875"/>
            <a:chExt cx="4761498" cy="1472283"/>
          </a:xfrm>
        </p:grpSpPr>
        <p:pic>
          <p:nvPicPr>
            <p:cNvPr id="11" name="Picture 10" descr="The diagram illustrates a crystal photodetector, where a particle is being longitudinized and interacting with a crystal structure.&#10;&#10;AI-generated content may be incorrect.">
              <a:extLst>
                <a:ext uri="{FF2B5EF4-FFF2-40B4-BE49-F238E27FC236}">
                  <a16:creationId xmlns:a16="http://schemas.microsoft.com/office/drawing/2014/main" id="{AD80CACC-9ACC-5C18-11C0-A6646CB0F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343"/>
            <a:stretch>
              <a:fillRect/>
            </a:stretch>
          </p:blipFill>
          <p:spPr>
            <a:xfrm>
              <a:off x="511342" y="2303875"/>
              <a:ext cx="4761498" cy="147228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9C14F73-8F38-3194-CBFF-AC7DAD0BC4CC}"/>
                </a:ext>
              </a:extLst>
            </p:cNvPr>
            <p:cNvSpPr/>
            <p:nvPr/>
          </p:nvSpPr>
          <p:spPr>
            <a:xfrm>
              <a:off x="1977656" y="3600893"/>
              <a:ext cx="630865" cy="1681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DE8C1A4-E5EB-DD4F-A6FD-5CCF03EED047}"/>
              </a:ext>
            </a:extLst>
          </p:cNvPr>
          <p:cNvSpPr txBox="1"/>
          <p:nvPr/>
        </p:nvSpPr>
        <p:spPr>
          <a:xfrm>
            <a:off x="1396230" y="3403142"/>
            <a:ext cx="15838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Scintillating material </a:t>
            </a:r>
            <a:endParaRPr lang="en-GB" sz="24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BC29C83-5DF8-2B52-8DFE-875F570527B8}"/>
              </a:ext>
            </a:extLst>
          </p:cNvPr>
          <p:cNvSpPr txBox="1"/>
          <p:nvPr/>
        </p:nvSpPr>
        <p:spPr>
          <a:xfrm>
            <a:off x="1253363" y="3803668"/>
            <a:ext cx="3632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X-rays, γ-rays, neutrons, electrons and α particles</a:t>
            </a:r>
          </a:p>
        </p:txBody>
      </p:sp>
      <p:sp>
        <p:nvSpPr>
          <p:cNvPr id="121" name="Free-form: Shape 120">
            <a:extLst>
              <a:ext uri="{FF2B5EF4-FFF2-40B4-BE49-F238E27FC236}">
                <a16:creationId xmlns:a16="http://schemas.microsoft.com/office/drawing/2014/main" id="{45036DB8-F920-2822-D59D-25FA81619AA8}"/>
              </a:ext>
            </a:extLst>
          </p:cNvPr>
          <p:cNvSpPr/>
          <p:nvPr/>
        </p:nvSpPr>
        <p:spPr>
          <a:xfrm>
            <a:off x="558596" y="3251200"/>
            <a:ext cx="622504" cy="886241"/>
          </a:xfrm>
          <a:custGeom>
            <a:avLst/>
            <a:gdLst>
              <a:gd name="csX0" fmla="*/ 63704 w 622504"/>
              <a:gd name="csY0" fmla="*/ 0 h 886241"/>
              <a:gd name="csX1" fmla="*/ 51004 w 622504"/>
              <a:gd name="csY1" fmla="*/ 762000 h 886241"/>
              <a:gd name="csX2" fmla="*/ 622504 w 622504"/>
              <a:gd name="csY2" fmla="*/ 876300 h 8862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622504" h="886241">
                <a:moveTo>
                  <a:pt x="63704" y="0"/>
                </a:moveTo>
                <a:cubicBezTo>
                  <a:pt x="10787" y="307975"/>
                  <a:pt x="-42129" y="615950"/>
                  <a:pt x="51004" y="762000"/>
                </a:cubicBezTo>
                <a:cubicBezTo>
                  <a:pt x="144137" y="908050"/>
                  <a:pt x="383320" y="892175"/>
                  <a:pt x="622504" y="876300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36F8F4D4-F78A-722E-B17D-C7E6DB459D09}"/>
              </a:ext>
            </a:extLst>
          </p:cNvPr>
          <p:cNvSpPr/>
          <p:nvPr/>
        </p:nvSpPr>
        <p:spPr>
          <a:xfrm>
            <a:off x="406400" y="4795132"/>
            <a:ext cx="11341100" cy="155779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67D7CA3-DBAC-6825-1543-71F94BB6CF40}"/>
              </a:ext>
            </a:extLst>
          </p:cNvPr>
          <p:cNvSpPr txBox="1"/>
          <p:nvPr/>
        </p:nvSpPr>
        <p:spPr>
          <a:xfrm>
            <a:off x="4415151" y="4533906"/>
            <a:ext cx="344755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7DA4E9"/>
                </a:solidFill>
              </a:rPr>
              <a:t>Classes of scintillators </a:t>
            </a: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7068873-E68A-1E73-35FF-05AE06DEED31}"/>
              </a:ext>
            </a:extLst>
          </p:cNvPr>
          <p:cNvGrpSpPr/>
          <p:nvPr/>
        </p:nvGrpSpPr>
        <p:grpSpPr>
          <a:xfrm>
            <a:off x="5888885" y="1254937"/>
            <a:ext cx="6177702" cy="2870779"/>
            <a:chOff x="8788861" y="6344799"/>
            <a:chExt cx="9552984" cy="4439273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77F3688-CFD4-D391-470A-435F24458EBF}"/>
                </a:ext>
              </a:extLst>
            </p:cNvPr>
            <p:cNvGrpSpPr/>
            <p:nvPr/>
          </p:nvGrpSpPr>
          <p:grpSpPr>
            <a:xfrm>
              <a:off x="8788861" y="6344799"/>
              <a:ext cx="9314674" cy="4439273"/>
              <a:chOff x="3902962" y="27611977"/>
              <a:chExt cx="19076426" cy="9091613"/>
            </a:xfrm>
          </p:grpSpPr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4289F419-4113-3E8A-4DEF-7E4A46847CFE}"/>
                  </a:ext>
                </a:extLst>
              </p:cNvPr>
              <p:cNvSpPr/>
              <p:nvPr/>
            </p:nvSpPr>
            <p:spPr>
              <a:xfrm>
                <a:off x="7236016" y="35215033"/>
                <a:ext cx="12911956" cy="1312983"/>
              </a:xfrm>
              <a:prstGeom prst="rect">
                <a:avLst/>
              </a:prstGeom>
              <a:solidFill>
                <a:srgbClr val="7DA4E9">
                  <a:alpha val="50000"/>
                </a:srgbClr>
              </a:solidFill>
              <a:ln w="38100"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A23301FC-54D5-E26B-9431-18015741D28F}"/>
                  </a:ext>
                </a:extLst>
              </p:cNvPr>
              <p:cNvSpPr/>
              <p:nvPr/>
            </p:nvSpPr>
            <p:spPr>
              <a:xfrm>
                <a:off x="7236015" y="32588234"/>
                <a:ext cx="12911957" cy="1248990"/>
              </a:xfrm>
              <a:prstGeom prst="rect">
                <a:avLst/>
              </a:prstGeom>
              <a:solidFill>
                <a:srgbClr val="7DA4E9">
                  <a:alpha val="50000"/>
                </a:srgbClr>
              </a:solidFill>
              <a:ln w="38100"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F5103B4C-1AF5-DAD6-B1DF-2E196DD0CFBE}"/>
                  </a:ext>
                </a:extLst>
              </p:cNvPr>
              <p:cNvSpPr/>
              <p:nvPr/>
            </p:nvSpPr>
            <p:spPr>
              <a:xfrm>
                <a:off x="7236014" y="28017481"/>
                <a:ext cx="12911957" cy="2969944"/>
              </a:xfrm>
              <a:prstGeom prst="rect">
                <a:avLst/>
              </a:prstGeom>
              <a:solidFill>
                <a:srgbClr val="7DA4E9">
                  <a:alpha val="50000"/>
                </a:srgbClr>
              </a:solidFill>
              <a:ln w="38100"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cxnSp>
            <p:nvCxnSpPr>
              <p:cNvPr id="133" name="Straight Arrow Connector 132">
                <a:extLst>
                  <a:ext uri="{FF2B5EF4-FFF2-40B4-BE49-F238E27FC236}">
                    <a16:creationId xmlns:a16="http://schemas.microsoft.com/office/drawing/2014/main" id="{A1BB6992-DD78-0153-EEEE-492EE898FF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65673" y="28374930"/>
                <a:ext cx="0" cy="8314200"/>
              </a:xfrm>
              <a:prstGeom prst="straightConnector1">
                <a:avLst/>
              </a:prstGeom>
              <a:ln w="76200">
                <a:solidFill>
                  <a:srgbClr val="000099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F54D52F6-D8F4-F257-C8D3-C32C8D037646}"/>
                  </a:ext>
                </a:extLst>
              </p:cNvPr>
              <p:cNvSpPr txBox="1"/>
              <p:nvPr/>
            </p:nvSpPr>
            <p:spPr>
              <a:xfrm rot="16200000">
                <a:off x="3425215" y="32059404"/>
                <a:ext cx="1611414" cy="6559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>
                    <a:solidFill>
                      <a:srgbClr val="00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Energy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6365F063-BF47-15BC-CEC1-E0616CC49EC1}"/>
                  </a:ext>
                </a:extLst>
              </p:cNvPr>
              <p:cNvSpPr txBox="1"/>
              <p:nvPr/>
            </p:nvSpPr>
            <p:spPr>
              <a:xfrm>
                <a:off x="15434483" y="28044050"/>
                <a:ext cx="4926450" cy="974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dirty="0">
                    <a:solidFill>
                      <a:srgbClr val="00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Conduction band</a:t>
                </a:r>
              </a:p>
            </p:txBody>
          </p: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C6119D60-B519-6CD5-D417-A8F7DCF042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84967" y="27611977"/>
                <a:ext cx="0" cy="905646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654C1AD7-18BB-7BFE-44D8-E6C860FC825F}"/>
                  </a:ext>
                </a:extLst>
              </p:cNvPr>
              <p:cNvSpPr/>
              <p:nvPr/>
            </p:nvSpPr>
            <p:spPr>
              <a:xfrm>
                <a:off x="7890231" y="35524936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38" name="Straight Arrow Connector 137">
                <a:extLst>
                  <a:ext uri="{FF2B5EF4-FFF2-40B4-BE49-F238E27FC236}">
                    <a16:creationId xmlns:a16="http://schemas.microsoft.com/office/drawing/2014/main" id="{C9E721EB-EFED-3BF3-49E7-719D931500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21379" y="29423709"/>
                <a:ext cx="0" cy="5961443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prstDash val="dash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70725384-AA01-263A-A3C1-96516CBB6237}"/>
                  </a:ext>
                </a:extLst>
              </p:cNvPr>
              <p:cNvSpPr/>
              <p:nvPr/>
            </p:nvSpPr>
            <p:spPr>
              <a:xfrm>
                <a:off x="7967814" y="28885396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A31E30D1-4D47-6BA6-4A85-3636B67067D9}"/>
                  </a:ext>
                </a:extLst>
              </p:cNvPr>
              <p:cNvGrpSpPr/>
              <p:nvPr/>
            </p:nvGrpSpPr>
            <p:grpSpPr>
              <a:xfrm>
                <a:off x="6255039" y="31767484"/>
                <a:ext cx="1170867" cy="862789"/>
                <a:chOff x="6432338" y="31388706"/>
                <a:chExt cx="1170867" cy="862789"/>
              </a:xfrm>
            </p:grpSpPr>
            <p:sp>
              <p:nvSpPr>
                <p:cNvPr id="226" name="Free-form: Shape 225">
                  <a:extLst>
                    <a:ext uri="{FF2B5EF4-FFF2-40B4-BE49-F238E27FC236}">
                      <a16:creationId xmlns:a16="http://schemas.microsoft.com/office/drawing/2014/main" id="{C73BE676-8CD1-EBFE-D25C-606E98A26637}"/>
                    </a:ext>
                  </a:extLst>
                </p:cNvPr>
                <p:cNvSpPr/>
                <p:nvPr/>
              </p:nvSpPr>
              <p:spPr>
                <a:xfrm rot="21087203">
                  <a:off x="6432338" y="31388706"/>
                  <a:ext cx="1082582" cy="862789"/>
                </a:xfrm>
                <a:custGeom>
                  <a:avLst/>
                  <a:gdLst>
                    <a:gd name="csX0" fmla="*/ 0 w 1456661"/>
                    <a:gd name="csY0" fmla="*/ 691598 h 1188439"/>
                    <a:gd name="csX1" fmla="*/ 361507 w 1456661"/>
                    <a:gd name="csY1" fmla="*/ 11114 h 1188439"/>
                    <a:gd name="csX2" fmla="*/ 542261 w 1456661"/>
                    <a:gd name="csY2" fmla="*/ 1180695 h 1188439"/>
                    <a:gd name="csX3" fmla="*/ 882502 w 1456661"/>
                    <a:gd name="csY3" fmla="*/ 521477 h 1188439"/>
                    <a:gd name="csX4" fmla="*/ 1201479 w 1456661"/>
                    <a:gd name="csY4" fmla="*/ 564007 h 1188439"/>
                    <a:gd name="csX5" fmla="*/ 1456661 w 1456661"/>
                    <a:gd name="csY5" fmla="*/ 564007 h 118843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1456661" h="1188439">
                      <a:moveTo>
                        <a:pt x="0" y="691598"/>
                      </a:moveTo>
                      <a:cubicBezTo>
                        <a:pt x="135565" y="310598"/>
                        <a:pt x="271130" y="-70402"/>
                        <a:pt x="361507" y="11114"/>
                      </a:cubicBezTo>
                      <a:cubicBezTo>
                        <a:pt x="451884" y="92630"/>
                        <a:pt x="455429" y="1095635"/>
                        <a:pt x="542261" y="1180695"/>
                      </a:cubicBezTo>
                      <a:cubicBezTo>
                        <a:pt x="629093" y="1265755"/>
                        <a:pt x="772632" y="624258"/>
                        <a:pt x="882502" y="521477"/>
                      </a:cubicBezTo>
                      <a:cubicBezTo>
                        <a:pt x="992372" y="418696"/>
                        <a:pt x="1105786" y="556919"/>
                        <a:pt x="1201479" y="564007"/>
                      </a:cubicBezTo>
                      <a:cubicBezTo>
                        <a:pt x="1297172" y="571095"/>
                        <a:pt x="1376916" y="567551"/>
                        <a:pt x="1456661" y="564007"/>
                      </a:cubicBezTo>
                    </a:path>
                  </a:pathLst>
                </a:custGeom>
                <a:noFill/>
                <a:ln w="5715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7" name="Isosceles Triangle 226">
                  <a:extLst>
                    <a:ext uri="{FF2B5EF4-FFF2-40B4-BE49-F238E27FC236}">
                      <a16:creationId xmlns:a16="http://schemas.microsoft.com/office/drawing/2014/main" id="{33E7D521-35B3-FD0B-EEFC-B713FD7EA21F}"/>
                    </a:ext>
                  </a:extLst>
                </p:cNvPr>
                <p:cNvSpPr/>
                <p:nvPr/>
              </p:nvSpPr>
              <p:spPr>
                <a:xfrm rot="19515675">
                  <a:off x="7414575" y="31654996"/>
                  <a:ext cx="188630" cy="137120"/>
                </a:xfrm>
                <a:prstGeom prst="triangle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FB667CCE-3A86-4F34-AA7D-BF2BDDFF8CBA}"/>
                  </a:ext>
                </a:extLst>
              </p:cNvPr>
              <p:cNvSpPr txBox="1"/>
              <p:nvPr/>
            </p:nvSpPr>
            <p:spPr>
              <a:xfrm>
                <a:off x="5128899" y="30552696"/>
                <a:ext cx="2667486" cy="13645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Ionizing radiation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722E0C2D-279C-E42A-935D-0AB7712C4BBD}"/>
                  </a:ext>
                </a:extLst>
              </p:cNvPr>
              <p:cNvSpPr txBox="1"/>
              <p:nvPr/>
            </p:nvSpPr>
            <p:spPr>
              <a:xfrm>
                <a:off x="8392295" y="35497859"/>
                <a:ext cx="4280612" cy="1072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b="1" dirty="0">
                    <a:ln>
                      <a:solidFill>
                        <a:srgbClr val="000099"/>
                      </a:solidFill>
                    </a:ln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Deep hole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6FCA8426-D9EB-7341-C390-1C1CA921CB33}"/>
                  </a:ext>
                </a:extLst>
              </p:cNvPr>
              <p:cNvSpPr txBox="1"/>
              <p:nvPr/>
            </p:nvSpPr>
            <p:spPr>
              <a:xfrm>
                <a:off x="8054694" y="27928438"/>
                <a:ext cx="3251918" cy="877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>
                    <a:solidFill>
                      <a:srgbClr val="00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Hot electron </a:t>
                </a:r>
              </a:p>
            </p:txBody>
          </p:sp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E7A3015D-657B-E5A8-0905-5D1AB613DF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90931" y="29229019"/>
                <a:ext cx="161570" cy="3128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Arrow Connector 144">
                <a:extLst>
                  <a:ext uri="{FF2B5EF4-FFF2-40B4-BE49-F238E27FC236}">
                    <a16:creationId xmlns:a16="http://schemas.microsoft.com/office/drawing/2014/main" id="{0DB70B5C-3259-B263-EB31-74A8305F88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62878" y="29372979"/>
                <a:ext cx="403666" cy="8821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DFA4BF48-9226-0DB5-FBBC-49DFEE8F0D3C}"/>
                  </a:ext>
                </a:extLst>
              </p:cNvPr>
              <p:cNvSpPr/>
              <p:nvPr/>
            </p:nvSpPr>
            <p:spPr>
              <a:xfrm>
                <a:off x="8278266" y="29557079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C20EB061-5C23-4EC6-8B4F-56FFE7F3E30E}"/>
                  </a:ext>
                </a:extLst>
              </p:cNvPr>
              <p:cNvSpPr/>
              <p:nvPr/>
            </p:nvSpPr>
            <p:spPr>
              <a:xfrm>
                <a:off x="8701112" y="29299912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id="{217E34B3-713F-266E-7097-8E3F41F20B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18320" y="29868895"/>
                <a:ext cx="13091" cy="19926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Arrow Connector 148">
                <a:extLst>
                  <a:ext uri="{FF2B5EF4-FFF2-40B4-BE49-F238E27FC236}">
                    <a16:creationId xmlns:a16="http://schemas.microsoft.com/office/drawing/2014/main" id="{ACCB5A72-7C2F-279B-3A55-3BAA73CAF6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14829" y="29871447"/>
                <a:ext cx="355044" cy="1208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Arrow Connector 149">
                <a:extLst>
                  <a:ext uri="{FF2B5EF4-FFF2-40B4-BE49-F238E27FC236}">
                    <a16:creationId xmlns:a16="http://schemas.microsoft.com/office/drawing/2014/main" id="{C36E86D5-B298-A6C8-533E-27282A2A3E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42855" y="29581035"/>
                <a:ext cx="236696" cy="29523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Arrow Connector 150">
                <a:extLst>
                  <a:ext uri="{FF2B5EF4-FFF2-40B4-BE49-F238E27FC236}">
                    <a16:creationId xmlns:a16="http://schemas.microsoft.com/office/drawing/2014/main" id="{750EE7B7-9ACD-2C66-E387-695FABD939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37242" y="29583501"/>
                <a:ext cx="565753" cy="18055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BBE0B19D-BE53-AF14-3029-73EB508D0DA5}"/>
                  </a:ext>
                </a:extLst>
              </p:cNvPr>
              <p:cNvSpPr/>
              <p:nvPr/>
            </p:nvSpPr>
            <p:spPr>
              <a:xfrm>
                <a:off x="8754855" y="29971477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38EAC4E0-37CC-6071-69E1-A8BB72488E57}"/>
                  </a:ext>
                </a:extLst>
              </p:cNvPr>
              <p:cNvSpPr/>
              <p:nvPr/>
            </p:nvSpPr>
            <p:spPr>
              <a:xfrm>
                <a:off x="8305133" y="30094523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3302D0E0-5241-F7D4-55D8-CBD732D19580}"/>
                  </a:ext>
                </a:extLst>
              </p:cNvPr>
              <p:cNvSpPr/>
              <p:nvPr/>
            </p:nvSpPr>
            <p:spPr>
              <a:xfrm>
                <a:off x="9243563" y="29849855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236CE203-1BAC-341F-CF6D-86FFC5016300}"/>
                  </a:ext>
                </a:extLst>
              </p:cNvPr>
              <p:cNvSpPr/>
              <p:nvPr/>
            </p:nvSpPr>
            <p:spPr>
              <a:xfrm>
                <a:off x="9629026" y="29787889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cxnSp>
            <p:nvCxnSpPr>
              <p:cNvPr id="156" name="Straight Arrow Connector 155">
                <a:extLst>
                  <a:ext uri="{FF2B5EF4-FFF2-40B4-BE49-F238E27FC236}">
                    <a16:creationId xmlns:a16="http://schemas.microsoft.com/office/drawing/2014/main" id="{23EC4AFE-D93B-A9AE-DFAB-0F4C6B1937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62023" y="30400703"/>
                <a:ext cx="102001" cy="20231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Arrow Connector 156">
                <a:extLst>
                  <a:ext uri="{FF2B5EF4-FFF2-40B4-BE49-F238E27FC236}">
                    <a16:creationId xmlns:a16="http://schemas.microsoft.com/office/drawing/2014/main" id="{67BAF620-2A3F-9E41-012E-330D9131A5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62023" y="30408679"/>
                <a:ext cx="417712" cy="19433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A9B9AA01-4849-0B09-4884-802D26AEA807}"/>
                  </a:ext>
                </a:extLst>
              </p:cNvPr>
              <p:cNvSpPr/>
              <p:nvPr/>
            </p:nvSpPr>
            <p:spPr>
              <a:xfrm>
                <a:off x="8462023" y="30609672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524A9211-8F01-93F3-4EA0-61140B2978B0}"/>
                  </a:ext>
                </a:extLst>
              </p:cNvPr>
              <p:cNvSpPr/>
              <p:nvPr/>
            </p:nvSpPr>
            <p:spPr>
              <a:xfrm>
                <a:off x="8828735" y="30609672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A5E6DBD4-A93B-F391-709C-64AD9A2B60FF}"/>
                  </a:ext>
                </a:extLst>
              </p:cNvPr>
              <p:cNvSpPr/>
              <p:nvPr/>
            </p:nvSpPr>
            <p:spPr>
              <a:xfrm>
                <a:off x="9195447" y="30609672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47DC9B2E-C7C1-C044-0A4C-86685CE632CC}"/>
                  </a:ext>
                </a:extLst>
              </p:cNvPr>
              <p:cNvSpPr/>
              <p:nvPr/>
            </p:nvSpPr>
            <p:spPr>
              <a:xfrm>
                <a:off x="9562159" y="30609672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79B9C754-479A-D57C-B480-329E6A0EC6CE}"/>
                  </a:ext>
                </a:extLst>
              </p:cNvPr>
              <p:cNvSpPr/>
              <p:nvPr/>
            </p:nvSpPr>
            <p:spPr>
              <a:xfrm>
                <a:off x="9928871" y="30609672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4729ADA7-69A0-CD20-3C7D-455C95A72043}"/>
                  </a:ext>
                </a:extLst>
              </p:cNvPr>
              <p:cNvSpPr/>
              <p:nvPr/>
            </p:nvSpPr>
            <p:spPr>
              <a:xfrm>
                <a:off x="10256111" y="30609672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cxnSp>
            <p:nvCxnSpPr>
              <p:cNvPr id="164" name="Straight Arrow Connector 163">
                <a:extLst>
                  <a:ext uri="{FF2B5EF4-FFF2-40B4-BE49-F238E27FC236}">
                    <a16:creationId xmlns:a16="http://schemas.microsoft.com/office/drawing/2014/main" id="{E2D7F0E1-7514-9822-EC3A-50F30C38B5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17021" y="30240133"/>
                <a:ext cx="207661" cy="36288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Arrow Connector 164">
                <a:extLst>
                  <a:ext uri="{FF2B5EF4-FFF2-40B4-BE49-F238E27FC236}">
                    <a16:creationId xmlns:a16="http://schemas.microsoft.com/office/drawing/2014/main" id="{A88413C8-CC54-4956-AFA4-B68048769E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17021" y="30248109"/>
                <a:ext cx="630632" cy="31371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Arrow Connector 165">
                <a:extLst>
                  <a:ext uri="{FF2B5EF4-FFF2-40B4-BE49-F238E27FC236}">
                    <a16:creationId xmlns:a16="http://schemas.microsoft.com/office/drawing/2014/main" id="{D6F7D341-0BBB-B406-5AC6-4B7ADE4E7C3D}"/>
                  </a:ext>
                </a:extLst>
              </p:cNvPr>
              <p:cNvCxnSpPr>
                <a:cxnSpLocks/>
                <a:stCxn id="155" idx="5"/>
              </p:cNvCxnSpPr>
              <p:nvPr/>
            </p:nvCxnSpPr>
            <p:spPr>
              <a:xfrm>
                <a:off x="9874849" y="30033712"/>
                <a:ext cx="130404" cy="54677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Arrow Connector 166">
                <a:extLst>
                  <a:ext uri="{FF2B5EF4-FFF2-40B4-BE49-F238E27FC236}">
                    <a16:creationId xmlns:a16="http://schemas.microsoft.com/office/drawing/2014/main" id="{E0F54A40-3E27-C3E8-5C84-8398FAA22033}"/>
                  </a:ext>
                </a:extLst>
              </p:cNvPr>
              <p:cNvCxnSpPr>
                <a:cxnSpLocks/>
                <a:stCxn id="155" idx="5"/>
              </p:cNvCxnSpPr>
              <p:nvPr/>
            </p:nvCxnSpPr>
            <p:spPr>
              <a:xfrm>
                <a:off x="9874849" y="30033712"/>
                <a:ext cx="465856" cy="52811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4D4B557B-274D-6FB6-9342-13497B1C09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91724" y="27630998"/>
                <a:ext cx="0" cy="357596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3EB251CA-1BC0-219B-C72E-7E5AD3BE4A96}"/>
                  </a:ext>
                </a:extLst>
              </p:cNvPr>
              <p:cNvSpPr/>
              <p:nvPr/>
            </p:nvSpPr>
            <p:spPr>
              <a:xfrm>
                <a:off x="8504530" y="32656529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C8B679E2-5A06-C6BB-A16E-0829F1A53BA3}"/>
                  </a:ext>
                </a:extLst>
              </p:cNvPr>
              <p:cNvSpPr/>
              <p:nvPr/>
            </p:nvSpPr>
            <p:spPr>
              <a:xfrm>
                <a:off x="8871242" y="32656529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F4854597-7637-6F9B-3241-FB9083144FC6}"/>
                  </a:ext>
                </a:extLst>
              </p:cNvPr>
              <p:cNvSpPr/>
              <p:nvPr/>
            </p:nvSpPr>
            <p:spPr>
              <a:xfrm>
                <a:off x="9237954" y="32656529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EEEA0D2B-7541-743E-9456-D4F8D6C43470}"/>
                  </a:ext>
                </a:extLst>
              </p:cNvPr>
              <p:cNvSpPr/>
              <p:nvPr/>
            </p:nvSpPr>
            <p:spPr>
              <a:xfrm>
                <a:off x="9604666" y="32656529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B3762B73-1F27-8A21-7D63-022890A48ECD}"/>
                  </a:ext>
                </a:extLst>
              </p:cNvPr>
              <p:cNvSpPr/>
              <p:nvPr/>
            </p:nvSpPr>
            <p:spPr>
              <a:xfrm>
                <a:off x="9971378" y="32656529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74" name="Oval 173">
                <a:extLst>
                  <a:ext uri="{FF2B5EF4-FFF2-40B4-BE49-F238E27FC236}">
                    <a16:creationId xmlns:a16="http://schemas.microsoft.com/office/drawing/2014/main" id="{ABE62C76-DCE0-81D9-92ED-88105232C523}"/>
                  </a:ext>
                </a:extLst>
              </p:cNvPr>
              <p:cNvSpPr/>
              <p:nvPr/>
            </p:nvSpPr>
            <p:spPr>
              <a:xfrm>
                <a:off x="10298618" y="32656529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cxnSp>
            <p:nvCxnSpPr>
              <p:cNvPr id="175" name="Straight Arrow Connector 174">
                <a:extLst>
                  <a:ext uri="{FF2B5EF4-FFF2-40B4-BE49-F238E27FC236}">
                    <a16:creationId xmlns:a16="http://schemas.microsoft.com/office/drawing/2014/main" id="{A512FB0F-D1F4-2C64-E21B-D7923A3320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58293" y="30753672"/>
                <a:ext cx="130865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7DD2E154-FC0E-5FCC-F5C8-ED39F192D624}"/>
                  </a:ext>
                </a:extLst>
              </p:cNvPr>
              <p:cNvSpPr/>
              <p:nvPr/>
            </p:nvSpPr>
            <p:spPr>
              <a:xfrm>
                <a:off x="12107587" y="30609672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331A9851-6D2E-FA12-1DAC-6D6F3CB9EC09}"/>
                  </a:ext>
                </a:extLst>
              </p:cNvPr>
              <p:cNvSpPr/>
              <p:nvPr/>
            </p:nvSpPr>
            <p:spPr>
              <a:xfrm>
                <a:off x="12533155" y="30616695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4F07183D-6EBF-0D88-2F48-FEE4C8E7613E}"/>
                  </a:ext>
                </a:extLst>
              </p:cNvPr>
              <p:cNvSpPr/>
              <p:nvPr/>
            </p:nvSpPr>
            <p:spPr>
              <a:xfrm>
                <a:off x="13586294" y="30609672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E298B10E-8FA9-B6BB-8BD1-13469D9D7F51}"/>
                  </a:ext>
                </a:extLst>
              </p:cNvPr>
              <p:cNvSpPr/>
              <p:nvPr/>
            </p:nvSpPr>
            <p:spPr>
              <a:xfrm>
                <a:off x="14475116" y="30609672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4DDF68CE-F363-9369-2974-8E093606DB40}"/>
                  </a:ext>
                </a:extLst>
              </p:cNvPr>
              <p:cNvCxnSpPr/>
              <p:nvPr/>
            </p:nvCxnSpPr>
            <p:spPr>
              <a:xfrm>
                <a:off x="12149532" y="31116182"/>
                <a:ext cx="925033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EA53AD7B-0E8E-670E-09B9-B6F4A22C0EDA}"/>
                  </a:ext>
                </a:extLst>
              </p:cNvPr>
              <p:cNvCxnSpPr/>
              <p:nvPr/>
            </p:nvCxnSpPr>
            <p:spPr>
              <a:xfrm>
                <a:off x="12149532" y="32443479"/>
                <a:ext cx="925033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D6FC5BF3-F6A9-C224-D58E-66F2652D1CD7}"/>
                  </a:ext>
                </a:extLst>
              </p:cNvPr>
              <p:cNvCxnSpPr/>
              <p:nvPr/>
            </p:nvCxnSpPr>
            <p:spPr>
              <a:xfrm>
                <a:off x="13992514" y="31442431"/>
                <a:ext cx="925033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299FA458-96D0-765E-C956-A51146CEBD94}"/>
                  </a:ext>
                </a:extLst>
              </p:cNvPr>
              <p:cNvCxnSpPr/>
              <p:nvPr/>
            </p:nvCxnSpPr>
            <p:spPr>
              <a:xfrm>
                <a:off x="13992513" y="32055392"/>
                <a:ext cx="925033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220DC10F-9B36-C19E-DBD4-1663A5EE7732}"/>
                  </a:ext>
                </a:extLst>
              </p:cNvPr>
              <p:cNvSpPr/>
              <p:nvPr/>
            </p:nvSpPr>
            <p:spPr>
              <a:xfrm>
                <a:off x="12450971" y="31001750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AD1A911B-059B-EAC4-B41A-99B7100D3F01}"/>
                  </a:ext>
                </a:extLst>
              </p:cNvPr>
              <p:cNvSpPr/>
              <p:nvPr/>
            </p:nvSpPr>
            <p:spPr>
              <a:xfrm>
                <a:off x="12470330" y="32253243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E2AADD8E-B544-E2AA-558A-C6D151AFA748}"/>
                  </a:ext>
                </a:extLst>
              </p:cNvPr>
              <p:cNvSpPr/>
              <p:nvPr/>
            </p:nvSpPr>
            <p:spPr>
              <a:xfrm>
                <a:off x="14305456" y="31909171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87" name="Oval 186">
                <a:extLst>
                  <a:ext uri="{FF2B5EF4-FFF2-40B4-BE49-F238E27FC236}">
                    <a16:creationId xmlns:a16="http://schemas.microsoft.com/office/drawing/2014/main" id="{2DDBC3E2-2CA1-AB46-E39B-EE35B0DFE7BB}"/>
                  </a:ext>
                </a:extLst>
              </p:cNvPr>
              <p:cNvSpPr/>
              <p:nvPr/>
            </p:nvSpPr>
            <p:spPr>
              <a:xfrm>
                <a:off x="14291905" y="31270752"/>
                <a:ext cx="288000" cy="288000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88" name="Arrow: Right 187">
                <a:extLst>
                  <a:ext uri="{FF2B5EF4-FFF2-40B4-BE49-F238E27FC236}">
                    <a16:creationId xmlns:a16="http://schemas.microsoft.com/office/drawing/2014/main" id="{418CE104-F80B-ABB2-C571-1C16224CB0DD}"/>
                  </a:ext>
                </a:extLst>
              </p:cNvPr>
              <p:cNvSpPr/>
              <p:nvPr/>
            </p:nvSpPr>
            <p:spPr>
              <a:xfrm>
                <a:off x="15228132" y="31601270"/>
                <a:ext cx="1379400" cy="382235"/>
              </a:xfrm>
              <a:prstGeom prst="rightArrow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7A031E00-F894-5ECE-4858-A4ED1CDBFC0D}"/>
                  </a:ext>
                </a:extLst>
              </p:cNvPr>
              <p:cNvCxnSpPr/>
              <p:nvPr/>
            </p:nvCxnSpPr>
            <p:spPr>
              <a:xfrm>
                <a:off x="17244581" y="31313283"/>
                <a:ext cx="92503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7E146CE8-CC32-BE49-CFF3-954E988E0DA3}"/>
                  </a:ext>
                </a:extLst>
              </p:cNvPr>
              <p:cNvCxnSpPr/>
              <p:nvPr/>
            </p:nvCxnSpPr>
            <p:spPr>
              <a:xfrm>
                <a:off x="17267554" y="32201613"/>
                <a:ext cx="925035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F7E9492A-DC9D-298E-9F7E-1676293E59BA}"/>
                  </a:ext>
                </a:extLst>
              </p:cNvPr>
              <p:cNvSpPr/>
              <p:nvPr/>
            </p:nvSpPr>
            <p:spPr>
              <a:xfrm>
                <a:off x="17580490" y="32055391"/>
                <a:ext cx="285026" cy="287999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152DDD3B-966A-32AC-7B49-6AF82ECAF8C3}"/>
                  </a:ext>
                </a:extLst>
              </p:cNvPr>
              <p:cNvSpPr/>
              <p:nvPr/>
            </p:nvSpPr>
            <p:spPr>
              <a:xfrm>
                <a:off x="17576091" y="31170029"/>
                <a:ext cx="287999" cy="287999"/>
              </a:xfrm>
              <a:prstGeom prst="ellipse">
                <a:avLst/>
              </a:prstGeom>
              <a:solidFill>
                <a:srgbClr val="000099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cxnSp>
            <p:nvCxnSpPr>
              <p:cNvPr id="193" name="Straight Arrow Connector 192">
                <a:extLst>
                  <a:ext uri="{FF2B5EF4-FFF2-40B4-BE49-F238E27FC236}">
                    <a16:creationId xmlns:a16="http://schemas.microsoft.com/office/drawing/2014/main" id="{3A7CFBFF-38BF-EB81-B137-8D937CF4D3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747312" y="31573410"/>
                <a:ext cx="0" cy="482542"/>
              </a:xfrm>
              <a:prstGeom prst="straightConnector1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4" name="Group 193">
                <a:extLst>
                  <a:ext uri="{FF2B5EF4-FFF2-40B4-BE49-F238E27FC236}">
                    <a16:creationId xmlns:a16="http://schemas.microsoft.com/office/drawing/2014/main" id="{51AE0E22-C423-276E-632A-3EA3BE95312A}"/>
                  </a:ext>
                </a:extLst>
              </p:cNvPr>
              <p:cNvGrpSpPr/>
              <p:nvPr/>
            </p:nvGrpSpPr>
            <p:grpSpPr>
              <a:xfrm>
                <a:off x="18435374" y="31308556"/>
                <a:ext cx="1172552" cy="862789"/>
                <a:chOff x="7445253" y="31350794"/>
                <a:chExt cx="1172552" cy="862789"/>
              </a:xfrm>
            </p:grpSpPr>
            <p:sp>
              <p:nvSpPr>
                <p:cNvPr id="224" name="Free-form: Shape 223">
                  <a:extLst>
                    <a:ext uri="{FF2B5EF4-FFF2-40B4-BE49-F238E27FC236}">
                      <a16:creationId xmlns:a16="http://schemas.microsoft.com/office/drawing/2014/main" id="{4462F97B-63B7-B3C6-75A5-F8C404A8B818}"/>
                    </a:ext>
                  </a:extLst>
                </p:cNvPr>
                <p:cNvSpPr/>
                <p:nvPr/>
              </p:nvSpPr>
              <p:spPr>
                <a:xfrm rot="21087203">
                  <a:off x="7445253" y="31350794"/>
                  <a:ext cx="1082582" cy="862789"/>
                </a:xfrm>
                <a:custGeom>
                  <a:avLst/>
                  <a:gdLst>
                    <a:gd name="csX0" fmla="*/ 0 w 1456661"/>
                    <a:gd name="csY0" fmla="*/ 691598 h 1188439"/>
                    <a:gd name="csX1" fmla="*/ 361507 w 1456661"/>
                    <a:gd name="csY1" fmla="*/ 11114 h 1188439"/>
                    <a:gd name="csX2" fmla="*/ 542261 w 1456661"/>
                    <a:gd name="csY2" fmla="*/ 1180695 h 1188439"/>
                    <a:gd name="csX3" fmla="*/ 882502 w 1456661"/>
                    <a:gd name="csY3" fmla="*/ 521477 h 1188439"/>
                    <a:gd name="csX4" fmla="*/ 1201479 w 1456661"/>
                    <a:gd name="csY4" fmla="*/ 564007 h 1188439"/>
                    <a:gd name="csX5" fmla="*/ 1456661 w 1456661"/>
                    <a:gd name="csY5" fmla="*/ 564007 h 118843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1456661" h="1188439">
                      <a:moveTo>
                        <a:pt x="0" y="691598"/>
                      </a:moveTo>
                      <a:cubicBezTo>
                        <a:pt x="135565" y="310598"/>
                        <a:pt x="271130" y="-70402"/>
                        <a:pt x="361507" y="11114"/>
                      </a:cubicBezTo>
                      <a:cubicBezTo>
                        <a:pt x="451884" y="92630"/>
                        <a:pt x="455429" y="1095635"/>
                        <a:pt x="542261" y="1180695"/>
                      </a:cubicBezTo>
                      <a:cubicBezTo>
                        <a:pt x="629093" y="1265755"/>
                        <a:pt x="772632" y="624258"/>
                        <a:pt x="882502" y="521477"/>
                      </a:cubicBezTo>
                      <a:cubicBezTo>
                        <a:pt x="992372" y="418696"/>
                        <a:pt x="1105786" y="556919"/>
                        <a:pt x="1201479" y="564007"/>
                      </a:cubicBezTo>
                      <a:cubicBezTo>
                        <a:pt x="1297172" y="571095"/>
                        <a:pt x="1376916" y="567551"/>
                        <a:pt x="1456661" y="564007"/>
                      </a:cubicBezTo>
                    </a:path>
                  </a:pathLst>
                </a:custGeom>
                <a:noFill/>
                <a:ln w="571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225" name="Isosceles Triangle 224">
                  <a:extLst>
                    <a:ext uri="{FF2B5EF4-FFF2-40B4-BE49-F238E27FC236}">
                      <a16:creationId xmlns:a16="http://schemas.microsoft.com/office/drawing/2014/main" id="{D856B073-DFD2-0377-6A80-9FEA329D51E8}"/>
                    </a:ext>
                  </a:extLst>
                </p:cNvPr>
                <p:cNvSpPr/>
                <p:nvPr/>
              </p:nvSpPr>
              <p:spPr>
                <a:xfrm rot="19515675">
                  <a:off x="8429175" y="31603542"/>
                  <a:ext cx="188630" cy="137120"/>
                </a:xfrm>
                <a:prstGeom prst="triangl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0063F89E-C22F-5D49-0E69-36E07DA45AF1}"/>
                  </a:ext>
                </a:extLst>
              </p:cNvPr>
              <p:cNvSpPr txBox="1"/>
              <p:nvPr/>
            </p:nvSpPr>
            <p:spPr>
              <a:xfrm>
                <a:off x="20311903" y="28207402"/>
                <a:ext cx="2667485" cy="958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GB" sz="32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6" name="Oval 195">
                <a:extLst>
                  <a:ext uri="{FF2B5EF4-FFF2-40B4-BE49-F238E27FC236}">
                    <a16:creationId xmlns:a16="http://schemas.microsoft.com/office/drawing/2014/main" id="{96FA6A0A-1C4A-16D7-174B-E94F4A5085A4}"/>
                  </a:ext>
                </a:extLst>
              </p:cNvPr>
              <p:cNvSpPr/>
              <p:nvPr/>
            </p:nvSpPr>
            <p:spPr>
              <a:xfrm>
                <a:off x="12112304" y="32653886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8281D71E-E49C-BBDA-DF0C-355CBBEF66EE}"/>
                  </a:ext>
                </a:extLst>
              </p:cNvPr>
              <p:cNvSpPr/>
              <p:nvPr/>
            </p:nvSpPr>
            <p:spPr>
              <a:xfrm>
                <a:off x="12537872" y="32660909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65CFE053-E191-AD27-257A-ADB4E003CD68}"/>
                  </a:ext>
                </a:extLst>
              </p:cNvPr>
              <p:cNvSpPr/>
              <p:nvPr/>
            </p:nvSpPr>
            <p:spPr>
              <a:xfrm>
                <a:off x="13591011" y="32653886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280E9A7A-6D89-3C7C-8687-DBBD7929F9B1}"/>
                  </a:ext>
                </a:extLst>
              </p:cNvPr>
              <p:cNvSpPr/>
              <p:nvPr/>
            </p:nvSpPr>
            <p:spPr>
              <a:xfrm>
                <a:off x="14479833" y="32653886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C8263202-7EEF-113F-3E57-1C76818164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91724" y="32136384"/>
                <a:ext cx="0" cy="456720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E7003FF0-B2EB-D9DA-E3A8-625D60F834B7}"/>
                  </a:ext>
                </a:extLst>
              </p:cNvPr>
              <p:cNvSpPr txBox="1"/>
              <p:nvPr/>
            </p:nvSpPr>
            <p:spPr>
              <a:xfrm>
                <a:off x="11645887" y="28718880"/>
                <a:ext cx="3662763" cy="974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cxnSp>
            <p:nvCxnSpPr>
              <p:cNvPr id="202" name="Straight Arrow Connector 201">
                <a:extLst>
                  <a:ext uri="{FF2B5EF4-FFF2-40B4-BE49-F238E27FC236}">
                    <a16:creationId xmlns:a16="http://schemas.microsoft.com/office/drawing/2014/main" id="{ADAA31D0-EA98-64BF-E020-46EFBCF5C8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70976" y="32819151"/>
                <a:ext cx="130865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29E81B0B-13FB-22F1-4027-9573E2CBCB81}"/>
                  </a:ext>
                </a:extLst>
              </p:cNvPr>
              <p:cNvSpPr txBox="1"/>
              <p:nvPr/>
            </p:nvSpPr>
            <p:spPr>
              <a:xfrm>
                <a:off x="14634593" y="30918725"/>
                <a:ext cx="2495406" cy="877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Transfer</a:t>
                </a:r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60354D60-D1F6-D462-1F71-BA5336E629BA}"/>
                  </a:ext>
                </a:extLst>
              </p:cNvPr>
              <p:cNvSpPr/>
              <p:nvPr/>
            </p:nvSpPr>
            <p:spPr>
              <a:xfrm>
                <a:off x="8395566" y="34809178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6D4AEB93-745F-6011-62DD-C3E4EAFF864D}"/>
                  </a:ext>
                </a:extLst>
              </p:cNvPr>
              <p:cNvSpPr/>
              <p:nvPr/>
            </p:nvSpPr>
            <p:spPr>
              <a:xfrm>
                <a:off x="9036849" y="35051237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6" name="Oval 205">
                <a:extLst>
                  <a:ext uri="{FF2B5EF4-FFF2-40B4-BE49-F238E27FC236}">
                    <a16:creationId xmlns:a16="http://schemas.microsoft.com/office/drawing/2014/main" id="{D5E2FE23-1CC7-54D5-FD04-823F3ABA5918}"/>
                  </a:ext>
                </a:extLst>
              </p:cNvPr>
              <p:cNvSpPr/>
              <p:nvPr/>
            </p:nvSpPr>
            <p:spPr>
              <a:xfrm>
                <a:off x="8989112" y="33901460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2E99303B-12ED-49B7-3F6E-1414F4F98399}"/>
                  </a:ext>
                </a:extLst>
              </p:cNvPr>
              <p:cNvSpPr/>
              <p:nvPr/>
            </p:nvSpPr>
            <p:spPr>
              <a:xfrm>
                <a:off x="8552346" y="33722699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BF126190-5418-5C54-8EE7-FDB310EC8E01}"/>
                  </a:ext>
                </a:extLst>
              </p:cNvPr>
              <p:cNvSpPr/>
              <p:nvPr/>
            </p:nvSpPr>
            <p:spPr>
              <a:xfrm>
                <a:off x="9490776" y="33967367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701D9A41-600B-16EB-8E5A-5C53C1655047}"/>
                  </a:ext>
                </a:extLst>
              </p:cNvPr>
              <p:cNvSpPr/>
              <p:nvPr/>
            </p:nvSpPr>
            <p:spPr>
              <a:xfrm>
                <a:off x="10031090" y="34218104"/>
                <a:ext cx="288000" cy="288000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cxnSp>
            <p:nvCxnSpPr>
              <p:cNvPr id="210" name="Straight Arrow Connector 209">
                <a:extLst>
                  <a:ext uri="{FF2B5EF4-FFF2-40B4-BE49-F238E27FC236}">
                    <a16:creationId xmlns:a16="http://schemas.microsoft.com/office/drawing/2014/main" id="{71319603-399C-9C4D-3588-91991AE0FC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72854" y="35097178"/>
                <a:ext cx="276279" cy="42775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Arrow Connector 210">
                <a:extLst>
                  <a:ext uri="{FF2B5EF4-FFF2-40B4-BE49-F238E27FC236}">
                    <a16:creationId xmlns:a16="http://schemas.microsoft.com/office/drawing/2014/main" id="{7280EA57-F471-15FC-B9E2-1D2501A7A4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35793" y="35309275"/>
                <a:ext cx="779449" cy="1217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Arrow Connector 211">
                <a:extLst>
                  <a:ext uri="{FF2B5EF4-FFF2-40B4-BE49-F238E27FC236}">
                    <a16:creationId xmlns:a16="http://schemas.microsoft.com/office/drawing/2014/main" id="{438D3DFF-8AF6-48ED-ED75-2DB12E4CD0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02593" y="34045460"/>
                <a:ext cx="45937" cy="73339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Arrow Connector 212">
                <a:extLst>
                  <a:ext uri="{FF2B5EF4-FFF2-40B4-BE49-F238E27FC236}">
                    <a16:creationId xmlns:a16="http://schemas.microsoft.com/office/drawing/2014/main" id="{28ACB2F6-8EFB-1DF3-8409-58302023FEB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02133" y="34202361"/>
                <a:ext cx="409219" cy="56800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Arrow Connector 213">
                <a:extLst>
                  <a:ext uri="{FF2B5EF4-FFF2-40B4-BE49-F238E27FC236}">
                    <a16:creationId xmlns:a16="http://schemas.microsoft.com/office/drawing/2014/main" id="{33C138FF-12D4-ACAB-92E8-5E29905650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88125" y="34282049"/>
                <a:ext cx="237829" cy="76949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Arrow Connector 214">
                <a:extLst>
                  <a:ext uri="{FF2B5EF4-FFF2-40B4-BE49-F238E27FC236}">
                    <a16:creationId xmlns:a16="http://schemas.microsoft.com/office/drawing/2014/main" id="{35B492F5-49DE-4A73-DC73-3209703FED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87665" y="34516612"/>
                <a:ext cx="725220" cy="52644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Arrow Connector 215">
                <a:extLst>
                  <a:ext uri="{FF2B5EF4-FFF2-40B4-BE49-F238E27FC236}">
                    <a16:creationId xmlns:a16="http://schemas.microsoft.com/office/drawing/2014/main" id="{7801945C-B08A-A22C-703C-6174ECE0FB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719154" y="32984638"/>
                <a:ext cx="351325" cy="87139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Arrow Connector 216">
                <a:extLst>
                  <a:ext uri="{FF2B5EF4-FFF2-40B4-BE49-F238E27FC236}">
                    <a16:creationId xmlns:a16="http://schemas.microsoft.com/office/drawing/2014/main" id="{62DA43D0-175C-E01B-2B4E-7274AB4D083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063537" y="32995952"/>
                <a:ext cx="940" cy="84127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Arrow Connector 217">
                <a:extLst>
                  <a:ext uri="{FF2B5EF4-FFF2-40B4-BE49-F238E27FC236}">
                    <a16:creationId xmlns:a16="http://schemas.microsoft.com/office/drawing/2014/main" id="{33723752-28F6-6903-7639-F8181FF5EA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400487" y="33012824"/>
                <a:ext cx="215458" cy="95510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Arrow Connector 218">
                <a:extLst>
                  <a:ext uri="{FF2B5EF4-FFF2-40B4-BE49-F238E27FC236}">
                    <a16:creationId xmlns:a16="http://schemas.microsoft.com/office/drawing/2014/main" id="{33DCB77E-FA39-76E2-7160-D7384B7FF8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15485" y="33012824"/>
                <a:ext cx="131901" cy="94661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Arrow Connector 219">
                <a:extLst>
                  <a:ext uri="{FF2B5EF4-FFF2-40B4-BE49-F238E27FC236}">
                    <a16:creationId xmlns:a16="http://schemas.microsoft.com/office/drawing/2014/main" id="{C7D8A6D9-25B4-D6A9-F91F-7954434F594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108901" y="33012824"/>
                <a:ext cx="81719" cy="114328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Arrow Connector 220">
                <a:extLst>
                  <a:ext uri="{FF2B5EF4-FFF2-40B4-BE49-F238E27FC236}">
                    <a16:creationId xmlns:a16="http://schemas.microsoft.com/office/drawing/2014/main" id="{CE66901B-B052-C067-6649-D6BADD507CA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90160" y="33012824"/>
                <a:ext cx="287349" cy="113479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A22BC7BB-D332-FE1B-2A39-58C2ED63DB0A}"/>
                  </a:ext>
                </a:extLst>
              </p:cNvPr>
              <p:cNvSpPr txBox="1"/>
              <p:nvPr/>
            </p:nvSpPr>
            <p:spPr>
              <a:xfrm>
                <a:off x="16133917" y="28718880"/>
                <a:ext cx="3662763" cy="974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716153A4-9308-53A4-FCC6-8788F5984AA2}"/>
                  </a:ext>
                </a:extLst>
              </p:cNvPr>
              <p:cNvSpPr txBox="1"/>
              <p:nvPr/>
            </p:nvSpPr>
            <p:spPr>
              <a:xfrm>
                <a:off x="7775026" y="28693028"/>
                <a:ext cx="3662763" cy="974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9E50B0DB-D556-5B6B-57CF-BB6D17E40BF8}"/>
                </a:ext>
              </a:extLst>
            </p:cNvPr>
            <p:cNvSpPr txBox="1"/>
            <p:nvPr/>
          </p:nvSpPr>
          <p:spPr>
            <a:xfrm>
              <a:off x="14726811" y="8899478"/>
              <a:ext cx="1871317" cy="475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b="1" dirty="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Valence band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5347EC0-BECC-66CD-8577-2F550B2A4C43}"/>
                </a:ext>
              </a:extLst>
            </p:cNvPr>
            <p:cNvSpPr txBox="1"/>
            <p:nvPr/>
          </p:nvSpPr>
          <p:spPr>
            <a:xfrm>
              <a:off x="14870185" y="10129364"/>
              <a:ext cx="1772065" cy="5235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>
                  <a:solidFill>
                    <a:srgbClr val="0000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Core levels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F0869608-D8A7-5840-AA32-459506B2B5D9}"/>
                </a:ext>
              </a:extLst>
            </p:cNvPr>
            <p:cNvSpPr txBox="1"/>
            <p:nvPr/>
          </p:nvSpPr>
          <p:spPr>
            <a:xfrm>
              <a:off x="16104265" y="8308555"/>
              <a:ext cx="2237580" cy="523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Luminescence</a:t>
              </a:r>
            </a:p>
          </p:txBody>
        </p:sp>
      </p:grpSp>
      <p:sp>
        <p:nvSpPr>
          <p:cNvPr id="231" name="Rectangle: Rounded Corners 230">
            <a:extLst>
              <a:ext uri="{FF2B5EF4-FFF2-40B4-BE49-F238E27FC236}">
                <a16:creationId xmlns:a16="http://schemas.microsoft.com/office/drawing/2014/main" id="{E9A36C9E-C982-BD16-3280-EDBF28587D3B}"/>
              </a:ext>
            </a:extLst>
          </p:cNvPr>
          <p:cNvSpPr/>
          <p:nvPr/>
        </p:nvSpPr>
        <p:spPr>
          <a:xfrm>
            <a:off x="869848" y="4975121"/>
            <a:ext cx="2199615" cy="1231900"/>
          </a:xfrm>
          <a:prstGeom prst="roundRect">
            <a:avLst/>
          </a:prstGeom>
          <a:solidFill>
            <a:srgbClr val="7DA4E9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000099"/>
                </a:solidFill>
              </a:rPr>
              <a:t>INORGANIC</a:t>
            </a:r>
          </a:p>
        </p:txBody>
      </p:sp>
      <p:sp>
        <p:nvSpPr>
          <p:cNvPr id="233" name="Rectangle: Rounded Corners 232">
            <a:extLst>
              <a:ext uri="{FF2B5EF4-FFF2-40B4-BE49-F238E27FC236}">
                <a16:creationId xmlns:a16="http://schemas.microsoft.com/office/drawing/2014/main" id="{FFD5CC44-20FF-14C7-ECF2-00B2E01AAF44}"/>
              </a:ext>
            </a:extLst>
          </p:cNvPr>
          <p:cNvSpPr/>
          <p:nvPr/>
        </p:nvSpPr>
        <p:spPr>
          <a:xfrm>
            <a:off x="3678017" y="4975121"/>
            <a:ext cx="2199615" cy="1231900"/>
          </a:xfrm>
          <a:prstGeom prst="roundRect">
            <a:avLst/>
          </a:prstGeom>
          <a:solidFill>
            <a:srgbClr val="7DA4E9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000099"/>
                </a:solidFill>
              </a:rPr>
              <a:t>ORGANIC</a:t>
            </a:r>
          </a:p>
        </p:txBody>
      </p:sp>
      <p:sp>
        <p:nvSpPr>
          <p:cNvPr id="235" name="Rectangle: Rounded Corners 234">
            <a:extLst>
              <a:ext uri="{FF2B5EF4-FFF2-40B4-BE49-F238E27FC236}">
                <a16:creationId xmlns:a16="http://schemas.microsoft.com/office/drawing/2014/main" id="{F144BFD9-DC35-679C-1D05-EC5273BC57E9}"/>
              </a:ext>
            </a:extLst>
          </p:cNvPr>
          <p:cNvSpPr/>
          <p:nvPr/>
        </p:nvSpPr>
        <p:spPr>
          <a:xfrm>
            <a:off x="6486186" y="4975121"/>
            <a:ext cx="2199615" cy="1231900"/>
          </a:xfrm>
          <a:prstGeom prst="roundRect">
            <a:avLst/>
          </a:prstGeom>
          <a:solidFill>
            <a:srgbClr val="7DA4E9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000099"/>
                </a:solidFill>
              </a:rPr>
              <a:t>LIQUID</a:t>
            </a:r>
          </a:p>
        </p:txBody>
      </p:sp>
      <p:sp>
        <p:nvSpPr>
          <p:cNvPr id="237" name="Rectangle: Rounded Corners 236">
            <a:extLst>
              <a:ext uri="{FF2B5EF4-FFF2-40B4-BE49-F238E27FC236}">
                <a16:creationId xmlns:a16="http://schemas.microsoft.com/office/drawing/2014/main" id="{4F138EE7-82BA-EF9E-A688-31CA7C6A3401}"/>
              </a:ext>
            </a:extLst>
          </p:cNvPr>
          <p:cNvSpPr/>
          <p:nvPr/>
        </p:nvSpPr>
        <p:spPr>
          <a:xfrm>
            <a:off x="9294355" y="4975121"/>
            <a:ext cx="2199615" cy="1231900"/>
          </a:xfrm>
          <a:prstGeom prst="roundRect">
            <a:avLst/>
          </a:prstGeom>
          <a:solidFill>
            <a:srgbClr val="7DA4E9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000099"/>
                </a:solidFill>
              </a:rPr>
              <a:t>NANOCRYSTALS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ED48B041-1F9B-4AF5-6421-94F4248D6575}"/>
              </a:ext>
            </a:extLst>
          </p:cNvPr>
          <p:cNvSpPr txBox="1"/>
          <p:nvPr/>
        </p:nvSpPr>
        <p:spPr>
          <a:xfrm>
            <a:off x="6595986" y="4053071"/>
            <a:ext cx="2025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Absorption and multiplication 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8A66A153-7B2D-A14B-1820-6583EED26754}"/>
              </a:ext>
            </a:extLst>
          </p:cNvPr>
          <p:cNvSpPr txBox="1"/>
          <p:nvPr/>
        </p:nvSpPr>
        <p:spPr>
          <a:xfrm>
            <a:off x="8190627" y="4031061"/>
            <a:ext cx="15587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Carrier migration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FCEC0D33-D0B5-A56D-EAB2-BA200377D6F1}"/>
              </a:ext>
            </a:extLst>
          </p:cNvPr>
          <p:cNvSpPr txBox="1"/>
          <p:nvPr/>
        </p:nvSpPr>
        <p:spPr>
          <a:xfrm>
            <a:off x="9511471" y="4040885"/>
            <a:ext cx="15587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Relaxation and emission</a:t>
            </a:r>
            <a:endParaRPr lang="en-GB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83780055-972C-884A-8032-6D0C032800FF}"/>
              </a:ext>
            </a:extLst>
          </p:cNvPr>
          <p:cNvSpPr txBox="1"/>
          <p:nvPr/>
        </p:nvSpPr>
        <p:spPr>
          <a:xfrm>
            <a:off x="5995" y="6449479"/>
            <a:ext cx="3890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cs typeface="Times New Roman" panose="02020603050405020304" pitchFamily="18" charset="0"/>
              </a:rPr>
              <a:t>Dujardin C</a:t>
            </a:r>
            <a:r>
              <a:rPr lang="en-GB" sz="1600" dirty="0">
                <a:cs typeface="Times New Roman" panose="02020603050405020304" pitchFamily="18" charset="0"/>
              </a:rPr>
              <a:t>. Tech. </a:t>
            </a:r>
            <a:r>
              <a:rPr lang="en-GB" sz="1600" dirty="0" err="1">
                <a:cs typeface="Times New Roman" panose="02020603050405020304" pitchFamily="18" charset="0"/>
              </a:rPr>
              <a:t>Ingénieur</a:t>
            </a:r>
            <a:r>
              <a:rPr lang="en-GB" sz="1600" dirty="0">
                <a:cs typeface="Times New Roman" panose="02020603050405020304" pitchFamily="18" charset="0"/>
              </a:rPr>
              <a:t> EE6347 (2018)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115191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A830D-D10B-2ECC-ED3E-E3A617F18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:a16="http://schemas.microsoft.com/office/drawing/2014/main" id="{9153C940-B5D9-FDD4-FBC2-587AC6501AAD}"/>
              </a:ext>
            </a:extLst>
          </p:cNvPr>
          <p:cNvSpPr/>
          <p:nvPr/>
        </p:nvSpPr>
        <p:spPr>
          <a:xfrm>
            <a:off x="0" y="-238"/>
            <a:ext cx="12192000" cy="6858237"/>
          </a:xfrm>
          <a:prstGeom prst="frame">
            <a:avLst>
              <a:gd name="adj1" fmla="val 1259"/>
            </a:avLst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A1EB85-FED3-B4CB-33B2-4C49620BBB75}"/>
              </a:ext>
            </a:extLst>
          </p:cNvPr>
          <p:cNvSpPr/>
          <p:nvPr/>
        </p:nvSpPr>
        <p:spPr>
          <a:xfrm>
            <a:off x="80963" y="85725"/>
            <a:ext cx="12030074" cy="1002747"/>
          </a:xfrm>
          <a:prstGeom prst="rect">
            <a:avLst/>
          </a:prstGeom>
          <a:solidFill>
            <a:srgbClr val="7DA4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9073AE-FFA1-2F64-9FC3-2BFB57DE2839}"/>
              </a:ext>
            </a:extLst>
          </p:cNvPr>
          <p:cNvSpPr txBox="1"/>
          <p:nvPr/>
        </p:nvSpPr>
        <p:spPr>
          <a:xfrm>
            <a:off x="1013222" y="178786"/>
            <a:ext cx="1016555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</a:t>
            </a:r>
            <a:endParaRPr lang="en-GB" sz="4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57FCA2-B7A2-547B-1C5F-F4FECEE0C8AB}"/>
              </a:ext>
            </a:extLst>
          </p:cNvPr>
          <p:cNvSpPr txBox="1"/>
          <p:nvPr/>
        </p:nvSpPr>
        <p:spPr>
          <a:xfrm>
            <a:off x="3748306" y="1162281"/>
            <a:ext cx="469538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000099"/>
                </a:solidFill>
                <a:cs typeface="Times New Roman" panose="02020603050405020304" pitchFamily="18" charset="0"/>
              </a:rPr>
              <a:t>LEAD HALIDE PEROVSKITES</a:t>
            </a:r>
            <a:endParaRPr lang="it-IT" sz="2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23" descr="UNIVERSITA'&#10;&#10;AI-generated content may be incorrect.">
            <a:extLst>
              <a:ext uri="{FF2B5EF4-FFF2-40B4-BE49-F238E27FC236}">
                <a16:creationId xmlns:a16="http://schemas.microsoft.com/office/drawing/2014/main" id="{9B21C1BC-32D9-9BD7-6EFE-01C98DB02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2" y="125116"/>
            <a:ext cx="936460" cy="915731"/>
          </a:xfrm>
          <a:prstGeom prst="rect">
            <a:avLst/>
          </a:prstGeom>
        </p:spPr>
      </p:pic>
      <p:pic>
        <p:nvPicPr>
          <p:cNvPr id="26" name="Immagine 2" descr="Press room – MAX IV">
            <a:extLst>
              <a:ext uri="{FF2B5EF4-FFF2-40B4-BE49-F238E27FC236}">
                <a16:creationId xmlns:a16="http://schemas.microsoft.com/office/drawing/2014/main" id="{9A82881E-7610-F98E-666E-773140496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2392" y="246004"/>
            <a:ext cx="1543412" cy="635004"/>
          </a:xfrm>
          <a:prstGeom prst="rect">
            <a:avLst/>
          </a:prstGeom>
        </p:spPr>
      </p:pic>
      <p:pic>
        <p:nvPicPr>
          <p:cNvPr id="28" name="Picture 6" descr="Deutsches Elektronen-Synchrotron DESY">
            <a:extLst>
              <a:ext uri="{FF2B5EF4-FFF2-40B4-BE49-F238E27FC236}">
                <a16:creationId xmlns:a16="http://schemas.microsoft.com/office/drawing/2014/main" id="{3A653414-B9BB-BDCA-59B8-117E99BAD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0190" y="85725"/>
            <a:ext cx="936461" cy="93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The image features a minimalist design with a gradient background, a stylized 'Son' logo, and a line graph or spectrum peaking in the center, suggesting a scientific or technical theme.&#10;&#10;AI-generated content may be incorrect.">
            <a:extLst>
              <a:ext uri="{FF2B5EF4-FFF2-40B4-BE49-F238E27FC236}">
                <a16:creationId xmlns:a16="http://schemas.microsoft.com/office/drawing/2014/main" id="{5B46F13F-DCAA-3C50-ED35-2828C7508F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22" y="190282"/>
            <a:ext cx="1706728" cy="874378"/>
          </a:xfrm>
          <a:prstGeom prst="rect">
            <a:avLst/>
          </a:prstGeom>
        </p:spPr>
      </p:pic>
      <p:sp>
        <p:nvSpPr>
          <p:cNvPr id="40" name="CasellaDiTesto 7">
            <a:extLst>
              <a:ext uri="{FF2B5EF4-FFF2-40B4-BE49-F238E27FC236}">
                <a16:creationId xmlns:a16="http://schemas.microsoft.com/office/drawing/2014/main" id="{577A6654-2CA9-C4A3-3060-0BB7AC3D43C2}"/>
              </a:ext>
            </a:extLst>
          </p:cNvPr>
          <p:cNvSpPr txBox="1"/>
          <p:nvPr/>
        </p:nvSpPr>
        <p:spPr>
          <a:xfrm>
            <a:off x="282532" y="1786504"/>
            <a:ext cx="2479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General formula: </a:t>
            </a:r>
            <a:r>
              <a:rPr kumimoji="0" lang="it-IT" b="1" i="1" u="none" strike="noStrike" kern="1200" cap="none" spc="0" normalizeH="0" baseline="0" noProof="0" dirty="0">
                <a:ln>
                  <a:noFill/>
                </a:ln>
                <a:solidFill>
                  <a:srgbClr val="B437B3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</a:t>
            </a:r>
            <a:r>
              <a:rPr kumimoji="0" lang="it-IT" b="1" i="1" u="none" strike="noStrike" kern="1200" cap="none" spc="0" normalizeH="0" baseline="0" noProof="0" dirty="0">
                <a:ln>
                  <a:noFill/>
                </a:ln>
                <a:solidFill>
                  <a:srgbClr val="1D1718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</a:t>
            </a:r>
            <a:r>
              <a:rPr kumimoji="0" lang="it-IT" b="1" i="1" u="none" strike="noStrike" kern="1200" cap="none" spc="0" normalizeH="0" baseline="0" noProof="0" dirty="0">
                <a:ln>
                  <a:noFill/>
                </a:ln>
                <a:solidFill>
                  <a:srgbClr val="038F0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X</a:t>
            </a:r>
            <a:r>
              <a:rPr kumimoji="0" lang="it-IT" b="1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</a:t>
            </a:r>
            <a:endParaRPr kumimoji="0" lang="it-IT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sellaDiTesto 8">
                <a:extLst>
                  <a:ext uri="{FF2B5EF4-FFF2-40B4-BE49-F238E27FC236}">
                    <a16:creationId xmlns:a16="http://schemas.microsoft.com/office/drawing/2014/main" id="{18FA4D2C-E779-2853-EFDF-9AF8DDA8361B}"/>
                  </a:ext>
                </a:extLst>
              </p:cNvPr>
              <p:cNvSpPr txBox="1"/>
              <p:nvPr/>
            </p:nvSpPr>
            <p:spPr>
              <a:xfrm>
                <a:off x="291903" y="2176886"/>
                <a:ext cx="5250873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B437B3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A</a:t>
                </a: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: Large monovalent cation (</a:t>
                </a:r>
                <a14:m>
                  <m:oMath xmlns:m="http://schemas.openxmlformats.org/officeDocument/2006/math"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𝐶</m:t>
                    </m:r>
                    <m:sSup>
                      <m:sSup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</m:ctrlPr>
                      </m:sSup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𝑠</m:t>
                        </m:r>
                      </m:e>
                      <m:sup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+</m:t>
                        </m:r>
                      </m:sup>
                    </m:sSup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𝑜𝑟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𝑂𝑟𝑔𝑎𝑛𝑖𝑐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𝑚𝑜𝑙𝑒𝑐𝑢𝑙𝑒𝑠</m:t>
                    </m:r>
                  </m:oMath>
                </a14:m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D1718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B</a:t>
                </a: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: Smaller divalent metal cation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𝑃</m:t>
                    </m:r>
                    <m:sSup>
                      <m:sSup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</m:ctrlPr>
                      </m:sSup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𝑏</m:t>
                        </m:r>
                      </m:e>
                      <m:sup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2+</m:t>
                        </m:r>
                      </m:sup>
                    </m:sSup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𝑜𝑟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𝑆</m:t>
                    </m:r>
                    <m:sSup>
                      <m:sSup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</m:ctrlPr>
                      </m:sSup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𝑛</m:t>
                        </m:r>
                      </m:e>
                      <m:sup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2+</m:t>
                        </m:r>
                      </m:sup>
                    </m:sSup>
                  </m:oMath>
                </a14:m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38F04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X</a:t>
                </a: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: Halide anion  (</a:t>
                </a:r>
                <a14:m>
                  <m:oMath xmlns:m="http://schemas.openxmlformats.org/officeDocument/2006/math"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𝐵</m:t>
                    </m:r>
                    <m:sSup>
                      <m:sSup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</m:ctrlPr>
                      </m:sSup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𝑟</m:t>
                        </m:r>
                      </m:e>
                      <m:sup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−</m:t>
                        </m:r>
                      </m:sup>
                    </m:sSup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,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𝐶</m:t>
                    </m:r>
                    <m:sSup>
                      <m:sSup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</m:ctrlPr>
                      </m:sSup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𝑙</m:t>
                        </m:r>
                      </m:e>
                      <m:sup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−</m:t>
                        </m:r>
                      </m:sup>
                    </m:sSup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,</m:t>
                    </m:r>
                    <m:sSup>
                      <m:sSup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</m:ctrlPr>
                      </m:sSup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𝐼</m:t>
                        </m:r>
                      </m:e>
                      <m:sup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42" name="CasellaDiTesto 8">
                <a:extLst>
                  <a:ext uri="{FF2B5EF4-FFF2-40B4-BE49-F238E27FC236}">
                    <a16:creationId xmlns:a16="http://schemas.microsoft.com/office/drawing/2014/main" id="{18FA4D2C-E779-2853-EFDF-9AF8DDA83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903" y="2176886"/>
                <a:ext cx="5250873" cy="1754326"/>
              </a:xfrm>
              <a:prstGeom prst="rect">
                <a:avLst/>
              </a:prstGeom>
              <a:blipFill>
                <a:blip r:embed="rId7"/>
                <a:stretch>
                  <a:fillRect l="-1045" t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Immagine 14" descr="The image is a graph depicting the light emission spectra for various lead halide perovskite materials, including mixed compositions, across a range of wavelengths from 400 to 750 nanometers.&#10;&#10;AI-generated content may be incorrect.">
            <a:extLst>
              <a:ext uri="{FF2B5EF4-FFF2-40B4-BE49-F238E27FC236}">
                <a16:creationId xmlns:a16="http://schemas.microsoft.com/office/drawing/2014/main" id="{38F41FAC-D13B-EE39-172B-6202FA2D6B54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409" y="3900430"/>
            <a:ext cx="3202168" cy="2380527"/>
          </a:xfrm>
          <a:prstGeom prst="rect">
            <a:avLst/>
          </a:prstGeom>
        </p:spPr>
      </p:pic>
      <p:pic>
        <p:nvPicPr>
          <p:cNvPr id="46" name="Immagine 3" descr="The image depicts a diagram with various chemical elements and symbols, including MA+, FA+, Cs+, Pb2+, and complexes with ligands like Br and R, arranged in a structured pattern, possibly representing a coordination compound or a molecular structure.&#10;&#10;AI-generated content may be incorrect.">
            <a:extLst>
              <a:ext uri="{FF2B5EF4-FFF2-40B4-BE49-F238E27FC236}">
                <a16:creationId xmlns:a16="http://schemas.microsoft.com/office/drawing/2014/main" id="{7C294045-0EE7-7419-2FD6-110716A19A2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3735" y="1772061"/>
            <a:ext cx="3221339" cy="2860591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570218ED-3017-66AF-052F-056FEE635246}"/>
              </a:ext>
            </a:extLst>
          </p:cNvPr>
          <p:cNvSpPr txBox="1"/>
          <p:nvPr/>
        </p:nvSpPr>
        <p:spPr>
          <a:xfrm>
            <a:off x="3627805" y="5286352"/>
            <a:ext cx="327395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By varying the halide ratios in the colloidal nanocrystal solution, the PL can be tuned across the entire visible spectral range</a:t>
            </a:r>
          </a:p>
        </p:txBody>
      </p:sp>
      <p:sp>
        <p:nvSpPr>
          <p:cNvPr id="50" name="CasellaDiTesto 15">
            <a:extLst>
              <a:ext uri="{FF2B5EF4-FFF2-40B4-BE49-F238E27FC236}">
                <a16:creationId xmlns:a16="http://schemas.microsoft.com/office/drawing/2014/main" id="{597FE2F5-EE1F-C3DE-6AC4-4938A0CC75B1}"/>
              </a:ext>
            </a:extLst>
          </p:cNvPr>
          <p:cNvSpPr txBox="1"/>
          <p:nvPr/>
        </p:nvSpPr>
        <p:spPr>
          <a:xfrm>
            <a:off x="469790" y="6291146"/>
            <a:ext cx="2974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G. Nedelcu et al.</a:t>
            </a:r>
            <a:r>
              <a:rPr lang="en-GB" sz="1400" dirty="0"/>
              <a:t> </a:t>
            </a:r>
            <a:r>
              <a:rPr lang="it-IT" sz="1400" dirty="0"/>
              <a:t>Nano Lett. 15,5635−5640 (2015)</a:t>
            </a:r>
          </a:p>
        </p:txBody>
      </p:sp>
      <p:sp>
        <p:nvSpPr>
          <p:cNvPr id="52" name="CasellaDiTesto 10">
            <a:extLst>
              <a:ext uri="{FF2B5EF4-FFF2-40B4-BE49-F238E27FC236}">
                <a16:creationId xmlns:a16="http://schemas.microsoft.com/office/drawing/2014/main" id="{C4B190A7-959B-1901-0E41-0C1D4777D923}"/>
              </a:ext>
            </a:extLst>
          </p:cNvPr>
          <p:cNvSpPr txBox="1"/>
          <p:nvPr/>
        </p:nvSpPr>
        <p:spPr>
          <a:xfrm>
            <a:off x="3629785" y="4646065"/>
            <a:ext cx="3192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Q. A. Akkerman et al</a:t>
            </a:r>
            <a:r>
              <a:rPr lang="en-GB" sz="1400" dirty="0"/>
              <a:t>. </a:t>
            </a:r>
            <a:r>
              <a:rPr lang="it-IT" sz="1400" i="1" dirty="0"/>
              <a:t>Nature Materials, 17, 394–405 (2018)</a:t>
            </a:r>
          </a:p>
        </p:txBody>
      </p:sp>
    </p:spTree>
    <p:extLst>
      <p:ext uri="{BB962C8B-B14F-4D97-AF65-F5344CB8AC3E}">
        <p14:creationId xmlns:p14="http://schemas.microsoft.com/office/powerpoint/2010/main" val="3732155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B94D8-0CE1-DC26-06D4-82E90945F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:a16="http://schemas.microsoft.com/office/drawing/2014/main" id="{F20FD870-80C9-BCA1-A9FF-1870D7164589}"/>
              </a:ext>
            </a:extLst>
          </p:cNvPr>
          <p:cNvSpPr/>
          <p:nvPr/>
        </p:nvSpPr>
        <p:spPr>
          <a:xfrm>
            <a:off x="0" y="-238"/>
            <a:ext cx="12192000" cy="6858237"/>
          </a:xfrm>
          <a:prstGeom prst="frame">
            <a:avLst>
              <a:gd name="adj1" fmla="val 1259"/>
            </a:avLst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8F1A4B-FDB1-D731-C413-8119615DDAE8}"/>
              </a:ext>
            </a:extLst>
          </p:cNvPr>
          <p:cNvSpPr/>
          <p:nvPr/>
        </p:nvSpPr>
        <p:spPr>
          <a:xfrm>
            <a:off x="80963" y="85725"/>
            <a:ext cx="12030074" cy="1002747"/>
          </a:xfrm>
          <a:prstGeom prst="rect">
            <a:avLst/>
          </a:prstGeom>
          <a:solidFill>
            <a:srgbClr val="7DA4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3FCD3B-417E-8E19-52BC-B03AA2E4334B}"/>
              </a:ext>
            </a:extLst>
          </p:cNvPr>
          <p:cNvSpPr txBox="1"/>
          <p:nvPr/>
        </p:nvSpPr>
        <p:spPr>
          <a:xfrm>
            <a:off x="1013222" y="178786"/>
            <a:ext cx="1016555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 </a:t>
            </a:r>
            <a:endParaRPr lang="en-GB" sz="4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uppo 53">
            <a:extLst>
              <a:ext uri="{FF2B5EF4-FFF2-40B4-BE49-F238E27FC236}">
                <a16:creationId xmlns:a16="http://schemas.microsoft.com/office/drawing/2014/main" id="{C717434D-B455-5924-28E1-FF10BE0D753C}"/>
              </a:ext>
            </a:extLst>
          </p:cNvPr>
          <p:cNvGrpSpPr/>
          <p:nvPr/>
        </p:nvGrpSpPr>
        <p:grpSpPr>
          <a:xfrm>
            <a:off x="7395905" y="2058366"/>
            <a:ext cx="1384359" cy="1991365"/>
            <a:chOff x="5710069" y="3429000"/>
            <a:chExt cx="1634191" cy="2576033"/>
          </a:xfrm>
        </p:grpSpPr>
        <p:sp>
          <p:nvSpPr>
            <p:cNvPr id="3" name="Rettangolo con angoli arrotondati 54">
              <a:extLst>
                <a:ext uri="{FF2B5EF4-FFF2-40B4-BE49-F238E27FC236}">
                  <a16:creationId xmlns:a16="http://schemas.microsoft.com/office/drawing/2014/main" id="{ADCF4CF6-E028-8F75-63D8-B73E44BD0192}"/>
                </a:ext>
              </a:extLst>
            </p:cNvPr>
            <p:cNvSpPr/>
            <p:nvPr/>
          </p:nvSpPr>
          <p:spPr>
            <a:xfrm>
              <a:off x="6261156" y="4962889"/>
              <a:ext cx="670136" cy="28354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4" name="Immagine 55">
              <a:extLst>
                <a:ext uri="{FF2B5EF4-FFF2-40B4-BE49-F238E27FC236}">
                  <a16:creationId xmlns:a16="http://schemas.microsoft.com/office/drawing/2014/main" id="{98902123-3E88-C373-90E8-E62F794BE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0" y="4278905"/>
              <a:ext cx="997513" cy="997513"/>
            </a:xfrm>
            <a:prstGeom prst="rect">
              <a:avLst/>
            </a:prstGeom>
          </p:spPr>
        </p:pic>
        <p:pic>
          <p:nvPicPr>
            <p:cNvPr id="6" name="Immagine 56">
              <a:extLst>
                <a:ext uri="{FF2B5EF4-FFF2-40B4-BE49-F238E27FC236}">
                  <a16:creationId xmlns:a16="http://schemas.microsoft.com/office/drawing/2014/main" id="{0F662BC9-247B-A8DB-18F1-CB5EB168E5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4997"/>
            <a:stretch/>
          </p:blipFill>
          <p:spPr>
            <a:xfrm>
              <a:off x="5889425" y="5204828"/>
              <a:ext cx="1454835" cy="800205"/>
            </a:xfrm>
            <a:prstGeom prst="rect">
              <a:avLst/>
            </a:prstGeom>
          </p:spPr>
        </p:pic>
        <p:pic>
          <p:nvPicPr>
            <p:cNvPr id="8" name="Immagine 57">
              <a:extLst>
                <a:ext uri="{FF2B5EF4-FFF2-40B4-BE49-F238E27FC236}">
                  <a16:creationId xmlns:a16="http://schemas.microsoft.com/office/drawing/2014/main" id="{BA81A9AD-8306-5DDE-07E0-F5862219D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12133" y="3429000"/>
              <a:ext cx="965246" cy="965246"/>
            </a:xfrm>
            <a:prstGeom prst="rect">
              <a:avLst/>
            </a:prstGeom>
          </p:spPr>
        </p:pic>
        <p:pic>
          <p:nvPicPr>
            <p:cNvPr id="10" name="Immagine 58">
              <a:extLst>
                <a:ext uri="{FF2B5EF4-FFF2-40B4-BE49-F238E27FC236}">
                  <a16:creationId xmlns:a16="http://schemas.microsoft.com/office/drawing/2014/main" id="{F79BB611-EFC2-F496-DCB5-1AC09256B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208827">
              <a:off x="6803343" y="3997019"/>
              <a:ext cx="513429" cy="513429"/>
            </a:xfrm>
            <a:prstGeom prst="rect">
              <a:avLst/>
            </a:prstGeom>
          </p:spPr>
        </p:pic>
        <p:pic>
          <p:nvPicPr>
            <p:cNvPr id="11" name="Immagine 59">
              <a:extLst>
                <a:ext uri="{FF2B5EF4-FFF2-40B4-BE49-F238E27FC236}">
                  <a16:creationId xmlns:a16="http://schemas.microsoft.com/office/drawing/2014/main" id="{EE02D2BA-4DC9-314E-3042-242CA07C5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500010">
              <a:off x="5710069" y="3803999"/>
              <a:ext cx="668085" cy="668085"/>
            </a:xfrm>
            <a:prstGeom prst="rect">
              <a:avLst/>
            </a:prstGeom>
          </p:spPr>
        </p:pic>
      </p:grpSp>
      <p:pic>
        <p:nvPicPr>
          <p:cNvPr id="20" name="Picture 19" descr="The image depicts two adjacent cylindrical bottles, one containing a clear liquid and the other a green liquid, both capped with a metal lid.&#10;&#10;AI-generated content may be incorrect.">
            <a:extLst>
              <a:ext uri="{FF2B5EF4-FFF2-40B4-BE49-F238E27FC236}">
                <a16:creationId xmlns:a16="http://schemas.microsoft.com/office/drawing/2014/main" id="{29C25782-0759-D615-B39B-1771FB05C87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029" t="4471" r="49096" b="2573"/>
          <a:stretch>
            <a:fillRect/>
          </a:stretch>
        </p:blipFill>
        <p:spPr>
          <a:xfrm>
            <a:off x="11008722" y="2243859"/>
            <a:ext cx="633053" cy="168735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94131FC-A84A-8AA0-234C-F14FF66C5D2D}"/>
              </a:ext>
            </a:extLst>
          </p:cNvPr>
          <p:cNvSpPr/>
          <p:nvPr/>
        </p:nvSpPr>
        <p:spPr>
          <a:xfrm>
            <a:off x="7239530" y="1772061"/>
            <a:ext cx="4650061" cy="471482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62E1A9-698D-540C-C2BD-4E6E110CCB5A}"/>
              </a:ext>
            </a:extLst>
          </p:cNvPr>
          <p:cNvSpPr txBox="1"/>
          <p:nvPr/>
        </p:nvSpPr>
        <p:spPr>
          <a:xfrm>
            <a:off x="3748306" y="1162281"/>
            <a:ext cx="469538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000099"/>
                </a:solidFill>
                <a:cs typeface="Times New Roman" panose="02020603050405020304" pitchFamily="18" charset="0"/>
              </a:rPr>
              <a:t>LEAD HALIDE PEROVSKITES</a:t>
            </a:r>
            <a:endParaRPr lang="it-IT" sz="2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23" descr="UNIVERSITA'&#10;&#10;AI-generated content may be incorrect.">
            <a:extLst>
              <a:ext uri="{FF2B5EF4-FFF2-40B4-BE49-F238E27FC236}">
                <a16:creationId xmlns:a16="http://schemas.microsoft.com/office/drawing/2014/main" id="{522D6BFC-061D-10DB-BDDF-3876C91942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2" y="125116"/>
            <a:ext cx="936460" cy="915731"/>
          </a:xfrm>
          <a:prstGeom prst="rect">
            <a:avLst/>
          </a:prstGeom>
        </p:spPr>
      </p:pic>
      <p:pic>
        <p:nvPicPr>
          <p:cNvPr id="26" name="Immagine 2" descr="Press room – MAX IV">
            <a:extLst>
              <a:ext uri="{FF2B5EF4-FFF2-40B4-BE49-F238E27FC236}">
                <a16:creationId xmlns:a16="http://schemas.microsoft.com/office/drawing/2014/main" id="{E058A9EE-10CE-A145-3CE8-29464C30B2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22392" y="246004"/>
            <a:ext cx="1543412" cy="635004"/>
          </a:xfrm>
          <a:prstGeom prst="rect">
            <a:avLst/>
          </a:prstGeom>
        </p:spPr>
      </p:pic>
      <p:pic>
        <p:nvPicPr>
          <p:cNvPr id="28" name="Picture 6" descr="Deutsches Elektronen-Synchrotron DESY">
            <a:extLst>
              <a:ext uri="{FF2B5EF4-FFF2-40B4-BE49-F238E27FC236}">
                <a16:creationId xmlns:a16="http://schemas.microsoft.com/office/drawing/2014/main" id="{74E32BE7-BD8E-3D3A-55BC-D820EA85A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0190" y="85725"/>
            <a:ext cx="936461" cy="93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The image features a minimalist design with a gradient background, a stylized 'Son' logo, and a line graph or spectrum peaking in the center, suggesting a scientific or technical theme.&#10;&#10;AI-generated content may be incorrect.">
            <a:extLst>
              <a:ext uri="{FF2B5EF4-FFF2-40B4-BE49-F238E27FC236}">
                <a16:creationId xmlns:a16="http://schemas.microsoft.com/office/drawing/2014/main" id="{D0BCFB20-63BA-22E6-3417-FA1E4782455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22" y="190282"/>
            <a:ext cx="1706728" cy="874378"/>
          </a:xfrm>
          <a:prstGeom prst="rect">
            <a:avLst/>
          </a:prstGeom>
        </p:spPr>
      </p:pic>
      <p:pic>
        <p:nvPicPr>
          <p:cNvPr id="15" name="Immagine 14" descr="The image is a graph depicting the light emission spectra for various lead halide perovskite materials, including mixed compositions, across a range of wavelengths from 400 to 750 nanometers.&#10;&#10;AI-generated content may be incorrect.">
            <a:extLst>
              <a:ext uri="{FF2B5EF4-FFF2-40B4-BE49-F238E27FC236}">
                <a16:creationId xmlns:a16="http://schemas.microsoft.com/office/drawing/2014/main" id="{BF7EBB11-AFF9-9820-7B4D-B6ADC870E7A8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409" y="3900430"/>
            <a:ext cx="3202168" cy="2380527"/>
          </a:xfrm>
          <a:prstGeom prst="rect">
            <a:avLst/>
          </a:prstGeom>
        </p:spPr>
      </p:pic>
      <p:pic>
        <p:nvPicPr>
          <p:cNvPr id="19" name="Immagine 3" descr="The image depicts a diagram with various chemical elements and symbols, including MA+, FA+, Cs+, Pb2+, and complexes with ligands like Br and R, arranged in a structured pattern, possibly representing a coordination compound or a molecular structure.&#10;&#10;AI-generated content may be incorrect.">
            <a:extLst>
              <a:ext uri="{FF2B5EF4-FFF2-40B4-BE49-F238E27FC236}">
                <a16:creationId xmlns:a16="http://schemas.microsoft.com/office/drawing/2014/main" id="{CB28335B-7788-7962-A8BE-EF84FBF68E45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3735" y="1772061"/>
            <a:ext cx="3221339" cy="286059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2436285-43E0-590C-47B3-ECD4C32922AE}"/>
              </a:ext>
            </a:extLst>
          </p:cNvPr>
          <p:cNvSpPr txBox="1"/>
          <p:nvPr/>
        </p:nvSpPr>
        <p:spPr>
          <a:xfrm>
            <a:off x="3627805" y="5286352"/>
            <a:ext cx="327395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By varying the halide ratios in the colloidal nanocrystal solution, the PL can be tuned across the entire visible spectral range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56EED2-B3DA-6D03-9D0C-41B2A86E7769}"/>
              </a:ext>
            </a:extLst>
          </p:cNvPr>
          <p:cNvSpPr txBox="1"/>
          <p:nvPr/>
        </p:nvSpPr>
        <p:spPr>
          <a:xfrm>
            <a:off x="8887509" y="1467171"/>
            <a:ext cx="161984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000099"/>
                </a:solidFill>
                <a:cs typeface="Times New Roman" panose="02020603050405020304" pitchFamily="18" charset="0"/>
              </a:rPr>
              <a:t>CsPbBr</a:t>
            </a:r>
            <a:r>
              <a:rPr lang="en-GB" sz="2800" b="1" baseline="-25000" dirty="0">
                <a:solidFill>
                  <a:srgbClr val="000099"/>
                </a:solidFill>
                <a:cs typeface="Times New Roman" panose="02020603050405020304" pitchFamily="18" charset="0"/>
              </a:rPr>
              <a:t>3</a:t>
            </a:r>
            <a:endParaRPr lang="it-IT" sz="2800" b="1" baseline="-25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2D31601-683E-1493-C2CB-996669BCCC35}"/>
              </a:ext>
            </a:extLst>
          </p:cNvPr>
          <p:cNvSpPr txBox="1"/>
          <p:nvPr/>
        </p:nvSpPr>
        <p:spPr>
          <a:xfrm>
            <a:off x="8670693" y="2095143"/>
            <a:ext cx="218866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Hot‑injection synthesis rapidly mixes precursors into a hot solvent, inducing immediate nucleation of perovskite nanocrystals.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E36466-5ED0-B902-5633-047F2CD4947C}"/>
              </a:ext>
            </a:extLst>
          </p:cNvPr>
          <p:cNvSpPr txBox="1"/>
          <p:nvPr/>
        </p:nvSpPr>
        <p:spPr>
          <a:xfrm>
            <a:off x="7800607" y="6475812"/>
            <a:ext cx="34724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cs typeface="Times New Roman" panose="02020603050405020304" pitchFamily="18" charset="0"/>
              </a:rPr>
              <a:t>Cova F et al</a:t>
            </a:r>
            <a:r>
              <a:rPr lang="en-GB" sz="1400" dirty="0">
                <a:cs typeface="Times New Roman" panose="02020603050405020304" pitchFamily="18" charset="0"/>
              </a:rPr>
              <a:t>. Nano Lett 24, 905–913 (2024)</a:t>
            </a:r>
            <a:endParaRPr lang="en-GB" sz="1400" dirty="0"/>
          </a:p>
        </p:txBody>
      </p:sp>
      <p:sp>
        <p:nvSpPr>
          <p:cNvPr id="14" name="CasellaDiTesto 15">
            <a:extLst>
              <a:ext uri="{FF2B5EF4-FFF2-40B4-BE49-F238E27FC236}">
                <a16:creationId xmlns:a16="http://schemas.microsoft.com/office/drawing/2014/main" id="{F7484BC2-B3A1-D7A1-44C8-7343C7C6A2C6}"/>
              </a:ext>
            </a:extLst>
          </p:cNvPr>
          <p:cNvSpPr txBox="1"/>
          <p:nvPr/>
        </p:nvSpPr>
        <p:spPr>
          <a:xfrm>
            <a:off x="469790" y="6291146"/>
            <a:ext cx="2974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G. Nedelcu et al.</a:t>
            </a:r>
            <a:r>
              <a:rPr lang="en-GB" sz="1400" dirty="0"/>
              <a:t> </a:t>
            </a:r>
            <a:r>
              <a:rPr lang="it-IT" sz="1400" dirty="0"/>
              <a:t>Nano Lett. 15,5635−5640 (2015)</a:t>
            </a:r>
          </a:p>
        </p:txBody>
      </p:sp>
      <p:sp>
        <p:nvSpPr>
          <p:cNvPr id="17" name="CasellaDiTesto 10">
            <a:extLst>
              <a:ext uri="{FF2B5EF4-FFF2-40B4-BE49-F238E27FC236}">
                <a16:creationId xmlns:a16="http://schemas.microsoft.com/office/drawing/2014/main" id="{AF307EF1-30A7-D7F6-487A-F7E3D59DE643}"/>
              </a:ext>
            </a:extLst>
          </p:cNvPr>
          <p:cNvSpPr txBox="1"/>
          <p:nvPr/>
        </p:nvSpPr>
        <p:spPr>
          <a:xfrm>
            <a:off x="3629785" y="4646065"/>
            <a:ext cx="3192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Q. A. Akkerman et al</a:t>
            </a:r>
            <a:r>
              <a:rPr lang="en-GB" sz="1400" dirty="0"/>
              <a:t>. </a:t>
            </a:r>
            <a:r>
              <a:rPr lang="it-IT" sz="1400" i="1" dirty="0"/>
              <a:t>Nature Materials, 17, 394–405 (2018)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5A156B9-D47F-B7D3-9950-E1C5C405D550}"/>
              </a:ext>
            </a:extLst>
          </p:cNvPr>
          <p:cNvGrpSpPr/>
          <p:nvPr/>
        </p:nvGrpSpPr>
        <p:grpSpPr>
          <a:xfrm>
            <a:off x="7493383" y="4024331"/>
            <a:ext cx="2281143" cy="2359335"/>
            <a:chOff x="7493383" y="4024331"/>
            <a:chExt cx="2281143" cy="2359335"/>
          </a:xfrm>
        </p:grpSpPr>
        <p:pic>
          <p:nvPicPr>
            <p:cNvPr id="35" name="Picture 34" descr="The diagram illustrates the photoluminescence quantum yield (PLQY) and absorption spectrum for CsPbBr3 nanocrystals doped in PMMA.&#10;&#10;AI-generated content may be incorrect.">
              <a:extLst>
                <a:ext uri="{FF2B5EF4-FFF2-40B4-BE49-F238E27FC236}">
                  <a16:creationId xmlns:a16="http://schemas.microsoft.com/office/drawing/2014/main" id="{15C24C14-E16F-AFA7-8927-EB60A1FC6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493383" y="4102523"/>
              <a:ext cx="2281143" cy="2281143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C8E4B3A-071E-6D0A-0CFA-46FFE8AB2B68}"/>
                </a:ext>
              </a:extLst>
            </p:cNvPr>
            <p:cNvSpPr/>
            <p:nvPr/>
          </p:nvSpPr>
          <p:spPr>
            <a:xfrm>
              <a:off x="7501475" y="4024331"/>
              <a:ext cx="173366" cy="304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F7A2BAD-68C7-E325-D062-3021DE928ED8}"/>
              </a:ext>
            </a:extLst>
          </p:cNvPr>
          <p:cNvGrpSpPr/>
          <p:nvPr/>
        </p:nvGrpSpPr>
        <p:grpSpPr>
          <a:xfrm>
            <a:off x="10104732" y="4128089"/>
            <a:ext cx="1543878" cy="2280330"/>
            <a:chOff x="10104732" y="4128089"/>
            <a:chExt cx="1543878" cy="2280330"/>
          </a:xfrm>
        </p:grpSpPr>
        <p:pic>
          <p:nvPicPr>
            <p:cNvPr id="38" name="Picture 37" descr="The diagram illustrates the energy levels (E) of CsPbBr3 nanocrystals (NCs) as they are integrated into a polystyrene matrix (PMMA), with energy values ranging from 2.3 to 2.6 electron volts.&#10;&#10;AI-generated content may be incorrect.">
              <a:extLst>
                <a:ext uri="{FF2B5EF4-FFF2-40B4-BE49-F238E27FC236}">
                  <a16:creationId xmlns:a16="http://schemas.microsoft.com/office/drawing/2014/main" id="{C3E73950-0DF1-8375-D222-2DA8794552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203262" y="4128089"/>
              <a:ext cx="1445348" cy="2280330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71E0AB3-B917-5834-28ED-F326172D8BD6}"/>
                </a:ext>
              </a:extLst>
            </p:cNvPr>
            <p:cNvSpPr/>
            <p:nvPr/>
          </p:nvSpPr>
          <p:spPr>
            <a:xfrm>
              <a:off x="10104732" y="4618637"/>
              <a:ext cx="173366" cy="304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2" name="CasellaDiTesto 7">
            <a:extLst>
              <a:ext uri="{FF2B5EF4-FFF2-40B4-BE49-F238E27FC236}">
                <a16:creationId xmlns:a16="http://schemas.microsoft.com/office/drawing/2014/main" id="{CECB2DB3-49D8-7BD2-6558-892FC97B8E78}"/>
              </a:ext>
            </a:extLst>
          </p:cNvPr>
          <p:cNvSpPr txBox="1"/>
          <p:nvPr/>
        </p:nvSpPr>
        <p:spPr>
          <a:xfrm>
            <a:off x="282532" y="1786504"/>
            <a:ext cx="2479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General formula: </a:t>
            </a:r>
            <a:r>
              <a:rPr kumimoji="0" lang="it-IT" b="1" i="1" u="none" strike="noStrike" kern="1200" cap="none" spc="0" normalizeH="0" baseline="0" noProof="0" dirty="0">
                <a:ln>
                  <a:noFill/>
                </a:ln>
                <a:solidFill>
                  <a:srgbClr val="B437B3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</a:t>
            </a:r>
            <a:r>
              <a:rPr kumimoji="0" lang="it-IT" b="1" i="1" u="none" strike="noStrike" kern="1200" cap="none" spc="0" normalizeH="0" baseline="0" noProof="0" dirty="0">
                <a:ln>
                  <a:noFill/>
                </a:ln>
                <a:solidFill>
                  <a:srgbClr val="1D1718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</a:t>
            </a:r>
            <a:r>
              <a:rPr kumimoji="0" lang="it-IT" b="1" i="1" u="none" strike="noStrike" kern="1200" cap="none" spc="0" normalizeH="0" baseline="0" noProof="0" dirty="0">
                <a:ln>
                  <a:noFill/>
                </a:ln>
                <a:solidFill>
                  <a:srgbClr val="038F0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X</a:t>
            </a:r>
            <a:r>
              <a:rPr kumimoji="0" lang="it-IT" b="1" i="1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</a:t>
            </a:r>
            <a:endParaRPr kumimoji="0" lang="it-IT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asellaDiTesto 8">
                <a:extLst>
                  <a:ext uri="{FF2B5EF4-FFF2-40B4-BE49-F238E27FC236}">
                    <a16:creationId xmlns:a16="http://schemas.microsoft.com/office/drawing/2014/main" id="{D69CFF48-F9D4-3E53-6D12-164A2D628F03}"/>
                  </a:ext>
                </a:extLst>
              </p:cNvPr>
              <p:cNvSpPr txBox="1"/>
              <p:nvPr/>
            </p:nvSpPr>
            <p:spPr>
              <a:xfrm>
                <a:off x="291903" y="2176886"/>
                <a:ext cx="5250873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B437B3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A</a:t>
                </a: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: Large monovalent cation (</a:t>
                </a:r>
                <a14:m>
                  <m:oMath xmlns:m="http://schemas.openxmlformats.org/officeDocument/2006/math"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𝐶</m:t>
                    </m:r>
                    <m:sSup>
                      <m:sSup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</m:ctrlPr>
                      </m:sSup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𝑠</m:t>
                        </m:r>
                      </m:e>
                      <m:sup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+</m:t>
                        </m:r>
                      </m:sup>
                    </m:sSup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𝑜𝑟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𝑂𝑟𝑔𝑎𝑛𝑖𝑐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𝑚𝑜𝑙𝑒𝑐𝑢𝑙𝑒𝑠</m:t>
                    </m:r>
                  </m:oMath>
                </a14:m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D1718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B</a:t>
                </a: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: Smaller divalent metal cation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𝑃</m:t>
                    </m:r>
                    <m:sSup>
                      <m:sSup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</m:ctrlPr>
                      </m:sSup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𝑏</m:t>
                        </m:r>
                      </m:e>
                      <m:sup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2+</m:t>
                        </m:r>
                      </m:sup>
                    </m:sSup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𝑜𝑟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𝑆</m:t>
                    </m:r>
                    <m:sSup>
                      <m:sSup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</m:ctrlPr>
                      </m:sSup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𝑛</m:t>
                        </m:r>
                      </m:e>
                      <m:sup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2+</m:t>
                        </m:r>
                      </m:sup>
                    </m:sSup>
                  </m:oMath>
                </a14:m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38F04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X</a:t>
                </a: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: Halide anion  (</a:t>
                </a:r>
                <a14:m>
                  <m:oMath xmlns:m="http://schemas.openxmlformats.org/officeDocument/2006/math"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𝐵</m:t>
                    </m:r>
                    <m:sSup>
                      <m:sSup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</m:ctrlPr>
                      </m:sSup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𝑟</m:t>
                        </m:r>
                      </m:e>
                      <m:sup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−</m:t>
                        </m:r>
                      </m:sup>
                    </m:sSup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,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𝐶</m:t>
                    </m:r>
                    <m:sSup>
                      <m:sSup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</m:ctrlPr>
                      </m:sSup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𝑙</m:t>
                        </m:r>
                      </m:e>
                      <m:sup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−</m:t>
                        </m:r>
                      </m:sup>
                    </m:sSup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Segoe UI" panose="020B0502040204020203" pitchFamily="34" charset="0"/>
                      </a:rPr>
                      <m:t>,</m:t>
                    </m:r>
                    <m:sSup>
                      <m:sSup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</m:ctrlPr>
                      </m:sSup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𝐼</m:t>
                        </m:r>
                      </m:e>
                      <m:sup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Segoe UI" panose="020B0502040204020203" pitchFamily="34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rPr>
                  <a:t>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44" name="CasellaDiTesto 8">
                <a:extLst>
                  <a:ext uri="{FF2B5EF4-FFF2-40B4-BE49-F238E27FC236}">
                    <a16:creationId xmlns:a16="http://schemas.microsoft.com/office/drawing/2014/main" id="{D69CFF48-F9D4-3E53-6D12-164A2D628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903" y="2176886"/>
                <a:ext cx="5250873" cy="1754326"/>
              </a:xfrm>
              <a:prstGeom prst="rect">
                <a:avLst/>
              </a:prstGeom>
              <a:blipFill>
                <a:blip r:embed="rId17"/>
                <a:stretch>
                  <a:fillRect l="-1045" t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7779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0A4D7-1160-78E7-DCBC-E528EBB6F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:a16="http://schemas.microsoft.com/office/drawing/2014/main" id="{9455DDEC-CD26-E83C-F9CF-8BFC2DE099FF}"/>
              </a:ext>
            </a:extLst>
          </p:cNvPr>
          <p:cNvSpPr/>
          <p:nvPr/>
        </p:nvSpPr>
        <p:spPr>
          <a:xfrm>
            <a:off x="0" y="-238"/>
            <a:ext cx="12192000" cy="6858237"/>
          </a:xfrm>
          <a:prstGeom prst="frame">
            <a:avLst>
              <a:gd name="adj1" fmla="val 1259"/>
            </a:avLst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7032E1-6A27-53F5-69C3-DD6D8EC5C199}"/>
              </a:ext>
            </a:extLst>
          </p:cNvPr>
          <p:cNvSpPr/>
          <p:nvPr/>
        </p:nvSpPr>
        <p:spPr>
          <a:xfrm>
            <a:off x="80963" y="85725"/>
            <a:ext cx="12030074" cy="1002747"/>
          </a:xfrm>
          <a:prstGeom prst="rect">
            <a:avLst/>
          </a:prstGeom>
          <a:solidFill>
            <a:srgbClr val="7DA4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C765EC-8006-9C62-8D10-783699EAF703}"/>
              </a:ext>
            </a:extLst>
          </p:cNvPr>
          <p:cNvSpPr txBox="1"/>
          <p:nvPr/>
        </p:nvSpPr>
        <p:spPr>
          <a:xfrm>
            <a:off x="1013221" y="178786"/>
            <a:ext cx="10165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Bridging the excitation gap</a:t>
            </a:r>
          </a:p>
          <a:p>
            <a:pPr algn="ctr"/>
            <a:r>
              <a:rPr lang="en-US" sz="4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4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 descr="UNIVERSITA'&#10;&#10;AI-generated content may be incorrect.">
            <a:extLst>
              <a:ext uri="{FF2B5EF4-FFF2-40B4-BE49-F238E27FC236}">
                <a16:creationId xmlns:a16="http://schemas.microsoft.com/office/drawing/2014/main" id="{3463EDA7-72B3-F617-10E8-44D57F113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2" y="125116"/>
            <a:ext cx="936460" cy="915731"/>
          </a:xfrm>
          <a:prstGeom prst="rect">
            <a:avLst/>
          </a:prstGeom>
        </p:spPr>
      </p:pic>
      <p:pic>
        <p:nvPicPr>
          <p:cNvPr id="15" name="Immagine 2" descr="Press room – MAX IV">
            <a:extLst>
              <a:ext uri="{FF2B5EF4-FFF2-40B4-BE49-F238E27FC236}">
                <a16:creationId xmlns:a16="http://schemas.microsoft.com/office/drawing/2014/main" id="{FBF5BED8-1154-58CB-F9AE-B85E4977F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2392" y="246004"/>
            <a:ext cx="1543412" cy="635004"/>
          </a:xfrm>
          <a:prstGeom prst="rect">
            <a:avLst/>
          </a:prstGeom>
        </p:spPr>
      </p:pic>
      <p:pic>
        <p:nvPicPr>
          <p:cNvPr id="17" name="Picture 6" descr="Deutsches Elektronen-Synchrotron DESY">
            <a:extLst>
              <a:ext uri="{FF2B5EF4-FFF2-40B4-BE49-F238E27FC236}">
                <a16:creationId xmlns:a16="http://schemas.microsoft.com/office/drawing/2014/main" id="{65B0EE6E-D289-26DE-3E8D-7E8207183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0190" y="85725"/>
            <a:ext cx="936461" cy="93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The image features a minimalist design with a gradient background, a stylized 'Son' logo, and a line graph or spectrum peaking in the center, suggesting a scientific or technical theme.&#10;&#10;AI-generated content may be incorrect.">
            <a:extLst>
              <a:ext uri="{FF2B5EF4-FFF2-40B4-BE49-F238E27FC236}">
                <a16:creationId xmlns:a16="http://schemas.microsoft.com/office/drawing/2014/main" id="{8002EA3F-198A-1065-34C7-1A0700831F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22" y="190282"/>
            <a:ext cx="1706728" cy="87437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A9269A4-BBD3-B8A7-6FB8-E977C6C0A620}"/>
              </a:ext>
            </a:extLst>
          </p:cNvPr>
          <p:cNvGrpSpPr/>
          <p:nvPr/>
        </p:nvGrpSpPr>
        <p:grpSpPr>
          <a:xfrm>
            <a:off x="434892" y="1603734"/>
            <a:ext cx="4401684" cy="3549662"/>
            <a:chOff x="1336005" y="31499547"/>
            <a:chExt cx="6359794" cy="5045307"/>
          </a:xfrm>
        </p:grpSpPr>
        <p:pic>
          <p:nvPicPr>
            <p:cNvPr id="6" name="Immagine 7" descr="The diagram shows a plot of emission intensity versus emission wavelength, with peaks at specific wavelengths indicating emission lines.&#10;&#10;AI-generated content may be incorrect.">
              <a:extLst>
                <a:ext uri="{FF2B5EF4-FFF2-40B4-BE49-F238E27FC236}">
                  <a16:creationId xmlns:a16="http://schemas.microsoft.com/office/drawing/2014/main" id="{C1E3B49C-868D-9AD3-4A89-66D98C83D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36005" y="31499547"/>
              <a:ext cx="6359794" cy="5045307"/>
            </a:xfrm>
            <a:prstGeom prst="rect">
              <a:avLst/>
            </a:prstGeom>
          </p:spPr>
        </p:pic>
        <p:sp>
          <p:nvSpPr>
            <p:cNvPr id="8" name="CasellaDiTesto 14">
              <a:extLst>
                <a:ext uri="{FF2B5EF4-FFF2-40B4-BE49-F238E27FC236}">
                  <a16:creationId xmlns:a16="http://schemas.microsoft.com/office/drawing/2014/main" id="{CF422B89-929C-F217-5F45-7EFE612E5763}"/>
                </a:ext>
              </a:extLst>
            </p:cNvPr>
            <p:cNvSpPr txBox="1"/>
            <p:nvPr/>
          </p:nvSpPr>
          <p:spPr>
            <a:xfrm>
              <a:off x="4996602" y="31603452"/>
              <a:ext cx="1023052" cy="4985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RL</a:t>
              </a:r>
            </a:p>
          </p:txBody>
        </p:sp>
        <p:sp>
          <p:nvSpPr>
            <p:cNvPr id="10" name="CasellaDiTesto 14">
              <a:extLst>
                <a:ext uri="{FF2B5EF4-FFF2-40B4-BE49-F238E27FC236}">
                  <a16:creationId xmlns:a16="http://schemas.microsoft.com/office/drawing/2014/main" id="{56F38D68-E2A7-BC40-4F4A-689E8441E3B6}"/>
                </a:ext>
              </a:extLst>
            </p:cNvPr>
            <p:cNvSpPr txBox="1"/>
            <p:nvPr/>
          </p:nvSpPr>
          <p:spPr>
            <a:xfrm>
              <a:off x="3023827" y="31603450"/>
              <a:ext cx="2696299" cy="4985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b="1" dirty="0">
                  <a:solidFill>
                    <a:srgbClr val="2D58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PL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6B2A0D9C-3B2D-1583-5B57-9CE59D6412CE}"/>
                </a:ext>
              </a:extLst>
            </p:cNvPr>
            <p:cNvCxnSpPr>
              <a:cxnSpLocks/>
            </p:cNvCxnSpPr>
            <p:nvPr/>
          </p:nvCxnSpPr>
          <p:spPr>
            <a:xfrm>
              <a:off x="4046879" y="31653799"/>
              <a:ext cx="715621" cy="0"/>
            </a:xfrm>
            <a:prstGeom prst="straightConnector1">
              <a:avLst/>
            </a:prstGeom>
            <a:ln w="5715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C361B4FB-7695-0216-705A-299A37D1C524}"/>
              </a:ext>
            </a:extLst>
          </p:cNvPr>
          <p:cNvSpPr txBox="1"/>
          <p:nvPr/>
        </p:nvSpPr>
        <p:spPr>
          <a:xfrm>
            <a:off x="780268" y="5254266"/>
            <a:ext cx="38481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A difference in emission </a:t>
            </a:r>
            <a:r>
              <a:rPr lang="en-GB" sz="2000" dirty="0" err="1"/>
              <a:t>behavior</a:t>
            </a:r>
            <a:r>
              <a:rPr lang="en-GB" sz="2000" dirty="0"/>
              <a:t> when the material is excited optically versus when it's excited by ionizing radiation is observed </a:t>
            </a:r>
          </a:p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sellaDiTesto 14">
                <a:extLst>
                  <a:ext uri="{FF2B5EF4-FFF2-40B4-BE49-F238E27FC236}">
                    <a16:creationId xmlns:a16="http://schemas.microsoft.com/office/drawing/2014/main" id="{044C834B-DC36-BCBE-5AC9-0BD94B4E357D}"/>
                  </a:ext>
                </a:extLst>
              </p:cNvPr>
              <p:cNvSpPr txBox="1"/>
              <p:nvPr/>
            </p:nvSpPr>
            <p:spPr>
              <a:xfrm>
                <a:off x="862181" y="1950523"/>
                <a:ext cx="161687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sz="1200" b="1" dirty="0">
                    <a:solidFill>
                      <a:srgbClr val="2D58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Exc  energy </a:t>
                </a:r>
                <a14:m>
                  <m:oMath xmlns:m="http://schemas.openxmlformats.org/officeDocument/2006/math">
                    <m:r>
                      <a:rPr lang="en-GB" sz="1200" b="1" i="1" smtClean="0">
                        <a:solidFill>
                          <a:srgbClr val="2D58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𝟑</m:t>
                    </m:r>
                    <m:r>
                      <a:rPr lang="en-GB" sz="1200" b="1" i="1" smtClean="0">
                        <a:solidFill>
                          <a:srgbClr val="2D58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GB" sz="1200" b="1" i="1" smtClean="0">
                        <a:solidFill>
                          <a:srgbClr val="2D58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𝟖</m:t>
                    </m:r>
                    <m:r>
                      <a:rPr lang="en-GB" sz="1200" b="1" i="1" smtClean="0">
                        <a:solidFill>
                          <a:srgbClr val="2D58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1200" b="1" i="1" smtClean="0">
                        <a:solidFill>
                          <a:srgbClr val="2D58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𝒆𝑽</m:t>
                    </m:r>
                  </m:oMath>
                </a14:m>
                <a:endParaRPr lang="it-IT" sz="1200" b="1" dirty="0">
                  <a:solidFill>
                    <a:srgbClr val="2D58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CasellaDiTesto 14">
                <a:extLst>
                  <a:ext uri="{FF2B5EF4-FFF2-40B4-BE49-F238E27FC236}">
                    <a16:creationId xmlns:a16="http://schemas.microsoft.com/office/drawing/2014/main" id="{044C834B-DC36-BCBE-5AC9-0BD94B4E3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181" y="1950523"/>
                <a:ext cx="1616874" cy="276999"/>
              </a:xfrm>
              <a:prstGeom prst="rect">
                <a:avLst/>
              </a:prstGeom>
              <a:blipFill>
                <a:blip r:embed="rId8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asellaDiTesto 14">
            <a:extLst>
              <a:ext uri="{FF2B5EF4-FFF2-40B4-BE49-F238E27FC236}">
                <a16:creationId xmlns:a16="http://schemas.microsoft.com/office/drawing/2014/main" id="{E45FA386-289E-D711-3017-71B4ED88D289}"/>
              </a:ext>
            </a:extLst>
          </p:cNvPr>
          <p:cNvSpPr txBox="1"/>
          <p:nvPr/>
        </p:nvSpPr>
        <p:spPr>
          <a:xfrm>
            <a:off x="2906344" y="1951900"/>
            <a:ext cx="27308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 energy 20 keV</a:t>
            </a:r>
          </a:p>
        </p:txBody>
      </p:sp>
    </p:spTree>
    <p:extLst>
      <p:ext uri="{BB962C8B-B14F-4D97-AF65-F5344CB8AC3E}">
        <p14:creationId xmlns:p14="http://schemas.microsoft.com/office/powerpoint/2010/main" val="2513579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A5B44-1A2A-1F71-9F6A-CE31D96CD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:a16="http://schemas.microsoft.com/office/drawing/2014/main" id="{6CEA9CBC-B298-9873-9590-7C5F86C242EC}"/>
              </a:ext>
            </a:extLst>
          </p:cNvPr>
          <p:cNvSpPr/>
          <p:nvPr/>
        </p:nvSpPr>
        <p:spPr>
          <a:xfrm>
            <a:off x="0" y="-238"/>
            <a:ext cx="12192000" cy="6858237"/>
          </a:xfrm>
          <a:prstGeom prst="frame">
            <a:avLst>
              <a:gd name="adj1" fmla="val 1259"/>
            </a:avLst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B6BAE7-B9D6-287F-173F-4AA5DF9AAE74}"/>
              </a:ext>
            </a:extLst>
          </p:cNvPr>
          <p:cNvSpPr/>
          <p:nvPr/>
        </p:nvSpPr>
        <p:spPr>
          <a:xfrm>
            <a:off x="80963" y="85725"/>
            <a:ext cx="12030074" cy="1002747"/>
          </a:xfrm>
          <a:prstGeom prst="rect">
            <a:avLst/>
          </a:prstGeom>
          <a:solidFill>
            <a:srgbClr val="7DA4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381C2B-6C0A-561E-D832-12CCDDC19EA3}"/>
              </a:ext>
            </a:extLst>
          </p:cNvPr>
          <p:cNvSpPr txBox="1"/>
          <p:nvPr/>
        </p:nvSpPr>
        <p:spPr>
          <a:xfrm>
            <a:off x="1013221" y="178786"/>
            <a:ext cx="10165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Bridging the excitation gap</a:t>
            </a:r>
          </a:p>
          <a:p>
            <a:pPr algn="ctr"/>
            <a:r>
              <a:rPr lang="en-US" sz="4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4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 descr="UNIVERSITA'&#10;&#10;AI-generated content may be incorrect.">
            <a:extLst>
              <a:ext uri="{FF2B5EF4-FFF2-40B4-BE49-F238E27FC236}">
                <a16:creationId xmlns:a16="http://schemas.microsoft.com/office/drawing/2014/main" id="{F591BCB6-A5CA-7E5C-9003-0775ACEE7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2" y="125116"/>
            <a:ext cx="936460" cy="915731"/>
          </a:xfrm>
          <a:prstGeom prst="rect">
            <a:avLst/>
          </a:prstGeom>
        </p:spPr>
      </p:pic>
      <p:pic>
        <p:nvPicPr>
          <p:cNvPr id="15" name="Immagine 2" descr="Press room – MAX IV">
            <a:extLst>
              <a:ext uri="{FF2B5EF4-FFF2-40B4-BE49-F238E27FC236}">
                <a16:creationId xmlns:a16="http://schemas.microsoft.com/office/drawing/2014/main" id="{20A0D47A-2559-C324-EB30-E652BABE9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2392" y="246004"/>
            <a:ext cx="1543412" cy="635004"/>
          </a:xfrm>
          <a:prstGeom prst="rect">
            <a:avLst/>
          </a:prstGeom>
        </p:spPr>
      </p:pic>
      <p:pic>
        <p:nvPicPr>
          <p:cNvPr id="17" name="Picture 6" descr="Deutsches Elektronen-Synchrotron DESY">
            <a:extLst>
              <a:ext uri="{FF2B5EF4-FFF2-40B4-BE49-F238E27FC236}">
                <a16:creationId xmlns:a16="http://schemas.microsoft.com/office/drawing/2014/main" id="{3B599A2A-F4C6-A1C5-5E35-A1A43BF06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0190" y="85725"/>
            <a:ext cx="936461" cy="93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The image features a minimalist design with a gradient background, a stylized 'Son' logo, and a line graph or spectrum peaking in the center, suggesting a scientific or technical theme.&#10;&#10;AI-generated content may be incorrect.">
            <a:extLst>
              <a:ext uri="{FF2B5EF4-FFF2-40B4-BE49-F238E27FC236}">
                <a16:creationId xmlns:a16="http://schemas.microsoft.com/office/drawing/2014/main" id="{DADA5D48-3432-E721-065D-D5F66AA947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22" y="190282"/>
            <a:ext cx="1706728" cy="87437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9A935B3-5616-FB4E-D6A6-F9EB801B3E86}"/>
              </a:ext>
            </a:extLst>
          </p:cNvPr>
          <p:cNvGrpSpPr/>
          <p:nvPr/>
        </p:nvGrpSpPr>
        <p:grpSpPr>
          <a:xfrm>
            <a:off x="434892" y="1603734"/>
            <a:ext cx="4401684" cy="3549662"/>
            <a:chOff x="1336005" y="31499547"/>
            <a:chExt cx="6359794" cy="5045307"/>
          </a:xfrm>
        </p:grpSpPr>
        <p:pic>
          <p:nvPicPr>
            <p:cNvPr id="6" name="Immagine 7" descr="The diagram shows a plot of emission intensity versus emission wavelength, with peaks at specific wavelengths indicating emission lines.&#10;&#10;AI-generated content may be incorrect.">
              <a:extLst>
                <a:ext uri="{FF2B5EF4-FFF2-40B4-BE49-F238E27FC236}">
                  <a16:creationId xmlns:a16="http://schemas.microsoft.com/office/drawing/2014/main" id="{CA55363F-4832-3E89-AC51-5C091B411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36005" y="31499547"/>
              <a:ext cx="6359794" cy="5045307"/>
            </a:xfrm>
            <a:prstGeom prst="rect">
              <a:avLst/>
            </a:prstGeom>
          </p:spPr>
        </p:pic>
        <p:sp>
          <p:nvSpPr>
            <p:cNvPr id="8" name="CasellaDiTesto 14">
              <a:extLst>
                <a:ext uri="{FF2B5EF4-FFF2-40B4-BE49-F238E27FC236}">
                  <a16:creationId xmlns:a16="http://schemas.microsoft.com/office/drawing/2014/main" id="{19C81705-2A3F-DAA5-EC97-7B7AC8EEE4F4}"/>
                </a:ext>
              </a:extLst>
            </p:cNvPr>
            <p:cNvSpPr txBox="1"/>
            <p:nvPr/>
          </p:nvSpPr>
          <p:spPr>
            <a:xfrm>
              <a:off x="4996602" y="31603452"/>
              <a:ext cx="1023052" cy="4985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RL</a:t>
              </a:r>
            </a:p>
          </p:txBody>
        </p:sp>
        <p:sp>
          <p:nvSpPr>
            <p:cNvPr id="10" name="CasellaDiTesto 14">
              <a:extLst>
                <a:ext uri="{FF2B5EF4-FFF2-40B4-BE49-F238E27FC236}">
                  <a16:creationId xmlns:a16="http://schemas.microsoft.com/office/drawing/2014/main" id="{AAF57A39-AD57-E120-E191-D880E0F39813}"/>
                </a:ext>
              </a:extLst>
            </p:cNvPr>
            <p:cNvSpPr txBox="1"/>
            <p:nvPr/>
          </p:nvSpPr>
          <p:spPr>
            <a:xfrm>
              <a:off x="3023827" y="31603450"/>
              <a:ext cx="2696299" cy="4985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b="1" dirty="0">
                  <a:solidFill>
                    <a:srgbClr val="2D58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PL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C4E2049-4E7B-CD90-87DC-2EFA6B43E68E}"/>
                </a:ext>
              </a:extLst>
            </p:cNvPr>
            <p:cNvCxnSpPr>
              <a:cxnSpLocks/>
            </p:cNvCxnSpPr>
            <p:nvPr/>
          </p:nvCxnSpPr>
          <p:spPr>
            <a:xfrm>
              <a:off x="4046879" y="31653799"/>
              <a:ext cx="715621" cy="0"/>
            </a:xfrm>
            <a:prstGeom prst="straightConnector1">
              <a:avLst/>
            </a:prstGeom>
            <a:ln w="5715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Immagine 20" descr="The diagram illustrates a photoluminescence spectrum from the MAX IV experiment, plotted against photon or X-ray energy levels, showing data points for different energies measured in electron volts (eV).&#10;&#10;AI-generated content may be incorrect.">
            <a:extLst>
              <a:ext uri="{FF2B5EF4-FFF2-40B4-BE49-F238E27FC236}">
                <a16:creationId xmlns:a16="http://schemas.microsoft.com/office/drawing/2014/main" id="{74ED0EB0-71BD-3A03-467F-2622E17F54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8843" y="1562600"/>
            <a:ext cx="7197808" cy="103288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66F2C917-BCEA-9E89-EE97-E6E9E8419B62}"/>
              </a:ext>
            </a:extLst>
          </p:cNvPr>
          <p:cNvSpPr txBox="1"/>
          <p:nvPr/>
        </p:nvSpPr>
        <p:spPr>
          <a:xfrm>
            <a:off x="780268" y="5254266"/>
            <a:ext cx="38481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A difference in emission </a:t>
            </a:r>
            <a:r>
              <a:rPr lang="en-GB" sz="2000" dirty="0" err="1"/>
              <a:t>behavior</a:t>
            </a:r>
            <a:r>
              <a:rPr lang="en-GB" sz="2000" dirty="0"/>
              <a:t> when the material is excited optically versus when it's excited by ionizing radiation is observed </a:t>
            </a:r>
          </a:p>
          <a:p>
            <a:pPr algn="ctr"/>
            <a:endParaRPr lang="en-GB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0C16D48-879B-3863-ABD3-2A7AE00E2C9D}"/>
              </a:ext>
            </a:extLst>
          </p:cNvPr>
          <p:cNvSpPr txBox="1"/>
          <p:nvPr/>
        </p:nvSpPr>
        <p:spPr>
          <a:xfrm>
            <a:off x="5513837" y="2767160"/>
            <a:ext cx="60009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cs typeface="Times New Roman" panose="02020603050405020304" pitchFamily="18" charset="0"/>
              </a:rPr>
              <a:t>Synchrotron light can be used to bridge the gap in the excitation photon energies between UV/Vis lamps and x-ray tubes routinely used in labs</a:t>
            </a:r>
          </a:p>
          <a:p>
            <a:pPr algn="ctr"/>
            <a:endParaRPr lang="en-GB" sz="2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CED7598-7A07-9DAD-4F26-CE8FE3927559}"/>
              </a:ext>
            </a:extLst>
          </p:cNvPr>
          <p:cNvSpPr txBox="1"/>
          <p:nvPr/>
        </p:nvSpPr>
        <p:spPr>
          <a:xfrm>
            <a:off x="10139185" y="1787806"/>
            <a:ext cx="116089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solidFill>
                  <a:srgbClr val="C00000"/>
                </a:solidFill>
                <a:latin typeface="Neue Haas Grotesk Text Pro" panose="020B0504020202020204" pitchFamily="34" charset="0"/>
              </a:rPr>
              <a:t>Radioluminescence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asellaDiTesto 14">
                <a:extLst>
                  <a:ext uri="{FF2B5EF4-FFF2-40B4-BE49-F238E27FC236}">
                    <a16:creationId xmlns:a16="http://schemas.microsoft.com/office/drawing/2014/main" id="{E31830E8-1151-FFEA-D96F-A2DEA3133F1D}"/>
                  </a:ext>
                </a:extLst>
              </p:cNvPr>
              <p:cNvSpPr txBox="1"/>
              <p:nvPr/>
            </p:nvSpPr>
            <p:spPr>
              <a:xfrm>
                <a:off x="862181" y="1950523"/>
                <a:ext cx="161687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sz="1200" b="1" dirty="0">
                    <a:solidFill>
                      <a:srgbClr val="2D58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Exc  energy </a:t>
                </a:r>
                <a14:m>
                  <m:oMath xmlns:m="http://schemas.openxmlformats.org/officeDocument/2006/math">
                    <m:r>
                      <a:rPr lang="en-GB" sz="1200" b="1" i="1" smtClean="0">
                        <a:solidFill>
                          <a:srgbClr val="2D58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𝟑</m:t>
                    </m:r>
                    <m:r>
                      <a:rPr lang="en-GB" sz="1200" b="1" i="1" smtClean="0">
                        <a:solidFill>
                          <a:srgbClr val="2D58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GB" sz="1200" b="1" i="1" smtClean="0">
                        <a:solidFill>
                          <a:srgbClr val="2D58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𝟖</m:t>
                    </m:r>
                    <m:r>
                      <a:rPr lang="en-GB" sz="1200" b="1" i="1" smtClean="0">
                        <a:solidFill>
                          <a:srgbClr val="2D58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1200" b="1" i="1" smtClean="0">
                        <a:solidFill>
                          <a:srgbClr val="2D58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𝒆𝑽</m:t>
                    </m:r>
                  </m:oMath>
                </a14:m>
                <a:endParaRPr lang="it-IT" sz="1200" b="1" dirty="0">
                  <a:solidFill>
                    <a:srgbClr val="2D58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7" name="CasellaDiTesto 14">
                <a:extLst>
                  <a:ext uri="{FF2B5EF4-FFF2-40B4-BE49-F238E27FC236}">
                    <a16:creationId xmlns:a16="http://schemas.microsoft.com/office/drawing/2014/main" id="{E31830E8-1151-FFEA-D96F-A2DEA3133F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181" y="1950523"/>
                <a:ext cx="1616874" cy="276999"/>
              </a:xfrm>
              <a:prstGeom prst="rect">
                <a:avLst/>
              </a:prstGeom>
              <a:blipFill>
                <a:blip r:embed="rId9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CasellaDiTesto 14">
            <a:extLst>
              <a:ext uri="{FF2B5EF4-FFF2-40B4-BE49-F238E27FC236}">
                <a16:creationId xmlns:a16="http://schemas.microsoft.com/office/drawing/2014/main" id="{0AD88898-672D-E8AA-1433-3196D8566675}"/>
              </a:ext>
            </a:extLst>
          </p:cNvPr>
          <p:cNvSpPr txBox="1"/>
          <p:nvPr/>
        </p:nvSpPr>
        <p:spPr>
          <a:xfrm>
            <a:off x="2906344" y="1951900"/>
            <a:ext cx="27308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 energy 20 keV</a:t>
            </a:r>
          </a:p>
        </p:txBody>
      </p:sp>
    </p:spTree>
    <p:extLst>
      <p:ext uri="{BB962C8B-B14F-4D97-AF65-F5344CB8AC3E}">
        <p14:creationId xmlns:p14="http://schemas.microsoft.com/office/powerpoint/2010/main" val="3411969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982CB-2CFE-DC75-1729-30ED2FBDC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:a16="http://schemas.microsoft.com/office/drawing/2014/main" id="{D9C71767-8F26-9B68-AFBB-D451FB5DB19A}"/>
              </a:ext>
            </a:extLst>
          </p:cNvPr>
          <p:cNvSpPr/>
          <p:nvPr/>
        </p:nvSpPr>
        <p:spPr>
          <a:xfrm>
            <a:off x="0" y="-238"/>
            <a:ext cx="12192000" cy="6858237"/>
          </a:xfrm>
          <a:prstGeom prst="frame">
            <a:avLst>
              <a:gd name="adj1" fmla="val 1259"/>
            </a:avLst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2968FA-D734-CC2C-CDFE-F15F7212132D}"/>
              </a:ext>
            </a:extLst>
          </p:cNvPr>
          <p:cNvSpPr/>
          <p:nvPr/>
        </p:nvSpPr>
        <p:spPr>
          <a:xfrm>
            <a:off x="80963" y="85725"/>
            <a:ext cx="12030074" cy="1002747"/>
          </a:xfrm>
          <a:prstGeom prst="rect">
            <a:avLst/>
          </a:prstGeom>
          <a:solidFill>
            <a:srgbClr val="7DA4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55A605-8970-4631-B2EE-D869CE1C8917}"/>
              </a:ext>
            </a:extLst>
          </p:cNvPr>
          <p:cNvSpPr txBox="1"/>
          <p:nvPr/>
        </p:nvSpPr>
        <p:spPr>
          <a:xfrm>
            <a:off x="1013221" y="178786"/>
            <a:ext cx="10165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Bridging the excitation gap</a:t>
            </a:r>
          </a:p>
          <a:p>
            <a:pPr algn="ctr"/>
            <a:r>
              <a:rPr lang="en-US" sz="4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4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 descr="UNIVERSITA'&#10;&#10;AI-generated content may be incorrect.">
            <a:extLst>
              <a:ext uri="{FF2B5EF4-FFF2-40B4-BE49-F238E27FC236}">
                <a16:creationId xmlns:a16="http://schemas.microsoft.com/office/drawing/2014/main" id="{0D1F0B30-A5DB-EF99-62D7-2EB62D025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2" y="125116"/>
            <a:ext cx="936460" cy="915731"/>
          </a:xfrm>
          <a:prstGeom prst="rect">
            <a:avLst/>
          </a:prstGeom>
        </p:spPr>
      </p:pic>
      <p:pic>
        <p:nvPicPr>
          <p:cNvPr id="15" name="Immagine 2" descr="Press room – MAX IV">
            <a:extLst>
              <a:ext uri="{FF2B5EF4-FFF2-40B4-BE49-F238E27FC236}">
                <a16:creationId xmlns:a16="http://schemas.microsoft.com/office/drawing/2014/main" id="{23C57E06-2B1E-A071-C239-654C968E3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2392" y="246004"/>
            <a:ext cx="1543412" cy="635004"/>
          </a:xfrm>
          <a:prstGeom prst="rect">
            <a:avLst/>
          </a:prstGeom>
        </p:spPr>
      </p:pic>
      <p:pic>
        <p:nvPicPr>
          <p:cNvPr id="17" name="Picture 6" descr="Deutsches Elektronen-Synchrotron DESY">
            <a:extLst>
              <a:ext uri="{FF2B5EF4-FFF2-40B4-BE49-F238E27FC236}">
                <a16:creationId xmlns:a16="http://schemas.microsoft.com/office/drawing/2014/main" id="{609A4E7A-ED6E-1DCD-F4E8-F658A952D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0190" y="85725"/>
            <a:ext cx="936461" cy="93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The image features a minimalist design with a gradient background, a stylized 'Son' logo, and a line graph or spectrum peaking in the center, suggesting a scientific or technical theme.&#10;&#10;AI-generated content may be incorrect.">
            <a:extLst>
              <a:ext uri="{FF2B5EF4-FFF2-40B4-BE49-F238E27FC236}">
                <a16:creationId xmlns:a16="http://schemas.microsoft.com/office/drawing/2014/main" id="{B449695F-6F8E-5799-7214-EEC3B73E35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22" y="190282"/>
            <a:ext cx="1706728" cy="87437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E7364CC-4EBC-9A62-EB49-703AE598E29A}"/>
              </a:ext>
            </a:extLst>
          </p:cNvPr>
          <p:cNvGrpSpPr/>
          <p:nvPr/>
        </p:nvGrpSpPr>
        <p:grpSpPr>
          <a:xfrm>
            <a:off x="434892" y="1603734"/>
            <a:ext cx="4401684" cy="3549662"/>
            <a:chOff x="1336005" y="31499547"/>
            <a:chExt cx="6359794" cy="5045307"/>
          </a:xfrm>
        </p:grpSpPr>
        <p:pic>
          <p:nvPicPr>
            <p:cNvPr id="6" name="Immagine 7" descr="The diagram shows a plot of emission intensity versus emission wavelength, with peaks at specific wavelengths indicating emission lines.&#10;&#10;AI-generated content may be incorrect.">
              <a:extLst>
                <a:ext uri="{FF2B5EF4-FFF2-40B4-BE49-F238E27FC236}">
                  <a16:creationId xmlns:a16="http://schemas.microsoft.com/office/drawing/2014/main" id="{1A8C1CE3-1C7D-AC7B-FD89-906AED984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36005" y="31499547"/>
              <a:ext cx="6359794" cy="5045307"/>
            </a:xfrm>
            <a:prstGeom prst="rect">
              <a:avLst/>
            </a:prstGeom>
          </p:spPr>
        </p:pic>
        <p:sp>
          <p:nvSpPr>
            <p:cNvPr id="8" name="CasellaDiTesto 14">
              <a:extLst>
                <a:ext uri="{FF2B5EF4-FFF2-40B4-BE49-F238E27FC236}">
                  <a16:creationId xmlns:a16="http://schemas.microsoft.com/office/drawing/2014/main" id="{29341DFD-305E-E967-D239-D75928D570E9}"/>
                </a:ext>
              </a:extLst>
            </p:cNvPr>
            <p:cNvSpPr txBox="1"/>
            <p:nvPr/>
          </p:nvSpPr>
          <p:spPr>
            <a:xfrm>
              <a:off x="4996602" y="31603452"/>
              <a:ext cx="1023053" cy="5249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RL</a:t>
              </a:r>
            </a:p>
          </p:txBody>
        </p:sp>
        <p:sp>
          <p:nvSpPr>
            <p:cNvPr id="10" name="CasellaDiTesto 14">
              <a:extLst>
                <a:ext uri="{FF2B5EF4-FFF2-40B4-BE49-F238E27FC236}">
                  <a16:creationId xmlns:a16="http://schemas.microsoft.com/office/drawing/2014/main" id="{BC75BB1B-138A-FE8D-04BA-E2FB17271CBB}"/>
                </a:ext>
              </a:extLst>
            </p:cNvPr>
            <p:cNvSpPr txBox="1"/>
            <p:nvPr/>
          </p:nvSpPr>
          <p:spPr>
            <a:xfrm>
              <a:off x="3023827" y="31603450"/>
              <a:ext cx="2696298" cy="5249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b="1" dirty="0">
                  <a:solidFill>
                    <a:srgbClr val="2D58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PL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031514B-AC8F-751B-168F-AB86C7CF1985}"/>
                </a:ext>
              </a:extLst>
            </p:cNvPr>
            <p:cNvCxnSpPr>
              <a:cxnSpLocks/>
            </p:cNvCxnSpPr>
            <p:nvPr/>
          </p:nvCxnSpPr>
          <p:spPr>
            <a:xfrm>
              <a:off x="4046879" y="31653799"/>
              <a:ext cx="715621" cy="0"/>
            </a:xfrm>
            <a:prstGeom prst="straightConnector1">
              <a:avLst/>
            </a:prstGeom>
            <a:ln w="5715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Immagine 20" descr="The diagram illustrates a photoluminescence spectrum from the MAX IV experiment, plotted against photon or X-ray energy levels, showing data points for different energies measured in electron volts (eV).&#10;&#10;AI-generated content may be incorrect.">
            <a:extLst>
              <a:ext uri="{FF2B5EF4-FFF2-40B4-BE49-F238E27FC236}">
                <a16:creationId xmlns:a16="http://schemas.microsoft.com/office/drawing/2014/main" id="{C21E1AF5-1CA6-0A1A-9A12-5FE9796A5C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8843" y="1562600"/>
            <a:ext cx="7197808" cy="103288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1679A49D-6B63-A569-5A0A-93D4A6BC4E02}"/>
              </a:ext>
            </a:extLst>
          </p:cNvPr>
          <p:cNvGrpSpPr/>
          <p:nvPr/>
        </p:nvGrpSpPr>
        <p:grpSpPr>
          <a:xfrm>
            <a:off x="5271469" y="3985262"/>
            <a:ext cx="3659650" cy="2589666"/>
            <a:chOff x="18276260" y="29965303"/>
            <a:chExt cx="7624892" cy="5235563"/>
          </a:xfrm>
        </p:grpSpPr>
        <p:pic>
          <p:nvPicPr>
            <p:cNvPr id="28" name="Immagine 20">
              <a:extLst>
                <a:ext uri="{FF2B5EF4-FFF2-40B4-BE49-F238E27FC236}">
                  <a16:creationId xmlns:a16="http://schemas.microsoft.com/office/drawing/2014/main" id="{BA7CD765-D486-8DCF-7070-9FF75D574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8276260" y="29965303"/>
              <a:ext cx="6360013" cy="5235563"/>
            </a:xfrm>
            <a:prstGeom prst="rect">
              <a:avLst/>
            </a:prstGeom>
          </p:spPr>
        </p:pic>
        <p:cxnSp>
          <p:nvCxnSpPr>
            <p:cNvPr id="29" name="Connettore diritto 24">
              <a:extLst>
                <a:ext uri="{FF2B5EF4-FFF2-40B4-BE49-F238E27FC236}">
                  <a16:creationId xmlns:a16="http://schemas.microsoft.com/office/drawing/2014/main" id="{87CFF578-73F0-4274-8B9E-44A3EE4E7557}"/>
                </a:ext>
              </a:extLst>
            </p:cNvPr>
            <p:cNvCxnSpPr>
              <a:cxnSpLocks/>
            </p:cNvCxnSpPr>
            <p:nvPr/>
          </p:nvCxnSpPr>
          <p:spPr>
            <a:xfrm>
              <a:off x="20223748" y="30579602"/>
              <a:ext cx="4412525" cy="1"/>
            </a:xfrm>
            <a:prstGeom prst="line">
              <a:avLst/>
            </a:prstGeom>
            <a:ln w="38100">
              <a:solidFill>
                <a:srgbClr val="B230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CasellaDiTesto 25">
              <a:extLst>
                <a:ext uri="{FF2B5EF4-FFF2-40B4-BE49-F238E27FC236}">
                  <a16:creationId xmlns:a16="http://schemas.microsoft.com/office/drawing/2014/main" id="{81DD7B29-AF22-1F1A-8F1D-EF11F7D2E13B}"/>
                </a:ext>
              </a:extLst>
            </p:cNvPr>
            <p:cNvSpPr txBox="1"/>
            <p:nvPr/>
          </p:nvSpPr>
          <p:spPr>
            <a:xfrm>
              <a:off x="19994171" y="29988478"/>
              <a:ext cx="5906981" cy="1182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600" b="1" dirty="0">
                  <a:solidFill>
                    <a:srgbClr val="B23017"/>
                  </a:solidFill>
                  <a:latin typeface="Neue Haas Grotesk Text Pro" panose="020B0504020202020204" pitchFamily="34" charset="0"/>
                </a:rPr>
                <a:t>RL maximum (for reference)</a:t>
              </a:r>
            </a:p>
          </p:txBody>
        </p:sp>
      </p:grpSp>
      <p:pic>
        <p:nvPicPr>
          <p:cNvPr id="31" name="Immagine 14" descr="The image depicts a graph showing emission wavelengths on the y-axis against excitation energies on the x-axis, with data points plotted at specified energies and wavelengths.&#10;&#10;AI-generated content may be incorrect.">
            <a:extLst>
              <a:ext uri="{FF2B5EF4-FFF2-40B4-BE49-F238E27FC236}">
                <a16:creationId xmlns:a16="http://schemas.microsoft.com/office/drawing/2014/main" id="{B8164875-F7A9-8B72-C1C7-B4ED4A1179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55591" y="4043514"/>
            <a:ext cx="3245575" cy="2554917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80AD02E-1FCE-E1AB-4CFD-CB683DC149CB}"/>
              </a:ext>
            </a:extLst>
          </p:cNvPr>
          <p:cNvCxnSpPr/>
          <p:nvPr/>
        </p:nvCxnSpPr>
        <p:spPr>
          <a:xfrm flipV="1">
            <a:off x="9969500" y="4023362"/>
            <a:ext cx="0" cy="23139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25702CF-B051-DEE6-B95E-C1C3F6296598}"/>
              </a:ext>
            </a:extLst>
          </p:cNvPr>
          <p:cNvSpPr txBox="1"/>
          <p:nvPr/>
        </p:nvSpPr>
        <p:spPr>
          <a:xfrm>
            <a:off x="5513837" y="2767160"/>
            <a:ext cx="60009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cs typeface="Times New Roman" panose="02020603050405020304" pitchFamily="18" charset="0"/>
              </a:rPr>
              <a:t>Synchrotron light can be used to bridge the gap in the excitation photon energies between UV/Vis lamps and x-ray tubes routinely used in labs</a:t>
            </a:r>
          </a:p>
          <a:p>
            <a:pPr algn="ctr"/>
            <a:endParaRPr lang="en-GB" sz="2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B39928-6BD0-6A86-28F2-42D60BAA0C3A}"/>
              </a:ext>
            </a:extLst>
          </p:cNvPr>
          <p:cNvSpPr txBox="1"/>
          <p:nvPr/>
        </p:nvSpPr>
        <p:spPr>
          <a:xfrm>
            <a:off x="780268" y="5254266"/>
            <a:ext cx="38481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A difference in emission </a:t>
            </a:r>
            <a:r>
              <a:rPr lang="en-GB" sz="2000" dirty="0" err="1"/>
              <a:t>behavior</a:t>
            </a:r>
            <a:r>
              <a:rPr lang="en-GB" sz="2000" dirty="0"/>
              <a:t> when the material is excited optically versus when it's excited by ionizing radiation is observed </a:t>
            </a:r>
          </a:p>
          <a:p>
            <a:pPr algn="ctr"/>
            <a:endParaRPr lang="en-GB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732EFD2-7DF6-93C4-A5DD-DBB0DDB0D2C8}"/>
              </a:ext>
            </a:extLst>
          </p:cNvPr>
          <p:cNvSpPr txBox="1"/>
          <p:nvPr/>
        </p:nvSpPr>
        <p:spPr>
          <a:xfrm>
            <a:off x="10139185" y="1787806"/>
            <a:ext cx="116089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800" b="1" dirty="0">
                <a:solidFill>
                  <a:srgbClr val="C00000"/>
                </a:solidFill>
                <a:latin typeface="Neue Haas Grotesk Text Pro" panose="020B0504020202020204" pitchFamily="34" charset="0"/>
              </a:rPr>
              <a:t>Radioluminescence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sellaDiTesto 14">
                <a:extLst>
                  <a:ext uri="{FF2B5EF4-FFF2-40B4-BE49-F238E27FC236}">
                    <a16:creationId xmlns:a16="http://schemas.microsoft.com/office/drawing/2014/main" id="{85FE29C6-1EC0-5BEE-BE38-E65463C2FA4A}"/>
                  </a:ext>
                </a:extLst>
              </p:cNvPr>
              <p:cNvSpPr txBox="1"/>
              <p:nvPr/>
            </p:nvSpPr>
            <p:spPr>
              <a:xfrm>
                <a:off x="862181" y="1950523"/>
                <a:ext cx="161687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sz="1200" b="1" dirty="0">
                    <a:solidFill>
                      <a:srgbClr val="2D58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Exc  energy </a:t>
                </a:r>
                <a14:m>
                  <m:oMath xmlns:m="http://schemas.openxmlformats.org/officeDocument/2006/math">
                    <m:r>
                      <a:rPr lang="en-GB" sz="1200" b="1" i="1" smtClean="0">
                        <a:solidFill>
                          <a:srgbClr val="2D58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𝟑</m:t>
                    </m:r>
                    <m:r>
                      <a:rPr lang="en-GB" sz="1200" b="1" i="1" smtClean="0">
                        <a:solidFill>
                          <a:srgbClr val="2D58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GB" sz="1200" b="1" i="1" smtClean="0">
                        <a:solidFill>
                          <a:srgbClr val="2D58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𝟖</m:t>
                    </m:r>
                    <m:r>
                      <a:rPr lang="en-GB" sz="1200" b="1" i="1" smtClean="0">
                        <a:solidFill>
                          <a:srgbClr val="2D58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1200" b="1" i="1" smtClean="0">
                        <a:solidFill>
                          <a:srgbClr val="2D58CC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𝒆𝑽</m:t>
                    </m:r>
                  </m:oMath>
                </a14:m>
                <a:endParaRPr lang="it-IT" sz="1200" b="1" dirty="0">
                  <a:solidFill>
                    <a:srgbClr val="2D58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CasellaDiTesto 14">
                <a:extLst>
                  <a:ext uri="{FF2B5EF4-FFF2-40B4-BE49-F238E27FC236}">
                    <a16:creationId xmlns:a16="http://schemas.microsoft.com/office/drawing/2014/main" id="{85FE29C6-1EC0-5BEE-BE38-E65463C2FA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181" y="1950523"/>
                <a:ext cx="1616874" cy="276999"/>
              </a:xfrm>
              <a:prstGeom prst="rect">
                <a:avLst/>
              </a:prstGeom>
              <a:blipFill>
                <a:blip r:embed="rId11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CasellaDiTesto 14">
            <a:extLst>
              <a:ext uri="{FF2B5EF4-FFF2-40B4-BE49-F238E27FC236}">
                <a16:creationId xmlns:a16="http://schemas.microsoft.com/office/drawing/2014/main" id="{FCC3FE9A-55D3-C84A-B73A-A24C718E9881}"/>
              </a:ext>
            </a:extLst>
          </p:cNvPr>
          <p:cNvSpPr txBox="1"/>
          <p:nvPr/>
        </p:nvSpPr>
        <p:spPr>
          <a:xfrm>
            <a:off x="2906344" y="1951900"/>
            <a:ext cx="27308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 energy 20 keV</a:t>
            </a:r>
          </a:p>
        </p:txBody>
      </p:sp>
    </p:spTree>
    <p:extLst>
      <p:ext uri="{BB962C8B-B14F-4D97-AF65-F5344CB8AC3E}">
        <p14:creationId xmlns:p14="http://schemas.microsoft.com/office/powerpoint/2010/main" val="3117034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9E7FD-CFBF-0E97-5B13-7ECF0D070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:a16="http://schemas.microsoft.com/office/drawing/2014/main" id="{5E16F9E9-15C3-10D8-9E86-1F4751DFB579}"/>
              </a:ext>
            </a:extLst>
          </p:cNvPr>
          <p:cNvSpPr/>
          <p:nvPr/>
        </p:nvSpPr>
        <p:spPr>
          <a:xfrm>
            <a:off x="0" y="-238"/>
            <a:ext cx="12192000" cy="6858237"/>
          </a:xfrm>
          <a:prstGeom prst="frame">
            <a:avLst>
              <a:gd name="adj1" fmla="val 1259"/>
            </a:avLst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6241DA-B35E-B4F6-4AAF-E3BD395D18C7}"/>
              </a:ext>
            </a:extLst>
          </p:cNvPr>
          <p:cNvSpPr/>
          <p:nvPr/>
        </p:nvSpPr>
        <p:spPr>
          <a:xfrm>
            <a:off x="80963" y="85725"/>
            <a:ext cx="12030074" cy="1002747"/>
          </a:xfrm>
          <a:prstGeom prst="rect">
            <a:avLst/>
          </a:prstGeom>
          <a:solidFill>
            <a:srgbClr val="7DA4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0A9B29-79B1-820B-8980-D0F3530ED6DD}"/>
              </a:ext>
            </a:extLst>
          </p:cNvPr>
          <p:cNvSpPr txBox="1"/>
          <p:nvPr/>
        </p:nvSpPr>
        <p:spPr>
          <a:xfrm>
            <a:off x="1013221" y="178786"/>
            <a:ext cx="10165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Aknowledgments</a:t>
            </a:r>
          </a:p>
          <a:p>
            <a:pPr algn="ctr"/>
            <a:r>
              <a:rPr lang="en-US" sz="4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4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 descr="UNIVERSITA'&#10;&#10;AI-generated content may be incorrect.">
            <a:extLst>
              <a:ext uri="{FF2B5EF4-FFF2-40B4-BE49-F238E27FC236}">
                <a16:creationId xmlns:a16="http://schemas.microsoft.com/office/drawing/2014/main" id="{AB425485-3406-A800-913C-F479173CE4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2" y="125116"/>
            <a:ext cx="936460" cy="915731"/>
          </a:xfrm>
          <a:prstGeom prst="rect">
            <a:avLst/>
          </a:prstGeom>
        </p:spPr>
      </p:pic>
      <p:pic>
        <p:nvPicPr>
          <p:cNvPr id="15" name="Immagine 2" descr="Press room – MAX IV">
            <a:extLst>
              <a:ext uri="{FF2B5EF4-FFF2-40B4-BE49-F238E27FC236}">
                <a16:creationId xmlns:a16="http://schemas.microsoft.com/office/drawing/2014/main" id="{C2886361-9BFB-A839-EB49-2D19C41E7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2392" y="246004"/>
            <a:ext cx="1543412" cy="635004"/>
          </a:xfrm>
          <a:prstGeom prst="rect">
            <a:avLst/>
          </a:prstGeom>
        </p:spPr>
      </p:pic>
      <p:pic>
        <p:nvPicPr>
          <p:cNvPr id="17" name="Picture 6" descr="Deutsches Elektronen-Synchrotron DESY">
            <a:extLst>
              <a:ext uri="{FF2B5EF4-FFF2-40B4-BE49-F238E27FC236}">
                <a16:creationId xmlns:a16="http://schemas.microsoft.com/office/drawing/2014/main" id="{B7786079-25D6-D556-493E-3A3E82E1A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0190" y="85725"/>
            <a:ext cx="936461" cy="93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The image features a minimalist design with a gradient background, a stylized 'Son' logo, and a line graph or spectrum peaking in the center, suggesting a scientific or technical theme.&#10;&#10;AI-generated content may be incorrect.">
            <a:extLst>
              <a:ext uri="{FF2B5EF4-FFF2-40B4-BE49-F238E27FC236}">
                <a16:creationId xmlns:a16="http://schemas.microsoft.com/office/drawing/2014/main" id="{1C7BBD65-0976-BA61-60CC-5C455B3F6B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522" y="190282"/>
            <a:ext cx="1706728" cy="8743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4637B3-5205-01D1-EA5D-634076C051EC}"/>
              </a:ext>
            </a:extLst>
          </p:cNvPr>
          <p:cNvSpPr txBox="1"/>
          <p:nvPr/>
        </p:nvSpPr>
        <p:spPr>
          <a:xfrm>
            <a:off x="336069" y="1360971"/>
            <a:ext cx="1160446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Synchrotron campaigns: </a:t>
            </a:r>
            <a:r>
              <a:rPr lang="it-IT" sz="2400" dirty="0">
                <a:solidFill>
                  <a:srgbClr val="2B15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Francesca Cova, Prof. Roberto Lorenzi, Prof. Alberto Paleari, Prof. Franco Meinardi, Dr. Andrea Erroi, Pietro Moiraghi, Dr. Alessandra Ronchi</a:t>
            </a:r>
          </a:p>
          <a:p>
            <a:endParaRPr lang="it-IT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Synchrotron light from DESY, Hamburg, Germany: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Aleksei Kotlov, Yevheniia Smortsova</a:t>
            </a:r>
          </a:p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Synchrotron light from MAXIV, Lund, Sweden: 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fi-FI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Antti</a:t>
            </a:r>
            <a:r>
              <a:rPr lang="fi-FI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Kivimäki, Dr. Kirill Chernenko</a:t>
            </a:r>
          </a:p>
          <a:p>
            <a:endParaRPr lang="fi-FI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i-FI" sz="24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 IV FinEstBeAMS beamline, proposal umber 20241473</a:t>
            </a:r>
            <a:endParaRPr lang="it-IT" sz="2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52EA3E-EAAE-BA87-50D5-A273C1FC5CEE}"/>
              </a:ext>
            </a:extLst>
          </p:cNvPr>
          <p:cNvSpPr txBox="1"/>
          <p:nvPr/>
        </p:nvSpPr>
        <p:spPr>
          <a:xfrm>
            <a:off x="1055522" y="5123296"/>
            <a:ext cx="101655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</a:t>
            </a:r>
          </a:p>
          <a:p>
            <a:pPr algn="ctr"/>
            <a:r>
              <a:rPr lang="en-US" sz="4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4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880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650</Words>
  <Application>Microsoft Office PowerPoint</Application>
  <PresentationFormat>Widescreen</PresentationFormat>
  <Paragraphs>100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Aptos Display</vt:lpstr>
      <vt:lpstr>Arial</vt:lpstr>
      <vt:lpstr>Cambria Math</vt:lpstr>
      <vt:lpstr>Fira Sans</vt:lpstr>
      <vt:lpstr>Neue Haas Grotesk Text Pro</vt:lpstr>
      <vt:lpstr>Segoe UI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Vittoria Vigorito</dc:creator>
  <cp:lastModifiedBy>Vittoria Vigorito</cp:lastModifiedBy>
  <cp:revision>9</cp:revision>
  <dcterms:created xsi:type="dcterms:W3CDTF">2026-09-15T09:30:09Z</dcterms:created>
  <dcterms:modified xsi:type="dcterms:W3CDTF">2026-09-23T12:47:19Z</dcterms:modified>
</cp:coreProperties>
</file>