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6.svg" ContentType="image/svg+xml"/>
  <Override PartName="/ppt/media/image7.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7" r:id="rId5"/>
    <p:sldId id="258" r:id="rId6"/>
    <p:sldId id="260" r:id="rId7"/>
    <p:sldId id="261" r:id="rId8"/>
    <p:sldId id="263" r:id="rId9"/>
    <p:sldId id="265" r:id="rId10"/>
    <p:sldId id="262" r:id="rId11"/>
    <p:sldId id="267" r:id="rId12"/>
    <p:sldId id="266"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6" r:id="rId29"/>
  </p:sldIdLst>
  <p:sldSz cx="12192000" cy="6858000"/>
  <p:notesSz cx="6858000" cy="9144000"/>
  <p:defaultTextStyle>
    <a:defPPr>
      <a:buNone/>
    </a:defPPr>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 d="1"/>
          <a:sy n="1" d="1"/>
        </p:scale>
        <p:origin x="0" y="0"/>
      </p:cViewPr>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2" Type="http://schemas.openxmlformats.org/officeDocument/2006/relationships/tableStyles" Target="tableStyles.xml"/><Relationship Id="rId31" Type="http://schemas.openxmlformats.org/officeDocument/2006/relationships/viewProps" Target="viewProps.xml"/><Relationship Id="rId30" Type="http://schemas.openxmlformats.org/officeDocument/2006/relationships/presProps" Target="presProps.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2" name="Header Placeholder"/>
          <p:cNvSpPr/>
          <p:nvPr>
            <p:ph type="hdr" sz="quarter"/>
          </p:nvPr>
        </p:nvSpPr>
        <p:spPr>
          <a:prstGeom prst="rect">
            <a:avLst/>
          </a:prstGeom>
        </p:spPr>
        <p:txBody>
          <a:bodyPr/>
          <a:lstStyle/>
          <a:p/>
        </p:txBody>
      </p:sp>
      <p:sp>
        <p:nvSpPr>
          <p:cNvPr id="3" name="Date Placeholder"/>
          <p:cNvSpPr/>
          <p:nvPr>
            <p:ph type="dt" sz="quarter" idx="1"/>
          </p:nvPr>
        </p:nvSpPr>
        <p:spPr>
          <a:prstGeom prst="rect">
            <a:avLst/>
          </a:prstGeom>
        </p:spPr>
        <p:txBody>
          <a:bodyPr/>
          <a:lstStyle/>
          <a:p/>
        </p:txBody>
      </p:sp>
      <p:sp>
        <p:nvSpPr>
          <p:cNvPr id="4" name="Slide Image Placeholder"/>
          <p:cNvSpPr/>
          <p:nvPr>
            <p:ph type="sldImg" idx="2"/>
          </p:nvPr>
        </p:nvSpPr>
        <p:spPr>
          <a:prstGeom prst="rect">
            <a:avLst/>
          </a:prstGeom>
        </p:spPr>
        <p:txBody>
          <a:bodyPr/>
          <a:lstStyle/>
          <a:p/>
        </p:txBody>
      </p:sp>
      <p:sp>
        <p:nvSpPr>
          <p:cNvPr id="5" name="Notes Placeholder"/>
          <p:cNvSpPr/>
          <p:nvPr>
            <p:ph type="body" sz="quarter" idx="3"/>
          </p:nvPr>
        </p:nvSpPr>
        <p:spPr>
          <a:prstGeom prst="rect">
            <a:avLst/>
          </a:prstGeom>
        </p:spPr>
        <p:txBody>
          <a:bodyPr/>
          <a:lstStyle/>
          <a:p/>
        </p:txBody>
      </p:sp>
      <p:sp>
        <p:nvSpPr>
          <p:cNvPr id="6" name="Footer Placeholder"/>
          <p:cNvSpPr/>
          <p:nvPr>
            <p:ph type="ftr" sz="quarter" idx="4"/>
          </p:nvPr>
        </p:nvSpPr>
        <p:spPr>
          <a:prstGeom prst="rect">
            <a:avLst/>
          </a:prstGeom>
        </p:spPr>
        <p:txBody>
          <a:bodyPr/>
          <a:lstStyle/>
          <a:p/>
        </p:txBody>
      </p:sp>
      <p:sp>
        <p:nvSpPr>
          <p:cNvPr id="7" name="Slide Number Placeholder"/>
          <p:cNvSpPr/>
          <p:nvPr>
            <p:ph type="sldNum" sz="quarter" idx="5"/>
          </p:nvPr>
        </p:nvSpPr>
        <p:spPr>
          <a:prstGeom prst="rect">
            <a:avLst/>
          </a:prstGeom>
        </p:spPr>
        <p:txBody>
          <a:bodyPr/>
          <a:lstStyle/>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Slide 1. Mechanical-Mode System Identification</a:t>
            </a:r>
          </a:p>
          <a:p>
            <a:r>
              <a:t>Target 0:25</a:t>
            </a:r>
          </a:p>
          <a:p/>
          <a:p>
            <a:r>
              <a:t>Good afternoon. I am Yilin Miao from the Institute of Modern Physics, Chinese Academy of Sciences. Today I will present our work on mechanical-mode identification in superconducting cavities. I will introduce the grey-box method developed by Feng Qiu and colleagues, followed by our closed-loop chirp method. Both methods use RF measurements to characterize cavity mechanical dynamics.</a:t>
            </a:r>
          </a:p>
          <a:p/>
          <a:p>
            <a:r>
              <a:t>Sources: F. Qiu et al., NIM A 1012 (2021) 165633, doi:10.1016/j.nima.2021.165633; Y. Miao et al., Closed-loop chirp characterization of mechanical modes in superconducting radio-frequency cavities, supplied manuscript</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Slide 27. Thank You</a:t>
            </a:r>
          </a:p>
          <a:p>
            <a:r>
              <a:t>Target 0:10</a:t>
            </a:r>
          </a:p>
          <a:p/>
          <a:p>
            <a:r>
              <a:t>I would like to thank Feng Qiu, our collaborators and the operation teams for their support. Thank you for your attention. I will be happy to take questions.</a:t>
            </a:r>
          </a:p>
          <a:p/>
          <a:p>
            <a:r>
              <a:t>Sources: F. Qiu et al., NIM A 1012 (2021) 165633, doi:10.1016/j.nima.2021.165633; Y. Miao et al., Closed-loop chirp characterization of mechanical modes in superconducting radio-frequency cavities, supplied manuscript</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The physical model structure is known, while its modal parameters are unknown. We first record the squared cavity field and the corresponding detuning. The transient spectrum provides initial frequency guesses, and idgrey defines a model with a chosen number of modes. For a current parameter set, the model uses the measured field input to predict detuning. We compare this prediction with the measured detuning and evaluate the fitting error. The estimator adjusts the parameters and repeats the calculation until convergence. The fitted model gives the transfer function, which is then checked against other RF events. This diagram illustrates the conceptual parameter-estimation loop in greyest; it is separate from the RF feedback loop. The model order N stays fixed within each fit. The next slide compares fits with different values of N.</a:t>
            </a:r>
          </a:p>
          <a:p/>
          <a:p>
            <a:r>
              <a:t>中文讲解：先固定机械模数量N，给模态频率、机械品质因数和耦合参数一组初值。将实测腔场的平方输入模型，计算预测失谐，与实测失谐比较。根据误差更新参数，再重新计算，直到达到收敛条件。最终得到传递函数，并用其他RF事件验证。</a:t>
            </a:r>
          </a:p>
          <a:p/>
          <a:p>
            <a:r>
              <a:t>Source: F. Qiu et al., NIM A 1012 (2021) 165633, Section 3, Eqs. (3)–(7), Figs. 8–10. This is a conceptual estimation flow, not an assertion of a particular optimization algorithm or numeric stopping threshold. MATLAB idgrey/greyest documentation: https://www.mathworks.com/help/ident/ref/greyest.html</a:t>
            </a:r>
          </a:p>
        </p:txBody>
      </p:sp>
      <p:sp>
        <p:nvSpPr>
          <p:cNvPr id="4" name="Slide Number Placeholder 3"/>
          <p:cNvSpPr>
            <a:spLocks noGrp="1"/>
          </p:cNvSpPr>
          <p:nvPr>
            <p:ph type="sldNum" idx="5"/>
          </p:nvPr>
        </p:nvSpPr>
        <p:spPr/>
        <p:txBody>
          <a:bodyPr/>
          <a:lstStyl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标题幻灯片">
    <p:spTree>
      <p:nvGrpSpPr>
        <p:cNvPr id="1" name=""/>
        <p:cNvGrpSpPr/>
        <p:nvPr/>
      </p:nvGrpSpPr>
      <p:grpSpPr/>
      <p:sp>
        <p:nvSpPr>
          <p:cNvPr id="2" name="Shape 20"/>
          <p:cNvSpPr>
            <a:spLocks noGrp="1"/>
          </p:cNvSpPr>
          <p:nvPr>
            <p:ph type="title" hasCustomPrompt="1"/>
          </p:nvPr>
        </p:nvSpPr>
        <p:spPr>
          <a:xfrm>
            <a:off x="847921" y="1449105"/>
            <a:ext cx="10753304" cy="1476033"/>
          </a:xfrm>
          <a:prstGeom prst="rect">
            <a:avLst/>
          </a:prstGeom>
        </p:spPr>
        <p:txBody>
          <a:bodyPr/>
          <a:lstStyle>
            <a:lvl1pPr algn="r">
              <a:buNone/>
              <a:defRPr sz="4000">
                <a:ln w="3175">
                  <a:solidFill>
                    <a:srgbClr val="F97D2B"/>
                  </a:solidFill>
                </a:ln>
              </a:defRPr>
            </a:lvl1pPr>
          </a:lstStyle>
          <a:p>
            <a:pPr>
              <a:buNone/>
            </a:pPr>
            <a:r>
              <a:t>标题文本</a:t>
            </a:r>
          </a:p>
        </p:txBody>
      </p:sp>
      <p:sp>
        <p:nvSpPr>
          <p:cNvPr id="3" name="Shape 21"/>
          <p:cNvSpPr>
            <a:spLocks noGrp="1"/>
          </p:cNvSpPr>
          <p:nvPr>
            <p:ph type="body" idx="1" hasCustomPrompt="1"/>
          </p:nvPr>
        </p:nvSpPr>
        <p:spPr>
          <a:xfrm>
            <a:off x="880554" y="3320212"/>
            <a:ext cx="10735352" cy="1528807"/>
          </a:xfrm>
          <a:prstGeom prst="rect">
            <a:avLst/>
          </a:prstGeom>
        </p:spPr>
        <p:txBody>
          <a:bodyPr anchor="ctr">
            <a:normAutofit/>
          </a:bodyPr>
          <a:lstStyle>
            <a:lvl1pPr marL="0" indent="0" algn="r">
              <a:buClrTx/>
              <a:buSzTx/>
              <a:buFontTx/>
              <a:buNone/>
              <a:defRPr sz="2400" b="1">
                <a:solidFill>
                  <a:schemeClr val="accent2"/>
                </a:solidFill>
                <a:latin typeface="Times New Roman" panose="02020603050405020304"/>
                <a:ea typeface="Times New Roman" panose="02020603050405020304"/>
                <a:cs typeface="Times New Roman" panose="02020603050405020304"/>
              </a:defRPr>
            </a:lvl1pPr>
            <a:lvl2pPr marL="0" indent="457200" algn="r">
              <a:buClrTx/>
              <a:buSzTx/>
              <a:buFontTx/>
              <a:buNone/>
              <a:defRPr sz="2400" b="1">
                <a:solidFill>
                  <a:schemeClr val="accent2"/>
                </a:solidFill>
                <a:latin typeface="Times New Roman" panose="02020603050405020304"/>
                <a:ea typeface="Times New Roman" panose="02020603050405020304"/>
                <a:cs typeface="Times New Roman" panose="02020603050405020304"/>
              </a:defRPr>
            </a:lvl2pPr>
            <a:lvl3pPr marL="0" indent="914400" algn="r">
              <a:buClrTx/>
              <a:buSzTx/>
              <a:buFontTx/>
              <a:buNone/>
              <a:defRPr sz="2400" b="1">
                <a:solidFill>
                  <a:schemeClr val="accent2"/>
                </a:solidFill>
                <a:latin typeface="Times New Roman" panose="02020603050405020304"/>
                <a:ea typeface="Times New Roman" panose="02020603050405020304"/>
                <a:cs typeface="Times New Roman" panose="02020603050405020304"/>
              </a:defRPr>
            </a:lvl3pPr>
            <a:lvl4pPr marL="0" indent="1371600" algn="r">
              <a:buClrTx/>
              <a:buSzTx/>
              <a:buFontTx/>
              <a:buNone/>
              <a:defRPr sz="2400" b="1">
                <a:solidFill>
                  <a:schemeClr val="accent2"/>
                </a:solidFill>
                <a:latin typeface="Times New Roman" panose="02020603050405020304"/>
                <a:ea typeface="Times New Roman" panose="02020603050405020304"/>
                <a:cs typeface="Times New Roman" panose="02020603050405020304"/>
              </a:defRPr>
            </a:lvl4pPr>
            <a:lvl5pPr marL="0" indent="1828800" algn="r">
              <a:buClrTx/>
              <a:buSzTx/>
              <a:buFontTx/>
              <a:buNone/>
              <a:defRPr sz="2400" b="1">
                <a:solidFill>
                  <a:schemeClr val="accent2"/>
                </a:solidFill>
                <a:latin typeface="Times New Roman" panose="02020603050405020304"/>
                <a:ea typeface="Times New Roman" panose="02020603050405020304"/>
                <a:cs typeface="Times New Roman" panose="02020603050405020304"/>
              </a:defRPr>
            </a:lvl5pPr>
          </a:lstStyle>
          <a:p>
            <a:pPr>
              <a:buNone/>
            </a:pPr>
            <a:r>
              <a:t>正文级别</a:t>
            </a:r>
            <a:r>
              <a:t> 1</a:t>
            </a:r>
          </a:p>
          <a:p>
            <a:pPr lvl="1">
              <a:buNone/>
            </a:pPr>
            <a:r>
              <a:t>正文级别</a:t>
            </a:r>
            <a:r>
              <a:t> 2</a:t>
            </a:r>
          </a:p>
          <a:p>
            <a:pPr lvl="4">
              <a:buNone/>
            </a:pPr>
            <a:r>
              <a:t>正文级别 5</a:t>
            </a:r>
          </a:p>
        </p:txBody>
      </p:sp>
      <p:sp>
        <p:nvSpPr>
          <p:cNvPr id="4" name="Shape 23"/>
          <p:cNvSpPr>
            <a:spLocks noGrp="1"/>
          </p:cNvSpPr>
          <p:nvPr/>
        </p:nvSpPr>
        <p:spPr>
          <a:xfrm>
            <a:off x="561340" y="3349625"/>
            <a:ext cx="11040110" cy="1880235"/>
          </a:xfrm>
          <a:prstGeom prst="rect">
            <a:avLst/>
          </a:prstGeom>
          <a:ln w="6350" cap="rnd">
            <a:solidFill>
              <a:schemeClr val="accent2"/>
            </a:solidFill>
          </a:ln>
        </p:spPr>
        <p:txBody>
          <a:bodyPr lIns="45719" rIns="45719" anchor="ctr"/>
          <a:lstStyle/>
          <a:p>
            <a:pPr algn="ctr">
              <a:buNone/>
              <a:defRPr>
                <a:solidFill>
                  <a:srgbClr val="FFFFFF"/>
                </a:solidFill>
              </a:defRPr>
            </a:pPr>
            <a:endParaRPr sz="1800"/>
          </a:p>
        </p:txBody>
      </p:sp>
      <p:sp>
        <p:nvSpPr>
          <p:cNvPr id="5" name="Shape 24"/>
          <p:cNvSpPr>
            <a:spLocks noGrp="1"/>
          </p:cNvSpPr>
          <p:nvPr/>
        </p:nvSpPr>
        <p:spPr>
          <a:xfrm>
            <a:off x="566232" y="1485111"/>
            <a:ext cx="320091" cy="1476033"/>
          </a:xfrm>
          <a:prstGeom prst="rect">
            <a:avLst/>
          </a:prstGeom>
          <a:solidFill>
            <a:schemeClr val="accent1"/>
          </a:solidFill>
          <a:ln w="12700">
            <a:miter/>
          </a:ln>
        </p:spPr>
        <p:txBody>
          <a:bodyPr lIns="45719" rIns="45719" anchor="ctr"/>
          <a:lstStyle/>
          <a:p>
            <a:pPr algn="ctr">
              <a:buNone/>
              <a:defRPr>
                <a:solidFill>
                  <a:srgbClr val="FFFFFF"/>
                </a:solidFill>
              </a:defRPr>
            </a:pPr>
            <a:endParaRPr sz="1800"/>
          </a:p>
        </p:txBody>
      </p:sp>
      <p:sp>
        <p:nvSpPr>
          <p:cNvPr id="6" name="Shape 25"/>
          <p:cNvSpPr>
            <a:spLocks noGrp="1"/>
          </p:cNvSpPr>
          <p:nvPr/>
        </p:nvSpPr>
        <p:spPr>
          <a:xfrm>
            <a:off x="561340" y="3349625"/>
            <a:ext cx="307340" cy="1880870"/>
          </a:xfrm>
          <a:prstGeom prst="rect">
            <a:avLst/>
          </a:prstGeom>
          <a:solidFill>
            <a:schemeClr val="accent2"/>
          </a:solidFill>
          <a:ln w="12700">
            <a:miter/>
          </a:ln>
        </p:spPr>
        <p:txBody>
          <a:bodyPr lIns="45719" rIns="45719" anchor="ctr"/>
          <a:lstStyle/>
          <a:p>
            <a:pPr algn="ctr">
              <a:buNone/>
              <a:defRPr>
                <a:solidFill>
                  <a:srgbClr val="FFFFFF"/>
                </a:solidFill>
              </a:defRPr>
            </a:pPr>
            <a:endParaRPr sz="1800"/>
          </a:p>
        </p:txBody>
      </p:sp>
      <p:sp>
        <p:nvSpPr>
          <p:cNvPr id="7" name="Shape 22"/>
          <p:cNvSpPr>
            <a:spLocks noGrp="1"/>
          </p:cNvSpPr>
          <p:nvPr/>
        </p:nvSpPr>
        <p:spPr>
          <a:xfrm>
            <a:off x="575758" y="1485111"/>
            <a:ext cx="11040148" cy="1476032"/>
          </a:xfrm>
          <a:prstGeom prst="rect">
            <a:avLst/>
          </a:prstGeom>
          <a:ln w="6350" cap="rnd">
            <a:solidFill>
              <a:schemeClr val="accent1"/>
            </a:solidFill>
          </a:ln>
        </p:spPr>
        <p:txBody>
          <a:bodyPr lIns="45719" rIns="45719" anchor="ctr"/>
          <a:lstStyle/>
          <a:p>
            <a:pPr algn="ctr">
              <a:buNone/>
              <a:defRPr>
                <a:solidFill>
                  <a:srgbClr val="FFFFFF"/>
                </a:solidFill>
              </a:defRPr>
            </a:pPr>
            <a:endParaRPr sz="180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标题和内容">
    <p:spTree>
      <p:nvGrpSpPr>
        <p:cNvPr id="1" name=""/>
        <p:cNvGrpSpPr/>
        <p:nvPr/>
      </p:nvGrpSpPr>
      <p:grpSpPr/>
      <p:sp>
        <p:nvSpPr>
          <p:cNvPr id="10" name="灯片编号占位符 5"/>
          <p:cNvSpPr>
            <a:spLocks noGrp="1"/>
          </p:cNvSpPr>
          <p:nvPr>
            <p:ph type="sldNum" idx="12"/>
          </p:nvPr>
        </p:nvSpPr>
        <p:spPr/>
        <p:txBody>
          <a:bodyPr/>
          <a:lstStyle/>
          <a:p>
            <a:pPr>
              <a:buNone/>
            </a:p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1_空白">
    <p:spTree>
      <p:nvGrpSpPr>
        <p:cNvPr id="1" name=""/>
        <p:cNvGrpSpPr/>
        <p:nvPr/>
      </p:nvGrpSpPr>
      <p:grpSpPr/>
      <p:sp>
        <p:nvSpPr>
          <p:cNvPr id="13" name="Rectangle 4"/>
          <p:cNvSpPr>
            <a:spLocks noGrp="1"/>
          </p:cNvSpPr>
          <p:nvPr>
            <p:ph type="sldNum" idx="10"/>
          </p:nvPr>
        </p:nvSpPr>
        <p:spPr/>
        <p:txBody>
          <a:bodyPr/>
          <a:lstStyle>
            <a:lvl1pPr>
              <a:buNone/>
              <a:defRPr/>
            </a:lvl1pPr>
          </a:lstStyle>
          <a:p>
            <a:pPr>
              <a:buNone/>
            </a:p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1_标题和内容">
    <p:spTree>
      <p:nvGrpSpPr>
        <p:cNvPr id="1" name=""/>
        <p:cNvGrpSpPr/>
        <p:nvPr/>
      </p:nvGrpSpPr>
      <p:grpSpPr/>
      <p:sp>
        <p:nvSpPr>
          <p:cNvPr id="15" name="幻灯片编号占位符 3"/>
          <p:cNvSpPr>
            <a:spLocks noGrp="1"/>
          </p:cNvSpPr>
          <p:nvPr>
            <p:ph type="sldNum" idx="4"/>
          </p:nvPr>
        </p:nvSpPr>
        <p:spPr>
          <a:xfrm>
            <a:off x="168609" y="6574988"/>
            <a:ext cx="1072361" cy="257582"/>
          </a:xfrm>
          <a:prstGeom prst="rect">
            <a:avLst/>
          </a:prstGeom>
        </p:spPr>
        <p:txBody>
          <a:bodyPr/>
          <a:lstStyle>
            <a:lvl1pPr>
              <a:buNone/>
              <a:defRPr sz="1400">
                <a:solidFill>
                  <a:schemeClr val="bg1"/>
                </a:solidFill>
              </a:defRPr>
            </a:lvl1pPr>
          </a:lstStyle>
          <a:p>
            <a:pPr>
              <a:buNone/>
            </a:pPr>
          </a:p>
        </p:txBody>
      </p:sp>
      <p:sp>
        <p:nvSpPr>
          <p:cNvPr id="16" name="标题 1"/>
          <p:cNvSpPr>
            <a:spLocks noGrp="1"/>
          </p:cNvSpPr>
          <p:nvPr>
            <p:ph type="title"/>
          </p:nvPr>
        </p:nvSpPr>
        <p:spPr>
          <a:xfrm>
            <a:off x="1397001" y="-3175"/>
            <a:ext cx="7042150" cy="840105"/>
          </a:xfrm>
          <a:prstGeom prst="rect">
            <a:avLst/>
          </a:prstGeom>
        </p:spPr>
        <p:txBody>
          <a:bodyPr anchor="ctr"/>
          <a:lstStyle>
            <a:lvl1pPr algn="ctr">
              <a:buNone/>
              <a:defRPr>
                <a:latin typeface="黑体" panose="02010609060101010101" charset="-122"/>
                <a:ea typeface="黑体" panose="02010609060101010101" charset="-122"/>
                <a:cs typeface="黑体" panose="02010609060101010101" charset="-122"/>
              </a:defRPr>
            </a:lvl1pPr>
          </a:lstStyle>
          <a:p>
            <a:pPr>
              <a:buNone/>
            </a:pPr>
            <a:r>
              <a:t>单击此处编辑母版标题样式</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p:sp>
        <p:nvSpPr>
          <p:cNvPr id="18" name="Title 1"/>
          <p:cNvSpPr>
            <a:spLocks noGrp="1"/>
          </p:cNvSpPr>
          <p:nvPr>
            <p:ph type="title"/>
          </p:nvPr>
        </p:nvSpPr>
        <p:spPr>
          <a:xfrm>
            <a:off x="878840" y="177165"/>
            <a:ext cx="10571480" cy="605155"/>
          </a:xfrm>
          <a:prstGeom prst="rect">
            <a:avLst/>
          </a:prstGeom>
        </p:spPr>
        <p:txBody>
          <a:bodyPr/>
          <a:lstStyle>
            <a:lvl1pPr>
              <a:buNone/>
              <a:defRPr sz="4000">
                <a:latin typeface="TimesTimes New Roman"/>
                <a:ea typeface="TimesTimes New Roman"/>
                <a:cs typeface="TimesTimes New Roman"/>
              </a:defRPr>
            </a:lvl1pPr>
          </a:lstStyle>
          <a:p>
            <a:pPr>
              <a:buNone/>
            </a:pPr>
            <a:r>
              <a:t>Click to edit Master title style</a:t>
            </a:r>
          </a:p>
        </p:txBody>
      </p:sp>
      <p:sp>
        <p:nvSpPr>
          <p:cNvPr id="19" name="Slide Number Placeholder 2"/>
          <p:cNvSpPr>
            <a:spLocks noGrp="1"/>
          </p:cNvSpPr>
          <p:nvPr>
            <p:ph type="sldNum" idx="10"/>
          </p:nvPr>
        </p:nvSpPr>
        <p:spPr/>
        <p:txBody>
          <a:bodyPr/>
          <a:lstStyle/>
          <a:p>
            <a:pPr>
              <a:buNone/>
            </a:pPr>
          </a:p>
        </p:txBody>
      </p:sp>
      <p:sp>
        <p:nvSpPr>
          <p:cNvPr id="20" name="内容占位符 4"/>
          <p:cNvSpPr>
            <a:spLocks noGrp="1"/>
          </p:cNvSpPr>
          <p:nvPr>
            <p:ph idx="11"/>
          </p:nvPr>
        </p:nvSpPr>
        <p:spPr>
          <a:xfrm>
            <a:off x="0" y="939800"/>
            <a:ext cx="6096000" cy="368300"/>
          </a:xfrm>
          <a:prstGeom prst="rect">
            <a:avLst/>
          </a:prstGeom>
        </p:spPr>
        <p:txBody>
          <a:bodyPr/>
          <a:lstStyle>
            <a:lvl1pPr>
              <a:buNone/>
              <a:defRPr>
                <a:latin typeface="TimesTimes New Roman"/>
                <a:ea typeface="TimesTimes New Roman"/>
                <a:cs typeface="TimesTimes New Roman"/>
              </a:defRPr>
            </a:lvl1pPr>
          </a:lstStyle>
          <a:p>
            <a:pPr lvl="0">
              <a:buNone/>
            </a:pPr>
            <a:r>
              <a:t>单击此处编辑母版文本样式</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2_空白">
    <p:spTree>
      <p:nvGrpSpPr>
        <p:cNvPr id="1" name=""/>
        <p:cNvGrpSpPr/>
        <p:nvPr/>
      </p:nvGrpSpPr>
      <p:grpSpPr/>
      <p:sp>
        <p:nvSpPr>
          <p:cNvPr id="22" name="标题 1"/>
          <p:cNvSpPr>
            <a:spLocks noGrp="1"/>
          </p:cNvSpPr>
          <p:nvPr>
            <p:ph type="title"/>
          </p:nvPr>
        </p:nvSpPr>
        <p:spPr>
          <a:xfrm>
            <a:off x="800100" y="-3175"/>
            <a:ext cx="9203339" cy="840105"/>
          </a:xfrm>
          <a:prstGeom prst="rect">
            <a:avLst/>
          </a:prstGeom>
        </p:spPr>
        <p:txBody>
          <a:bodyPr anchor="ctr"/>
          <a:lstStyle>
            <a:lvl1pPr algn="ctr">
              <a:buNone/>
              <a:defRPr>
                <a:latin typeface="黑体" panose="02010609060101010101" charset="-122"/>
                <a:ea typeface="黑体" panose="02010609060101010101" charset="-122"/>
                <a:cs typeface="黑体" panose="02010609060101010101" charset="-122"/>
              </a:defRPr>
            </a:lvl1pPr>
          </a:lstStyle>
          <a:p>
            <a:pPr>
              <a:buNone/>
            </a:pPr>
            <a:r>
              <a:t>单击此处编辑母版标题样式</a:t>
            </a:r>
          </a:p>
        </p:txBody>
      </p:sp>
      <p:sp>
        <p:nvSpPr>
          <p:cNvPr id="23" name="幻灯片编号占位符 3"/>
          <p:cNvSpPr>
            <a:spLocks noGrp="1"/>
          </p:cNvSpPr>
          <p:nvPr>
            <p:ph type="sldNum" idx="4"/>
          </p:nvPr>
        </p:nvSpPr>
        <p:spPr>
          <a:xfrm>
            <a:off x="168609" y="6574988"/>
            <a:ext cx="1072361" cy="257582"/>
          </a:xfrm>
          <a:prstGeom prst="rect">
            <a:avLst/>
          </a:prstGeom>
        </p:spPr>
        <p:txBody>
          <a:bodyPr/>
          <a:lstStyle>
            <a:lvl1pPr>
              <a:buNone/>
              <a:defRPr sz="1400">
                <a:solidFill>
                  <a:schemeClr val="bg1"/>
                </a:solidFill>
              </a:defRPr>
            </a:lvl1pPr>
          </a:lstStyle>
          <a:p>
            <a:pPr>
              <a:buNone/>
            </a:pPr>
            <a:r>
              <a:t>第</a:t>
            </a:r>
            <a:r>
              <a:t>页</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1" name=""/>
        <p:cNvGrpSpPr/>
        <p:nvPr/>
      </p:nvGrpSpPr>
      <p:grpSpPr/>
      <p:sp>
        <p:nvSpPr>
          <p:cNvPr id="25" name="标题 1"/>
          <p:cNvSpPr>
            <a:spLocks noGrp="1"/>
          </p:cNvSpPr>
          <p:nvPr>
            <p:ph type="title"/>
          </p:nvPr>
        </p:nvSpPr>
        <p:spPr/>
        <p:txBody>
          <a:bodyPr/>
          <a:lstStyle/>
          <a:p>
            <a:pPr>
              <a:buNone/>
            </a:pPr>
            <a:r>
              <a:t>单击此处编辑母版标题样式</a:t>
            </a:r>
          </a:p>
        </p:txBody>
      </p:sp>
      <p:sp>
        <p:nvSpPr>
          <p:cNvPr id="26" name="内容占位符 2"/>
          <p:cNvSpPr>
            <a:spLocks noGrp="1"/>
          </p:cNvSpPr>
          <p:nvPr>
            <p:ph idx="1"/>
          </p:nvPr>
        </p:nvSpPr>
        <p:spPr/>
        <p:txBody>
          <a:bodyPr/>
          <a:lstStyle/>
          <a:p>
            <a:pPr lvl="0">
              <a:buNone/>
            </a:pPr>
            <a:r>
              <a:t>单击此处编辑母版文本样式</a:t>
            </a:r>
          </a:p>
          <a:p>
            <a:pPr lvl="1">
              <a:buNone/>
            </a:pPr>
            <a:r>
              <a:t>二级</a:t>
            </a:r>
          </a:p>
          <a:p>
            <a:pPr lvl="2">
              <a:buNone/>
            </a:pPr>
            <a:r>
              <a:t>三级</a:t>
            </a:r>
          </a:p>
          <a:p>
            <a:pPr lvl="3">
              <a:buNone/>
            </a:pPr>
            <a:r>
              <a:t>四级</a:t>
            </a:r>
          </a:p>
          <a:p>
            <a:pPr lvl="4">
              <a:buNone/>
            </a:pPr>
            <a:r>
              <a:t>五级</a:t>
            </a:r>
          </a:p>
        </p:txBody>
      </p:sp>
      <p:sp>
        <p:nvSpPr>
          <p:cNvPr id="27" name="日期占位符 3"/>
          <p:cNvSpPr>
            <a:spLocks noGrp="1"/>
          </p:cNvSpPr>
          <p:nvPr>
            <p:ph type="dt" idx="10"/>
          </p:nvPr>
        </p:nvSpPr>
        <p:spPr/>
        <p:txBody>
          <a:bodyPr/>
          <a:lstStyle/>
          <a:p>
            <a:pPr>
              <a:buNone/>
            </a:pPr>
          </a:p>
        </p:txBody>
      </p:sp>
      <p:sp>
        <p:nvSpPr>
          <p:cNvPr id="28" name="页脚占位符 4"/>
          <p:cNvSpPr>
            <a:spLocks noGrp="1"/>
          </p:cNvSpPr>
          <p:nvPr>
            <p:ph type="ftr" idx="11"/>
          </p:nvPr>
        </p:nvSpPr>
        <p:spPr/>
        <p:txBody>
          <a:bodyPr/>
          <a:lstStyle/>
          <a:p>
            <a:pPr>
              <a:buNone/>
            </a:pPr>
          </a:p>
        </p:txBody>
      </p:sp>
      <p:sp>
        <p:nvSpPr>
          <p:cNvPr id="29" name="灯片编号占位符 5"/>
          <p:cNvSpPr>
            <a:spLocks noGrp="1"/>
          </p:cNvSpPr>
          <p:nvPr>
            <p:ph type="sldNum" idx="12"/>
          </p:nvPr>
        </p:nvSpPr>
        <p:spPr/>
        <p:txBody>
          <a:bodyPr/>
          <a:lstStyle/>
          <a:p>
            <a:pPr>
              <a:buNone/>
            </a:p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theme" Target="../theme/theme1.xml"/><Relationship Id="rId8" Type="http://schemas.openxmlformats.org/officeDocument/2006/relationships/image" Target="../media/image1.png"/><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2" name="Shape 5"/>
          <p:cNvSpPr>
            <a:spLocks noGrp="1"/>
          </p:cNvSpPr>
          <p:nvPr/>
        </p:nvSpPr>
        <p:spPr>
          <a:xfrm>
            <a:off x="952" y="833549"/>
            <a:ext cx="12191048" cy="45719"/>
          </a:xfrm>
          <a:prstGeom prst="rect">
            <a:avLst/>
          </a:prstGeom>
          <a:gradFill>
            <a:gsLst>
              <a:gs pos="4000">
                <a:srgbClr val="FFFFFF"/>
              </a:gs>
              <a:gs pos="50000">
                <a:srgbClr val="0047A0"/>
              </a:gs>
            </a:gsLst>
            <a:lin ang="10800000"/>
          </a:gradFill>
          <a:ln w="12700">
            <a:miter/>
          </a:ln>
        </p:spPr>
        <p:txBody>
          <a:bodyPr lIns="45719" rIns="45719" anchor="ctr"/>
          <a:lstStyle/>
          <a:p>
            <a:pPr algn="r" defTabSz="0">
              <a:buNone/>
              <a:tabLst>
                <a:tab pos="8419465" algn="l"/>
              </a:tabLst>
              <a:defRPr sz="1600" b="1" i="1">
                <a:ln w="18000">
                  <a:solidFill>
                    <a:srgbClr val="6192ED"/>
                  </a:solidFill>
                </a:ln>
                <a:noFill/>
                <a:effectLst>
                  <a:outerShdw blurRad="25400" dist="23000" dir="7020000" rotWithShape="0">
                    <a:srgbClr val="000000">
                      <a:alpha val="50000"/>
                    </a:srgbClr>
                  </a:outerShdw>
                </a:effectLst>
              </a:defRPr>
            </a:pPr>
            <a:endParaRPr sz="1600"/>
          </a:p>
        </p:txBody>
      </p:sp>
      <p:sp>
        <p:nvSpPr>
          <p:cNvPr id="4" name="Rectangle 2"/>
          <p:cNvSpPr>
            <a:spLocks noGrp="1"/>
          </p:cNvSpPr>
          <p:nvPr/>
        </p:nvSpPr>
        <p:spPr>
          <a:xfrm>
            <a:off x="0" y="6553200"/>
            <a:ext cx="12192000" cy="304800"/>
          </a:xfrm>
          <a:prstGeom prst="rect">
            <a:avLst/>
          </a:prstGeom>
          <a:solidFill>
            <a:srgbClr val="2B519A"/>
          </a:solidFill>
          <a:ln>
            <a:noFill/>
          </a:ln>
        </p:spPr>
        <p:txBody>
          <a:bodyPr wrap="none" anchor="ctr"/>
          <a:lstStyle/>
          <a:p>
            <a:pPr>
              <a:lnSpc>
                <a:spcPct val="110000"/>
              </a:lnSpc>
              <a:spcAft>
                <a:spcPct val="35000"/>
              </a:spcAft>
              <a:buNone/>
            </a:pPr>
            <a:endParaRPr b="1">
              <a:effectLst>
                <a:outerShdw blurRad="38100" dist="38100" dir="2700000" algn="tl">
                  <a:srgbClr val="000000">
                    <a:alpha val="43137"/>
                  </a:srgbClr>
                </a:outerShdw>
              </a:effectLst>
            </a:endParaRPr>
          </a:p>
        </p:txBody>
      </p:sp>
      <p:sp>
        <p:nvSpPr>
          <p:cNvPr id="5" name="文本框 10"/>
          <p:cNvSpPr>
            <a:spLocks noGrp="1"/>
          </p:cNvSpPr>
          <p:nvPr/>
        </p:nvSpPr>
        <p:spPr>
          <a:xfrm>
            <a:off x="1905000" y="6567170"/>
            <a:ext cx="9525000" cy="260350"/>
          </a:xfrm>
          <a:prstGeom prst="rect">
            <a:avLst/>
          </a:prstGeom>
          <a:noFill/>
        </p:spPr>
        <p:txBody>
          <a:bodyPr wrap="square">
            <a:spAutoFit/>
          </a:bodyPr>
          <a:lstStyle/>
          <a:p>
            <a:pPr algn="ctr">
              <a:buNone/>
            </a:pPr>
            <a:r>
              <a:rPr sz="1100" b="0">
                <a:solidFill>
                  <a:schemeClr val="bg1"/>
                </a:solidFill>
                <a:latin typeface="Arial" panose="020B0604020202020204"/>
                <a:ea typeface="Arial" panose="020B0604020202020204"/>
                <a:cs typeface="Arial" panose="020B0604020202020204"/>
              </a:rPr>
              <a:t>Y. Miao, LLRF TWoAFC 2026, Nova Gorica, Slovenia, </a:t>
            </a:r>
            <a:r>
              <a:rPr sz="1100" b="0">
                <a:solidFill>
                  <a:schemeClr val="bg1"/>
                </a:solidFill>
                <a:latin typeface="Arial" panose="020B0604020202020204"/>
                <a:ea typeface="Arial" panose="020B0604020202020204"/>
                <a:cs typeface="Arial" panose="020B0604020202020204"/>
              </a:rPr>
              <a:t>13-</a:t>
            </a:r>
            <a:r>
              <a:rPr sz="1100" b="0">
                <a:solidFill>
                  <a:schemeClr val="bg1"/>
                </a:solidFill>
                <a:latin typeface="Arial" panose="020B0604020202020204"/>
                <a:ea typeface="Arial" panose="020B0604020202020204"/>
                <a:cs typeface="Arial" panose="020B0604020202020204"/>
              </a:rPr>
              <a:t>15 October 2026</a:t>
            </a:r>
            <a:endParaRPr sz="1000" b="0" kern="1200">
              <a:solidFill>
                <a:schemeClr val="bg1"/>
              </a:solidFill>
              <a:latin typeface="Arial" panose="020B0604020202020204"/>
              <a:ea typeface="Arial" panose="020B0604020202020204"/>
              <a:cs typeface="Arial" panose="020B0604020202020204"/>
            </a:endParaRPr>
          </a:p>
        </p:txBody>
      </p:sp>
      <p:sp>
        <p:nvSpPr>
          <p:cNvPr id="6" name="幻灯片编号占位符 3"/>
          <p:cNvSpPr>
            <a:spLocks noGrp="1"/>
          </p:cNvSpPr>
          <p:nvPr>
            <p:ph type="sldNum" idx="4"/>
          </p:nvPr>
        </p:nvSpPr>
        <p:spPr>
          <a:xfrm>
            <a:off x="11677650" y="6508134"/>
            <a:ext cx="495300" cy="355600"/>
          </a:xfrm>
          <a:prstGeom prst="rect">
            <a:avLst/>
          </a:prstGeom>
        </p:spPr>
        <p:txBody>
          <a:bodyPr/>
          <a:lstStyle>
            <a:lvl1pPr>
              <a:buNone/>
              <a:defRPr sz="1400">
                <a:solidFill>
                  <a:schemeClr val="bg1"/>
                </a:solidFill>
              </a:defRPr>
            </a:lvl1pPr>
          </a:lstStyle>
          <a:p>
            <a:pPr>
              <a:buNone/>
            </a:pPr>
          </a:p>
        </p:txBody>
      </p:sp>
      <p:pic>
        <p:nvPicPr>
          <p:cNvPr id="3" name="图片 2"/>
          <p:cNvPicPr>
            <a:picLocks noChangeAspect="1"/>
          </p:cNvPicPr>
          <p:nvPr/>
        </p:nvPicPr>
        <p:blipFill>
          <a:blip r:embed="rId8"/>
          <a:stretch>
            <a:fillRect/>
          </a:stretch>
        </p:blipFill>
        <p:spPr>
          <a:xfrm>
            <a:off x="635" y="0"/>
            <a:ext cx="2528570" cy="833755"/>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hf hdr="0" ftr="0" dt="0"/>
  <p:txStyles>
    <p:titleStyle>
      <a:lvl1pPr algn="l" defTabSz="914400">
        <a:lnSpc>
          <a:spcPct val="90000"/>
        </a:lnSpc>
        <a:spcBef>
          <a:spcPct val="0"/>
        </a:spcBef>
        <a:buNone/>
        <a:defRPr sz="3600" b="1" kern="1200">
          <a:solidFill>
            <a:schemeClr val="tx1"/>
          </a:solidFill>
          <a:latin typeface="Times New Roman" panose="02020603050405020304"/>
          <a:ea typeface="Times New Roman" panose="02020603050405020304"/>
          <a:cs typeface="Times New Roman" panose="02020603050405020304"/>
        </a:defRPr>
      </a:lvl1pPr>
    </p:titleStyle>
    <p:bodyStyle>
      <a:lvl1pPr marL="228600" indent="-228600" algn="l" defTabSz="914400">
        <a:lnSpc>
          <a:spcPct val="90000"/>
        </a:lnSpc>
        <a:spcBef>
          <a:spcPts val="1000"/>
        </a:spcBef>
        <a:buFont typeface="Arial" panose="020B0604020202020204"/>
        <a:buChar char="•"/>
        <a:defRPr sz="2800" kern="1200">
          <a:solidFill>
            <a:schemeClr val="tx1"/>
          </a:solidFill>
          <a:latin typeface="+mn-lt"/>
          <a:ea typeface="+mn-lt"/>
          <a:cs typeface="+mn-lt"/>
        </a:defRPr>
      </a:lvl1pPr>
      <a:lvl2pPr marL="685800" indent="-228600" algn="l" defTabSz="914400">
        <a:lnSpc>
          <a:spcPct val="90000"/>
        </a:lnSpc>
        <a:spcBef>
          <a:spcPts val="500"/>
        </a:spcBef>
        <a:buFont typeface="Arial" panose="020B0604020202020204"/>
        <a:buChar char="•"/>
        <a:defRPr sz="2400" kern="1200">
          <a:solidFill>
            <a:schemeClr val="tx1"/>
          </a:solidFill>
          <a:latin typeface="+mn-lt"/>
          <a:ea typeface="+mn-lt"/>
          <a:cs typeface="+mn-lt"/>
        </a:defRPr>
      </a:lvl2pPr>
      <a:lvl3pPr marL="1143000" indent="-228600" algn="l" defTabSz="914400">
        <a:lnSpc>
          <a:spcPct val="90000"/>
        </a:lnSpc>
        <a:spcBef>
          <a:spcPts val="500"/>
        </a:spcBef>
        <a:buFont typeface="Arial" panose="020B0604020202020204"/>
        <a:buChar char="•"/>
        <a:defRPr sz="2000" kern="1200">
          <a:solidFill>
            <a:schemeClr val="tx1"/>
          </a:solidFill>
          <a:latin typeface="+mn-lt"/>
          <a:ea typeface="+mn-lt"/>
          <a:cs typeface="+mn-lt"/>
        </a:defRPr>
      </a:lvl3pPr>
      <a:lvl4pPr marL="1600200" indent="-228600" algn="l" defTabSz="914400">
        <a:lnSpc>
          <a:spcPct val="90000"/>
        </a:lnSpc>
        <a:spcBef>
          <a:spcPts val="500"/>
        </a:spcBef>
        <a:buFont typeface="Arial" panose="020B0604020202020204"/>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panose="020B0604020202020204"/>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panose="020B0604020202020204"/>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panose="020B0604020202020204"/>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panose="020B0604020202020204"/>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panose="020B0604020202020204"/>
        <a:buChar char="•"/>
        <a:defRPr sz="18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notesSlide" Target="../notesSlides/notesSlide2.xml"/><Relationship Id="rId7"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png"/><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image" Target="../media/image5.png"/></Relationships>
</file>

<file path=ppt/slides/_rels/slide3.xml.rels><?xml version="1.0" encoding="UTF-8" standalone="yes"?>
<Relationships xmlns="http://schemas.openxmlformats.org/package/2006/relationships"><Relationship Id="rId7" Type="http://schemas.openxmlformats.org/officeDocument/2006/relationships/notesSlide" Target="../notesSlides/notesSlide3.xml"/><Relationship Id="rId6"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jpeg"/><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2.xml"/><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7" Type="http://schemas.openxmlformats.org/officeDocument/2006/relationships/notesSlide" Target="../notesSlides/notesSlide5.xml"/><Relationship Id="rId6"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8" Type="http://schemas.openxmlformats.org/officeDocument/2006/relationships/notesSlide" Target="../notesSlides/notesSlide6.xml"/><Relationship Id="rId7"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png"/><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image" Target="../media/image12.jpeg"/></Relationships>
</file>

<file path=ppt/slides/_rels/slide7.xml.rels><?xml version="1.0" encoding="UTF-8" standalone="yes"?>
<Relationships xmlns="http://schemas.openxmlformats.org/package/2006/relationships"><Relationship Id="rId9" Type="http://schemas.openxmlformats.org/officeDocument/2006/relationships/image" Target="../media/image20.png"/><Relationship Id="rId8" Type="http://schemas.openxmlformats.org/officeDocument/2006/relationships/image" Target="../media/image19.png"/><Relationship Id="rId7" Type="http://schemas.openxmlformats.org/officeDocument/2006/relationships/image" Target="../media/image18.png"/><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jpeg"/><Relationship Id="rId3" Type="http://schemas.openxmlformats.org/officeDocument/2006/relationships/image" Target="../media/image4.jpeg"/><Relationship Id="rId2" Type="http://schemas.openxmlformats.org/officeDocument/2006/relationships/image" Target="../media/image3.jpeg"/><Relationship Id="rId11" Type="http://schemas.openxmlformats.org/officeDocument/2006/relationships/notesSlide" Target="../notesSlides/notesSlide7.xml"/><Relationship Id="rId10" Type="http://schemas.openxmlformats.org/officeDocument/2006/relationships/slideLayout" Target="../slideLayouts/slideLayout2.xml"/><Relationship Id="rId1" Type="http://schemas.openxmlformats.org/officeDocument/2006/relationships/image" Target="../media/image2.png"/></Relationships>
</file>

<file path=ppt/slides/_rels/slide8.xml.rels><?xml version="1.0" encoding="UTF-8" standalone="yes"?>
<Relationships xmlns="http://schemas.openxmlformats.org/package/2006/relationships"><Relationship Id="rId6" Type="http://schemas.openxmlformats.org/officeDocument/2006/relationships/notesSlide" Target="../notesSlides/notesSlide8.xml"/><Relationship Id="rId5" Type="http://schemas.openxmlformats.org/officeDocument/2006/relationships/slideLayout" Target="../slideLayouts/slideLayout2.xml"/><Relationship Id="rId4" Type="http://schemas.openxmlformats.org/officeDocument/2006/relationships/image" Target="../media/image21.png"/><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image" Target="../media/image2.png"/></Relationships>
</file>

<file path=ppt/slides/_rels/slide9.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2.xml"/><Relationship Id="rId4" Type="http://schemas.openxmlformats.org/officeDocument/2006/relationships/image" Target="../media/image22.png"/><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image" Target="../media/image2.png"/></Relationships>
</file>

<file path=ppt/slides/_rels/slide10.xml.rels><?xml version="1.0" encoding="UTF-8" standalone="yes"?>
<Relationships xmlns="http://schemas.openxmlformats.org/package/2006/relationships"><Relationship Id="rId6" Type="http://schemas.openxmlformats.org/officeDocument/2006/relationships/notesSlide" Target="../notesSlides/notesSlide10.xml"/><Relationship Id="rId5" Type="http://schemas.openxmlformats.org/officeDocument/2006/relationships/slideLayout" Target="../slideLayouts/slideLayout2.xml"/><Relationship Id="rId4" Type="http://schemas.openxmlformats.org/officeDocument/2006/relationships/image" Target="../media/image23.png"/><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image" Target="../media/image2.png"/></Relationships>
</file>

<file path=ppt/slides/_rels/slide11.xml.rels><?xml version="1.0" encoding="UTF-8" standalone="yes"?>
<Relationships xmlns="http://schemas.openxmlformats.org/package/2006/relationships"><Relationship Id="rId9" Type="http://schemas.openxmlformats.org/officeDocument/2006/relationships/notesSlide" Target="../notesSlides/notesSlide11.xml"/><Relationship Id="rId8" Type="http://schemas.openxmlformats.org/officeDocument/2006/relationships/slideLayout" Target="../slideLayouts/slideLayout2.xml"/><Relationship Id="rId7" Type="http://schemas.openxmlformats.org/officeDocument/2006/relationships/image" Target="../media/image27.png"/><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png"/><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image" Target="../media/image24.jpeg"/></Relationships>
</file>

<file path=ppt/slides/_rels/slide12.xml.rels><?xml version="1.0" encoding="UTF-8" standalone="yes"?>
<Relationships xmlns="http://schemas.openxmlformats.org/package/2006/relationships"><Relationship Id="rId7" Type="http://schemas.openxmlformats.org/officeDocument/2006/relationships/notesSlide" Target="../notesSlides/notesSlide12.xml"/><Relationship Id="rId6"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image" Target="../media/image2.png"/></Relationships>
</file>

<file path=ppt/slides/_rels/slide13.xml.rels><?xml version="1.0" encoding="UTF-8" standalone="yes"?>
<Relationships xmlns="http://schemas.openxmlformats.org/package/2006/relationships"><Relationship Id="rId6" Type="http://schemas.openxmlformats.org/officeDocument/2006/relationships/notesSlide" Target="../notesSlides/notesSlide13.xml"/><Relationship Id="rId5" Type="http://schemas.openxmlformats.org/officeDocument/2006/relationships/slideLayout" Target="../slideLayouts/slideLayout2.xml"/><Relationship Id="rId4" Type="http://schemas.openxmlformats.org/officeDocument/2006/relationships/image" Target="../media/image30.png"/><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image" Target="../media/image2.png"/></Relationships>
</file>

<file path=ppt/slides/_rels/slide14.xml.rels><?xml version="1.0" encoding="UTF-8" standalone="yes"?>
<Relationships xmlns="http://schemas.openxmlformats.org/package/2006/relationships"><Relationship Id="rId6" Type="http://schemas.openxmlformats.org/officeDocument/2006/relationships/notesSlide" Target="../notesSlides/notesSlide14.xml"/><Relationship Id="rId5" Type="http://schemas.openxmlformats.org/officeDocument/2006/relationships/slideLayout" Target="../slideLayouts/slideLayout2.xml"/><Relationship Id="rId4" Type="http://schemas.openxmlformats.org/officeDocument/2006/relationships/image" Target="../media/image31.jpeg"/><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image" Target="../media/image2.png"/></Relationships>
</file>

<file path=ppt/slides/_rels/slide15.xml.rels><?xml version="1.0" encoding="UTF-8" standalone="yes"?>
<Relationships xmlns="http://schemas.openxmlformats.org/package/2006/relationships"><Relationship Id="rId9" Type="http://schemas.openxmlformats.org/officeDocument/2006/relationships/notesSlide" Target="../notesSlides/notesSlide15.xml"/><Relationship Id="rId8" Type="http://schemas.openxmlformats.org/officeDocument/2006/relationships/slideLayout" Target="../slideLayouts/slideLayout2.xml"/><Relationship Id="rId7" Type="http://schemas.openxmlformats.org/officeDocument/2006/relationships/image" Target="../media/image4.jpeg"/><Relationship Id="rId6" Type="http://schemas.openxmlformats.org/officeDocument/2006/relationships/image" Target="../media/image3.jpeg"/><Relationship Id="rId5" Type="http://schemas.openxmlformats.org/officeDocument/2006/relationships/image" Target="../media/image2.png"/><Relationship Id="rId4" Type="http://schemas.openxmlformats.org/officeDocument/2006/relationships/image" Target="../media/image35.png"/><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image" Target="../media/image32.jpeg"/></Relationships>
</file>

<file path=ppt/slides/_rels/slide16.xml.rels><?xml version="1.0" encoding="UTF-8" standalone="yes"?>
<Relationships xmlns="http://schemas.openxmlformats.org/package/2006/relationships"><Relationship Id="rId8" Type="http://schemas.openxmlformats.org/officeDocument/2006/relationships/notesSlide" Target="../notesSlides/notesSlide16.xml"/><Relationship Id="rId7"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png"/><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image" Target="../media/image36.png"/></Relationships>
</file>

<file path=ppt/slides/_rels/slide17.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4" Type="http://schemas.openxmlformats.org/officeDocument/2006/relationships/notesSlide" Target="../notesSlides/notesSlide17.xml"/><Relationship Id="rId23" Type="http://schemas.openxmlformats.org/officeDocument/2006/relationships/slideLayout" Target="../slideLayouts/slideLayout2.xml"/><Relationship Id="rId22" Type="http://schemas.openxmlformats.org/officeDocument/2006/relationships/image" Target="../media/image40.png"/><Relationship Id="rId21" Type="http://schemas.openxmlformats.org/officeDocument/2006/relationships/image" Target="../media/image4.jpeg"/><Relationship Id="rId20" Type="http://schemas.openxmlformats.org/officeDocument/2006/relationships/image" Target="../media/image3.jpeg"/><Relationship Id="rId2" Type="http://schemas.openxmlformats.org/officeDocument/2006/relationships/tags" Target="../tags/tag2.xml"/><Relationship Id="rId19" Type="http://schemas.openxmlformats.org/officeDocument/2006/relationships/image" Target="../media/image2.png"/><Relationship Id="rId18" Type="http://schemas.openxmlformats.org/officeDocument/2006/relationships/image" Target="../media/image39.png"/><Relationship Id="rId17" Type="http://schemas.openxmlformats.org/officeDocument/2006/relationships/tags" Target="../tags/tag17.xml"/><Relationship Id="rId16" Type="http://schemas.openxmlformats.org/officeDocument/2006/relationships/tags" Target="../tags/tag16.xml"/><Relationship Id="rId15" Type="http://schemas.openxmlformats.org/officeDocument/2006/relationships/tags" Target="../tags/tag15.xml"/><Relationship Id="rId14" Type="http://schemas.openxmlformats.org/officeDocument/2006/relationships/tags" Target="../tags/tag14.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18.xml.rels><?xml version="1.0" encoding="UTF-8" standalone="yes"?>
<Relationships xmlns="http://schemas.openxmlformats.org/package/2006/relationships"><Relationship Id="rId5" Type="http://schemas.openxmlformats.org/officeDocument/2006/relationships/notesSlide" Target="../notesSlides/notesSlide18.xml"/><Relationship Id="rId4" Type="http://schemas.openxmlformats.org/officeDocument/2006/relationships/slideLayout" Target="../slideLayouts/slideLayout2.xml"/><Relationship Id="rId3" Type="http://schemas.openxmlformats.org/officeDocument/2006/relationships/image" Target="../media/image41.png"/><Relationship Id="rId2" Type="http://schemas.openxmlformats.org/officeDocument/2006/relationships/image" Target="../media/image4.jpeg"/><Relationship Id="rId1" Type="http://schemas.openxmlformats.org/officeDocument/2006/relationships/image" Target="../media/image3.jpeg"/></Relationships>
</file>

<file path=ppt/slides/_rels/slide19.xml.rels><?xml version="1.0" encoding="UTF-8" standalone="yes"?>
<Relationships xmlns="http://schemas.openxmlformats.org/package/2006/relationships"><Relationship Id="rId6" Type="http://schemas.openxmlformats.org/officeDocument/2006/relationships/notesSlide" Target="../notesSlides/notesSlide19.xml"/><Relationship Id="rId5" Type="http://schemas.openxmlformats.org/officeDocument/2006/relationships/slideLayout" Target="../slideLayouts/slideLayout2.xml"/><Relationship Id="rId4" Type="http://schemas.openxmlformats.org/officeDocument/2006/relationships/image" Target="../media/image4.jpeg"/><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image" Target="../media/image42.jpeg"/></Relationships>
</file>

<file path=ppt/slides/_rels/slide20.xml.rels><?xml version="1.0" encoding="UTF-8" standalone="yes"?>
<Relationships xmlns="http://schemas.openxmlformats.org/package/2006/relationships"><Relationship Id="rId6" Type="http://schemas.openxmlformats.org/officeDocument/2006/relationships/notesSlide" Target="../notesSlides/notesSlide20.xml"/><Relationship Id="rId5" Type="http://schemas.openxmlformats.org/officeDocument/2006/relationships/slideLayout" Target="../slideLayouts/slideLayout2.xml"/><Relationship Id="rId4" Type="http://schemas.openxmlformats.org/officeDocument/2006/relationships/image" Target="../media/image4.jpeg"/><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image" Target="../media/image43.jpeg"/></Relationships>
</file>

<file path=ppt/slides/_rels/slide21.xml.rels><?xml version="1.0" encoding="UTF-8" standalone="yes"?>
<Relationships xmlns="http://schemas.openxmlformats.org/package/2006/relationships"><Relationship Id="rId6" Type="http://schemas.openxmlformats.org/officeDocument/2006/relationships/notesSlide" Target="../notesSlides/notesSlide21.xml"/><Relationship Id="rId5" Type="http://schemas.openxmlformats.org/officeDocument/2006/relationships/slideLayout" Target="../slideLayouts/slideLayout2.xml"/><Relationship Id="rId4" Type="http://schemas.openxmlformats.org/officeDocument/2006/relationships/image" Target="../media/image4.jpeg"/><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image" Target="../media/image44.jpeg"/></Relationships>
</file>

<file path=ppt/slides/_rels/slide22.xml.rels><?xml version="1.0" encoding="UTF-8" standalone="yes"?>
<Relationships xmlns="http://schemas.openxmlformats.org/package/2006/relationships"><Relationship Id="rId6" Type="http://schemas.openxmlformats.org/officeDocument/2006/relationships/notesSlide" Target="../notesSlides/notesSlide22.xml"/><Relationship Id="rId5" Type="http://schemas.openxmlformats.org/officeDocument/2006/relationships/slideLayout" Target="../slideLayouts/slideLayout2.xml"/><Relationship Id="rId4" Type="http://schemas.openxmlformats.org/officeDocument/2006/relationships/image" Target="../media/image4.jpeg"/><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image" Target="../media/image45.jpeg"/></Relationships>
</file>

<file path=ppt/slides/_rels/slide23.xml.rels><?xml version="1.0" encoding="UTF-8" standalone="yes"?>
<Relationships xmlns="http://schemas.openxmlformats.org/package/2006/relationships"><Relationship Id="rId5" Type="http://schemas.openxmlformats.org/officeDocument/2006/relationships/notesSlide" Target="../notesSlides/notesSlide23.xml"/><Relationship Id="rId4" Type="http://schemas.openxmlformats.org/officeDocument/2006/relationships/slideLayout" Target="../slideLayouts/slideLayout2.xml"/><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image" Target="../media/image2.png"/></Relationships>
</file>

<file path=ppt/slides/_rels/slide24.xml.rels><?xml version="1.0" encoding="UTF-8" standalone="yes"?>
<Relationships xmlns="http://schemas.openxmlformats.org/package/2006/relationships"><Relationship Id="rId5" Type="http://schemas.openxmlformats.org/officeDocument/2006/relationships/notesSlide" Target="../notesSlides/notesSlide24.xml"/><Relationship Id="rId4" Type="http://schemas.openxmlformats.org/officeDocument/2006/relationships/slideLayout" Target="../slideLayouts/slideLayout2.xml"/><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image" Target="../media/image2.png"/></Relationships>
</file>

<file path=ppt/slides/_rels/slide25.xml.rels><?xml version="1.0" encoding="UTF-8" standalone="yes"?>
<Relationships xmlns="http://schemas.openxmlformats.org/package/2006/relationships"><Relationship Id="rId5" Type="http://schemas.openxmlformats.org/officeDocument/2006/relationships/notesSlide" Target="../notesSlides/notesSlide25.xml"/><Relationship Id="rId4" Type="http://schemas.openxmlformats.org/officeDocument/2006/relationships/slideLayout" Target="../slideLayouts/slideLayout2.xml"/><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image" Target="../media/image2.png"/></Relationships>
</file>

<file path=ppt/slides/_rels/slide26.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50.png"/><Relationship Id="rId7" Type="http://schemas.openxmlformats.org/officeDocument/2006/relationships/image" Target="../media/image49.png"/><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 Id="rId3" Type="http://schemas.openxmlformats.org/officeDocument/2006/relationships/image" Target="../media/image4.jpeg"/><Relationship Id="rId2" Type="http://schemas.openxmlformats.org/officeDocument/2006/relationships/image" Target="../media/image3.jpeg"/><Relationship Id="rId10" Type="http://schemas.openxmlformats.org/officeDocument/2006/relationships/notesSlide" Target="../notesSlides/notesSlide26.xml"/><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hape 235"/>
          <p:cNvSpPr>
            <a:spLocks noGrp="1"/>
          </p:cNvSpPr>
          <p:nvPr>
            <p:ph type="ctrTitle"/>
          </p:nvPr>
        </p:nvSpPr>
        <p:spPr>
          <a:xfrm>
            <a:off x="962025" y="1628775"/>
            <a:ext cx="10382250" cy="1228725"/>
          </a:xfrm>
          <a:prstGeom prst="rect">
            <a:avLst/>
          </a:prstGeom>
        </p:spPr>
        <p:txBody>
          <a:bodyPr lIns="0" tIns="0" rIns="0" bIns="0" anchor="ctr">
            <a:noAutofit/>
          </a:bodyPr>
          <a:lstStyle>
            <a:defPPr algn="ctr">
              <a:defRPr sz="2550" b="1">
                <a:solidFill>
                  <a:srgbClr val="000000"/>
                </a:solidFill>
                <a:latin typeface="Arial" panose="020B0604020202020204"/>
                <a:ea typeface="Arial" panose="020B0604020202020204"/>
                <a:cs typeface="Arial" panose="020B0604020202020204"/>
              </a:defRPr>
            </a:defPPr>
            <a:lvl1pPr>
              <a:buNone/>
              <a:defRPr sz="4400">
                <a:ln>
                  <a:noFill/>
                </a:ln>
                <a:solidFill>
                  <a:srgbClr val="000000"/>
                </a:solidFill>
              </a:defRPr>
            </a:lvl1pPr>
          </a:lstStyle>
          <a:p>
            <a:pPr algn="ctr">
              <a:lnSpc>
                <a:spcPct val="110000"/>
              </a:lnSpc>
              <a:buNone/>
              <a:defRPr sz="2550" b="1">
                <a:solidFill>
                  <a:srgbClr val="000000"/>
                </a:solidFill>
                <a:latin typeface="Arial" panose="020B0604020202020204"/>
                <a:ea typeface="Arial" panose="020B0604020202020204"/>
                <a:cs typeface="Arial" panose="020B0604020202020204"/>
              </a:defRPr>
            </a:pPr>
            <a:r>
              <a:rPr sz="2550" b="1">
                <a:solidFill>
                  <a:srgbClr val="000000"/>
                </a:solidFill>
                <a:latin typeface="Arial" panose="020B0604020202020204"/>
                <a:ea typeface="Arial" panose="020B0604020202020204"/>
                <a:cs typeface="Arial" panose="020B0604020202020204"/>
              </a:rPr>
              <a:t>Mechanical-Mode System Identification</a:t>
            </a:r>
            <a:endParaRPr sz="2550" b="1">
              <a:solidFill>
                <a:srgbClr val="000000"/>
              </a:solidFill>
              <a:latin typeface="Arial" panose="020B0604020202020204"/>
              <a:ea typeface="Arial" panose="020B0604020202020204"/>
              <a:cs typeface="Arial" panose="020B0604020202020204"/>
            </a:endParaRPr>
          </a:p>
          <a:p>
            <a:pPr algn="ctr">
              <a:lnSpc>
                <a:spcPct val="110000"/>
              </a:lnSpc>
              <a:buNone/>
              <a:defRPr sz="2550" b="1">
                <a:solidFill>
                  <a:srgbClr val="000000"/>
                </a:solidFill>
                <a:latin typeface="Arial" panose="020B0604020202020204"/>
                <a:ea typeface="Arial" panose="020B0604020202020204"/>
                <a:cs typeface="Arial" panose="020B0604020202020204"/>
              </a:defRPr>
            </a:pPr>
            <a:r>
              <a:rPr sz="2550" b="1">
                <a:solidFill>
                  <a:srgbClr val="000000"/>
                </a:solidFill>
                <a:latin typeface="Arial" panose="020B0604020202020204"/>
                <a:ea typeface="Arial" panose="020B0604020202020204"/>
                <a:cs typeface="Arial" panose="020B0604020202020204"/>
              </a:rPr>
              <a:t>for Superconducting Cavities</a:t>
            </a:r>
            <a:endParaRPr sz="2550" b="1">
              <a:solidFill>
                <a:srgbClr val="000000"/>
              </a:solidFill>
              <a:latin typeface="Arial" panose="020B0604020202020204"/>
              <a:ea typeface="Arial" panose="020B0604020202020204"/>
              <a:cs typeface="Arial" panose="020B0604020202020204"/>
            </a:endParaRPr>
          </a:p>
          <a:p>
            <a:pPr algn="ctr">
              <a:lnSpc>
                <a:spcPct val="110000"/>
              </a:lnSpc>
              <a:buNone/>
              <a:defRPr sz="2550" b="1">
                <a:solidFill>
                  <a:srgbClr val="000000"/>
                </a:solidFill>
                <a:latin typeface="Arial" panose="020B0604020202020204"/>
                <a:ea typeface="Arial" panose="020B0604020202020204"/>
                <a:cs typeface="Arial" panose="020B0604020202020204"/>
              </a:defRPr>
            </a:pPr>
            <a:r>
              <a:rPr sz="2550" b="1">
                <a:solidFill>
                  <a:srgbClr val="000000"/>
                </a:solidFill>
                <a:latin typeface="Arial" panose="020B0604020202020204"/>
                <a:ea typeface="Arial" panose="020B0604020202020204"/>
                <a:cs typeface="Arial" panose="020B0604020202020204"/>
              </a:rPr>
              <a:t>Grey-Box and Closed-Loop Chirp Methods</a:t>
            </a:r>
            <a:endParaRPr sz="2550" b="1">
              <a:solidFill>
                <a:srgbClr val="000000"/>
              </a:solidFill>
              <a:latin typeface="Arial" panose="020B0604020202020204"/>
              <a:ea typeface="Arial" panose="020B0604020202020204"/>
              <a:cs typeface="Arial" panose="020B0604020202020204"/>
            </a:endParaRPr>
          </a:p>
        </p:txBody>
      </p:sp>
      <p:sp>
        <p:nvSpPr>
          <p:cNvPr id="3" name="Shape 236"/>
          <p:cNvSpPr>
            <a:spLocks noGrp="1"/>
          </p:cNvSpPr>
          <p:nvPr>
            <p:ph type="subTitle" idx="4294967295"/>
          </p:nvPr>
        </p:nvSpPr>
        <p:spPr>
          <a:xfrm>
            <a:off x="1143000" y="3648075"/>
            <a:ext cx="10001250" cy="1257300"/>
          </a:xfrm>
          <a:prstGeom prst="rect">
            <a:avLst/>
          </a:prstGeom>
        </p:spPr>
        <p:txBody>
          <a:bodyPr lIns="0" tIns="0" rIns="0" bIns="0" anchor="ctr">
            <a:noAutofit/>
          </a:bodyPr>
          <a:lstStyle>
            <a:defPPr algn="ctr">
              <a:defRPr sz="2250" b="1">
                <a:solidFill>
                  <a:srgbClr val="000000"/>
                </a:solidFill>
                <a:latin typeface="Arial" panose="020B0604020202020204"/>
                <a:ea typeface="Arial" panose="020B0604020202020204"/>
                <a:cs typeface="Arial" panose="020B0604020202020204"/>
              </a:defRPr>
            </a:defPPr>
          </a:lstStyle>
          <a:p>
            <a:pPr marL="0" indent="0" algn="ctr">
              <a:lnSpc>
                <a:spcPct val="120000"/>
              </a:lnSpc>
              <a:spcAft>
                <a:spcPts val="600"/>
              </a:spcAft>
              <a:buNone/>
              <a:defRPr sz="2250" b="1">
                <a:solidFill>
                  <a:srgbClr val="000000"/>
                </a:solidFill>
                <a:latin typeface="Arial" panose="020B0604020202020204"/>
                <a:ea typeface="Arial" panose="020B0604020202020204"/>
                <a:cs typeface="Arial" panose="020B0604020202020204"/>
              </a:defRPr>
            </a:pPr>
            <a:r>
              <a:rPr sz="2250" b="1">
                <a:solidFill>
                  <a:srgbClr val="000000"/>
                </a:solidFill>
                <a:latin typeface="Arial" panose="020B0604020202020204"/>
                <a:ea typeface="Arial" panose="020B0604020202020204"/>
                <a:cs typeface="Arial" panose="020B0604020202020204"/>
              </a:rPr>
              <a:t>Yilin Miao</a:t>
            </a:r>
            <a:r>
              <a:rPr sz="2250" b="1">
                <a:solidFill>
                  <a:srgbClr val="000000"/>
                </a:solidFill>
                <a:latin typeface="Arial" panose="020B0604020202020204"/>
                <a:ea typeface="Arial" panose="020B0604020202020204"/>
                <a:cs typeface="Arial" panose="020B0604020202020204"/>
              </a:rPr>
              <a:t>, Feng Qiu</a:t>
            </a:r>
            <a:endParaRPr sz="2000" b="1">
              <a:latin typeface="Arial" panose="020B0604020202020204"/>
              <a:ea typeface="Arial" panose="020B0604020202020204"/>
              <a:cs typeface="Arial" panose="020B0604020202020204"/>
            </a:endParaRPr>
          </a:p>
          <a:p>
            <a:pPr marL="0" indent="0" algn="ctr">
              <a:lnSpc>
                <a:spcPct val="120000"/>
              </a:lnSpc>
              <a:spcAft>
                <a:spcPts val="600"/>
              </a:spcAft>
              <a:buNone/>
              <a:defRPr sz="2250" b="1">
                <a:solidFill>
                  <a:srgbClr val="000000"/>
                </a:solidFill>
                <a:latin typeface="Arial" panose="020B0604020202020204"/>
                <a:ea typeface="Arial" panose="020B0604020202020204"/>
                <a:cs typeface="Arial" panose="020B0604020202020204"/>
              </a:defRPr>
            </a:pPr>
            <a:r>
              <a:rPr sz="2250" b="1">
                <a:solidFill>
                  <a:srgbClr val="000000"/>
                </a:solidFill>
                <a:latin typeface="Arial" panose="020B0604020202020204"/>
                <a:ea typeface="Arial" panose="020B0604020202020204"/>
                <a:cs typeface="Arial" panose="020B0604020202020204"/>
              </a:rPr>
              <a:t>Institute of Modern Physics, Chinese Academy of Sciences</a:t>
            </a:r>
            <a:endParaRPr sz="2000" b="1">
              <a:latin typeface="Arial" panose="020B0604020202020204"/>
              <a:ea typeface="Arial" panose="020B0604020202020204"/>
              <a:cs typeface="Arial" panose="020B0604020202020204"/>
            </a:endParaRPr>
          </a:p>
        </p:txBody>
      </p:sp>
      <p:sp>
        <p:nvSpPr>
          <p:cNvPr id="5" name="15 October 2026   16:25–16:55"/>
          <p:cNvSpPr>
            <a:spLocks noGrp="1"/>
          </p:cNvSpPr>
          <p:nvPr/>
        </p:nvSpPr>
        <p:spPr>
          <a:xfrm>
            <a:off x="2838450" y="5476875"/>
            <a:ext cx="6667500" cy="352425"/>
          </a:xfrm>
          <a:prstGeom prst="rect">
            <a:avLst/>
          </a:prstGeom>
          <a:noFill/>
          <a:ln w="0">
            <a:noFill/>
          </a:ln>
        </p:spPr>
        <p:txBody>
          <a:bodyPr wrap="square" lIns="0" tIns="0" rIns="0" bIns="0" anchor="t">
            <a:noAutofit/>
          </a:bodyPr>
          <a:lstStyle>
            <a:defPPr algn="ctr">
              <a:defRPr sz="2025" b="1">
                <a:solidFill>
                  <a:srgbClr val="003366"/>
                </a:solidFill>
                <a:latin typeface="Arial" panose="020B0604020202020204"/>
                <a:ea typeface="Arial" panose="020B0604020202020204"/>
                <a:cs typeface="Arial" panose="020B0604020202020204"/>
              </a:defRPr>
            </a:defPPr>
          </a:lstStyle>
          <a:p>
            <a:pPr algn="ctr">
              <a:buNone/>
              <a:defRPr sz="2025" b="1">
                <a:solidFill>
                  <a:srgbClr val="003366"/>
                </a:solidFill>
                <a:latin typeface="Arial" panose="020B0604020202020204"/>
                <a:ea typeface="Arial" panose="020B0604020202020204"/>
                <a:cs typeface="Arial" panose="020B0604020202020204"/>
              </a:defRPr>
            </a:pPr>
            <a:r>
              <a:rPr sz="2025" b="1">
                <a:solidFill>
                  <a:srgbClr val="003366"/>
                </a:solidFill>
                <a:latin typeface="Arial" panose="020B0604020202020204"/>
                <a:ea typeface="Arial" panose="020B0604020202020204"/>
                <a:cs typeface="Arial" panose="020B0604020202020204"/>
              </a:rPr>
              <a:t>13-</a:t>
            </a:r>
            <a:r>
              <a:rPr sz="2025" b="1">
                <a:solidFill>
                  <a:srgbClr val="003366"/>
                </a:solidFill>
                <a:latin typeface="Arial" panose="020B0604020202020204"/>
                <a:ea typeface="Arial" panose="020B0604020202020204"/>
                <a:cs typeface="Arial" panose="020B0604020202020204"/>
              </a:rPr>
              <a:t>15 October 2026   </a:t>
            </a:r>
            <a:endParaRPr sz="2025" b="1">
              <a:solidFill>
                <a:srgbClr val="003366"/>
              </a:solidFill>
              <a:latin typeface="Arial" panose="020B0604020202020204"/>
              <a:ea typeface="Arial" panose="020B0604020202020204"/>
              <a:cs typeface="Arial" panose="020B0604020202020204"/>
            </a:endParaRPr>
          </a:p>
        </p:txBody>
      </p:sp>
      <p:sp>
        <p:nvSpPr>
          <p:cNvPr id="6" name="Nova Gorica, Slovenia"/>
          <p:cNvSpPr>
            <a:spLocks noGrp="1"/>
          </p:cNvSpPr>
          <p:nvPr/>
        </p:nvSpPr>
        <p:spPr>
          <a:xfrm>
            <a:off x="3238500" y="5876925"/>
            <a:ext cx="5905500" cy="295275"/>
          </a:xfrm>
          <a:prstGeom prst="rect">
            <a:avLst/>
          </a:prstGeom>
          <a:noFill/>
          <a:ln w="0">
            <a:noFill/>
          </a:ln>
        </p:spPr>
        <p:txBody>
          <a:bodyPr wrap="square" lIns="0" tIns="0" rIns="0" bIns="0" anchor="t">
            <a:noAutofit/>
          </a:bodyPr>
          <a:lstStyle>
            <a:defPPr algn="ctr">
              <a:defRPr sz="1725" b="0">
                <a:solidFill>
                  <a:srgbClr val="44546A"/>
                </a:solidFill>
                <a:latin typeface="Arial" panose="020B0604020202020204"/>
                <a:ea typeface="Arial" panose="020B0604020202020204"/>
                <a:cs typeface="Arial" panose="020B0604020202020204"/>
              </a:defRPr>
            </a:defPPr>
          </a:lstStyle>
          <a:p>
            <a:pPr algn="ctr">
              <a:buNone/>
              <a:defRPr sz="1725" b="0">
                <a:solidFill>
                  <a:srgbClr val="44546A"/>
                </a:solidFill>
                <a:latin typeface="Arial" panose="020B0604020202020204"/>
                <a:ea typeface="Arial" panose="020B0604020202020204"/>
                <a:cs typeface="Arial" panose="020B0604020202020204"/>
              </a:defRPr>
            </a:pPr>
            <a:r>
              <a:rPr sz="1725" b="0">
                <a:solidFill>
                  <a:srgbClr val="44546A"/>
                </a:solidFill>
                <a:latin typeface="Arial" panose="020B0604020202020204"/>
                <a:ea typeface="Arial" panose="020B0604020202020204"/>
                <a:cs typeface="Arial" panose="020B0604020202020204"/>
              </a:rPr>
              <a:t>Nova Gorica, Slovenia</a:t>
            </a:r>
            <a:endParaRPr sz="1725" b="0">
              <a:solidFill>
                <a:srgbClr val="44546A"/>
              </a:solidFill>
              <a:latin typeface="Arial" panose="020B0604020202020204"/>
              <a:ea typeface="Arial" panose="020B0604020202020204"/>
              <a:cs typeface="Arial" panose="020B0604020202020204"/>
            </a:endParaRPr>
          </a:p>
        </p:txBody>
      </p:sp>
      <p:pic>
        <p:nvPicPr>
          <p:cNvPr id="8" name="图片 7"/>
          <p:cNvPicPr>
            <a:picLocks noChangeAspect="1"/>
          </p:cNvPicPr>
          <p:nvPr/>
        </p:nvPicPr>
        <p:blipFill>
          <a:blip r:embed="rId1"/>
          <a:stretch>
            <a:fillRect/>
          </a:stretch>
        </p:blipFill>
        <p:spPr>
          <a:xfrm>
            <a:off x="9232411" y="118777"/>
            <a:ext cx="1141248" cy="671798"/>
          </a:xfrm>
          <a:prstGeom prst="rect">
            <a:avLst/>
          </a:prstGeom>
        </p:spPr>
      </p:pic>
      <p:pic>
        <p:nvPicPr>
          <p:cNvPr id="9" name="图片 8"/>
          <p:cNvPicPr>
            <a:picLocks noChangeAspect="1"/>
          </p:cNvPicPr>
          <p:nvPr/>
        </p:nvPicPr>
        <p:blipFill>
          <a:blip r:embed="rId2"/>
          <a:stretch>
            <a:fillRect/>
          </a:stretch>
        </p:blipFill>
        <p:spPr>
          <a:xfrm>
            <a:off x="10457935" y="0"/>
            <a:ext cx="826467" cy="808101"/>
          </a:xfrm>
          <a:prstGeom prst="rect">
            <a:avLst/>
          </a:prstGeom>
        </p:spPr>
      </p:pic>
      <p:pic>
        <p:nvPicPr>
          <p:cNvPr id="10" name="图片 9"/>
          <p:cNvPicPr>
            <a:picLocks noChangeAspect="1"/>
          </p:cNvPicPr>
          <p:nvPr/>
        </p:nvPicPr>
        <p:blipFill>
          <a:blip r:embed="rId3"/>
          <a:stretch>
            <a:fillRect/>
          </a:stretch>
        </p:blipFill>
        <p:spPr>
          <a:xfrm>
            <a:off x="11288459" y="42672"/>
            <a:ext cx="768382" cy="768382"/>
          </a:xfrm>
          <a:prstGeom prst="rect">
            <a:avLst/>
          </a:prstGeom>
        </p:spPr>
      </p:pic>
      <p:sp>
        <p:nvSpPr>
          <p:cNvPr id="11" name="1"/>
          <p:cNvSpPr>
            <a:spLocks noGrp="1"/>
          </p:cNvSpPr>
          <p:nvPr/>
        </p:nvSpPr>
        <p:spPr>
          <a:xfrm>
            <a:off x="11668125" y="6600825"/>
            <a:ext cx="428625" cy="200025"/>
          </a:xfrm>
          <a:prstGeom prst="rect">
            <a:avLst/>
          </a:prstGeom>
          <a:noFill/>
          <a:ln w="0">
            <a:noFill/>
          </a:ln>
        </p:spPr>
        <p:txBody>
          <a:bodyPr wrap="square" lIns="0" tIns="0" rIns="0" bIns="0" anchor="t">
            <a:noAutofit/>
          </a:bodyPr>
          <a:lstStyle>
            <a:defPPr algn="r">
              <a:defRPr sz="1200" b="0">
                <a:solidFill>
                  <a:srgbClr val="FFFFFF"/>
                </a:solidFill>
                <a:latin typeface="Arial" panose="020B0604020202020204"/>
                <a:ea typeface="Arial" panose="020B0604020202020204"/>
                <a:cs typeface="Arial" panose="020B0604020202020204"/>
              </a:defRPr>
            </a:defPPr>
          </a:lstStyle>
          <a:p>
            <a:pPr algn="r">
              <a:defRPr sz="1200" b="0">
                <a:solidFill>
                  <a:srgbClr val="FFFFFF"/>
                </a:solidFill>
                <a:latin typeface="Arial" panose="020B0604020202020204"/>
                <a:ea typeface="Arial" panose="020B0604020202020204"/>
                <a:cs typeface="Arial" panose="020B0604020202020204"/>
              </a:defRPr>
            </a:pPr>
            <a:r>
              <a:rPr sz="1200" b="0">
                <a:solidFill>
                  <a:srgbClr val="FFFFFF"/>
                </a:solidFill>
                <a:latin typeface="Arial" panose="020B0604020202020204"/>
                <a:ea typeface="Arial" panose="020B0604020202020204"/>
                <a:cs typeface="Arial" panose="020B0604020202020204"/>
              </a:rPr>
              <a:t>1</a:t>
            </a:r>
            <a:endParaRPr sz="1200" b="0">
              <a:solidFill>
                <a:srgbClr val="FFFFFF"/>
              </a:solidFill>
              <a:latin typeface="Arial" panose="020B0604020202020204"/>
              <a:ea typeface="Arial" panose="020B0604020202020204"/>
              <a:cs typeface="Arial" panose="020B0604020202020204"/>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9" name="矩形 3"/>
          <p:cNvSpPr>
            <a:spLocks noGrp="1"/>
          </p:cNvSpPr>
          <p:nvPr/>
        </p:nvSpPr>
        <p:spPr>
          <a:xfrm>
            <a:off x="1" y="880533"/>
            <a:ext cx="3208470" cy="5689600"/>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a:lnSpc>
                <a:spcPct val="100000"/>
              </a:lnSpc>
              <a:spcBef>
                <a:spcPts val="0"/>
              </a:spcBef>
              <a:spcAft>
                <a:spcPts val="0"/>
              </a:spcAft>
              <a:buClrTx/>
              <a:buSzTx/>
              <a:buFontTx/>
              <a:buNone/>
            </a:pPr>
            <a:endParaRPr sz="2400" b="0" i="0" u="none" strike="noStrike" kern="1200" cap="none" spc="0" baseline="0">
              <a:ln>
                <a:noFill/>
              </a:ln>
              <a:solidFill>
                <a:prstClr val="white"/>
              </a:solidFill>
              <a:latin typeface="Calibri" panose="020F0502020204030204"/>
              <a:ea typeface="Calibri" panose="020F0502020204030204"/>
              <a:cs typeface="Calibri" panose="020F0502020204030204"/>
            </a:endParaRPr>
          </a:p>
        </p:txBody>
      </p:sp>
      <p:sp>
        <p:nvSpPr>
          <p:cNvPr id="170" name="任意多边形 4"/>
          <p:cNvSpPr>
            <a:spLocks noGrp="1"/>
          </p:cNvSpPr>
          <p:nvPr/>
        </p:nvSpPr>
        <p:spPr>
          <a:xfrm>
            <a:off x="4835767" y="2486817"/>
            <a:ext cx="6133071" cy="828920"/>
          </a:xfrm>
          <a:custGeom>
            <a:avLst/>
            <a:gdLst>
              <a:gd name="connsiteX0" fmla="*/ 6197162 w 6565124"/>
              <a:gd name="connsiteY0" fmla="*/ 1112703 h 1112703"/>
              <a:gd name="connsiteX1" fmla="*/ 5690821 w 6565124"/>
              <a:gd name="connsiteY1" fmla="*/ 1112703 h 1112703"/>
              <a:gd name="connsiteX2" fmla="*/ 5685849 w 6565124"/>
              <a:gd name="connsiteY2" fmla="*/ 1112703 h 1112703"/>
              <a:gd name="connsiteX3" fmla="*/ 5186165 w 6565124"/>
              <a:gd name="connsiteY3" fmla="*/ 1112703 h 1112703"/>
              <a:gd name="connsiteX4" fmla="*/ 5179508 w 6565124"/>
              <a:gd name="connsiteY4" fmla="*/ 1112703 h 1112703"/>
              <a:gd name="connsiteX5" fmla="*/ 4679824 w 6565124"/>
              <a:gd name="connsiteY5" fmla="*/ 1112703 h 1112703"/>
              <a:gd name="connsiteX6" fmla="*/ 4674852 w 6565124"/>
              <a:gd name="connsiteY6" fmla="*/ 1112703 h 1112703"/>
              <a:gd name="connsiteX7" fmla="*/ 4354760 w 6565124"/>
              <a:gd name="connsiteY7" fmla="*/ 1112703 h 1112703"/>
              <a:gd name="connsiteX8" fmla="*/ 4238331 w 6565124"/>
              <a:gd name="connsiteY8" fmla="*/ 1112703 h 1112703"/>
              <a:gd name="connsiteX9" fmla="*/ 4168511 w 6565124"/>
              <a:gd name="connsiteY9" fmla="*/ 1112703 h 1112703"/>
              <a:gd name="connsiteX10" fmla="*/ 3848419 w 6565124"/>
              <a:gd name="connsiteY10" fmla="*/ 1112703 h 1112703"/>
              <a:gd name="connsiteX11" fmla="*/ 3843447 w 6565124"/>
              <a:gd name="connsiteY11" fmla="*/ 1112703 h 1112703"/>
              <a:gd name="connsiteX12" fmla="*/ 3731991 w 6565124"/>
              <a:gd name="connsiteY12" fmla="*/ 1112703 h 1112703"/>
              <a:gd name="connsiteX13" fmla="*/ 3727018 w 6565124"/>
              <a:gd name="connsiteY13" fmla="*/ 1112703 h 1112703"/>
              <a:gd name="connsiteX14" fmla="*/ 3343763 w 6565124"/>
              <a:gd name="connsiteY14" fmla="*/ 1112703 h 1112703"/>
              <a:gd name="connsiteX15" fmla="*/ 3337106 w 6565124"/>
              <a:gd name="connsiteY15" fmla="*/ 1112703 h 1112703"/>
              <a:gd name="connsiteX16" fmla="*/ 3227334 w 6565124"/>
              <a:gd name="connsiteY16" fmla="*/ 1112703 h 1112703"/>
              <a:gd name="connsiteX17" fmla="*/ 3220677 w 6565124"/>
              <a:gd name="connsiteY17" fmla="*/ 1112703 h 1112703"/>
              <a:gd name="connsiteX18" fmla="*/ 2837422 w 6565124"/>
              <a:gd name="connsiteY18" fmla="*/ 1112703 h 1112703"/>
              <a:gd name="connsiteX19" fmla="*/ 2832450 w 6565124"/>
              <a:gd name="connsiteY19" fmla="*/ 1112703 h 1112703"/>
              <a:gd name="connsiteX20" fmla="*/ 2720994 w 6565124"/>
              <a:gd name="connsiteY20" fmla="*/ 1112703 h 1112703"/>
              <a:gd name="connsiteX21" fmla="*/ 2716021 w 6565124"/>
              <a:gd name="connsiteY21" fmla="*/ 1112703 h 1112703"/>
              <a:gd name="connsiteX22" fmla="*/ 2395929 w 6565124"/>
              <a:gd name="connsiteY22" fmla="*/ 1112703 h 1112703"/>
              <a:gd name="connsiteX23" fmla="*/ 2326109 w 6565124"/>
              <a:gd name="connsiteY23" fmla="*/ 1112703 h 1112703"/>
              <a:gd name="connsiteX24" fmla="*/ 2209681 w 6565124"/>
              <a:gd name="connsiteY24" fmla="*/ 1112703 h 1112703"/>
              <a:gd name="connsiteX25" fmla="*/ 1889589 w 6565124"/>
              <a:gd name="connsiteY25" fmla="*/ 1112703 h 1112703"/>
              <a:gd name="connsiteX26" fmla="*/ 1884616 w 6565124"/>
              <a:gd name="connsiteY26" fmla="*/ 1112703 h 1112703"/>
              <a:gd name="connsiteX27" fmla="*/ 1384932 w 6565124"/>
              <a:gd name="connsiteY27" fmla="*/ 1112703 h 1112703"/>
              <a:gd name="connsiteX28" fmla="*/ 1378275 w 6565124"/>
              <a:gd name="connsiteY28" fmla="*/ 1112703 h 1112703"/>
              <a:gd name="connsiteX29" fmla="*/ 878592 w 6565124"/>
              <a:gd name="connsiteY29" fmla="*/ 1112703 h 1112703"/>
              <a:gd name="connsiteX30" fmla="*/ 873619 w 6565124"/>
              <a:gd name="connsiteY30" fmla="*/ 1112703 h 1112703"/>
              <a:gd name="connsiteX31" fmla="*/ 367278 w 6565124"/>
              <a:gd name="connsiteY31" fmla="*/ 1112703 h 1112703"/>
              <a:gd name="connsiteX32" fmla="*/ 268668 w 6565124"/>
              <a:gd name="connsiteY32" fmla="*/ 1056063 h 1112703"/>
              <a:gd name="connsiteX33" fmla="*/ 13011 w 6565124"/>
              <a:gd name="connsiteY33" fmla="*/ 612992 h 1112703"/>
              <a:gd name="connsiteX34" fmla="*/ 13011 w 6565124"/>
              <a:gd name="connsiteY34" fmla="*/ 499712 h 1112703"/>
              <a:gd name="connsiteX35" fmla="*/ 268668 w 6565124"/>
              <a:gd name="connsiteY35" fmla="*/ 56641 h 1112703"/>
              <a:gd name="connsiteX36" fmla="*/ 367278 w 6565124"/>
              <a:gd name="connsiteY36" fmla="*/ 0 h 1112703"/>
              <a:gd name="connsiteX37" fmla="*/ 870602 w 6565124"/>
              <a:gd name="connsiteY37" fmla="*/ 0 h 1112703"/>
              <a:gd name="connsiteX38" fmla="*/ 873619 w 6565124"/>
              <a:gd name="connsiteY38" fmla="*/ 0 h 1112703"/>
              <a:gd name="connsiteX39" fmla="*/ 877593 w 6565124"/>
              <a:gd name="connsiteY39" fmla="*/ 0 h 1112703"/>
              <a:gd name="connsiteX40" fmla="*/ 878592 w 6565124"/>
              <a:gd name="connsiteY40" fmla="*/ 0 h 1112703"/>
              <a:gd name="connsiteX41" fmla="*/ 963623 w 6565124"/>
              <a:gd name="connsiteY41" fmla="*/ 0 h 1112703"/>
              <a:gd name="connsiteX42" fmla="*/ 1362715 w 6565124"/>
              <a:gd name="connsiteY42" fmla="*/ 0 h 1112703"/>
              <a:gd name="connsiteX43" fmla="*/ 1378275 w 6565124"/>
              <a:gd name="connsiteY43" fmla="*/ 0 h 1112703"/>
              <a:gd name="connsiteX44" fmla="*/ 1378349 w 6565124"/>
              <a:gd name="connsiteY44" fmla="*/ 0 h 1112703"/>
              <a:gd name="connsiteX45" fmla="*/ 1384932 w 6565124"/>
              <a:gd name="connsiteY45" fmla="*/ 0 h 1112703"/>
              <a:gd name="connsiteX46" fmla="*/ 1509022 w 6565124"/>
              <a:gd name="connsiteY46" fmla="*/ 0 h 1112703"/>
              <a:gd name="connsiteX47" fmla="*/ 1881599 w 6565124"/>
              <a:gd name="connsiteY47" fmla="*/ 0 h 1112703"/>
              <a:gd name="connsiteX48" fmla="*/ 1884616 w 6565124"/>
              <a:gd name="connsiteY48" fmla="*/ 0 h 1112703"/>
              <a:gd name="connsiteX49" fmla="*/ 1888590 w 6565124"/>
              <a:gd name="connsiteY49" fmla="*/ 0 h 1112703"/>
              <a:gd name="connsiteX50" fmla="*/ 1889589 w 6565124"/>
              <a:gd name="connsiteY50" fmla="*/ 0 h 1112703"/>
              <a:gd name="connsiteX51" fmla="*/ 1974620 w 6565124"/>
              <a:gd name="connsiteY51" fmla="*/ 0 h 1112703"/>
              <a:gd name="connsiteX52" fmla="*/ 2169948 w 6565124"/>
              <a:gd name="connsiteY52" fmla="*/ 0 h 1112703"/>
              <a:gd name="connsiteX53" fmla="*/ 2209681 w 6565124"/>
              <a:gd name="connsiteY53" fmla="*/ 0 h 1112703"/>
              <a:gd name="connsiteX54" fmla="*/ 2293070 w 6565124"/>
              <a:gd name="connsiteY54" fmla="*/ 0 h 1112703"/>
              <a:gd name="connsiteX55" fmla="*/ 2326109 w 6565124"/>
              <a:gd name="connsiteY55" fmla="*/ 0 h 1112703"/>
              <a:gd name="connsiteX56" fmla="*/ 2343265 w 6565124"/>
              <a:gd name="connsiteY56" fmla="*/ 0 h 1112703"/>
              <a:gd name="connsiteX57" fmla="*/ 2395929 w 6565124"/>
              <a:gd name="connsiteY57" fmla="*/ 0 h 1112703"/>
              <a:gd name="connsiteX58" fmla="*/ 2446737 w 6565124"/>
              <a:gd name="connsiteY58" fmla="*/ 0 h 1112703"/>
              <a:gd name="connsiteX59" fmla="*/ 2456856 w 6565124"/>
              <a:gd name="connsiteY59" fmla="*/ 0 h 1112703"/>
              <a:gd name="connsiteX60" fmla="*/ 2596162 w 6565124"/>
              <a:gd name="connsiteY60" fmla="*/ 0 h 1112703"/>
              <a:gd name="connsiteX61" fmla="*/ 2628383 w 6565124"/>
              <a:gd name="connsiteY61" fmla="*/ 0 h 1112703"/>
              <a:gd name="connsiteX62" fmla="*/ 2678176 w 6565124"/>
              <a:gd name="connsiteY62" fmla="*/ 0 h 1112703"/>
              <a:gd name="connsiteX63" fmla="*/ 2713004 w 6565124"/>
              <a:gd name="connsiteY63" fmla="*/ 0 h 1112703"/>
              <a:gd name="connsiteX64" fmla="*/ 2716021 w 6565124"/>
              <a:gd name="connsiteY64" fmla="*/ 0 h 1112703"/>
              <a:gd name="connsiteX65" fmla="*/ 2719995 w 6565124"/>
              <a:gd name="connsiteY65" fmla="*/ 0 h 1112703"/>
              <a:gd name="connsiteX66" fmla="*/ 2720994 w 6565124"/>
              <a:gd name="connsiteY66" fmla="*/ 0 h 1112703"/>
              <a:gd name="connsiteX67" fmla="*/ 2738624 w 6565124"/>
              <a:gd name="connsiteY67" fmla="*/ 0 h 1112703"/>
              <a:gd name="connsiteX68" fmla="*/ 2801125 w 6565124"/>
              <a:gd name="connsiteY68" fmla="*/ 0 h 1112703"/>
              <a:gd name="connsiteX69" fmla="*/ 2806025 w 6565124"/>
              <a:gd name="connsiteY69" fmla="*/ 0 h 1112703"/>
              <a:gd name="connsiteX70" fmla="*/ 2829433 w 6565124"/>
              <a:gd name="connsiteY70" fmla="*/ 0 h 1112703"/>
              <a:gd name="connsiteX71" fmla="*/ 2832450 w 6565124"/>
              <a:gd name="connsiteY71" fmla="*/ 0 h 1112703"/>
              <a:gd name="connsiteX72" fmla="*/ 2836424 w 6565124"/>
              <a:gd name="connsiteY72" fmla="*/ 0 h 1112703"/>
              <a:gd name="connsiteX73" fmla="*/ 2837422 w 6565124"/>
              <a:gd name="connsiteY73" fmla="*/ 0 h 1112703"/>
              <a:gd name="connsiteX74" fmla="*/ 2922453 w 6565124"/>
              <a:gd name="connsiteY74" fmla="*/ 0 h 1112703"/>
              <a:gd name="connsiteX75" fmla="*/ 2974263 w 6565124"/>
              <a:gd name="connsiteY75" fmla="*/ 0 h 1112703"/>
              <a:gd name="connsiteX76" fmla="*/ 3090429 w 6565124"/>
              <a:gd name="connsiteY76" fmla="*/ 0 h 1112703"/>
              <a:gd name="connsiteX77" fmla="*/ 3090692 w 6565124"/>
              <a:gd name="connsiteY77" fmla="*/ 0 h 1112703"/>
              <a:gd name="connsiteX78" fmla="*/ 3205117 w 6565124"/>
              <a:gd name="connsiteY78" fmla="*/ 0 h 1112703"/>
              <a:gd name="connsiteX79" fmla="*/ 3206858 w 6565124"/>
              <a:gd name="connsiteY79" fmla="*/ 0 h 1112703"/>
              <a:gd name="connsiteX80" fmla="*/ 3220677 w 6565124"/>
              <a:gd name="connsiteY80" fmla="*/ 0 h 1112703"/>
              <a:gd name="connsiteX81" fmla="*/ 3220751 w 6565124"/>
              <a:gd name="connsiteY81" fmla="*/ 0 h 1112703"/>
              <a:gd name="connsiteX82" fmla="*/ 3227334 w 6565124"/>
              <a:gd name="connsiteY82" fmla="*/ 0 h 1112703"/>
              <a:gd name="connsiteX83" fmla="*/ 3321545 w 6565124"/>
              <a:gd name="connsiteY83" fmla="*/ 0 h 1112703"/>
              <a:gd name="connsiteX84" fmla="*/ 3337106 w 6565124"/>
              <a:gd name="connsiteY84" fmla="*/ 0 h 1112703"/>
              <a:gd name="connsiteX85" fmla="*/ 3337180 w 6565124"/>
              <a:gd name="connsiteY85" fmla="*/ 0 h 1112703"/>
              <a:gd name="connsiteX86" fmla="*/ 3343763 w 6565124"/>
              <a:gd name="connsiteY86" fmla="*/ 0 h 1112703"/>
              <a:gd name="connsiteX87" fmla="*/ 3351424 w 6565124"/>
              <a:gd name="connsiteY87" fmla="*/ 0 h 1112703"/>
              <a:gd name="connsiteX88" fmla="*/ 3467852 w 6565124"/>
              <a:gd name="connsiteY88" fmla="*/ 0 h 1112703"/>
              <a:gd name="connsiteX89" fmla="*/ 3522951 w 6565124"/>
              <a:gd name="connsiteY89" fmla="*/ 0 h 1112703"/>
              <a:gd name="connsiteX90" fmla="*/ 3633192 w 6565124"/>
              <a:gd name="connsiteY90" fmla="*/ 0 h 1112703"/>
              <a:gd name="connsiteX91" fmla="*/ 3639380 w 6565124"/>
              <a:gd name="connsiteY91" fmla="*/ 0 h 1112703"/>
              <a:gd name="connsiteX92" fmla="*/ 3695692 w 6565124"/>
              <a:gd name="connsiteY92" fmla="*/ 0 h 1112703"/>
              <a:gd name="connsiteX93" fmla="*/ 3724001 w 6565124"/>
              <a:gd name="connsiteY93" fmla="*/ 0 h 1112703"/>
              <a:gd name="connsiteX94" fmla="*/ 3727018 w 6565124"/>
              <a:gd name="connsiteY94" fmla="*/ 0 h 1112703"/>
              <a:gd name="connsiteX95" fmla="*/ 3730992 w 6565124"/>
              <a:gd name="connsiteY95" fmla="*/ 0 h 1112703"/>
              <a:gd name="connsiteX96" fmla="*/ 3731991 w 6565124"/>
              <a:gd name="connsiteY96" fmla="*/ 0 h 1112703"/>
              <a:gd name="connsiteX97" fmla="*/ 3749620 w 6565124"/>
              <a:gd name="connsiteY97" fmla="*/ 0 h 1112703"/>
              <a:gd name="connsiteX98" fmla="*/ 3812121 w 6565124"/>
              <a:gd name="connsiteY98" fmla="*/ 0 h 1112703"/>
              <a:gd name="connsiteX99" fmla="*/ 3817022 w 6565124"/>
              <a:gd name="connsiteY99" fmla="*/ 0 h 1112703"/>
              <a:gd name="connsiteX100" fmla="*/ 3840430 w 6565124"/>
              <a:gd name="connsiteY100" fmla="*/ 0 h 1112703"/>
              <a:gd name="connsiteX101" fmla="*/ 3843447 w 6565124"/>
              <a:gd name="connsiteY101" fmla="*/ 0 h 1112703"/>
              <a:gd name="connsiteX102" fmla="*/ 3847421 w 6565124"/>
              <a:gd name="connsiteY102" fmla="*/ 0 h 1112703"/>
              <a:gd name="connsiteX103" fmla="*/ 3848419 w 6565124"/>
              <a:gd name="connsiteY103" fmla="*/ 0 h 1112703"/>
              <a:gd name="connsiteX104" fmla="*/ 3933450 w 6565124"/>
              <a:gd name="connsiteY104" fmla="*/ 0 h 1112703"/>
              <a:gd name="connsiteX105" fmla="*/ 4012350 w 6565124"/>
              <a:gd name="connsiteY105" fmla="*/ 0 h 1112703"/>
              <a:gd name="connsiteX106" fmla="*/ 4135472 w 6565124"/>
              <a:gd name="connsiteY106" fmla="*/ 0 h 1112703"/>
              <a:gd name="connsiteX107" fmla="*/ 4168511 w 6565124"/>
              <a:gd name="connsiteY107" fmla="*/ 0 h 1112703"/>
              <a:gd name="connsiteX108" fmla="*/ 4177020 w 6565124"/>
              <a:gd name="connsiteY108" fmla="*/ 0 h 1112703"/>
              <a:gd name="connsiteX109" fmla="*/ 4185667 w 6565124"/>
              <a:gd name="connsiteY109" fmla="*/ 0 h 1112703"/>
              <a:gd name="connsiteX110" fmla="*/ 4231748 w 6565124"/>
              <a:gd name="connsiteY110" fmla="*/ 0 h 1112703"/>
              <a:gd name="connsiteX111" fmla="*/ 4238331 w 6565124"/>
              <a:gd name="connsiteY111" fmla="*/ 0 h 1112703"/>
              <a:gd name="connsiteX112" fmla="*/ 4299258 w 6565124"/>
              <a:gd name="connsiteY112" fmla="*/ 0 h 1112703"/>
              <a:gd name="connsiteX113" fmla="*/ 4302096 w 6565124"/>
              <a:gd name="connsiteY113" fmla="*/ 0 h 1112703"/>
              <a:gd name="connsiteX114" fmla="*/ 4354760 w 6565124"/>
              <a:gd name="connsiteY114" fmla="*/ 0 h 1112703"/>
              <a:gd name="connsiteX115" fmla="*/ 4470785 w 6565124"/>
              <a:gd name="connsiteY115" fmla="*/ 0 h 1112703"/>
              <a:gd name="connsiteX116" fmla="*/ 4671835 w 6565124"/>
              <a:gd name="connsiteY116" fmla="*/ 0 h 1112703"/>
              <a:gd name="connsiteX117" fmla="*/ 4674852 w 6565124"/>
              <a:gd name="connsiteY117" fmla="*/ 0 h 1112703"/>
              <a:gd name="connsiteX118" fmla="*/ 4678826 w 6565124"/>
              <a:gd name="connsiteY118" fmla="*/ 0 h 1112703"/>
              <a:gd name="connsiteX119" fmla="*/ 4679824 w 6565124"/>
              <a:gd name="connsiteY119" fmla="*/ 0 h 1112703"/>
              <a:gd name="connsiteX120" fmla="*/ 4764855 w 6565124"/>
              <a:gd name="connsiteY120" fmla="*/ 0 h 1112703"/>
              <a:gd name="connsiteX121" fmla="*/ 5163947 w 6565124"/>
              <a:gd name="connsiteY121" fmla="*/ 0 h 1112703"/>
              <a:gd name="connsiteX122" fmla="*/ 5179508 w 6565124"/>
              <a:gd name="connsiteY122" fmla="*/ 0 h 1112703"/>
              <a:gd name="connsiteX123" fmla="*/ 5179582 w 6565124"/>
              <a:gd name="connsiteY123" fmla="*/ 0 h 1112703"/>
              <a:gd name="connsiteX124" fmla="*/ 5186165 w 6565124"/>
              <a:gd name="connsiteY124" fmla="*/ 0 h 1112703"/>
              <a:gd name="connsiteX125" fmla="*/ 5310254 w 6565124"/>
              <a:gd name="connsiteY125" fmla="*/ 0 h 1112703"/>
              <a:gd name="connsiteX126" fmla="*/ 5682832 w 6565124"/>
              <a:gd name="connsiteY126" fmla="*/ 0 h 1112703"/>
              <a:gd name="connsiteX127" fmla="*/ 5685849 w 6565124"/>
              <a:gd name="connsiteY127" fmla="*/ 0 h 1112703"/>
              <a:gd name="connsiteX128" fmla="*/ 5689822 w 6565124"/>
              <a:gd name="connsiteY128" fmla="*/ 0 h 1112703"/>
              <a:gd name="connsiteX129" fmla="*/ 5690821 w 6565124"/>
              <a:gd name="connsiteY129" fmla="*/ 0 h 1112703"/>
              <a:gd name="connsiteX130" fmla="*/ 5775852 w 6565124"/>
              <a:gd name="connsiteY130" fmla="*/ 0 h 1112703"/>
              <a:gd name="connsiteX131" fmla="*/ 6197162 w 6565124"/>
              <a:gd name="connsiteY131" fmla="*/ 0 h 1112703"/>
              <a:gd name="connsiteX132" fmla="*/ 6295772 w 6565124"/>
              <a:gd name="connsiteY132" fmla="*/ 56641 h 1112703"/>
              <a:gd name="connsiteX133" fmla="*/ 6551428 w 6565124"/>
              <a:gd name="connsiteY133" fmla="*/ 499712 h 1112703"/>
              <a:gd name="connsiteX134" fmla="*/ 6551428 w 6565124"/>
              <a:gd name="connsiteY134" fmla="*/ 612992 h 1112703"/>
              <a:gd name="connsiteX135" fmla="*/ 6295772 w 6565124"/>
              <a:gd name="connsiteY135" fmla="*/ 1056063 h 1112703"/>
              <a:gd name="connsiteX136" fmla="*/ 6197162 w 6565124"/>
              <a:gd name="connsiteY136" fmla="*/ 1112703 h 1112703"/>
            </a:gdLst>
            <a:ahLst/>
            <a:cxnLst/>
            <a:rect l="l" t="t" r="r" b="b"/>
            <a:pathLst>
              <a:path w="6565124" h="1112703">
                <a:moveTo>
                  <a:pt x="6197162" y="1112703"/>
                </a:moveTo>
                <a:lnTo>
                  <a:pt x="5690821" y="1112703"/>
                </a:lnTo>
                <a:lnTo>
                  <a:pt x="5685849" y="1112703"/>
                </a:lnTo>
                <a:lnTo>
                  <a:pt x="5186165" y="1112703"/>
                </a:lnTo>
                <a:lnTo>
                  <a:pt x="5179508" y="1112703"/>
                </a:lnTo>
                <a:lnTo>
                  <a:pt x="4679824" y="1112703"/>
                </a:lnTo>
                <a:lnTo>
                  <a:pt x="4674852" y="1112703"/>
                </a:lnTo>
                <a:lnTo>
                  <a:pt x="4354760" y="1112703"/>
                </a:lnTo>
                <a:lnTo>
                  <a:pt x="4238331" y="1112703"/>
                </a:lnTo>
                <a:lnTo>
                  <a:pt x="4168511" y="1112703"/>
                </a:lnTo>
                <a:lnTo>
                  <a:pt x="3848419" y="1112703"/>
                </a:lnTo>
                <a:lnTo>
                  <a:pt x="3843447" y="1112703"/>
                </a:lnTo>
                <a:lnTo>
                  <a:pt x="3731991" y="1112703"/>
                </a:lnTo>
                <a:lnTo>
                  <a:pt x="3727018" y="1112703"/>
                </a:lnTo>
                <a:lnTo>
                  <a:pt x="3343763" y="1112703"/>
                </a:lnTo>
                <a:lnTo>
                  <a:pt x="3337106" y="1112703"/>
                </a:lnTo>
                <a:lnTo>
                  <a:pt x="3227334" y="1112703"/>
                </a:lnTo>
                <a:lnTo>
                  <a:pt x="3220677" y="1112703"/>
                </a:lnTo>
                <a:lnTo>
                  <a:pt x="2837422" y="1112703"/>
                </a:lnTo>
                <a:lnTo>
                  <a:pt x="2832450" y="1112703"/>
                </a:lnTo>
                <a:lnTo>
                  <a:pt x="2720994" y="1112703"/>
                </a:lnTo>
                <a:lnTo>
                  <a:pt x="2716021" y="1112703"/>
                </a:lnTo>
                <a:lnTo>
                  <a:pt x="2395929" y="1112703"/>
                </a:lnTo>
                <a:lnTo>
                  <a:pt x="2326109" y="1112703"/>
                </a:lnTo>
                <a:lnTo>
                  <a:pt x="2209681" y="1112703"/>
                </a:lnTo>
                <a:lnTo>
                  <a:pt x="1889589" y="1112703"/>
                </a:lnTo>
                <a:lnTo>
                  <a:pt x="1884616" y="1112703"/>
                </a:lnTo>
                <a:lnTo>
                  <a:pt x="1384932" y="1112703"/>
                </a:lnTo>
                <a:lnTo>
                  <a:pt x="1378275" y="1112703"/>
                </a:lnTo>
                <a:lnTo>
                  <a:pt x="878592" y="1112703"/>
                </a:lnTo>
                <a:lnTo>
                  <a:pt x="873619" y="1112703"/>
                </a:lnTo>
                <a:lnTo>
                  <a:pt x="367278" y="1112703"/>
                </a:lnTo>
                <a:cubicBezTo>
                  <a:pt x="331669" y="1112703"/>
                  <a:pt x="286929" y="1087124"/>
                  <a:pt x="268668" y="1056063"/>
                </a:cubicBezTo>
                <a:cubicBezTo>
                  <a:pt x="13011" y="612992"/>
                  <a:pt x="13011" y="612992"/>
                  <a:pt x="13011" y="612992"/>
                </a:cubicBezTo>
                <a:cubicBezTo>
                  <a:pt x="-4337" y="581931"/>
                  <a:pt x="-4337" y="530773"/>
                  <a:pt x="13011" y="499712"/>
                </a:cubicBezTo>
                <a:cubicBezTo>
                  <a:pt x="268668" y="56641"/>
                  <a:pt x="268668" y="56641"/>
                  <a:pt x="268668" y="56641"/>
                </a:cubicBezTo>
                <a:cubicBezTo>
                  <a:pt x="286929" y="25580"/>
                  <a:pt x="331669" y="0"/>
                  <a:pt x="367278" y="0"/>
                </a:cubicBezTo>
                <a:cubicBezTo>
                  <a:pt x="750764" y="0"/>
                  <a:pt x="846635" y="0"/>
                  <a:pt x="870602" y="0"/>
                </a:cubicBezTo>
                <a:lnTo>
                  <a:pt x="873619" y="0"/>
                </a:lnTo>
                <a:lnTo>
                  <a:pt x="877593" y="0"/>
                </a:lnTo>
                <a:cubicBezTo>
                  <a:pt x="878592" y="0"/>
                  <a:pt x="878592" y="0"/>
                  <a:pt x="878592" y="0"/>
                </a:cubicBezTo>
                <a:lnTo>
                  <a:pt x="963623" y="0"/>
                </a:lnTo>
                <a:cubicBezTo>
                  <a:pt x="1226941" y="0"/>
                  <a:pt x="1325686" y="0"/>
                  <a:pt x="1362715" y="0"/>
                </a:cubicBezTo>
                <a:lnTo>
                  <a:pt x="1378275" y="0"/>
                </a:lnTo>
                <a:lnTo>
                  <a:pt x="1378349" y="0"/>
                </a:lnTo>
                <a:cubicBezTo>
                  <a:pt x="1384932" y="0"/>
                  <a:pt x="1384932" y="0"/>
                  <a:pt x="1384932" y="0"/>
                </a:cubicBezTo>
                <a:lnTo>
                  <a:pt x="1509022" y="0"/>
                </a:lnTo>
                <a:cubicBezTo>
                  <a:pt x="1784605" y="0"/>
                  <a:pt x="1860628" y="0"/>
                  <a:pt x="1881599" y="0"/>
                </a:cubicBezTo>
                <a:lnTo>
                  <a:pt x="1884616" y="0"/>
                </a:lnTo>
                <a:lnTo>
                  <a:pt x="1888590" y="0"/>
                </a:lnTo>
                <a:cubicBezTo>
                  <a:pt x="1889589" y="0"/>
                  <a:pt x="1889589" y="0"/>
                  <a:pt x="1889589" y="0"/>
                </a:cubicBezTo>
                <a:lnTo>
                  <a:pt x="1974620" y="0"/>
                </a:lnTo>
                <a:cubicBezTo>
                  <a:pt x="2053615" y="0"/>
                  <a:pt x="2117799" y="0"/>
                  <a:pt x="2169948" y="0"/>
                </a:cubicBezTo>
                <a:lnTo>
                  <a:pt x="2209681" y="0"/>
                </a:lnTo>
                <a:lnTo>
                  <a:pt x="2293070" y="0"/>
                </a:lnTo>
                <a:lnTo>
                  <a:pt x="2326109" y="0"/>
                </a:lnTo>
                <a:lnTo>
                  <a:pt x="2343265" y="0"/>
                </a:lnTo>
                <a:cubicBezTo>
                  <a:pt x="2395929" y="0"/>
                  <a:pt x="2395929" y="0"/>
                  <a:pt x="2395929" y="0"/>
                </a:cubicBezTo>
                <a:lnTo>
                  <a:pt x="2446737" y="0"/>
                </a:lnTo>
                <a:lnTo>
                  <a:pt x="2456856" y="0"/>
                </a:lnTo>
                <a:lnTo>
                  <a:pt x="2596162" y="0"/>
                </a:lnTo>
                <a:lnTo>
                  <a:pt x="2628383" y="0"/>
                </a:lnTo>
                <a:lnTo>
                  <a:pt x="2678176" y="0"/>
                </a:lnTo>
                <a:lnTo>
                  <a:pt x="2713004" y="0"/>
                </a:lnTo>
                <a:lnTo>
                  <a:pt x="2716021" y="0"/>
                </a:lnTo>
                <a:lnTo>
                  <a:pt x="2719995" y="0"/>
                </a:lnTo>
                <a:lnTo>
                  <a:pt x="2720994" y="0"/>
                </a:lnTo>
                <a:lnTo>
                  <a:pt x="2738624" y="0"/>
                </a:lnTo>
                <a:cubicBezTo>
                  <a:pt x="2766661" y="0"/>
                  <a:pt x="2786742" y="0"/>
                  <a:pt x="2801125" y="0"/>
                </a:cubicBezTo>
                <a:lnTo>
                  <a:pt x="2806025" y="0"/>
                </a:lnTo>
                <a:lnTo>
                  <a:pt x="2829433" y="0"/>
                </a:lnTo>
                <a:lnTo>
                  <a:pt x="2832450" y="0"/>
                </a:lnTo>
                <a:lnTo>
                  <a:pt x="2836424" y="0"/>
                </a:lnTo>
                <a:cubicBezTo>
                  <a:pt x="2837422" y="0"/>
                  <a:pt x="2837422" y="0"/>
                  <a:pt x="2837422" y="0"/>
                </a:cubicBezTo>
                <a:lnTo>
                  <a:pt x="2922453" y="0"/>
                </a:lnTo>
                <a:lnTo>
                  <a:pt x="2974263" y="0"/>
                </a:lnTo>
                <a:lnTo>
                  <a:pt x="3090429" y="0"/>
                </a:lnTo>
                <a:lnTo>
                  <a:pt x="3090692" y="0"/>
                </a:lnTo>
                <a:lnTo>
                  <a:pt x="3205117" y="0"/>
                </a:lnTo>
                <a:lnTo>
                  <a:pt x="3206858" y="0"/>
                </a:lnTo>
                <a:lnTo>
                  <a:pt x="3220677" y="0"/>
                </a:lnTo>
                <a:lnTo>
                  <a:pt x="3220751" y="0"/>
                </a:lnTo>
                <a:lnTo>
                  <a:pt x="3227334" y="0"/>
                </a:lnTo>
                <a:lnTo>
                  <a:pt x="3321545" y="0"/>
                </a:lnTo>
                <a:lnTo>
                  <a:pt x="3337106" y="0"/>
                </a:lnTo>
                <a:lnTo>
                  <a:pt x="3337180" y="0"/>
                </a:lnTo>
                <a:cubicBezTo>
                  <a:pt x="3343763" y="0"/>
                  <a:pt x="3343763" y="0"/>
                  <a:pt x="3343763" y="0"/>
                </a:cubicBezTo>
                <a:lnTo>
                  <a:pt x="3351424" y="0"/>
                </a:lnTo>
                <a:lnTo>
                  <a:pt x="3467852" y="0"/>
                </a:lnTo>
                <a:lnTo>
                  <a:pt x="3522951" y="0"/>
                </a:lnTo>
                <a:lnTo>
                  <a:pt x="3633192" y="0"/>
                </a:lnTo>
                <a:lnTo>
                  <a:pt x="3639380" y="0"/>
                </a:lnTo>
                <a:lnTo>
                  <a:pt x="3695692" y="0"/>
                </a:lnTo>
                <a:lnTo>
                  <a:pt x="3724001" y="0"/>
                </a:lnTo>
                <a:lnTo>
                  <a:pt x="3727018" y="0"/>
                </a:lnTo>
                <a:lnTo>
                  <a:pt x="3730992" y="0"/>
                </a:lnTo>
                <a:lnTo>
                  <a:pt x="3731991" y="0"/>
                </a:lnTo>
                <a:lnTo>
                  <a:pt x="3749620" y="0"/>
                </a:lnTo>
                <a:cubicBezTo>
                  <a:pt x="3777658" y="0"/>
                  <a:pt x="3797739" y="0"/>
                  <a:pt x="3812121" y="0"/>
                </a:cubicBezTo>
                <a:lnTo>
                  <a:pt x="3817022" y="0"/>
                </a:lnTo>
                <a:lnTo>
                  <a:pt x="3840430" y="0"/>
                </a:lnTo>
                <a:lnTo>
                  <a:pt x="3843447" y="0"/>
                </a:lnTo>
                <a:lnTo>
                  <a:pt x="3847421" y="0"/>
                </a:lnTo>
                <a:cubicBezTo>
                  <a:pt x="3848419" y="0"/>
                  <a:pt x="3848419" y="0"/>
                  <a:pt x="3848419" y="0"/>
                </a:cubicBezTo>
                <a:lnTo>
                  <a:pt x="3933450" y="0"/>
                </a:lnTo>
                <a:lnTo>
                  <a:pt x="4012350" y="0"/>
                </a:lnTo>
                <a:lnTo>
                  <a:pt x="4135472" y="0"/>
                </a:lnTo>
                <a:lnTo>
                  <a:pt x="4168511" y="0"/>
                </a:lnTo>
                <a:lnTo>
                  <a:pt x="4177020" y="0"/>
                </a:lnTo>
                <a:lnTo>
                  <a:pt x="4185667" y="0"/>
                </a:lnTo>
                <a:lnTo>
                  <a:pt x="4231748" y="0"/>
                </a:lnTo>
                <a:lnTo>
                  <a:pt x="4238331" y="0"/>
                </a:lnTo>
                <a:lnTo>
                  <a:pt x="4299258" y="0"/>
                </a:lnTo>
                <a:lnTo>
                  <a:pt x="4302096" y="0"/>
                </a:lnTo>
                <a:cubicBezTo>
                  <a:pt x="4354760" y="0"/>
                  <a:pt x="4354760" y="0"/>
                  <a:pt x="4354760" y="0"/>
                </a:cubicBezTo>
                <a:lnTo>
                  <a:pt x="4470785" y="0"/>
                </a:lnTo>
                <a:cubicBezTo>
                  <a:pt x="4609411" y="0"/>
                  <a:pt x="4656107" y="0"/>
                  <a:pt x="4671835" y="0"/>
                </a:cubicBezTo>
                <a:lnTo>
                  <a:pt x="4674852" y="0"/>
                </a:lnTo>
                <a:lnTo>
                  <a:pt x="4678826" y="0"/>
                </a:lnTo>
                <a:cubicBezTo>
                  <a:pt x="4679824" y="0"/>
                  <a:pt x="4679824" y="0"/>
                  <a:pt x="4679824" y="0"/>
                </a:cubicBezTo>
                <a:lnTo>
                  <a:pt x="4764855" y="0"/>
                </a:lnTo>
                <a:cubicBezTo>
                  <a:pt x="5028174" y="0"/>
                  <a:pt x="5126918" y="0"/>
                  <a:pt x="5163947" y="0"/>
                </a:cubicBezTo>
                <a:lnTo>
                  <a:pt x="5179508" y="0"/>
                </a:lnTo>
                <a:lnTo>
                  <a:pt x="5179582" y="0"/>
                </a:lnTo>
                <a:cubicBezTo>
                  <a:pt x="5186165" y="0"/>
                  <a:pt x="5186165" y="0"/>
                  <a:pt x="5186165" y="0"/>
                </a:cubicBezTo>
                <a:lnTo>
                  <a:pt x="5310254" y="0"/>
                </a:lnTo>
                <a:cubicBezTo>
                  <a:pt x="5585838" y="0"/>
                  <a:pt x="5661860" y="0"/>
                  <a:pt x="5682832" y="0"/>
                </a:cubicBezTo>
                <a:lnTo>
                  <a:pt x="5685849" y="0"/>
                </a:lnTo>
                <a:lnTo>
                  <a:pt x="5689822" y="0"/>
                </a:lnTo>
                <a:cubicBezTo>
                  <a:pt x="5690821" y="0"/>
                  <a:pt x="5690821" y="0"/>
                  <a:pt x="5690821" y="0"/>
                </a:cubicBezTo>
                <a:lnTo>
                  <a:pt x="5775852" y="0"/>
                </a:lnTo>
                <a:cubicBezTo>
                  <a:pt x="6197162" y="0"/>
                  <a:pt x="6197162" y="0"/>
                  <a:pt x="6197162" y="0"/>
                </a:cubicBezTo>
                <a:cubicBezTo>
                  <a:pt x="6233684" y="0"/>
                  <a:pt x="6277511" y="25580"/>
                  <a:pt x="6295772" y="56641"/>
                </a:cubicBezTo>
                <a:cubicBezTo>
                  <a:pt x="6551428" y="499712"/>
                  <a:pt x="6551428" y="499712"/>
                  <a:pt x="6551428" y="499712"/>
                </a:cubicBezTo>
                <a:cubicBezTo>
                  <a:pt x="6569690" y="530772"/>
                  <a:pt x="6569690" y="581931"/>
                  <a:pt x="6551428" y="612992"/>
                </a:cubicBezTo>
                <a:cubicBezTo>
                  <a:pt x="6295772" y="1056063"/>
                  <a:pt x="6295772" y="1056063"/>
                  <a:pt x="6295772" y="1056063"/>
                </a:cubicBezTo>
                <a:cubicBezTo>
                  <a:pt x="6277511" y="1087124"/>
                  <a:pt x="6233684" y="1112703"/>
                  <a:pt x="6197162" y="1112703"/>
                </a:cubicBezTo>
                <a:close/>
              </a:path>
            </a:pathLst>
          </a:custGeom>
          <a:gradFill>
            <a:gsLst>
              <a:gs pos="0">
                <a:srgbClr val="DEDEDE"/>
              </a:gs>
              <a:gs pos="100000">
                <a:srgbClr val="FBFBFB"/>
              </a:gs>
            </a:gsLst>
            <a:lin ang="5400000" scaled="1"/>
          </a:gradFill>
          <a:ln w="31750" cap="flat">
            <a:gradFill>
              <a:gsLst>
                <a:gs pos="0">
                  <a:schemeClr val="bg1"/>
                </a:gs>
                <a:gs pos="100000">
                  <a:srgbClr val="DDDDDD"/>
                </a:gs>
              </a:gsLst>
              <a:lin ang="5400000" scaled="1"/>
            </a:gradFill>
            <a:prstDash val="solid"/>
            <a:miter/>
          </a:ln>
          <a:effectLst>
            <a:outerShdw blurRad="228600" dist="101600" dir="5400000" algn="t" rotWithShape="0">
              <a:schemeClr val="tx1">
                <a:lumMod val="85000"/>
                <a:lumOff val="15000"/>
                <a:alpha val="33000"/>
              </a:schemeClr>
            </a:outerShdw>
          </a:effectLst>
        </p:spPr>
        <p:txBody>
          <a:bodyPr vert="horz" wrap="square" lIns="91440" tIns="45720" rIns="91440" bIns="45720" anchor="t"/>
          <a:lstStyle/>
          <a:p>
            <a:pPr marL="0" marR="0" lvl="0" indent="0" defTabSz="457200">
              <a:lnSpc>
                <a:spcPct val="100000"/>
              </a:lnSpc>
              <a:spcBef>
                <a:spcPts val="0"/>
              </a:spcBef>
              <a:spcAft>
                <a:spcPts val="0"/>
              </a:spcAft>
              <a:buClrTx/>
              <a:buSzTx/>
              <a:buFontTx/>
              <a:buNone/>
            </a:pPr>
            <a:endParaRPr sz="2400" b="0" i="0" u="none" strike="noStrike" kern="1200" cap="none" spc="0" baseline="0">
              <a:ln>
                <a:noFill/>
              </a:ln>
              <a:solidFill>
                <a:prstClr val="black"/>
              </a:solidFill>
              <a:latin typeface="Calibri" panose="020F0502020204030204"/>
              <a:ea typeface="Calibri" panose="020F0502020204030204"/>
              <a:cs typeface="Calibri" panose="020F0502020204030204"/>
            </a:endParaRPr>
          </a:p>
        </p:txBody>
      </p:sp>
      <p:sp>
        <p:nvSpPr>
          <p:cNvPr id="171" name="任意多边形 5"/>
          <p:cNvSpPr>
            <a:spLocks noGrp="1"/>
          </p:cNvSpPr>
          <p:nvPr/>
        </p:nvSpPr>
        <p:spPr>
          <a:xfrm>
            <a:off x="4834507" y="5289312"/>
            <a:ext cx="6133071" cy="828920"/>
          </a:xfrm>
          <a:custGeom>
            <a:avLst/>
            <a:gdLst>
              <a:gd name="connsiteX0" fmla="*/ 6197162 w 6565124"/>
              <a:gd name="connsiteY0" fmla="*/ 1112703 h 1112703"/>
              <a:gd name="connsiteX1" fmla="*/ 5690821 w 6565124"/>
              <a:gd name="connsiteY1" fmla="*/ 1112703 h 1112703"/>
              <a:gd name="connsiteX2" fmla="*/ 5685849 w 6565124"/>
              <a:gd name="connsiteY2" fmla="*/ 1112703 h 1112703"/>
              <a:gd name="connsiteX3" fmla="*/ 5186165 w 6565124"/>
              <a:gd name="connsiteY3" fmla="*/ 1112703 h 1112703"/>
              <a:gd name="connsiteX4" fmla="*/ 5179508 w 6565124"/>
              <a:gd name="connsiteY4" fmla="*/ 1112703 h 1112703"/>
              <a:gd name="connsiteX5" fmla="*/ 4679824 w 6565124"/>
              <a:gd name="connsiteY5" fmla="*/ 1112703 h 1112703"/>
              <a:gd name="connsiteX6" fmla="*/ 4674852 w 6565124"/>
              <a:gd name="connsiteY6" fmla="*/ 1112703 h 1112703"/>
              <a:gd name="connsiteX7" fmla="*/ 4354760 w 6565124"/>
              <a:gd name="connsiteY7" fmla="*/ 1112703 h 1112703"/>
              <a:gd name="connsiteX8" fmla="*/ 4238331 w 6565124"/>
              <a:gd name="connsiteY8" fmla="*/ 1112703 h 1112703"/>
              <a:gd name="connsiteX9" fmla="*/ 4168511 w 6565124"/>
              <a:gd name="connsiteY9" fmla="*/ 1112703 h 1112703"/>
              <a:gd name="connsiteX10" fmla="*/ 3848419 w 6565124"/>
              <a:gd name="connsiteY10" fmla="*/ 1112703 h 1112703"/>
              <a:gd name="connsiteX11" fmla="*/ 3843447 w 6565124"/>
              <a:gd name="connsiteY11" fmla="*/ 1112703 h 1112703"/>
              <a:gd name="connsiteX12" fmla="*/ 3731991 w 6565124"/>
              <a:gd name="connsiteY12" fmla="*/ 1112703 h 1112703"/>
              <a:gd name="connsiteX13" fmla="*/ 3727018 w 6565124"/>
              <a:gd name="connsiteY13" fmla="*/ 1112703 h 1112703"/>
              <a:gd name="connsiteX14" fmla="*/ 3343763 w 6565124"/>
              <a:gd name="connsiteY14" fmla="*/ 1112703 h 1112703"/>
              <a:gd name="connsiteX15" fmla="*/ 3337106 w 6565124"/>
              <a:gd name="connsiteY15" fmla="*/ 1112703 h 1112703"/>
              <a:gd name="connsiteX16" fmla="*/ 3227334 w 6565124"/>
              <a:gd name="connsiteY16" fmla="*/ 1112703 h 1112703"/>
              <a:gd name="connsiteX17" fmla="*/ 3220677 w 6565124"/>
              <a:gd name="connsiteY17" fmla="*/ 1112703 h 1112703"/>
              <a:gd name="connsiteX18" fmla="*/ 2837422 w 6565124"/>
              <a:gd name="connsiteY18" fmla="*/ 1112703 h 1112703"/>
              <a:gd name="connsiteX19" fmla="*/ 2832450 w 6565124"/>
              <a:gd name="connsiteY19" fmla="*/ 1112703 h 1112703"/>
              <a:gd name="connsiteX20" fmla="*/ 2720994 w 6565124"/>
              <a:gd name="connsiteY20" fmla="*/ 1112703 h 1112703"/>
              <a:gd name="connsiteX21" fmla="*/ 2716021 w 6565124"/>
              <a:gd name="connsiteY21" fmla="*/ 1112703 h 1112703"/>
              <a:gd name="connsiteX22" fmla="*/ 2395929 w 6565124"/>
              <a:gd name="connsiteY22" fmla="*/ 1112703 h 1112703"/>
              <a:gd name="connsiteX23" fmla="*/ 2326109 w 6565124"/>
              <a:gd name="connsiteY23" fmla="*/ 1112703 h 1112703"/>
              <a:gd name="connsiteX24" fmla="*/ 2209681 w 6565124"/>
              <a:gd name="connsiteY24" fmla="*/ 1112703 h 1112703"/>
              <a:gd name="connsiteX25" fmla="*/ 1889589 w 6565124"/>
              <a:gd name="connsiteY25" fmla="*/ 1112703 h 1112703"/>
              <a:gd name="connsiteX26" fmla="*/ 1884616 w 6565124"/>
              <a:gd name="connsiteY26" fmla="*/ 1112703 h 1112703"/>
              <a:gd name="connsiteX27" fmla="*/ 1384932 w 6565124"/>
              <a:gd name="connsiteY27" fmla="*/ 1112703 h 1112703"/>
              <a:gd name="connsiteX28" fmla="*/ 1378275 w 6565124"/>
              <a:gd name="connsiteY28" fmla="*/ 1112703 h 1112703"/>
              <a:gd name="connsiteX29" fmla="*/ 878592 w 6565124"/>
              <a:gd name="connsiteY29" fmla="*/ 1112703 h 1112703"/>
              <a:gd name="connsiteX30" fmla="*/ 873619 w 6565124"/>
              <a:gd name="connsiteY30" fmla="*/ 1112703 h 1112703"/>
              <a:gd name="connsiteX31" fmla="*/ 367278 w 6565124"/>
              <a:gd name="connsiteY31" fmla="*/ 1112703 h 1112703"/>
              <a:gd name="connsiteX32" fmla="*/ 268668 w 6565124"/>
              <a:gd name="connsiteY32" fmla="*/ 1056063 h 1112703"/>
              <a:gd name="connsiteX33" fmla="*/ 13011 w 6565124"/>
              <a:gd name="connsiteY33" fmla="*/ 612992 h 1112703"/>
              <a:gd name="connsiteX34" fmla="*/ 13011 w 6565124"/>
              <a:gd name="connsiteY34" fmla="*/ 499712 h 1112703"/>
              <a:gd name="connsiteX35" fmla="*/ 268668 w 6565124"/>
              <a:gd name="connsiteY35" fmla="*/ 56641 h 1112703"/>
              <a:gd name="connsiteX36" fmla="*/ 367278 w 6565124"/>
              <a:gd name="connsiteY36" fmla="*/ 0 h 1112703"/>
              <a:gd name="connsiteX37" fmla="*/ 870602 w 6565124"/>
              <a:gd name="connsiteY37" fmla="*/ 0 h 1112703"/>
              <a:gd name="connsiteX38" fmla="*/ 873619 w 6565124"/>
              <a:gd name="connsiteY38" fmla="*/ 0 h 1112703"/>
              <a:gd name="connsiteX39" fmla="*/ 877593 w 6565124"/>
              <a:gd name="connsiteY39" fmla="*/ 0 h 1112703"/>
              <a:gd name="connsiteX40" fmla="*/ 878592 w 6565124"/>
              <a:gd name="connsiteY40" fmla="*/ 0 h 1112703"/>
              <a:gd name="connsiteX41" fmla="*/ 963623 w 6565124"/>
              <a:gd name="connsiteY41" fmla="*/ 0 h 1112703"/>
              <a:gd name="connsiteX42" fmla="*/ 1362715 w 6565124"/>
              <a:gd name="connsiteY42" fmla="*/ 0 h 1112703"/>
              <a:gd name="connsiteX43" fmla="*/ 1378275 w 6565124"/>
              <a:gd name="connsiteY43" fmla="*/ 0 h 1112703"/>
              <a:gd name="connsiteX44" fmla="*/ 1378349 w 6565124"/>
              <a:gd name="connsiteY44" fmla="*/ 0 h 1112703"/>
              <a:gd name="connsiteX45" fmla="*/ 1384932 w 6565124"/>
              <a:gd name="connsiteY45" fmla="*/ 0 h 1112703"/>
              <a:gd name="connsiteX46" fmla="*/ 1509022 w 6565124"/>
              <a:gd name="connsiteY46" fmla="*/ 0 h 1112703"/>
              <a:gd name="connsiteX47" fmla="*/ 1881599 w 6565124"/>
              <a:gd name="connsiteY47" fmla="*/ 0 h 1112703"/>
              <a:gd name="connsiteX48" fmla="*/ 1884616 w 6565124"/>
              <a:gd name="connsiteY48" fmla="*/ 0 h 1112703"/>
              <a:gd name="connsiteX49" fmla="*/ 1888590 w 6565124"/>
              <a:gd name="connsiteY49" fmla="*/ 0 h 1112703"/>
              <a:gd name="connsiteX50" fmla="*/ 1889589 w 6565124"/>
              <a:gd name="connsiteY50" fmla="*/ 0 h 1112703"/>
              <a:gd name="connsiteX51" fmla="*/ 1974620 w 6565124"/>
              <a:gd name="connsiteY51" fmla="*/ 0 h 1112703"/>
              <a:gd name="connsiteX52" fmla="*/ 2169948 w 6565124"/>
              <a:gd name="connsiteY52" fmla="*/ 0 h 1112703"/>
              <a:gd name="connsiteX53" fmla="*/ 2209681 w 6565124"/>
              <a:gd name="connsiteY53" fmla="*/ 0 h 1112703"/>
              <a:gd name="connsiteX54" fmla="*/ 2293070 w 6565124"/>
              <a:gd name="connsiteY54" fmla="*/ 0 h 1112703"/>
              <a:gd name="connsiteX55" fmla="*/ 2326109 w 6565124"/>
              <a:gd name="connsiteY55" fmla="*/ 0 h 1112703"/>
              <a:gd name="connsiteX56" fmla="*/ 2343265 w 6565124"/>
              <a:gd name="connsiteY56" fmla="*/ 0 h 1112703"/>
              <a:gd name="connsiteX57" fmla="*/ 2395929 w 6565124"/>
              <a:gd name="connsiteY57" fmla="*/ 0 h 1112703"/>
              <a:gd name="connsiteX58" fmla="*/ 2446737 w 6565124"/>
              <a:gd name="connsiteY58" fmla="*/ 0 h 1112703"/>
              <a:gd name="connsiteX59" fmla="*/ 2456856 w 6565124"/>
              <a:gd name="connsiteY59" fmla="*/ 0 h 1112703"/>
              <a:gd name="connsiteX60" fmla="*/ 2596162 w 6565124"/>
              <a:gd name="connsiteY60" fmla="*/ 0 h 1112703"/>
              <a:gd name="connsiteX61" fmla="*/ 2628383 w 6565124"/>
              <a:gd name="connsiteY61" fmla="*/ 0 h 1112703"/>
              <a:gd name="connsiteX62" fmla="*/ 2678176 w 6565124"/>
              <a:gd name="connsiteY62" fmla="*/ 0 h 1112703"/>
              <a:gd name="connsiteX63" fmla="*/ 2713004 w 6565124"/>
              <a:gd name="connsiteY63" fmla="*/ 0 h 1112703"/>
              <a:gd name="connsiteX64" fmla="*/ 2716021 w 6565124"/>
              <a:gd name="connsiteY64" fmla="*/ 0 h 1112703"/>
              <a:gd name="connsiteX65" fmla="*/ 2719995 w 6565124"/>
              <a:gd name="connsiteY65" fmla="*/ 0 h 1112703"/>
              <a:gd name="connsiteX66" fmla="*/ 2720994 w 6565124"/>
              <a:gd name="connsiteY66" fmla="*/ 0 h 1112703"/>
              <a:gd name="connsiteX67" fmla="*/ 2738624 w 6565124"/>
              <a:gd name="connsiteY67" fmla="*/ 0 h 1112703"/>
              <a:gd name="connsiteX68" fmla="*/ 2801125 w 6565124"/>
              <a:gd name="connsiteY68" fmla="*/ 0 h 1112703"/>
              <a:gd name="connsiteX69" fmla="*/ 2806025 w 6565124"/>
              <a:gd name="connsiteY69" fmla="*/ 0 h 1112703"/>
              <a:gd name="connsiteX70" fmla="*/ 2829433 w 6565124"/>
              <a:gd name="connsiteY70" fmla="*/ 0 h 1112703"/>
              <a:gd name="connsiteX71" fmla="*/ 2832450 w 6565124"/>
              <a:gd name="connsiteY71" fmla="*/ 0 h 1112703"/>
              <a:gd name="connsiteX72" fmla="*/ 2836424 w 6565124"/>
              <a:gd name="connsiteY72" fmla="*/ 0 h 1112703"/>
              <a:gd name="connsiteX73" fmla="*/ 2837422 w 6565124"/>
              <a:gd name="connsiteY73" fmla="*/ 0 h 1112703"/>
              <a:gd name="connsiteX74" fmla="*/ 2922453 w 6565124"/>
              <a:gd name="connsiteY74" fmla="*/ 0 h 1112703"/>
              <a:gd name="connsiteX75" fmla="*/ 2974263 w 6565124"/>
              <a:gd name="connsiteY75" fmla="*/ 0 h 1112703"/>
              <a:gd name="connsiteX76" fmla="*/ 3090429 w 6565124"/>
              <a:gd name="connsiteY76" fmla="*/ 0 h 1112703"/>
              <a:gd name="connsiteX77" fmla="*/ 3090692 w 6565124"/>
              <a:gd name="connsiteY77" fmla="*/ 0 h 1112703"/>
              <a:gd name="connsiteX78" fmla="*/ 3205117 w 6565124"/>
              <a:gd name="connsiteY78" fmla="*/ 0 h 1112703"/>
              <a:gd name="connsiteX79" fmla="*/ 3206858 w 6565124"/>
              <a:gd name="connsiteY79" fmla="*/ 0 h 1112703"/>
              <a:gd name="connsiteX80" fmla="*/ 3220677 w 6565124"/>
              <a:gd name="connsiteY80" fmla="*/ 0 h 1112703"/>
              <a:gd name="connsiteX81" fmla="*/ 3220751 w 6565124"/>
              <a:gd name="connsiteY81" fmla="*/ 0 h 1112703"/>
              <a:gd name="connsiteX82" fmla="*/ 3227334 w 6565124"/>
              <a:gd name="connsiteY82" fmla="*/ 0 h 1112703"/>
              <a:gd name="connsiteX83" fmla="*/ 3321545 w 6565124"/>
              <a:gd name="connsiteY83" fmla="*/ 0 h 1112703"/>
              <a:gd name="connsiteX84" fmla="*/ 3337106 w 6565124"/>
              <a:gd name="connsiteY84" fmla="*/ 0 h 1112703"/>
              <a:gd name="connsiteX85" fmla="*/ 3337180 w 6565124"/>
              <a:gd name="connsiteY85" fmla="*/ 0 h 1112703"/>
              <a:gd name="connsiteX86" fmla="*/ 3343763 w 6565124"/>
              <a:gd name="connsiteY86" fmla="*/ 0 h 1112703"/>
              <a:gd name="connsiteX87" fmla="*/ 3351424 w 6565124"/>
              <a:gd name="connsiteY87" fmla="*/ 0 h 1112703"/>
              <a:gd name="connsiteX88" fmla="*/ 3467852 w 6565124"/>
              <a:gd name="connsiteY88" fmla="*/ 0 h 1112703"/>
              <a:gd name="connsiteX89" fmla="*/ 3522951 w 6565124"/>
              <a:gd name="connsiteY89" fmla="*/ 0 h 1112703"/>
              <a:gd name="connsiteX90" fmla="*/ 3633192 w 6565124"/>
              <a:gd name="connsiteY90" fmla="*/ 0 h 1112703"/>
              <a:gd name="connsiteX91" fmla="*/ 3639380 w 6565124"/>
              <a:gd name="connsiteY91" fmla="*/ 0 h 1112703"/>
              <a:gd name="connsiteX92" fmla="*/ 3695692 w 6565124"/>
              <a:gd name="connsiteY92" fmla="*/ 0 h 1112703"/>
              <a:gd name="connsiteX93" fmla="*/ 3724001 w 6565124"/>
              <a:gd name="connsiteY93" fmla="*/ 0 h 1112703"/>
              <a:gd name="connsiteX94" fmla="*/ 3727018 w 6565124"/>
              <a:gd name="connsiteY94" fmla="*/ 0 h 1112703"/>
              <a:gd name="connsiteX95" fmla="*/ 3730992 w 6565124"/>
              <a:gd name="connsiteY95" fmla="*/ 0 h 1112703"/>
              <a:gd name="connsiteX96" fmla="*/ 3731991 w 6565124"/>
              <a:gd name="connsiteY96" fmla="*/ 0 h 1112703"/>
              <a:gd name="connsiteX97" fmla="*/ 3749620 w 6565124"/>
              <a:gd name="connsiteY97" fmla="*/ 0 h 1112703"/>
              <a:gd name="connsiteX98" fmla="*/ 3812121 w 6565124"/>
              <a:gd name="connsiteY98" fmla="*/ 0 h 1112703"/>
              <a:gd name="connsiteX99" fmla="*/ 3817022 w 6565124"/>
              <a:gd name="connsiteY99" fmla="*/ 0 h 1112703"/>
              <a:gd name="connsiteX100" fmla="*/ 3840430 w 6565124"/>
              <a:gd name="connsiteY100" fmla="*/ 0 h 1112703"/>
              <a:gd name="connsiteX101" fmla="*/ 3843447 w 6565124"/>
              <a:gd name="connsiteY101" fmla="*/ 0 h 1112703"/>
              <a:gd name="connsiteX102" fmla="*/ 3847421 w 6565124"/>
              <a:gd name="connsiteY102" fmla="*/ 0 h 1112703"/>
              <a:gd name="connsiteX103" fmla="*/ 3848419 w 6565124"/>
              <a:gd name="connsiteY103" fmla="*/ 0 h 1112703"/>
              <a:gd name="connsiteX104" fmla="*/ 3933450 w 6565124"/>
              <a:gd name="connsiteY104" fmla="*/ 0 h 1112703"/>
              <a:gd name="connsiteX105" fmla="*/ 4012350 w 6565124"/>
              <a:gd name="connsiteY105" fmla="*/ 0 h 1112703"/>
              <a:gd name="connsiteX106" fmla="*/ 4135472 w 6565124"/>
              <a:gd name="connsiteY106" fmla="*/ 0 h 1112703"/>
              <a:gd name="connsiteX107" fmla="*/ 4168511 w 6565124"/>
              <a:gd name="connsiteY107" fmla="*/ 0 h 1112703"/>
              <a:gd name="connsiteX108" fmla="*/ 4177020 w 6565124"/>
              <a:gd name="connsiteY108" fmla="*/ 0 h 1112703"/>
              <a:gd name="connsiteX109" fmla="*/ 4185667 w 6565124"/>
              <a:gd name="connsiteY109" fmla="*/ 0 h 1112703"/>
              <a:gd name="connsiteX110" fmla="*/ 4231748 w 6565124"/>
              <a:gd name="connsiteY110" fmla="*/ 0 h 1112703"/>
              <a:gd name="connsiteX111" fmla="*/ 4238331 w 6565124"/>
              <a:gd name="connsiteY111" fmla="*/ 0 h 1112703"/>
              <a:gd name="connsiteX112" fmla="*/ 4299258 w 6565124"/>
              <a:gd name="connsiteY112" fmla="*/ 0 h 1112703"/>
              <a:gd name="connsiteX113" fmla="*/ 4302096 w 6565124"/>
              <a:gd name="connsiteY113" fmla="*/ 0 h 1112703"/>
              <a:gd name="connsiteX114" fmla="*/ 4354760 w 6565124"/>
              <a:gd name="connsiteY114" fmla="*/ 0 h 1112703"/>
              <a:gd name="connsiteX115" fmla="*/ 4470785 w 6565124"/>
              <a:gd name="connsiteY115" fmla="*/ 0 h 1112703"/>
              <a:gd name="connsiteX116" fmla="*/ 4671835 w 6565124"/>
              <a:gd name="connsiteY116" fmla="*/ 0 h 1112703"/>
              <a:gd name="connsiteX117" fmla="*/ 4674852 w 6565124"/>
              <a:gd name="connsiteY117" fmla="*/ 0 h 1112703"/>
              <a:gd name="connsiteX118" fmla="*/ 4678826 w 6565124"/>
              <a:gd name="connsiteY118" fmla="*/ 0 h 1112703"/>
              <a:gd name="connsiteX119" fmla="*/ 4679824 w 6565124"/>
              <a:gd name="connsiteY119" fmla="*/ 0 h 1112703"/>
              <a:gd name="connsiteX120" fmla="*/ 4764855 w 6565124"/>
              <a:gd name="connsiteY120" fmla="*/ 0 h 1112703"/>
              <a:gd name="connsiteX121" fmla="*/ 5163947 w 6565124"/>
              <a:gd name="connsiteY121" fmla="*/ 0 h 1112703"/>
              <a:gd name="connsiteX122" fmla="*/ 5179508 w 6565124"/>
              <a:gd name="connsiteY122" fmla="*/ 0 h 1112703"/>
              <a:gd name="connsiteX123" fmla="*/ 5179582 w 6565124"/>
              <a:gd name="connsiteY123" fmla="*/ 0 h 1112703"/>
              <a:gd name="connsiteX124" fmla="*/ 5186165 w 6565124"/>
              <a:gd name="connsiteY124" fmla="*/ 0 h 1112703"/>
              <a:gd name="connsiteX125" fmla="*/ 5310254 w 6565124"/>
              <a:gd name="connsiteY125" fmla="*/ 0 h 1112703"/>
              <a:gd name="connsiteX126" fmla="*/ 5682832 w 6565124"/>
              <a:gd name="connsiteY126" fmla="*/ 0 h 1112703"/>
              <a:gd name="connsiteX127" fmla="*/ 5685849 w 6565124"/>
              <a:gd name="connsiteY127" fmla="*/ 0 h 1112703"/>
              <a:gd name="connsiteX128" fmla="*/ 5689822 w 6565124"/>
              <a:gd name="connsiteY128" fmla="*/ 0 h 1112703"/>
              <a:gd name="connsiteX129" fmla="*/ 5690821 w 6565124"/>
              <a:gd name="connsiteY129" fmla="*/ 0 h 1112703"/>
              <a:gd name="connsiteX130" fmla="*/ 5775852 w 6565124"/>
              <a:gd name="connsiteY130" fmla="*/ 0 h 1112703"/>
              <a:gd name="connsiteX131" fmla="*/ 6197162 w 6565124"/>
              <a:gd name="connsiteY131" fmla="*/ 0 h 1112703"/>
              <a:gd name="connsiteX132" fmla="*/ 6295772 w 6565124"/>
              <a:gd name="connsiteY132" fmla="*/ 56641 h 1112703"/>
              <a:gd name="connsiteX133" fmla="*/ 6551428 w 6565124"/>
              <a:gd name="connsiteY133" fmla="*/ 499712 h 1112703"/>
              <a:gd name="connsiteX134" fmla="*/ 6551428 w 6565124"/>
              <a:gd name="connsiteY134" fmla="*/ 612992 h 1112703"/>
              <a:gd name="connsiteX135" fmla="*/ 6295772 w 6565124"/>
              <a:gd name="connsiteY135" fmla="*/ 1056063 h 1112703"/>
              <a:gd name="connsiteX136" fmla="*/ 6197162 w 6565124"/>
              <a:gd name="connsiteY136" fmla="*/ 1112703 h 1112703"/>
            </a:gdLst>
            <a:ahLst/>
            <a:cxnLst/>
            <a:rect l="l" t="t" r="r" b="b"/>
            <a:pathLst>
              <a:path w="6565124" h="1112703">
                <a:moveTo>
                  <a:pt x="6197162" y="1112703"/>
                </a:moveTo>
                <a:lnTo>
                  <a:pt x="5690821" y="1112703"/>
                </a:lnTo>
                <a:lnTo>
                  <a:pt x="5685849" y="1112703"/>
                </a:lnTo>
                <a:lnTo>
                  <a:pt x="5186165" y="1112703"/>
                </a:lnTo>
                <a:lnTo>
                  <a:pt x="5179508" y="1112703"/>
                </a:lnTo>
                <a:lnTo>
                  <a:pt x="4679824" y="1112703"/>
                </a:lnTo>
                <a:lnTo>
                  <a:pt x="4674852" y="1112703"/>
                </a:lnTo>
                <a:lnTo>
                  <a:pt x="4354760" y="1112703"/>
                </a:lnTo>
                <a:lnTo>
                  <a:pt x="4238331" y="1112703"/>
                </a:lnTo>
                <a:lnTo>
                  <a:pt x="4168511" y="1112703"/>
                </a:lnTo>
                <a:lnTo>
                  <a:pt x="3848419" y="1112703"/>
                </a:lnTo>
                <a:lnTo>
                  <a:pt x="3843447" y="1112703"/>
                </a:lnTo>
                <a:lnTo>
                  <a:pt x="3731991" y="1112703"/>
                </a:lnTo>
                <a:lnTo>
                  <a:pt x="3727018" y="1112703"/>
                </a:lnTo>
                <a:lnTo>
                  <a:pt x="3343763" y="1112703"/>
                </a:lnTo>
                <a:lnTo>
                  <a:pt x="3337106" y="1112703"/>
                </a:lnTo>
                <a:lnTo>
                  <a:pt x="3227334" y="1112703"/>
                </a:lnTo>
                <a:lnTo>
                  <a:pt x="3220677" y="1112703"/>
                </a:lnTo>
                <a:lnTo>
                  <a:pt x="2837422" y="1112703"/>
                </a:lnTo>
                <a:lnTo>
                  <a:pt x="2832450" y="1112703"/>
                </a:lnTo>
                <a:lnTo>
                  <a:pt x="2720994" y="1112703"/>
                </a:lnTo>
                <a:lnTo>
                  <a:pt x="2716021" y="1112703"/>
                </a:lnTo>
                <a:lnTo>
                  <a:pt x="2395929" y="1112703"/>
                </a:lnTo>
                <a:lnTo>
                  <a:pt x="2326109" y="1112703"/>
                </a:lnTo>
                <a:lnTo>
                  <a:pt x="2209681" y="1112703"/>
                </a:lnTo>
                <a:lnTo>
                  <a:pt x="1889589" y="1112703"/>
                </a:lnTo>
                <a:lnTo>
                  <a:pt x="1884616" y="1112703"/>
                </a:lnTo>
                <a:lnTo>
                  <a:pt x="1384932" y="1112703"/>
                </a:lnTo>
                <a:lnTo>
                  <a:pt x="1378275" y="1112703"/>
                </a:lnTo>
                <a:lnTo>
                  <a:pt x="878592" y="1112703"/>
                </a:lnTo>
                <a:lnTo>
                  <a:pt x="873619" y="1112703"/>
                </a:lnTo>
                <a:lnTo>
                  <a:pt x="367278" y="1112703"/>
                </a:lnTo>
                <a:cubicBezTo>
                  <a:pt x="331669" y="1112703"/>
                  <a:pt x="286929" y="1087124"/>
                  <a:pt x="268668" y="1056063"/>
                </a:cubicBezTo>
                <a:cubicBezTo>
                  <a:pt x="13011" y="612992"/>
                  <a:pt x="13011" y="612992"/>
                  <a:pt x="13011" y="612992"/>
                </a:cubicBezTo>
                <a:cubicBezTo>
                  <a:pt x="-4337" y="581931"/>
                  <a:pt x="-4337" y="530773"/>
                  <a:pt x="13011" y="499712"/>
                </a:cubicBezTo>
                <a:cubicBezTo>
                  <a:pt x="268668" y="56641"/>
                  <a:pt x="268668" y="56641"/>
                  <a:pt x="268668" y="56641"/>
                </a:cubicBezTo>
                <a:cubicBezTo>
                  <a:pt x="286929" y="25580"/>
                  <a:pt x="331669" y="0"/>
                  <a:pt x="367278" y="0"/>
                </a:cubicBezTo>
                <a:cubicBezTo>
                  <a:pt x="750764" y="0"/>
                  <a:pt x="846635" y="0"/>
                  <a:pt x="870602" y="0"/>
                </a:cubicBezTo>
                <a:lnTo>
                  <a:pt x="873619" y="0"/>
                </a:lnTo>
                <a:lnTo>
                  <a:pt x="877593" y="0"/>
                </a:lnTo>
                <a:cubicBezTo>
                  <a:pt x="878592" y="0"/>
                  <a:pt x="878592" y="0"/>
                  <a:pt x="878592" y="0"/>
                </a:cubicBezTo>
                <a:lnTo>
                  <a:pt x="963623" y="0"/>
                </a:lnTo>
                <a:cubicBezTo>
                  <a:pt x="1226941" y="0"/>
                  <a:pt x="1325686" y="0"/>
                  <a:pt x="1362715" y="0"/>
                </a:cubicBezTo>
                <a:lnTo>
                  <a:pt x="1378275" y="0"/>
                </a:lnTo>
                <a:lnTo>
                  <a:pt x="1378349" y="0"/>
                </a:lnTo>
                <a:cubicBezTo>
                  <a:pt x="1384932" y="0"/>
                  <a:pt x="1384932" y="0"/>
                  <a:pt x="1384932" y="0"/>
                </a:cubicBezTo>
                <a:lnTo>
                  <a:pt x="1509022" y="0"/>
                </a:lnTo>
                <a:cubicBezTo>
                  <a:pt x="1784605" y="0"/>
                  <a:pt x="1860628" y="0"/>
                  <a:pt x="1881599" y="0"/>
                </a:cubicBezTo>
                <a:lnTo>
                  <a:pt x="1884616" y="0"/>
                </a:lnTo>
                <a:lnTo>
                  <a:pt x="1888590" y="0"/>
                </a:lnTo>
                <a:cubicBezTo>
                  <a:pt x="1889589" y="0"/>
                  <a:pt x="1889589" y="0"/>
                  <a:pt x="1889589" y="0"/>
                </a:cubicBezTo>
                <a:lnTo>
                  <a:pt x="1974620" y="0"/>
                </a:lnTo>
                <a:cubicBezTo>
                  <a:pt x="2053615" y="0"/>
                  <a:pt x="2117799" y="0"/>
                  <a:pt x="2169948" y="0"/>
                </a:cubicBezTo>
                <a:lnTo>
                  <a:pt x="2209681" y="0"/>
                </a:lnTo>
                <a:lnTo>
                  <a:pt x="2293070" y="0"/>
                </a:lnTo>
                <a:lnTo>
                  <a:pt x="2326109" y="0"/>
                </a:lnTo>
                <a:lnTo>
                  <a:pt x="2343265" y="0"/>
                </a:lnTo>
                <a:cubicBezTo>
                  <a:pt x="2395929" y="0"/>
                  <a:pt x="2395929" y="0"/>
                  <a:pt x="2395929" y="0"/>
                </a:cubicBezTo>
                <a:lnTo>
                  <a:pt x="2446737" y="0"/>
                </a:lnTo>
                <a:lnTo>
                  <a:pt x="2456856" y="0"/>
                </a:lnTo>
                <a:lnTo>
                  <a:pt x="2596162" y="0"/>
                </a:lnTo>
                <a:lnTo>
                  <a:pt x="2628383" y="0"/>
                </a:lnTo>
                <a:lnTo>
                  <a:pt x="2678176" y="0"/>
                </a:lnTo>
                <a:lnTo>
                  <a:pt x="2713004" y="0"/>
                </a:lnTo>
                <a:lnTo>
                  <a:pt x="2716021" y="0"/>
                </a:lnTo>
                <a:lnTo>
                  <a:pt x="2719995" y="0"/>
                </a:lnTo>
                <a:lnTo>
                  <a:pt x="2720994" y="0"/>
                </a:lnTo>
                <a:lnTo>
                  <a:pt x="2738624" y="0"/>
                </a:lnTo>
                <a:cubicBezTo>
                  <a:pt x="2766661" y="0"/>
                  <a:pt x="2786742" y="0"/>
                  <a:pt x="2801125" y="0"/>
                </a:cubicBezTo>
                <a:lnTo>
                  <a:pt x="2806025" y="0"/>
                </a:lnTo>
                <a:lnTo>
                  <a:pt x="2829433" y="0"/>
                </a:lnTo>
                <a:lnTo>
                  <a:pt x="2832450" y="0"/>
                </a:lnTo>
                <a:lnTo>
                  <a:pt x="2836424" y="0"/>
                </a:lnTo>
                <a:cubicBezTo>
                  <a:pt x="2837422" y="0"/>
                  <a:pt x="2837422" y="0"/>
                  <a:pt x="2837422" y="0"/>
                </a:cubicBezTo>
                <a:lnTo>
                  <a:pt x="2922453" y="0"/>
                </a:lnTo>
                <a:lnTo>
                  <a:pt x="2974263" y="0"/>
                </a:lnTo>
                <a:lnTo>
                  <a:pt x="3090429" y="0"/>
                </a:lnTo>
                <a:lnTo>
                  <a:pt x="3090692" y="0"/>
                </a:lnTo>
                <a:lnTo>
                  <a:pt x="3205117" y="0"/>
                </a:lnTo>
                <a:lnTo>
                  <a:pt x="3206858" y="0"/>
                </a:lnTo>
                <a:lnTo>
                  <a:pt x="3220677" y="0"/>
                </a:lnTo>
                <a:lnTo>
                  <a:pt x="3220751" y="0"/>
                </a:lnTo>
                <a:lnTo>
                  <a:pt x="3227334" y="0"/>
                </a:lnTo>
                <a:lnTo>
                  <a:pt x="3321545" y="0"/>
                </a:lnTo>
                <a:lnTo>
                  <a:pt x="3337106" y="0"/>
                </a:lnTo>
                <a:lnTo>
                  <a:pt x="3337180" y="0"/>
                </a:lnTo>
                <a:cubicBezTo>
                  <a:pt x="3343763" y="0"/>
                  <a:pt x="3343763" y="0"/>
                  <a:pt x="3343763" y="0"/>
                </a:cubicBezTo>
                <a:lnTo>
                  <a:pt x="3351424" y="0"/>
                </a:lnTo>
                <a:lnTo>
                  <a:pt x="3467852" y="0"/>
                </a:lnTo>
                <a:lnTo>
                  <a:pt x="3522951" y="0"/>
                </a:lnTo>
                <a:lnTo>
                  <a:pt x="3633192" y="0"/>
                </a:lnTo>
                <a:lnTo>
                  <a:pt x="3639380" y="0"/>
                </a:lnTo>
                <a:lnTo>
                  <a:pt x="3695692" y="0"/>
                </a:lnTo>
                <a:lnTo>
                  <a:pt x="3724001" y="0"/>
                </a:lnTo>
                <a:lnTo>
                  <a:pt x="3727018" y="0"/>
                </a:lnTo>
                <a:lnTo>
                  <a:pt x="3730992" y="0"/>
                </a:lnTo>
                <a:lnTo>
                  <a:pt x="3731991" y="0"/>
                </a:lnTo>
                <a:lnTo>
                  <a:pt x="3749620" y="0"/>
                </a:lnTo>
                <a:cubicBezTo>
                  <a:pt x="3777658" y="0"/>
                  <a:pt x="3797739" y="0"/>
                  <a:pt x="3812121" y="0"/>
                </a:cubicBezTo>
                <a:lnTo>
                  <a:pt x="3817022" y="0"/>
                </a:lnTo>
                <a:lnTo>
                  <a:pt x="3840430" y="0"/>
                </a:lnTo>
                <a:lnTo>
                  <a:pt x="3843447" y="0"/>
                </a:lnTo>
                <a:lnTo>
                  <a:pt x="3847421" y="0"/>
                </a:lnTo>
                <a:cubicBezTo>
                  <a:pt x="3848419" y="0"/>
                  <a:pt x="3848419" y="0"/>
                  <a:pt x="3848419" y="0"/>
                </a:cubicBezTo>
                <a:lnTo>
                  <a:pt x="3933450" y="0"/>
                </a:lnTo>
                <a:lnTo>
                  <a:pt x="4012350" y="0"/>
                </a:lnTo>
                <a:lnTo>
                  <a:pt x="4135472" y="0"/>
                </a:lnTo>
                <a:lnTo>
                  <a:pt x="4168511" y="0"/>
                </a:lnTo>
                <a:lnTo>
                  <a:pt x="4177020" y="0"/>
                </a:lnTo>
                <a:lnTo>
                  <a:pt x="4185667" y="0"/>
                </a:lnTo>
                <a:lnTo>
                  <a:pt x="4231748" y="0"/>
                </a:lnTo>
                <a:lnTo>
                  <a:pt x="4238331" y="0"/>
                </a:lnTo>
                <a:lnTo>
                  <a:pt x="4299258" y="0"/>
                </a:lnTo>
                <a:lnTo>
                  <a:pt x="4302096" y="0"/>
                </a:lnTo>
                <a:cubicBezTo>
                  <a:pt x="4354760" y="0"/>
                  <a:pt x="4354760" y="0"/>
                  <a:pt x="4354760" y="0"/>
                </a:cubicBezTo>
                <a:lnTo>
                  <a:pt x="4470785" y="0"/>
                </a:lnTo>
                <a:cubicBezTo>
                  <a:pt x="4609411" y="0"/>
                  <a:pt x="4656107" y="0"/>
                  <a:pt x="4671835" y="0"/>
                </a:cubicBezTo>
                <a:lnTo>
                  <a:pt x="4674852" y="0"/>
                </a:lnTo>
                <a:lnTo>
                  <a:pt x="4678826" y="0"/>
                </a:lnTo>
                <a:cubicBezTo>
                  <a:pt x="4679824" y="0"/>
                  <a:pt x="4679824" y="0"/>
                  <a:pt x="4679824" y="0"/>
                </a:cubicBezTo>
                <a:lnTo>
                  <a:pt x="4764855" y="0"/>
                </a:lnTo>
                <a:cubicBezTo>
                  <a:pt x="5028174" y="0"/>
                  <a:pt x="5126918" y="0"/>
                  <a:pt x="5163947" y="0"/>
                </a:cubicBezTo>
                <a:lnTo>
                  <a:pt x="5179508" y="0"/>
                </a:lnTo>
                <a:lnTo>
                  <a:pt x="5179582" y="0"/>
                </a:lnTo>
                <a:cubicBezTo>
                  <a:pt x="5186165" y="0"/>
                  <a:pt x="5186165" y="0"/>
                  <a:pt x="5186165" y="0"/>
                </a:cubicBezTo>
                <a:lnTo>
                  <a:pt x="5310254" y="0"/>
                </a:lnTo>
                <a:cubicBezTo>
                  <a:pt x="5585838" y="0"/>
                  <a:pt x="5661860" y="0"/>
                  <a:pt x="5682832" y="0"/>
                </a:cubicBezTo>
                <a:lnTo>
                  <a:pt x="5685849" y="0"/>
                </a:lnTo>
                <a:lnTo>
                  <a:pt x="5689822" y="0"/>
                </a:lnTo>
                <a:cubicBezTo>
                  <a:pt x="5690821" y="0"/>
                  <a:pt x="5690821" y="0"/>
                  <a:pt x="5690821" y="0"/>
                </a:cubicBezTo>
                <a:lnTo>
                  <a:pt x="5775852" y="0"/>
                </a:lnTo>
                <a:cubicBezTo>
                  <a:pt x="6197162" y="0"/>
                  <a:pt x="6197162" y="0"/>
                  <a:pt x="6197162" y="0"/>
                </a:cubicBezTo>
                <a:cubicBezTo>
                  <a:pt x="6233684" y="0"/>
                  <a:pt x="6277511" y="25580"/>
                  <a:pt x="6295772" y="56641"/>
                </a:cubicBezTo>
                <a:cubicBezTo>
                  <a:pt x="6551428" y="499712"/>
                  <a:pt x="6551428" y="499712"/>
                  <a:pt x="6551428" y="499712"/>
                </a:cubicBezTo>
                <a:cubicBezTo>
                  <a:pt x="6569690" y="530772"/>
                  <a:pt x="6569690" y="581931"/>
                  <a:pt x="6551428" y="612992"/>
                </a:cubicBezTo>
                <a:cubicBezTo>
                  <a:pt x="6295772" y="1056063"/>
                  <a:pt x="6295772" y="1056063"/>
                  <a:pt x="6295772" y="1056063"/>
                </a:cubicBezTo>
                <a:cubicBezTo>
                  <a:pt x="6277511" y="1087124"/>
                  <a:pt x="6233684" y="1112703"/>
                  <a:pt x="6197162" y="1112703"/>
                </a:cubicBezTo>
                <a:close/>
              </a:path>
            </a:pathLst>
          </a:custGeom>
          <a:gradFill>
            <a:gsLst>
              <a:gs pos="0">
                <a:srgbClr val="DEDEDE"/>
              </a:gs>
              <a:gs pos="100000">
                <a:srgbClr val="FBFBFB"/>
              </a:gs>
            </a:gsLst>
            <a:lin ang="5400000" scaled="1"/>
          </a:gradFill>
          <a:ln w="31750" cap="flat">
            <a:gradFill>
              <a:gsLst>
                <a:gs pos="0">
                  <a:schemeClr val="bg1"/>
                </a:gs>
                <a:gs pos="100000">
                  <a:srgbClr val="DDDDDD"/>
                </a:gs>
              </a:gsLst>
              <a:lin ang="5400000" scaled="1"/>
            </a:gradFill>
            <a:prstDash val="solid"/>
            <a:miter/>
          </a:ln>
          <a:effectLst>
            <a:outerShdw blurRad="228600" dist="101600" dir="5400000" algn="t" rotWithShape="0">
              <a:schemeClr val="tx1">
                <a:lumMod val="85000"/>
                <a:lumOff val="15000"/>
                <a:alpha val="33000"/>
              </a:schemeClr>
            </a:outerShdw>
          </a:effectLst>
        </p:spPr>
        <p:txBody>
          <a:bodyPr vert="horz" wrap="square" lIns="91440" tIns="45720" rIns="91440" bIns="45720" anchor="t"/>
          <a:lstStyle/>
          <a:p>
            <a:pPr marL="0" marR="0" lvl="0" indent="0" algn="l" defTabSz="457200">
              <a:lnSpc>
                <a:spcPct val="100000"/>
              </a:lnSpc>
              <a:spcBef>
                <a:spcPts val="0"/>
              </a:spcBef>
              <a:spcAft>
                <a:spcPts val="0"/>
              </a:spcAft>
              <a:buClrTx/>
              <a:buSzTx/>
              <a:buFontTx/>
              <a:buNone/>
            </a:pPr>
            <a:endParaRPr sz="2400" b="0" i="0" u="none" strike="noStrike" kern="1200" cap="none" spc="0" baseline="0">
              <a:ln>
                <a:noFill/>
              </a:ln>
              <a:solidFill>
                <a:prstClr val="black"/>
              </a:solidFill>
              <a:latin typeface="Calibri" panose="020F0502020204030204"/>
              <a:ea typeface="Calibri" panose="020F0502020204030204"/>
              <a:cs typeface="Calibri" panose="020F0502020204030204"/>
            </a:endParaRPr>
          </a:p>
        </p:txBody>
      </p:sp>
      <p:sp>
        <p:nvSpPr>
          <p:cNvPr id="172" name="任意多边形 7"/>
          <p:cNvSpPr>
            <a:spLocks noGrp="1"/>
          </p:cNvSpPr>
          <p:nvPr/>
        </p:nvSpPr>
        <p:spPr>
          <a:xfrm>
            <a:off x="4841835" y="1289354"/>
            <a:ext cx="6133071" cy="828920"/>
          </a:xfrm>
          <a:custGeom>
            <a:avLst/>
            <a:gdLst>
              <a:gd name="connsiteX0" fmla="*/ 6197162 w 6565124"/>
              <a:gd name="connsiteY0" fmla="*/ 1112703 h 1112703"/>
              <a:gd name="connsiteX1" fmla="*/ 5690821 w 6565124"/>
              <a:gd name="connsiteY1" fmla="*/ 1112703 h 1112703"/>
              <a:gd name="connsiteX2" fmla="*/ 5685849 w 6565124"/>
              <a:gd name="connsiteY2" fmla="*/ 1112703 h 1112703"/>
              <a:gd name="connsiteX3" fmla="*/ 5186165 w 6565124"/>
              <a:gd name="connsiteY3" fmla="*/ 1112703 h 1112703"/>
              <a:gd name="connsiteX4" fmla="*/ 5179508 w 6565124"/>
              <a:gd name="connsiteY4" fmla="*/ 1112703 h 1112703"/>
              <a:gd name="connsiteX5" fmla="*/ 4679824 w 6565124"/>
              <a:gd name="connsiteY5" fmla="*/ 1112703 h 1112703"/>
              <a:gd name="connsiteX6" fmla="*/ 4674852 w 6565124"/>
              <a:gd name="connsiteY6" fmla="*/ 1112703 h 1112703"/>
              <a:gd name="connsiteX7" fmla="*/ 4354760 w 6565124"/>
              <a:gd name="connsiteY7" fmla="*/ 1112703 h 1112703"/>
              <a:gd name="connsiteX8" fmla="*/ 4238331 w 6565124"/>
              <a:gd name="connsiteY8" fmla="*/ 1112703 h 1112703"/>
              <a:gd name="connsiteX9" fmla="*/ 4168511 w 6565124"/>
              <a:gd name="connsiteY9" fmla="*/ 1112703 h 1112703"/>
              <a:gd name="connsiteX10" fmla="*/ 3848419 w 6565124"/>
              <a:gd name="connsiteY10" fmla="*/ 1112703 h 1112703"/>
              <a:gd name="connsiteX11" fmla="*/ 3843447 w 6565124"/>
              <a:gd name="connsiteY11" fmla="*/ 1112703 h 1112703"/>
              <a:gd name="connsiteX12" fmla="*/ 3731991 w 6565124"/>
              <a:gd name="connsiteY12" fmla="*/ 1112703 h 1112703"/>
              <a:gd name="connsiteX13" fmla="*/ 3727018 w 6565124"/>
              <a:gd name="connsiteY13" fmla="*/ 1112703 h 1112703"/>
              <a:gd name="connsiteX14" fmla="*/ 3343763 w 6565124"/>
              <a:gd name="connsiteY14" fmla="*/ 1112703 h 1112703"/>
              <a:gd name="connsiteX15" fmla="*/ 3337106 w 6565124"/>
              <a:gd name="connsiteY15" fmla="*/ 1112703 h 1112703"/>
              <a:gd name="connsiteX16" fmla="*/ 3227334 w 6565124"/>
              <a:gd name="connsiteY16" fmla="*/ 1112703 h 1112703"/>
              <a:gd name="connsiteX17" fmla="*/ 3220677 w 6565124"/>
              <a:gd name="connsiteY17" fmla="*/ 1112703 h 1112703"/>
              <a:gd name="connsiteX18" fmla="*/ 2837422 w 6565124"/>
              <a:gd name="connsiteY18" fmla="*/ 1112703 h 1112703"/>
              <a:gd name="connsiteX19" fmla="*/ 2832450 w 6565124"/>
              <a:gd name="connsiteY19" fmla="*/ 1112703 h 1112703"/>
              <a:gd name="connsiteX20" fmla="*/ 2720994 w 6565124"/>
              <a:gd name="connsiteY20" fmla="*/ 1112703 h 1112703"/>
              <a:gd name="connsiteX21" fmla="*/ 2716021 w 6565124"/>
              <a:gd name="connsiteY21" fmla="*/ 1112703 h 1112703"/>
              <a:gd name="connsiteX22" fmla="*/ 2395929 w 6565124"/>
              <a:gd name="connsiteY22" fmla="*/ 1112703 h 1112703"/>
              <a:gd name="connsiteX23" fmla="*/ 2326109 w 6565124"/>
              <a:gd name="connsiteY23" fmla="*/ 1112703 h 1112703"/>
              <a:gd name="connsiteX24" fmla="*/ 2209681 w 6565124"/>
              <a:gd name="connsiteY24" fmla="*/ 1112703 h 1112703"/>
              <a:gd name="connsiteX25" fmla="*/ 1889589 w 6565124"/>
              <a:gd name="connsiteY25" fmla="*/ 1112703 h 1112703"/>
              <a:gd name="connsiteX26" fmla="*/ 1884616 w 6565124"/>
              <a:gd name="connsiteY26" fmla="*/ 1112703 h 1112703"/>
              <a:gd name="connsiteX27" fmla="*/ 1384932 w 6565124"/>
              <a:gd name="connsiteY27" fmla="*/ 1112703 h 1112703"/>
              <a:gd name="connsiteX28" fmla="*/ 1378275 w 6565124"/>
              <a:gd name="connsiteY28" fmla="*/ 1112703 h 1112703"/>
              <a:gd name="connsiteX29" fmla="*/ 878592 w 6565124"/>
              <a:gd name="connsiteY29" fmla="*/ 1112703 h 1112703"/>
              <a:gd name="connsiteX30" fmla="*/ 873619 w 6565124"/>
              <a:gd name="connsiteY30" fmla="*/ 1112703 h 1112703"/>
              <a:gd name="connsiteX31" fmla="*/ 367278 w 6565124"/>
              <a:gd name="connsiteY31" fmla="*/ 1112703 h 1112703"/>
              <a:gd name="connsiteX32" fmla="*/ 268668 w 6565124"/>
              <a:gd name="connsiteY32" fmla="*/ 1056063 h 1112703"/>
              <a:gd name="connsiteX33" fmla="*/ 13011 w 6565124"/>
              <a:gd name="connsiteY33" fmla="*/ 612992 h 1112703"/>
              <a:gd name="connsiteX34" fmla="*/ 13011 w 6565124"/>
              <a:gd name="connsiteY34" fmla="*/ 499712 h 1112703"/>
              <a:gd name="connsiteX35" fmla="*/ 268668 w 6565124"/>
              <a:gd name="connsiteY35" fmla="*/ 56641 h 1112703"/>
              <a:gd name="connsiteX36" fmla="*/ 367278 w 6565124"/>
              <a:gd name="connsiteY36" fmla="*/ 0 h 1112703"/>
              <a:gd name="connsiteX37" fmla="*/ 870602 w 6565124"/>
              <a:gd name="connsiteY37" fmla="*/ 0 h 1112703"/>
              <a:gd name="connsiteX38" fmla="*/ 873619 w 6565124"/>
              <a:gd name="connsiteY38" fmla="*/ 0 h 1112703"/>
              <a:gd name="connsiteX39" fmla="*/ 877593 w 6565124"/>
              <a:gd name="connsiteY39" fmla="*/ 0 h 1112703"/>
              <a:gd name="connsiteX40" fmla="*/ 878592 w 6565124"/>
              <a:gd name="connsiteY40" fmla="*/ 0 h 1112703"/>
              <a:gd name="connsiteX41" fmla="*/ 963623 w 6565124"/>
              <a:gd name="connsiteY41" fmla="*/ 0 h 1112703"/>
              <a:gd name="connsiteX42" fmla="*/ 1362715 w 6565124"/>
              <a:gd name="connsiteY42" fmla="*/ 0 h 1112703"/>
              <a:gd name="connsiteX43" fmla="*/ 1378275 w 6565124"/>
              <a:gd name="connsiteY43" fmla="*/ 0 h 1112703"/>
              <a:gd name="connsiteX44" fmla="*/ 1378349 w 6565124"/>
              <a:gd name="connsiteY44" fmla="*/ 0 h 1112703"/>
              <a:gd name="connsiteX45" fmla="*/ 1384932 w 6565124"/>
              <a:gd name="connsiteY45" fmla="*/ 0 h 1112703"/>
              <a:gd name="connsiteX46" fmla="*/ 1509022 w 6565124"/>
              <a:gd name="connsiteY46" fmla="*/ 0 h 1112703"/>
              <a:gd name="connsiteX47" fmla="*/ 1881599 w 6565124"/>
              <a:gd name="connsiteY47" fmla="*/ 0 h 1112703"/>
              <a:gd name="connsiteX48" fmla="*/ 1884616 w 6565124"/>
              <a:gd name="connsiteY48" fmla="*/ 0 h 1112703"/>
              <a:gd name="connsiteX49" fmla="*/ 1888590 w 6565124"/>
              <a:gd name="connsiteY49" fmla="*/ 0 h 1112703"/>
              <a:gd name="connsiteX50" fmla="*/ 1889589 w 6565124"/>
              <a:gd name="connsiteY50" fmla="*/ 0 h 1112703"/>
              <a:gd name="connsiteX51" fmla="*/ 1974620 w 6565124"/>
              <a:gd name="connsiteY51" fmla="*/ 0 h 1112703"/>
              <a:gd name="connsiteX52" fmla="*/ 2169948 w 6565124"/>
              <a:gd name="connsiteY52" fmla="*/ 0 h 1112703"/>
              <a:gd name="connsiteX53" fmla="*/ 2209681 w 6565124"/>
              <a:gd name="connsiteY53" fmla="*/ 0 h 1112703"/>
              <a:gd name="connsiteX54" fmla="*/ 2293070 w 6565124"/>
              <a:gd name="connsiteY54" fmla="*/ 0 h 1112703"/>
              <a:gd name="connsiteX55" fmla="*/ 2326109 w 6565124"/>
              <a:gd name="connsiteY55" fmla="*/ 0 h 1112703"/>
              <a:gd name="connsiteX56" fmla="*/ 2343265 w 6565124"/>
              <a:gd name="connsiteY56" fmla="*/ 0 h 1112703"/>
              <a:gd name="connsiteX57" fmla="*/ 2395929 w 6565124"/>
              <a:gd name="connsiteY57" fmla="*/ 0 h 1112703"/>
              <a:gd name="connsiteX58" fmla="*/ 2446737 w 6565124"/>
              <a:gd name="connsiteY58" fmla="*/ 0 h 1112703"/>
              <a:gd name="connsiteX59" fmla="*/ 2456856 w 6565124"/>
              <a:gd name="connsiteY59" fmla="*/ 0 h 1112703"/>
              <a:gd name="connsiteX60" fmla="*/ 2596162 w 6565124"/>
              <a:gd name="connsiteY60" fmla="*/ 0 h 1112703"/>
              <a:gd name="connsiteX61" fmla="*/ 2628383 w 6565124"/>
              <a:gd name="connsiteY61" fmla="*/ 0 h 1112703"/>
              <a:gd name="connsiteX62" fmla="*/ 2678176 w 6565124"/>
              <a:gd name="connsiteY62" fmla="*/ 0 h 1112703"/>
              <a:gd name="connsiteX63" fmla="*/ 2713004 w 6565124"/>
              <a:gd name="connsiteY63" fmla="*/ 0 h 1112703"/>
              <a:gd name="connsiteX64" fmla="*/ 2716021 w 6565124"/>
              <a:gd name="connsiteY64" fmla="*/ 0 h 1112703"/>
              <a:gd name="connsiteX65" fmla="*/ 2719995 w 6565124"/>
              <a:gd name="connsiteY65" fmla="*/ 0 h 1112703"/>
              <a:gd name="connsiteX66" fmla="*/ 2720994 w 6565124"/>
              <a:gd name="connsiteY66" fmla="*/ 0 h 1112703"/>
              <a:gd name="connsiteX67" fmla="*/ 2738624 w 6565124"/>
              <a:gd name="connsiteY67" fmla="*/ 0 h 1112703"/>
              <a:gd name="connsiteX68" fmla="*/ 2801125 w 6565124"/>
              <a:gd name="connsiteY68" fmla="*/ 0 h 1112703"/>
              <a:gd name="connsiteX69" fmla="*/ 2806025 w 6565124"/>
              <a:gd name="connsiteY69" fmla="*/ 0 h 1112703"/>
              <a:gd name="connsiteX70" fmla="*/ 2829433 w 6565124"/>
              <a:gd name="connsiteY70" fmla="*/ 0 h 1112703"/>
              <a:gd name="connsiteX71" fmla="*/ 2832450 w 6565124"/>
              <a:gd name="connsiteY71" fmla="*/ 0 h 1112703"/>
              <a:gd name="connsiteX72" fmla="*/ 2836424 w 6565124"/>
              <a:gd name="connsiteY72" fmla="*/ 0 h 1112703"/>
              <a:gd name="connsiteX73" fmla="*/ 2837422 w 6565124"/>
              <a:gd name="connsiteY73" fmla="*/ 0 h 1112703"/>
              <a:gd name="connsiteX74" fmla="*/ 2922453 w 6565124"/>
              <a:gd name="connsiteY74" fmla="*/ 0 h 1112703"/>
              <a:gd name="connsiteX75" fmla="*/ 2974263 w 6565124"/>
              <a:gd name="connsiteY75" fmla="*/ 0 h 1112703"/>
              <a:gd name="connsiteX76" fmla="*/ 3090429 w 6565124"/>
              <a:gd name="connsiteY76" fmla="*/ 0 h 1112703"/>
              <a:gd name="connsiteX77" fmla="*/ 3090692 w 6565124"/>
              <a:gd name="connsiteY77" fmla="*/ 0 h 1112703"/>
              <a:gd name="connsiteX78" fmla="*/ 3205117 w 6565124"/>
              <a:gd name="connsiteY78" fmla="*/ 0 h 1112703"/>
              <a:gd name="connsiteX79" fmla="*/ 3206858 w 6565124"/>
              <a:gd name="connsiteY79" fmla="*/ 0 h 1112703"/>
              <a:gd name="connsiteX80" fmla="*/ 3220677 w 6565124"/>
              <a:gd name="connsiteY80" fmla="*/ 0 h 1112703"/>
              <a:gd name="connsiteX81" fmla="*/ 3220751 w 6565124"/>
              <a:gd name="connsiteY81" fmla="*/ 0 h 1112703"/>
              <a:gd name="connsiteX82" fmla="*/ 3227334 w 6565124"/>
              <a:gd name="connsiteY82" fmla="*/ 0 h 1112703"/>
              <a:gd name="connsiteX83" fmla="*/ 3321545 w 6565124"/>
              <a:gd name="connsiteY83" fmla="*/ 0 h 1112703"/>
              <a:gd name="connsiteX84" fmla="*/ 3337106 w 6565124"/>
              <a:gd name="connsiteY84" fmla="*/ 0 h 1112703"/>
              <a:gd name="connsiteX85" fmla="*/ 3337180 w 6565124"/>
              <a:gd name="connsiteY85" fmla="*/ 0 h 1112703"/>
              <a:gd name="connsiteX86" fmla="*/ 3343763 w 6565124"/>
              <a:gd name="connsiteY86" fmla="*/ 0 h 1112703"/>
              <a:gd name="connsiteX87" fmla="*/ 3351424 w 6565124"/>
              <a:gd name="connsiteY87" fmla="*/ 0 h 1112703"/>
              <a:gd name="connsiteX88" fmla="*/ 3467852 w 6565124"/>
              <a:gd name="connsiteY88" fmla="*/ 0 h 1112703"/>
              <a:gd name="connsiteX89" fmla="*/ 3522951 w 6565124"/>
              <a:gd name="connsiteY89" fmla="*/ 0 h 1112703"/>
              <a:gd name="connsiteX90" fmla="*/ 3633192 w 6565124"/>
              <a:gd name="connsiteY90" fmla="*/ 0 h 1112703"/>
              <a:gd name="connsiteX91" fmla="*/ 3639380 w 6565124"/>
              <a:gd name="connsiteY91" fmla="*/ 0 h 1112703"/>
              <a:gd name="connsiteX92" fmla="*/ 3695692 w 6565124"/>
              <a:gd name="connsiteY92" fmla="*/ 0 h 1112703"/>
              <a:gd name="connsiteX93" fmla="*/ 3724001 w 6565124"/>
              <a:gd name="connsiteY93" fmla="*/ 0 h 1112703"/>
              <a:gd name="connsiteX94" fmla="*/ 3727018 w 6565124"/>
              <a:gd name="connsiteY94" fmla="*/ 0 h 1112703"/>
              <a:gd name="connsiteX95" fmla="*/ 3730992 w 6565124"/>
              <a:gd name="connsiteY95" fmla="*/ 0 h 1112703"/>
              <a:gd name="connsiteX96" fmla="*/ 3731991 w 6565124"/>
              <a:gd name="connsiteY96" fmla="*/ 0 h 1112703"/>
              <a:gd name="connsiteX97" fmla="*/ 3749620 w 6565124"/>
              <a:gd name="connsiteY97" fmla="*/ 0 h 1112703"/>
              <a:gd name="connsiteX98" fmla="*/ 3812121 w 6565124"/>
              <a:gd name="connsiteY98" fmla="*/ 0 h 1112703"/>
              <a:gd name="connsiteX99" fmla="*/ 3817022 w 6565124"/>
              <a:gd name="connsiteY99" fmla="*/ 0 h 1112703"/>
              <a:gd name="connsiteX100" fmla="*/ 3840430 w 6565124"/>
              <a:gd name="connsiteY100" fmla="*/ 0 h 1112703"/>
              <a:gd name="connsiteX101" fmla="*/ 3843447 w 6565124"/>
              <a:gd name="connsiteY101" fmla="*/ 0 h 1112703"/>
              <a:gd name="connsiteX102" fmla="*/ 3847421 w 6565124"/>
              <a:gd name="connsiteY102" fmla="*/ 0 h 1112703"/>
              <a:gd name="connsiteX103" fmla="*/ 3848419 w 6565124"/>
              <a:gd name="connsiteY103" fmla="*/ 0 h 1112703"/>
              <a:gd name="connsiteX104" fmla="*/ 3933450 w 6565124"/>
              <a:gd name="connsiteY104" fmla="*/ 0 h 1112703"/>
              <a:gd name="connsiteX105" fmla="*/ 4012350 w 6565124"/>
              <a:gd name="connsiteY105" fmla="*/ 0 h 1112703"/>
              <a:gd name="connsiteX106" fmla="*/ 4135472 w 6565124"/>
              <a:gd name="connsiteY106" fmla="*/ 0 h 1112703"/>
              <a:gd name="connsiteX107" fmla="*/ 4168511 w 6565124"/>
              <a:gd name="connsiteY107" fmla="*/ 0 h 1112703"/>
              <a:gd name="connsiteX108" fmla="*/ 4177020 w 6565124"/>
              <a:gd name="connsiteY108" fmla="*/ 0 h 1112703"/>
              <a:gd name="connsiteX109" fmla="*/ 4185667 w 6565124"/>
              <a:gd name="connsiteY109" fmla="*/ 0 h 1112703"/>
              <a:gd name="connsiteX110" fmla="*/ 4231748 w 6565124"/>
              <a:gd name="connsiteY110" fmla="*/ 0 h 1112703"/>
              <a:gd name="connsiteX111" fmla="*/ 4238331 w 6565124"/>
              <a:gd name="connsiteY111" fmla="*/ 0 h 1112703"/>
              <a:gd name="connsiteX112" fmla="*/ 4299258 w 6565124"/>
              <a:gd name="connsiteY112" fmla="*/ 0 h 1112703"/>
              <a:gd name="connsiteX113" fmla="*/ 4302096 w 6565124"/>
              <a:gd name="connsiteY113" fmla="*/ 0 h 1112703"/>
              <a:gd name="connsiteX114" fmla="*/ 4354760 w 6565124"/>
              <a:gd name="connsiteY114" fmla="*/ 0 h 1112703"/>
              <a:gd name="connsiteX115" fmla="*/ 4470785 w 6565124"/>
              <a:gd name="connsiteY115" fmla="*/ 0 h 1112703"/>
              <a:gd name="connsiteX116" fmla="*/ 4671835 w 6565124"/>
              <a:gd name="connsiteY116" fmla="*/ 0 h 1112703"/>
              <a:gd name="connsiteX117" fmla="*/ 4674852 w 6565124"/>
              <a:gd name="connsiteY117" fmla="*/ 0 h 1112703"/>
              <a:gd name="connsiteX118" fmla="*/ 4678826 w 6565124"/>
              <a:gd name="connsiteY118" fmla="*/ 0 h 1112703"/>
              <a:gd name="connsiteX119" fmla="*/ 4679824 w 6565124"/>
              <a:gd name="connsiteY119" fmla="*/ 0 h 1112703"/>
              <a:gd name="connsiteX120" fmla="*/ 4764855 w 6565124"/>
              <a:gd name="connsiteY120" fmla="*/ 0 h 1112703"/>
              <a:gd name="connsiteX121" fmla="*/ 5163947 w 6565124"/>
              <a:gd name="connsiteY121" fmla="*/ 0 h 1112703"/>
              <a:gd name="connsiteX122" fmla="*/ 5179508 w 6565124"/>
              <a:gd name="connsiteY122" fmla="*/ 0 h 1112703"/>
              <a:gd name="connsiteX123" fmla="*/ 5179582 w 6565124"/>
              <a:gd name="connsiteY123" fmla="*/ 0 h 1112703"/>
              <a:gd name="connsiteX124" fmla="*/ 5186165 w 6565124"/>
              <a:gd name="connsiteY124" fmla="*/ 0 h 1112703"/>
              <a:gd name="connsiteX125" fmla="*/ 5310254 w 6565124"/>
              <a:gd name="connsiteY125" fmla="*/ 0 h 1112703"/>
              <a:gd name="connsiteX126" fmla="*/ 5682832 w 6565124"/>
              <a:gd name="connsiteY126" fmla="*/ 0 h 1112703"/>
              <a:gd name="connsiteX127" fmla="*/ 5685849 w 6565124"/>
              <a:gd name="connsiteY127" fmla="*/ 0 h 1112703"/>
              <a:gd name="connsiteX128" fmla="*/ 5689822 w 6565124"/>
              <a:gd name="connsiteY128" fmla="*/ 0 h 1112703"/>
              <a:gd name="connsiteX129" fmla="*/ 5690821 w 6565124"/>
              <a:gd name="connsiteY129" fmla="*/ 0 h 1112703"/>
              <a:gd name="connsiteX130" fmla="*/ 5775852 w 6565124"/>
              <a:gd name="connsiteY130" fmla="*/ 0 h 1112703"/>
              <a:gd name="connsiteX131" fmla="*/ 6197162 w 6565124"/>
              <a:gd name="connsiteY131" fmla="*/ 0 h 1112703"/>
              <a:gd name="connsiteX132" fmla="*/ 6295772 w 6565124"/>
              <a:gd name="connsiteY132" fmla="*/ 56641 h 1112703"/>
              <a:gd name="connsiteX133" fmla="*/ 6551428 w 6565124"/>
              <a:gd name="connsiteY133" fmla="*/ 499712 h 1112703"/>
              <a:gd name="connsiteX134" fmla="*/ 6551428 w 6565124"/>
              <a:gd name="connsiteY134" fmla="*/ 612992 h 1112703"/>
              <a:gd name="connsiteX135" fmla="*/ 6295772 w 6565124"/>
              <a:gd name="connsiteY135" fmla="*/ 1056063 h 1112703"/>
              <a:gd name="connsiteX136" fmla="*/ 6197162 w 6565124"/>
              <a:gd name="connsiteY136" fmla="*/ 1112703 h 1112703"/>
            </a:gdLst>
            <a:ahLst/>
            <a:cxnLst/>
            <a:rect l="l" t="t" r="r" b="b"/>
            <a:pathLst>
              <a:path w="6565124" h="1112703">
                <a:moveTo>
                  <a:pt x="6197162" y="1112703"/>
                </a:moveTo>
                <a:lnTo>
                  <a:pt x="5690821" y="1112703"/>
                </a:lnTo>
                <a:lnTo>
                  <a:pt x="5685849" y="1112703"/>
                </a:lnTo>
                <a:lnTo>
                  <a:pt x="5186165" y="1112703"/>
                </a:lnTo>
                <a:lnTo>
                  <a:pt x="5179508" y="1112703"/>
                </a:lnTo>
                <a:lnTo>
                  <a:pt x="4679824" y="1112703"/>
                </a:lnTo>
                <a:lnTo>
                  <a:pt x="4674852" y="1112703"/>
                </a:lnTo>
                <a:lnTo>
                  <a:pt x="4354760" y="1112703"/>
                </a:lnTo>
                <a:lnTo>
                  <a:pt x="4238331" y="1112703"/>
                </a:lnTo>
                <a:lnTo>
                  <a:pt x="4168511" y="1112703"/>
                </a:lnTo>
                <a:lnTo>
                  <a:pt x="3848419" y="1112703"/>
                </a:lnTo>
                <a:lnTo>
                  <a:pt x="3843447" y="1112703"/>
                </a:lnTo>
                <a:lnTo>
                  <a:pt x="3731991" y="1112703"/>
                </a:lnTo>
                <a:lnTo>
                  <a:pt x="3727018" y="1112703"/>
                </a:lnTo>
                <a:lnTo>
                  <a:pt x="3343763" y="1112703"/>
                </a:lnTo>
                <a:lnTo>
                  <a:pt x="3337106" y="1112703"/>
                </a:lnTo>
                <a:lnTo>
                  <a:pt x="3227334" y="1112703"/>
                </a:lnTo>
                <a:lnTo>
                  <a:pt x="3220677" y="1112703"/>
                </a:lnTo>
                <a:lnTo>
                  <a:pt x="2837422" y="1112703"/>
                </a:lnTo>
                <a:lnTo>
                  <a:pt x="2832450" y="1112703"/>
                </a:lnTo>
                <a:lnTo>
                  <a:pt x="2720994" y="1112703"/>
                </a:lnTo>
                <a:lnTo>
                  <a:pt x="2716021" y="1112703"/>
                </a:lnTo>
                <a:lnTo>
                  <a:pt x="2395929" y="1112703"/>
                </a:lnTo>
                <a:lnTo>
                  <a:pt x="2326109" y="1112703"/>
                </a:lnTo>
                <a:lnTo>
                  <a:pt x="2209681" y="1112703"/>
                </a:lnTo>
                <a:lnTo>
                  <a:pt x="1889589" y="1112703"/>
                </a:lnTo>
                <a:lnTo>
                  <a:pt x="1884616" y="1112703"/>
                </a:lnTo>
                <a:lnTo>
                  <a:pt x="1384932" y="1112703"/>
                </a:lnTo>
                <a:lnTo>
                  <a:pt x="1378275" y="1112703"/>
                </a:lnTo>
                <a:lnTo>
                  <a:pt x="878592" y="1112703"/>
                </a:lnTo>
                <a:lnTo>
                  <a:pt x="873619" y="1112703"/>
                </a:lnTo>
                <a:lnTo>
                  <a:pt x="367278" y="1112703"/>
                </a:lnTo>
                <a:cubicBezTo>
                  <a:pt x="331669" y="1112703"/>
                  <a:pt x="286929" y="1087124"/>
                  <a:pt x="268668" y="1056063"/>
                </a:cubicBezTo>
                <a:cubicBezTo>
                  <a:pt x="13011" y="612992"/>
                  <a:pt x="13011" y="612992"/>
                  <a:pt x="13011" y="612992"/>
                </a:cubicBezTo>
                <a:cubicBezTo>
                  <a:pt x="-4337" y="581931"/>
                  <a:pt x="-4337" y="530773"/>
                  <a:pt x="13011" y="499712"/>
                </a:cubicBezTo>
                <a:cubicBezTo>
                  <a:pt x="268668" y="56641"/>
                  <a:pt x="268668" y="56641"/>
                  <a:pt x="268668" y="56641"/>
                </a:cubicBezTo>
                <a:cubicBezTo>
                  <a:pt x="286929" y="25580"/>
                  <a:pt x="331669" y="0"/>
                  <a:pt x="367278" y="0"/>
                </a:cubicBezTo>
                <a:cubicBezTo>
                  <a:pt x="750764" y="0"/>
                  <a:pt x="846635" y="0"/>
                  <a:pt x="870602" y="0"/>
                </a:cubicBezTo>
                <a:lnTo>
                  <a:pt x="873619" y="0"/>
                </a:lnTo>
                <a:lnTo>
                  <a:pt x="877593" y="0"/>
                </a:lnTo>
                <a:cubicBezTo>
                  <a:pt x="878592" y="0"/>
                  <a:pt x="878592" y="0"/>
                  <a:pt x="878592" y="0"/>
                </a:cubicBezTo>
                <a:lnTo>
                  <a:pt x="963623" y="0"/>
                </a:lnTo>
                <a:cubicBezTo>
                  <a:pt x="1226941" y="0"/>
                  <a:pt x="1325686" y="0"/>
                  <a:pt x="1362715" y="0"/>
                </a:cubicBezTo>
                <a:lnTo>
                  <a:pt x="1378275" y="0"/>
                </a:lnTo>
                <a:lnTo>
                  <a:pt x="1378349" y="0"/>
                </a:lnTo>
                <a:cubicBezTo>
                  <a:pt x="1384932" y="0"/>
                  <a:pt x="1384932" y="0"/>
                  <a:pt x="1384932" y="0"/>
                </a:cubicBezTo>
                <a:lnTo>
                  <a:pt x="1509022" y="0"/>
                </a:lnTo>
                <a:cubicBezTo>
                  <a:pt x="1784605" y="0"/>
                  <a:pt x="1860628" y="0"/>
                  <a:pt x="1881599" y="0"/>
                </a:cubicBezTo>
                <a:lnTo>
                  <a:pt x="1884616" y="0"/>
                </a:lnTo>
                <a:lnTo>
                  <a:pt x="1888590" y="0"/>
                </a:lnTo>
                <a:cubicBezTo>
                  <a:pt x="1889589" y="0"/>
                  <a:pt x="1889589" y="0"/>
                  <a:pt x="1889589" y="0"/>
                </a:cubicBezTo>
                <a:lnTo>
                  <a:pt x="1974620" y="0"/>
                </a:lnTo>
                <a:cubicBezTo>
                  <a:pt x="2053615" y="0"/>
                  <a:pt x="2117799" y="0"/>
                  <a:pt x="2169948" y="0"/>
                </a:cubicBezTo>
                <a:lnTo>
                  <a:pt x="2209681" y="0"/>
                </a:lnTo>
                <a:lnTo>
                  <a:pt x="2293070" y="0"/>
                </a:lnTo>
                <a:lnTo>
                  <a:pt x="2326109" y="0"/>
                </a:lnTo>
                <a:lnTo>
                  <a:pt x="2343265" y="0"/>
                </a:lnTo>
                <a:cubicBezTo>
                  <a:pt x="2395929" y="0"/>
                  <a:pt x="2395929" y="0"/>
                  <a:pt x="2395929" y="0"/>
                </a:cubicBezTo>
                <a:lnTo>
                  <a:pt x="2446737" y="0"/>
                </a:lnTo>
                <a:lnTo>
                  <a:pt x="2456856" y="0"/>
                </a:lnTo>
                <a:lnTo>
                  <a:pt x="2596162" y="0"/>
                </a:lnTo>
                <a:lnTo>
                  <a:pt x="2628383" y="0"/>
                </a:lnTo>
                <a:lnTo>
                  <a:pt x="2678176" y="0"/>
                </a:lnTo>
                <a:lnTo>
                  <a:pt x="2713004" y="0"/>
                </a:lnTo>
                <a:lnTo>
                  <a:pt x="2716021" y="0"/>
                </a:lnTo>
                <a:lnTo>
                  <a:pt x="2719995" y="0"/>
                </a:lnTo>
                <a:lnTo>
                  <a:pt x="2720994" y="0"/>
                </a:lnTo>
                <a:lnTo>
                  <a:pt x="2738624" y="0"/>
                </a:lnTo>
                <a:cubicBezTo>
                  <a:pt x="2766661" y="0"/>
                  <a:pt x="2786742" y="0"/>
                  <a:pt x="2801125" y="0"/>
                </a:cubicBezTo>
                <a:lnTo>
                  <a:pt x="2806025" y="0"/>
                </a:lnTo>
                <a:lnTo>
                  <a:pt x="2829433" y="0"/>
                </a:lnTo>
                <a:lnTo>
                  <a:pt x="2832450" y="0"/>
                </a:lnTo>
                <a:lnTo>
                  <a:pt x="2836424" y="0"/>
                </a:lnTo>
                <a:cubicBezTo>
                  <a:pt x="2837422" y="0"/>
                  <a:pt x="2837422" y="0"/>
                  <a:pt x="2837422" y="0"/>
                </a:cubicBezTo>
                <a:lnTo>
                  <a:pt x="2922453" y="0"/>
                </a:lnTo>
                <a:lnTo>
                  <a:pt x="2974263" y="0"/>
                </a:lnTo>
                <a:lnTo>
                  <a:pt x="3090429" y="0"/>
                </a:lnTo>
                <a:lnTo>
                  <a:pt x="3090692" y="0"/>
                </a:lnTo>
                <a:lnTo>
                  <a:pt x="3205117" y="0"/>
                </a:lnTo>
                <a:lnTo>
                  <a:pt x="3206858" y="0"/>
                </a:lnTo>
                <a:lnTo>
                  <a:pt x="3220677" y="0"/>
                </a:lnTo>
                <a:lnTo>
                  <a:pt x="3220751" y="0"/>
                </a:lnTo>
                <a:lnTo>
                  <a:pt x="3227334" y="0"/>
                </a:lnTo>
                <a:lnTo>
                  <a:pt x="3321545" y="0"/>
                </a:lnTo>
                <a:lnTo>
                  <a:pt x="3337106" y="0"/>
                </a:lnTo>
                <a:lnTo>
                  <a:pt x="3337180" y="0"/>
                </a:lnTo>
                <a:cubicBezTo>
                  <a:pt x="3343763" y="0"/>
                  <a:pt x="3343763" y="0"/>
                  <a:pt x="3343763" y="0"/>
                </a:cubicBezTo>
                <a:lnTo>
                  <a:pt x="3351424" y="0"/>
                </a:lnTo>
                <a:lnTo>
                  <a:pt x="3467852" y="0"/>
                </a:lnTo>
                <a:lnTo>
                  <a:pt x="3522951" y="0"/>
                </a:lnTo>
                <a:lnTo>
                  <a:pt x="3633192" y="0"/>
                </a:lnTo>
                <a:lnTo>
                  <a:pt x="3639380" y="0"/>
                </a:lnTo>
                <a:lnTo>
                  <a:pt x="3695692" y="0"/>
                </a:lnTo>
                <a:lnTo>
                  <a:pt x="3724001" y="0"/>
                </a:lnTo>
                <a:lnTo>
                  <a:pt x="3727018" y="0"/>
                </a:lnTo>
                <a:lnTo>
                  <a:pt x="3730992" y="0"/>
                </a:lnTo>
                <a:lnTo>
                  <a:pt x="3731991" y="0"/>
                </a:lnTo>
                <a:lnTo>
                  <a:pt x="3749620" y="0"/>
                </a:lnTo>
                <a:cubicBezTo>
                  <a:pt x="3777658" y="0"/>
                  <a:pt x="3797739" y="0"/>
                  <a:pt x="3812121" y="0"/>
                </a:cubicBezTo>
                <a:lnTo>
                  <a:pt x="3817022" y="0"/>
                </a:lnTo>
                <a:lnTo>
                  <a:pt x="3840430" y="0"/>
                </a:lnTo>
                <a:lnTo>
                  <a:pt x="3843447" y="0"/>
                </a:lnTo>
                <a:lnTo>
                  <a:pt x="3847421" y="0"/>
                </a:lnTo>
                <a:cubicBezTo>
                  <a:pt x="3848419" y="0"/>
                  <a:pt x="3848419" y="0"/>
                  <a:pt x="3848419" y="0"/>
                </a:cubicBezTo>
                <a:lnTo>
                  <a:pt x="3933450" y="0"/>
                </a:lnTo>
                <a:lnTo>
                  <a:pt x="4012350" y="0"/>
                </a:lnTo>
                <a:lnTo>
                  <a:pt x="4135472" y="0"/>
                </a:lnTo>
                <a:lnTo>
                  <a:pt x="4168511" y="0"/>
                </a:lnTo>
                <a:lnTo>
                  <a:pt x="4177020" y="0"/>
                </a:lnTo>
                <a:lnTo>
                  <a:pt x="4185667" y="0"/>
                </a:lnTo>
                <a:lnTo>
                  <a:pt x="4231748" y="0"/>
                </a:lnTo>
                <a:lnTo>
                  <a:pt x="4238331" y="0"/>
                </a:lnTo>
                <a:lnTo>
                  <a:pt x="4299258" y="0"/>
                </a:lnTo>
                <a:lnTo>
                  <a:pt x="4302096" y="0"/>
                </a:lnTo>
                <a:cubicBezTo>
                  <a:pt x="4354760" y="0"/>
                  <a:pt x="4354760" y="0"/>
                  <a:pt x="4354760" y="0"/>
                </a:cubicBezTo>
                <a:lnTo>
                  <a:pt x="4470785" y="0"/>
                </a:lnTo>
                <a:cubicBezTo>
                  <a:pt x="4609411" y="0"/>
                  <a:pt x="4656107" y="0"/>
                  <a:pt x="4671835" y="0"/>
                </a:cubicBezTo>
                <a:lnTo>
                  <a:pt x="4674852" y="0"/>
                </a:lnTo>
                <a:lnTo>
                  <a:pt x="4678826" y="0"/>
                </a:lnTo>
                <a:cubicBezTo>
                  <a:pt x="4679824" y="0"/>
                  <a:pt x="4679824" y="0"/>
                  <a:pt x="4679824" y="0"/>
                </a:cubicBezTo>
                <a:lnTo>
                  <a:pt x="4764855" y="0"/>
                </a:lnTo>
                <a:cubicBezTo>
                  <a:pt x="5028174" y="0"/>
                  <a:pt x="5126918" y="0"/>
                  <a:pt x="5163947" y="0"/>
                </a:cubicBezTo>
                <a:lnTo>
                  <a:pt x="5179508" y="0"/>
                </a:lnTo>
                <a:lnTo>
                  <a:pt x="5179582" y="0"/>
                </a:lnTo>
                <a:cubicBezTo>
                  <a:pt x="5186165" y="0"/>
                  <a:pt x="5186165" y="0"/>
                  <a:pt x="5186165" y="0"/>
                </a:cubicBezTo>
                <a:lnTo>
                  <a:pt x="5310254" y="0"/>
                </a:lnTo>
                <a:cubicBezTo>
                  <a:pt x="5585838" y="0"/>
                  <a:pt x="5661860" y="0"/>
                  <a:pt x="5682832" y="0"/>
                </a:cubicBezTo>
                <a:lnTo>
                  <a:pt x="5685849" y="0"/>
                </a:lnTo>
                <a:lnTo>
                  <a:pt x="5689822" y="0"/>
                </a:lnTo>
                <a:cubicBezTo>
                  <a:pt x="5690821" y="0"/>
                  <a:pt x="5690821" y="0"/>
                  <a:pt x="5690821" y="0"/>
                </a:cubicBezTo>
                <a:lnTo>
                  <a:pt x="5775852" y="0"/>
                </a:lnTo>
                <a:cubicBezTo>
                  <a:pt x="6197162" y="0"/>
                  <a:pt x="6197162" y="0"/>
                  <a:pt x="6197162" y="0"/>
                </a:cubicBezTo>
                <a:cubicBezTo>
                  <a:pt x="6233684" y="0"/>
                  <a:pt x="6277511" y="25580"/>
                  <a:pt x="6295772" y="56641"/>
                </a:cubicBezTo>
                <a:cubicBezTo>
                  <a:pt x="6551428" y="499712"/>
                  <a:pt x="6551428" y="499712"/>
                  <a:pt x="6551428" y="499712"/>
                </a:cubicBezTo>
                <a:cubicBezTo>
                  <a:pt x="6569690" y="530772"/>
                  <a:pt x="6569690" y="581931"/>
                  <a:pt x="6551428" y="612992"/>
                </a:cubicBezTo>
                <a:cubicBezTo>
                  <a:pt x="6295772" y="1056063"/>
                  <a:pt x="6295772" y="1056063"/>
                  <a:pt x="6295772" y="1056063"/>
                </a:cubicBezTo>
                <a:cubicBezTo>
                  <a:pt x="6277511" y="1087124"/>
                  <a:pt x="6233684" y="1112703"/>
                  <a:pt x="6197162" y="1112703"/>
                </a:cubicBezTo>
                <a:close/>
              </a:path>
            </a:pathLst>
          </a:custGeom>
          <a:gradFill>
            <a:gsLst>
              <a:gs pos="0">
                <a:srgbClr val="DEDEDE"/>
              </a:gs>
              <a:gs pos="100000">
                <a:srgbClr val="FBFBFB"/>
              </a:gs>
            </a:gsLst>
            <a:lin ang="5400000" scaled="1"/>
          </a:gradFill>
          <a:ln w="31750" cap="flat">
            <a:gradFill>
              <a:gsLst>
                <a:gs pos="0">
                  <a:schemeClr val="bg1"/>
                </a:gs>
                <a:gs pos="100000">
                  <a:srgbClr val="DDDDDD"/>
                </a:gs>
              </a:gsLst>
              <a:lin ang="5400000" scaled="1"/>
            </a:gradFill>
            <a:prstDash val="solid"/>
            <a:miter/>
          </a:ln>
          <a:effectLst>
            <a:outerShdw blurRad="228600" dist="101600" dir="5400000" algn="t" rotWithShape="0">
              <a:schemeClr val="tx1">
                <a:lumMod val="85000"/>
                <a:lumOff val="15000"/>
                <a:alpha val="33000"/>
              </a:schemeClr>
            </a:outerShdw>
          </a:effectLst>
        </p:spPr>
        <p:txBody>
          <a:bodyPr vert="horz" wrap="square" lIns="91440" tIns="45720" rIns="91440" bIns="45720" anchor="t"/>
          <a:lstStyle/>
          <a:p>
            <a:pPr marL="0" marR="0" lvl="0" indent="0" algn="l" defTabSz="457200">
              <a:lnSpc>
                <a:spcPct val="100000"/>
              </a:lnSpc>
              <a:spcBef>
                <a:spcPts val="0"/>
              </a:spcBef>
              <a:spcAft>
                <a:spcPts val="0"/>
              </a:spcAft>
              <a:buClrTx/>
              <a:buSzTx/>
              <a:buFontTx/>
              <a:buNone/>
            </a:pPr>
            <a:endParaRPr sz="2400" b="0" i="0" u="none" strike="noStrike" kern="1200" cap="none" spc="0" baseline="0">
              <a:ln>
                <a:noFill/>
              </a:ln>
              <a:solidFill>
                <a:prstClr val="black"/>
              </a:solidFill>
              <a:latin typeface="Calibri" panose="020F0502020204030204"/>
              <a:ea typeface="Calibri" panose="020F0502020204030204"/>
              <a:cs typeface="Calibri" panose="020F0502020204030204"/>
            </a:endParaRPr>
          </a:p>
        </p:txBody>
      </p:sp>
      <p:sp>
        <p:nvSpPr>
          <p:cNvPr id="173" name="Rectangle 11"/>
          <p:cNvSpPr>
            <a:spLocks noGrp="1"/>
          </p:cNvSpPr>
          <p:nvPr/>
        </p:nvSpPr>
        <p:spPr>
          <a:xfrm>
            <a:off x="5238750" y="2550069"/>
            <a:ext cx="5524500" cy="685800"/>
          </a:xfrm>
          <a:prstGeom prst="rect">
            <a:avLst/>
          </a:prstGeom>
          <a:noFill/>
          <a:ln>
            <a:noFill/>
          </a:ln>
        </p:spPr>
        <p:txBody>
          <a:bodyPr wrap="square" lIns="0" tIns="0" rIns="0" bIns="0" anchor="ctr">
            <a:noAutofit/>
          </a:bodyPr>
          <a:lstStyle>
            <a:defPPr algn="l">
              <a:defRPr sz="2175" b="1">
                <a:solidFill>
                  <a:srgbClr val="44546A"/>
                </a:solidFill>
                <a:latin typeface="Arial" panose="020B0604020202020204"/>
                <a:ea typeface="Arial" panose="020B0604020202020204"/>
                <a:cs typeface="Arial" panose="020B0604020202020204"/>
              </a:defRPr>
            </a:defPPr>
          </a:lstStyle>
          <a:p>
            <a:pPr marL="0" indent="0" algn="l" defTabSz="457200">
              <a:spcBef>
                <a:spcPts val="0"/>
              </a:spcBef>
              <a:spcAft>
                <a:spcPts val="0"/>
              </a:spcAft>
              <a:buClrTx/>
              <a:buSzTx/>
              <a:buNone/>
              <a:defRPr sz="2250" b="1">
                <a:solidFill>
                  <a:srgbClr val="44546A"/>
                </a:solidFill>
                <a:latin typeface="Arial" panose="020B0604020202020204"/>
                <a:ea typeface="Arial" panose="020B0604020202020204"/>
                <a:cs typeface="Arial" panose="020B0604020202020204"/>
              </a:defRPr>
            </a:pPr>
            <a:r>
              <a:rPr sz="2175" b="1">
                <a:solidFill>
                  <a:srgbClr val="44546A"/>
                </a:solidFill>
                <a:latin typeface="Arial" panose="020B0604020202020204"/>
                <a:ea typeface="Arial" panose="020B0604020202020204"/>
                <a:cs typeface="Arial" panose="020B0604020202020204"/>
              </a:rPr>
              <a:t>Grey-box platform, model and validation</a:t>
            </a:r>
            <a:endParaRPr sz="2400" b="1">
              <a:solidFill>
                <a:srgbClr val="44546A"/>
              </a:solidFill>
              <a:latin typeface="Arial" panose="020B0604020202020204"/>
              <a:ea typeface="Arial" panose="020B0604020202020204"/>
              <a:cs typeface="Arial" panose="020B0604020202020204"/>
            </a:endParaRPr>
          </a:p>
        </p:txBody>
      </p:sp>
      <p:sp>
        <p:nvSpPr>
          <p:cNvPr id="174" name="Rectangle 11"/>
          <p:cNvSpPr>
            <a:spLocks noGrp="1"/>
          </p:cNvSpPr>
          <p:nvPr/>
        </p:nvSpPr>
        <p:spPr>
          <a:xfrm>
            <a:off x="5238750" y="5400888"/>
            <a:ext cx="5524500" cy="685800"/>
          </a:xfrm>
          <a:prstGeom prst="rect">
            <a:avLst/>
          </a:prstGeom>
          <a:noFill/>
          <a:ln>
            <a:noFill/>
          </a:ln>
        </p:spPr>
        <p:txBody>
          <a:bodyPr wrap="square" lIns="0" tIns="0" rIns="0" bIns="0" anchor="ctr">
            <a:noAutofit/>
          </a:bodyPr>
          <a:lstStyle>
            <a:defPPr algn="l">
              <a:defRPr sz="2175" b="1">
                <a:solidFill>
                  <a:srgbClr val="44546A"/>
                </a:solidFill>
                <a:latin typeface="Arial" panose="020B0604020202020204"/>
                <a:ea typeface="Arial" panose="020B0604020202020204"/>
                <a:cs typeface="Arial" panose="020B0604020202020204"/>
              </a:defRPr>
            </a:defPPr>
          </a:lstStyle>
          <a:p>
            <a:pPr marL="0" indent="0" algn="l" defTabSz="457200">
              <a:buNone/>
              <a:defRPr sz="2250" b="1">
                <a:solidFill>
                  <a:srgbClr val="44546A"/>
                </a:solidFill>
                <a:latin typeface="Arial" panose="020B0604020202020204"/>
                <a:ea typeface="Arial" panose="020B0604020202020204"/>
                <a:cs typeface="Arial" panose="020B0604020202020204"/>
              </a:defRPr>
            </a:pPr>
            <a:r>
              <a:rPr sz="2175" b="1">
                <a:solidFill>
                  <a:srgbClr val="44546A"/>
                </a:solidFill>
                <a:latin typeface="Arial" panose="020B0604020202020204"/>
                <a:ea typeface="Arial" panose="020B0604020202020204"/>
                <a:cs typeface="Arial" panose="020B0604020202020204"/>
              </a:rPr>
              <a:t>Experimental comparison and conclusions</a:t>
            </a:r>
            <a:endParaRPr sz="2400" b="1">
              <a:solidFill>
                <a:srgbClr val="44546A"/>
              </a:solidFill>
              <a:latin typeface="Arial" panose="020B0604020202020204"/>
              <a:ea typeface="Arial" panose="020B0604020202020204"/>
              <a:cs typeface="Arial" panose="020B0604020202020204"/>
            </a:endParaRPr>
          </a:p>
        </p:txBody>
      </p:sp>
      <p:sp>
        <p:nvSpPr>
          <p:cNvPr id="175" name="Rectangle 11"/>
          <p:cNvSpPr>
            <a:spLocks noGrp="1"/>
          </p:cNvSpPr>
          <p:nvPr/>
        </p:nvSpPr>
        <p:spPr>
          <a:xfrm>
            <a:off x="5238750" y="1343025"/>
            <a:ext cx="5524500" cy="685800"/>
          </a:xfrm>
          <a:prstGeom prst="rect">
            <a:avLst/>
          </a:prstGeom>
          <a:noFill/>
          <a:ln>
            <a:noFill/>
          </a:ln>
        </p:spPr>
        <p:txBody>
          <a:bodyPr wrap="square" lIns="0" tIns="0" rIns="0" bIns="0" anchor="ctr">
            <a:noAutofit/>
          </a:bodyPr>
          <a:lstStyle>
            <a:defPPr algn="l">
              <a:defRPr sz="2175" b="1">
                <a:solidFill>
                  <a:srgbClr val="44546A"/>
                </a:solidFill>
                <a:latin typeface="Arial" panose="020B0604020202020204"/>
                <a:ea typeface="Arial" panose="020B0604020202020204"/>
                <a:cs typeface="Arial" panose="020B0604020202020204"/>
              </a:defRPr>
            </a:defPPr>
          </a:lstStyle>
          <a:p>
            <a:pPr marL="0" marR="0" lvl="0" indent="0" algn="l" defTabSz="457200">
              <a:lnSpc>
                <a:spcPct val="100000"/>
              </a:lnSpc>
              <a:spcBef>
                <a:spcPts val="0"/>
              </a:spcBef>
              <a:spcAft>
                <a:spcPts val="0"/>
              </a:spcAft>
              <a:buClrTx/>
              <a:buSzTx/>
              <a:buNone/>
              <a:defRPr sz="2250" b="1">
                <a:solidFill>
                  <a:srgbClr val="44546A"/>
                </a:solidFill>
                <a:latin typeface="Arial" panose="020B0604020202020204"/>
                <a:ea typeface="Arial" panose="020B0604020202020204"/>
                <a:cs typeface="Arial" panose="020B0604020202020204"/>
              </a:defRPr>
            </a:pPr>
            <a:r>
              <a:rPr sz="2175" b="1">
                <a:solidFill>
                  <a:srgbClr val="44546A"/>
                </a:solidFill>
                <a:latin typeface="Arial" panose="020B0604020202020204"/>
                <a:ea typeface="Arial" panose="020B0604020202020204"/>
                <a:cs typeface="Arial" panose="020B0604020202020204"/>
              </a:rPr>
              <a:t>Electromechanical instability and transfer functions</a:t>
            </a:r>
            <a:endParaRPr sz="2400" b="1">
              <a:solidFill>
                <a:srgbClr val="44546A"/>
              </a:solidFill>
              <a:latin typeface="Arial" panose="020B0604020202020204"/>
              <a:ea typeface="Arial" panose="020B0604020202020204"/>
              <a:cs typeface="Arial" panose="020B0604020202020204"/>
            </a:endParaRPr>
          </a:p>
        </p:txBody>
      </p:sp>
      <p:sp>
        <p:nvSpPr>
          <p:cNvPr id="177" name="Freeform 5"/>
          <p:cNvSpPr>
            <a:spLocks noGrp="1"/>
          </p:cNvSpPr>
          <p:nvPr/>
        </p:nvSpPr>
        <p:spPr>
          <a:xfrm rot="10800000">
            <a:off x="11164811" y="1363199"/>
            <a:ext cx="755664" cy="756000"/>
          </a:xfrm>
          <a:prstGeom prst="ellipse">
            <a:avLst/>
          </a:prstGeom>
          <a:gradFill flip="none" rotWithShape="1">
            <a:gsLst>
              <a:gs pos="0">
                <a:schemeClr val="accent1"/>
              </a:gs>
              <a:gs pos="100000">
                <a:schemeClr val="accent1">
                  <a:lumMod val="75000"/>
                </a:schemeClr>
              </a:gs>
            </a:gsLst>
            <a:lin ang="2700000" scaled="1"/>
            <a:tileRect/>
          </a:gradFill>
          <a:ln w="25400">
            <a:gradFill flip="none" rotWithShape="1">
              <a:gsLst>
                <a:gs pos="0">
                  <a:schemeClr val="accent1">
                    <a:lumMod val="75000"/>
                  </a:schemeClr>
                </a:gs>
                <a:gs pos="100000">
                  <a:schemeClr val="accent1"/>
                </a:gs>
              </a:gsLst>
              <a:lin ang="2700000" scaled="1"/>
              <a:tileRect/>
            </a:gradFill>
          </a:ln>
          <a:effectLst>
            <a:outerShdw blurRad="254000" dist="114300" dir="2700000" algn="tl" rotWithShape="0">
              <a:prstClr val="black">
                <a:alpha val="25000"/>
              </a:prstClr>
            </a:outerShdw>
          </a:effectLst>
        </p:spPr>
        <p:txBody>
          <a:bodyPr vert="horz" wrap="square" lIns="121920" tIns="60960" rIns="121920" bIns="60960" anchor="t"/>
          <a:lstStyle/>
          <a:p>
            <a:pPr marL="0" marR="0" lvl="0" indent="0" algn="l" defTabSz="457200">
              <a:lnSpc>
                <a:spcPct val="100000"/>
              </a:lnSpc>
              <a:spcBef>
                <a:spcPts val="0"/>
              </a:spcBef>
              <a:spcAft>
                <a:spcPts val="0"/>
              </a:spcAft>
              <a:buClrTx/>
              <a:buSzTx/>
              <a:buFontTx/>
              <a:buNone/>
            </a:pPr>
            <a:endParaRPr sz="2400" b="0" i="0" u="none" strike="noStrike" kern="1200" cap="none" spc="0" baseline="0">
              <a:ln>
                <a:noFill/>
              </a:ln>
              <a:solidFill>
                <a:prstClr val="black"/>
              </a:solidFill>
              <a:latin typeface="Calibri" panose="020F0502020204030204"/>
              <a:ea typeface="Calibri" panose="020F0502020204030204"/>
              <a:cs typeface="Calibri" panose="020F0502020204030204"/>
            </a:endParaRPr>
          </a:p>
        </p:txBody>
      </p:sp>
      <p:sp>
        <p:nvSpPr>
          <p:cNvPr id="178" name="KSO_Shape"/>
          <p:cNvSpPr>
            <a:spLocks noGrp="1"/>
          </p:cNvSpPr>
          <p:nvPr/>
        </p:nvSpPr>
        <p:spPr>
          <a:xfrm>
            <a:off x="11366851" y="1591484"/>
            <a:ext cx="351584" cy="299431"/>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p:spPr>
        <p:txBody>
          <a:bodyPr anchor="ctr"/>
          <a:lstStyle/>
          <a:p>
            <a:pPr marL="0" marR="0" lvl="0" indent="0" algn="ctr" defTabSz="457200">
              <a:lnSpc>
                <a:spcPct val="100000"/>
              </a:lnSpc>
              <a:spcBef>
                <a:spcPts val="0"/>
              </a:spcBef>
              <a:spcAft>
                <a:spcPts val="0"/>
              </a:spcAft>
              <a:buClrTx/>
              <a:buSzTx/>
              <a:buFontTx/>
              <a:buNone/>
            </a:pPr>
            <a:endParaRPr sz="2400" b="0" i="0" u="none" strike="noStrike" kern="1200" cap="none" spc="0" baseline="0">
              <a:ln>
                <a:noFill/>
              </a:ln>
              <a:solidFill>
                <a:srgbClr val="FFFFFF"/>
              </a:solidFill>
              <a:latin typeface="Calibri" panose="020F0502020204030204"/>
              <a:ea typeface="Calibri" panose="020F0502020204030204"/>
              <a:cs typeface="Calibri" panose="020F0502020204030204"/>
            </a:endParaRPr>
          </a:p>
        </p:txBody>
      </p:sp>
      <p:sp>
        <p:nvSpPr>
          <p:cNvPr id="180" name="Freeform 5"/>
          <p:cNvSpPr>
            <a:spLocks noGrp="1"/>
          </p:cNvSpPr>
          <p:nvPr/>
        </p:nvSpPr>
        <p:spPr>
          <a:xfrm rot="10800000">
            <a:off x="3376555" y="1158764"/>
            <a:ext cx="1065954" cy="1038345"/>
          </a:xfrm>
          <a:prstGeom prst="ellipse">
            <a:avLst/>
          </a:prstGeom>
          <a:gradFill flip="none" rotWithShape="1">
            <a:gsLst>
              <a:gs pos="0">
                <a:schemeClr val="bg1"/>
              </a:gs>
              <a:gs pos="100000">
                <a:srgbClr val="D9D9D9"/>
              </a:gs>
            </a:gsLst>
            <a:lin ang="2700000" scaled="1"/>
            <a:tileRect/>
          </a:gradFill>
          <a:ln w="25400">
            <a:gradFill flip="none" rotWithShape="1">
              <a:gsLst>
                <a:gs pos="29000">
                  <a:srgbClr val="E0E0E0"/>
                </a:gs>
                <a:gs pos="0">
                  <a:schemeClr val="bg1">
                    <a:lumMod val="65000"/>
                  </a:schemeClr>
                </a:gs>
                <a:gs pos="83000">
                  <a:schemeClr val="bg1"/>
                </a:gs>
              </a:gsLst>
              <a:lin ang="2700000" scaled="1"/>
              <a:tileRect/>
            </a:gradFill>
          </a:ln>
          <a:effectLst>
            <a:outerShdw blurRad="355600" dist="88900" dir="2700000" algn="tl" rotWithShape="0">
              <a:prstClr val="black">
                <a:alpha val="35000"/>
              </a:prstClr>
            </a:outerShdw>
          </a:effectLst>
        </p:spPr>
        <p:txBody>
          <a:bodyPr vert="horz" wrap="square" lIns="121920" tIns="60960" rIns="121920" bIns="60960" anchor="t"/>
          <a:lstStyle/>
          <a:p>
            <a:pPr marL="0" marR="0" lvl="0" indent="0" algn="l" defTabSz="457200">
              <a:lnSpc>
                <a:spcPct val="100000"/>
              </a:lnSpc>
              <a:spcBef>
                <a:spcPts val="0"/>
              </a:spcBef>
              <a:spcAft>
                <a:spcPts val="0"/>
              </a:spcAft>
              <a:buClrTx/>
              <a:buSzTx/>
              <a:buFontTx/>
              <a:buNone/>
            </a:pPr>
            <a:endParaRPr sz="2400" b="0" i="0" u="none" strike="noStrike" kern="1200" cap="none" spc="0" baseline="0">
              <a:ln>
                <a:noFill/>
              </a:ln>
              <a:solidFill>
                <a:prstClr val="black"/>
              </a:solidFill>
              <a:latin typeface="Calibri" panose="020F0502020204030204"/>
              <a:ea typeface="Calibri" panose="020F0502020204030204"/>
              <a:cs typeface="Calibri" panose="020F0502020204030204"/>
            </a:endParaRPr>
          </a:p>
        </p:txBody>
      </p:sp>
      <p:sp>
        <p:nvSpPr>
          <p:cNvPr id="181" name="Freeform 5"/>
          <p:cNvSpPr>
            <a:spLocks noGrp="1"/>
          </p:cNvSpPr>
          <p:nvPr/>
        </p:nvSpPr>
        <p:spPr>
          <a:xfrm rot="10800000">
            <a:off x="3495420" y="1274059"/>
            <a:ext cx="828223" cy="807754"/>
          </a:xfrm>
          <a:prstGeom prst="ellipse">
            <a:avLst/>
          </a:prstGeom>
          <a:gradFill flip="none" rotWithShape="1">
            <a:gsLst>
              <a:gs pos="38600">
                <a:srgbClr val="3C67B3"/>
              </a:gs>
              <a:gs pos="0">
                <a:schemeClr val="accent1"/>
              </a:gs>
              <a:gs pos="100000">
                <a:schemeClr val="accent1">
                  <a:lumMod val="75000"/>
                </a:schemeClr>
              </a:gs>
            </a:gsLst>
            <a:lin ang="2700000" scaled="1"/>
            <a:tileRect/>
          </a:gradFill>
          <a:ln w="25400">
            <a:gradFill flip="none" rotWithShape="1">
              <a:gsLst>
                <a:gs pos="0">
                  <a:schemeClr val="accent1">
                    <a:lumMod val="75000"/>
                  </a:schemeClr>
                </a:gs>
                <a:gs pos="100000">
                  <a:schemeClr val="accent1"/>
                </a:gs>
              </a:gsLst>
              <a:lin ang="2700000" scaled="1"/>
              <a:tileRect/>
            </a:gradFill>
          </a:ln>
          <a:effectLst>
            <a:outerShdw blurRad="254000" dist="114300" dir="2700000" algn="tl" rotWithShape="0">
              <a:prstClr val="black">
                <a:alpha val="25000"/>
              </a:prstClr>
            </a:outerShdw>
          </a:effectLst>
        </p:spPr>
        <p:txBody>
          <a:bodyPr vert="horz" wrap="square" lIns="121920" tIns="60960" rIns="121920" bIns="60960" anchor="t"/>
          <a:lstStyle/>
          <a:p>
            <a:pPr marL="0" marR="0" lvl="0" indent="0" algn="l" defTabSz="457200">
              <a:lnSpc>
                <a:spcPct val="100000"/>
              </a:lnSpc>
              <a:spcBef>
                <a:spcPts val="0"/>
              </a:spcBef>
              <a:spcAft>
                <a:spcPts val="0"/>
              </a:spcAft>
              <a:buClrTx/>
              <a:buSzTx/>
              <a:buFontTx/>
              <a:buNone/>
            </a:pPr>
            <a:endParaRPr sz="2400" b="0" i="0" u="none" strike="noStrike" kern="1200" cap="none" spc="0" baseline="0">
              <a:ln>
                <a:noFill/>
              </a:ln>
              <a:solidFill>
                <a:prstClr val="black"/>
              </a:solidFill>
              <a:latin typeface="Calibri" panose="020F0502020204030204"/>
              <a:ea typeface="Calibri" panose="020F0502020204030204"/>
              <a:cs typeface="Calibri" panose="020F0502020204030204"/>
            </a:endParaRPr>
          </a:p>
        </p:txBody>
      </p:sp>
      <p:sp>
        <p:nvSpPr>
          <p:cNvPr id="182" name="TextBox 12"/>
          <p:cNvSpPr>
            <a:spLocks noGrp="1"/>
          </p:cNvSpPr>
          <p:nvPr/>
        </p:nvSpPr>
        <p:spPr>
          <a:xfrm>
            <a:off x="3677557" y="1388817"/>
            <a:ext cx="452619" cy="609600"/>
          </a:xfrm>
          <a:prstGeom prst="rect">
            <a:avLst/>
          </a:prstGeom>
          <a:noFill/>
          <a:ln w="9525">
            <a:noFill/>
            <a:miter/>
          </a:ln>
        </p:spPr>
        <p:txBody>
          <a:bodyPr wrap="square" lIns="0" tIns="0" rIns="0" bIns="0">
            <a:spAutoFit/>
          </a:bodyPr>
          <a:lstStyle>
            <a:lvl1pPr algn="ctr">
              <a:spcBef>
                <a:spcPts val="0"/>
              </a:spcBef>
              <a:spcAft>
                <a:spcPts val="0"/>
              </a:spcAft>
              <a:buNone/>
              <a:defRPr sz="14000" b="1">
                <a:ln w="12700">
                  <a:gradFill flip="none" rotWithShape="1">
                    <a:gsLst>
                      <a:gs pos="20000">
                        <a:schemeClr val="bg1">
                          <a:alpha val="0"/>
                        </a:schemeClr>
                      </a:gs>
                      <a:gs pos="80000">
                        <a:schemeClr val="bg1"/>
                      </a:gs>
                    </a:gsLst>
                    <a:lin ang="8100000" scaled="1"/>
                    <a:tileRect/>
                  </a:gradFill>
                </a:ln>
                <a:solidFill>
                  <a:schemeClr val="bg2">
                    <a:lumMod val="50000"/>
                  </a:schemeClr>
                </a:solidFill>
                <a:latin typeface="Agency FB" panose="020B0503020202020204"/>
                <a:ea typeface="Agency FB" panose="020B0503020202020204"/>
                <a:cs typeface="Agency FB" panose="020B0503020202020204"/>
              </a:defRPr>
            </a:lvl1pPr>
          </a:lstStyle>
          <a:p>
            <a:pPr marL="0" marR="0" lvl="0" indent="0" algn="ctr" defTabSz="457200">
              <a:lnSpc>
                <a:spcPct val="100000"/>
              </a:lnSpc>
              <a:spcBef>
                <a:spcPts val="0"/>
              </a:spcBef>
              <a:spcAft>
                <a:spcPts val="0"/>
              </a:spcAft>
              <a:buClrTx/>
              <a:buSzTx/>
              <a:buFontTx/>
              <a:buNone/>
            </a:pPr>
            <a:endParaRPr sz="4800" b="0" i="0" u="none" strike="noStrike" kern="1200" cap="none" spc="0" baseline="0">
              <a:ln w="12700">
                <a:noFill/>
              </a:ln>
              <a:solidFill>
                <a:prstClr val="white"/>
              </a:solidFill>
              <a:latin typeface="Agency FB" panose="020B0503020202020204"/>
              <a:ea typeface="Agency FB" panose="020B0503020202020204"/>
              <a:cs typeface="Agency FB" panose="020B0503020202020204"/>
            </a:endParaRPr>
          </a:p>
        </p:txBody>
      </p:sp>
      <p:sp>
        <p:nvSpPr>
          <p:cNvPr id="184" name="Freeform 5"/>
          <p:cNvSpPr>
            <a:spLocks noGrp="1"/>
          </p:cNvSpPr>
          <p:nvPr/>
        </p:nvSpPr>
        <p:spPr>
          <a:xfrm rot="10800000">
            <a:off x="3376555" y="2382871"/>
            <a:ext cx="1065954" cy="1038345"/>
          </a:xfrm>
          <a:prstGeom prst="ellipse">
            <a:avLst/>
          </a:prstGeom>
          <a:gradFill flip="none" rotWithShape="1">
            <a:gsLst>
              <a:gs pos="0">
                <a:schemeClr val="bg1"/>
              </a:gs>
              <a:gs pos="100000">
                <a:srgbClr val="D9D9D9"/>
              </a:gs>
            </a:gsLst>
            <a:lin ang="2700000" scaled="1"/>
            <a:tileRect/>
          </a:gradFill>
          <a:ln w="25400">
            <a:gradFill flip="none" rotWithShape="1">
              <a:gsLst>
                <a:gs pos="29000">
                  <a:srgbClr val="E0E0E0"/>
                </a:gs>
                <a:gs pos="0">
                  <a:schemeClr val="bg1">
                    <a:lumMod val="65000"/>
                  </a:schemeClr>
                </a:gs>
                <a:gs pos="83000">
                  <a:schemeClr val="bg1"/>
                </a:gs>
              </a:gsLst>
              <a:lin ang="2700000" scaled="1"/>
              <a:tileRect/>
            </a:gradFill>
          </a:ln>
          <a:effectLst>
            <a:outerShdw blurRad="355600" dist="88900" dir="2700000" algn="tl" rotWithShape="0">
              <a:prstClr val="black">
                <a:alpha val="35000"/>
              </a:prstClr>
            </a:outerShdw>
          </a:effectLst>
        </p:spPr>
        <p:txBody>
          <a:bodyPr vert="horz" wrap="square" lIns="121920" tIns="60960" rIns="121920" bIns="60960" anchor="t"/>
          <a:lstStyle/>
          <a:p>
            <a:pPr marL="0" marR="0" lvl="0" indent="0" algn="l" defTabSz="457200">
              <a:lnSpc>
                <a:spcPct val="100000"/>
              </a:lnSpc>
              <a:spcBef>
                <a:spcPts val="0"/>
              </a:spcBef>
              <a:spcAft>
                <a:spcPts val="0"/>
              </a:spcAft>
              <a:buClrTx/>
              <a:buSzTx/>
              <a:buFontTx/>
              <a:buNone/>
            </a:pPr>
            <a:endParaRPr sz="2400" b="0" i="0" u="none" strike="noStrike" kern="1200" cap="none" spc="0" baseline="0">
              <a:ln>
                <a:noFill/>
              </a:ln>
              <a:solidFill>
                <a:prstClr val="black"/>
              </a:solidFill>
              <a:latin typeface="Calibri" panose="020F0502020204030204"/>
              <a:ea typeface="Calibri" panose="020F0502020204030204"/>
              <a:cs typeface="Calibri" panose="020F0502020204030204"/>
            </a:endParaRPr>
          </a:p>
        </p:txBody>
      </p:sp>
      <p:sp>
        <p:nvSpPr>
          <p:cNvPr id="185" name="Freeform 5"/>
          <p:cNvSpPr>
            <a:spLocks noGrp="1"/>
          </p:cNvSpPr>
          <p:nvPr/>
        </p:nvSpPr>
        <p:spPr>
          <a:xfrm rot="10800000">
            <a:off x="3495421" y="2498167"/>
            <a:ext cx="828223" cy="807754"/>
          </a:xfrm>
          <a:prstGeom prst="ellipse">
            <a:avLst/>
          </a:prstGeom>
          <a:gradFill flip="none" rotWithShape="1">
            <a:gsLst>
              <a:gs pos="0">
                <a:schemeClr val="accent2"/>
              </a:gs>
              <a:gs pos="100000">
                <a:schemeClr val="accent2">
                  <a:lumMod val="75000"/>
                </a:schemeClr>
              </a:gs>
            </a:gsLst>
            <a:lin ang="2700000" scaled="1"/>
            <a:tileRect/>
          </a:gradFill>
          <a:ln w="25400">
            <a:gradFill flip="none" rotWithShape="1">
              <a:gsLst>
                <a:gs pos="0">
                  <a:schemeClr val="accent2">
                    <a:lumMod val="75000"/>
                  </a:schemeClr>
                </a:gs>
                <a:gs pos="100000">
                  <a:schemeClr val="accent2"/>
                </a:gs>
              </a:gsLst>
              <a:lin ang="2700000" scaled="1"/>
              <a:tileRect/>
            </a:gradFill>
          </a:ln>
          <a:effectLst>
            <a:outerShdw blurRad="254000" dist="114300" dir="2700000" algn="tl" rotWithShape="0">
              <a:prstClr val="black">
                <a:alpha val="25000"/>
              </a:prstClr>
            </a:outerShdw>
          </a:effectLst>
        </p:spPr>
        <p:txBody>
          <a:bodyPr vert="horz" wrap="square" lIns="121920" tIns="60960" rIns="121920" bIns="60960" anchor="t"/>
          <a:lstStyle/>
          <a:p>
            <a:pPr marL="0" marR="0" lvl="0" indent="0" algn="l" defTabSz="457200">
              <a:lnSpc>
                <a:spcPct val="100000"/>
              </a:lnSpc>
              <a:spcBef>
                <a:spcPts val="0"/>
              </a:spcBef>
              <a:spcAft>
                <a:spcPts val="0"/>
              </a:spcAft>
              <a:buClrTx/>
              <a:buSzTx/>
              <a:buFontTx/>
              <a:buNone/>
            </a:pPr>
            <a:endParaRPr sz="2400" b="0" i="0" u="none" strike="noStrike" kern="1200" cap="none" spc="0" baseline="0">
              <a:ln>
                <a:noFill/>
              </a:ln>
              <a:solidFill>
                <a:prstClr val="black"/>
              </a:solidFill>
              <a:latin typeface="Calibri" panose="020F0502020204030204"/>
              <a:ea typeface="Calibri" panose="020F0502020204030204"/>
              <a:cs typeface="Calibri" panose="020F0502020204030204"/>
            </a:endParaRPr>
          </a:p>
        </p:txBody>
      </p:sp>
      <p:sp>
        <p:nvSpPr>
          <p:cNvPr id="186" name="TextBox 12"/>
          <p:cNvSpPr>
            <a:spLocks noGrp="1"/>
          </p:cNvSpPr>
          <p:nvPr/>
        </p:nvSpPr>
        <p:spPr>
          <a:xfrm>
            <a:off x="3683222" y="2589594"/>
            <a:ext cx="452619" cy="609600"/>
          </a:xfrm>
          <a:prstGeom prst="rect">
            <a:avLst/>
          </a:prstGeom>
          <a:noFill/>
          <a:ln w="9525">
            <a:noFill/>
            <a:miter/>
          </a:ln>
        </p:spPr>
        <p:txBody>
          <a:bodyPr wrap="square" lIns="0" tIns="0" rIns="0" bIns="0">
            <a:spAutoFit/>
          </a:bodyPr>
          <a:lstStyle>
            <a:lvl1pPr algn="ctr">
              <a:spcBef>
                <a:spcPts val="0"/>
              </a:spcBef>
              <a:spcAft>
                <a:spcPts val="0"/>
              </a:spcAft>
              <a:buNone/>
              <a:defRPr sz="14000" b="1">
                <a:ln w="12700">
                  <a:gradFill flip="none" rotWithShape="1">
                    <a:gsLst>
                      <a:gs pos="20000">
                        <a:schemeClr val="bg1">
                          <a:alpha val="0"/>
                        </a:schemeClr>
                      </a:gs>
                      <a:gs pos="80000">
                        <a:schemeClr val="bg1"/>
                      </a:gs>
                    </a:gsLst>
                    <a:lin ang="8100000" scaled="1"/>
                    <a:tileRect/>
                  </a:gradFill>
                </a:ln>
                <a:solidFill>
                  <a:schemeClr val="bg2">
                    <a:lumMod val="50000"/>
                  </a:schemeClr>
                </a:solidFill>
                <a:latin typeface="Agency FB" panose="020B0503020202020204"/>
                <a:ea typeface="Agency FB" panose="020B0503020202020204"/>
                <a:cs typeface="Agency FB" panose="020B0503020202020204"/>
              </a:defRPr>
            </a:lvl1pPr>
          </a:lstStyle>
          <a:p>
            <a:pPr marL="0" marR="0" lvl="0" indent="0" algn="ctr" defTabSz="457200">
              <a:lnSpc>
                <a:spcPct val="100000"/>
              </a:lnSpc>
              <a:spcBef>
                <a:spcPts val="0"/>
              </a:spcBef>
              <a:spcAft>
                <a:spcPts val="0"/>
              </a:spcAft>
              <a:buClrTx/>
              <a:buSzTx/>
              <a:buFontTx/>
              <a:buNone/>
            </a:pPr>
            <a:endParaRPr sz="4800" b="0" i="0" u="none" strike="noStrike" kern="1200" cap="none" spc="0" baseline="0">
              <a:ln w="12700">
                <a:noFill/>
              </a:ln>
              <a:solidFill>
                <a:prstClr val="white"/>
              </a:solidFill>
              <a:latin typeface="Agency FB" panose="020B0503020202020204"/>
              <a:ea typeface="Agency FB" panose="020B0503020202020204"/>
              <a:cs typeface="Agency FB" panose="020B0503020202020204"/>
            </a:endParaRPr>
          </a:p>
        </p:txBody>
      </p:sp>
      <p:sp>
        <p:nvSpPr>
          <p:cNvPr id="188" name="Freeform 5"/>
          <p:cNvSpPr>
            <a:spLocks noGrp="1"/>
          </p:cNvSpPr>
          <p:nvPr/>
        </p:nvSpPr>
        <p:spPr>
          <a:xfrm rot="10800000">
            <a:off x="3374159" y="5174017"/>
            <a:ext cx="1068350" cy="1038346"/>
          </a:xfrm>
          <a:prstGeom prst="ellipse">
            <a:avLst/>
          </a:prstGeom>
          <a:gradFill flip="none" rotWithShape="1">
            <a:gsLst>
              <a:gs pos="0">
                <a:schemeClr val="bg1"/>
              </a:gs>
              <a:gs pos="100000">
                <a:srgbClr val="D9D9D9"/>
              </a:gs>
            </a:gsLst>
            <a:lin ang="2700000" scaled="1"/>
            <a:tileRect/>
          </a:gradFill>
          <a:ln w="25400">
            <a:gradFill flip="none" rotWithShape="1">
              <a:gsLst>
                <a:gs pos="29000">
                  <a:srgbClr val="E0E0E0"/>
                </a:gs>
                <a:gs pos="0">
                  <a:schemeClr val="bg1">
                    <a:lumMod val="65000"/>
                  </a:schemeClr>
                </a:gs>
                <a:gs pos="83000">
                  <a:schemeClr val="bg1"/>
                </a:gs>
              </a:gsLst>
              <a:lin ang="2700000" scaled="1"/>
              <a:tileRect/>
            </a:gradFill>
          </a:ln>
          <a:effectLst>
            <a:outerShdw blurRad="355600" dist="88900" dir="2700000" algn="tl" rotWithShape="0">
              <a:prstClr val="black">
                <a:alpha val="35000"/>
              </a:prstClr>
            </a:outerShdw>
          </a:effectLst>
        </p:spPr>
        <p:txBody>
          <a:bodyPr vert="horz" wrap="square" lIns="121920" tIns="60960" rIns="121920" bIns="60960" anchor="t"/>
          <a:lstStyle/>
          <a:p>
            <a:pPr marL="0" marR="0" lvl="0" indent="0" algn="l" defTabSz="457200">
              <a:lnSpc>
                <a:spcPct val="100000"/>
              </a:lnSpc>
              <a:spcBef>
                <a:spcPts val="0"/>
              </a:spcBef>
              <a:spcAft>
                <a:spcPts val="0"/>
              </a:spcAft>
              <a:buClrTx/>
              <a:buSzTx/>
              <a:buFontTx/>
              <a:buNone/>
            </a:pPr>
            <a:endParaRPr sz="2400" b="0" i="0" u="none" strike="noStrike" kern="1200" cap="none" spc="0" baseline="0">
              <a:ln>
                <a:noFill/>
              </a:ln>
              <a:solidFill>
                <a:prstClr val="black"/>
              </a:solidFill>
              <a:latin typeface="Calibri" panose="020F0502020204030204"/>
              <a:ea typeface="Calibri" panose="020F0502020204030204"/>
              <a:cs typeface="Calibri" panose="020F0502020204030204"/>
            </a:endParaRPr>
          </a:p>
        </p:txBody>
      </p:sp>
      <p:sp>
        <p:nvSpPr>
          <p:cNvPr id="189" name="Freeform 5"/>
          <p:cNvSpPr>
            <a:spLocks noGrp="1"/>
          </p:cNvSpPr>
          <p:nvPr/>
        </p:nvSpPr>
        <p:spPr>
          <a:xfrm rot="10800000">
            <a:off x="3493291" y="5289313"/>
            <a:ext cx="830084" cy="807755"/>
          </a:xfrm>
          <a:prstGeom prst="ellipse">
            <a:avLst/>
          </a:prstGeom>
          <a:solidFill>
            <a:schemeClr val="accent6">
              <a:lumMod val="75000"/>
            </a:schemeClr>
          </a:solidFill>
          <a:ln w="25400">
            <a:solidFill>
              <a:schemeClr val="accent6">
                <a:lumMod val="60000"/>
                <a:lumOff val="40000"/>
              </a:schemeClr>
            </a:solidFill>
          </a:ln>
          <a:effectLst>
            <a:outerShdw blurRad="254000" dist="114300" dir="2700000" algn="tl" rotWithShape="0">
              <a:prstClr val="black">
                <a:alpha val="25000"/>
              </a:prstClr>
            </a:outerShdw>
          </a:effectLst>
        </p:spPr>
        <p:txBody>
          <a:bodyPr vert="horz" wrap="square" lIns="121920" tIns="60960" rIns="121920" bIns="60960" anchor="t"/>
          <a:lstStyle/>
          <a:p>
            <a:pPr marL="0" marR="0" lvl="0" indent="0" algn="l" defTabSz="457200">
              <a:lnSpc>
                <a:spcPct val="100000"/>
              </a:lnSpc>
              <a:spcBef>
                <a:spcPts val="0"/>
              </a:spcBef>
              <a:spcAft>
                <a:spcPts val="0"/>
              </a:spcAft>
              <a:buClrTx/>
              <a:buSzTx/>
              <a:buFontTx/>
              <a:buNone/>
            </a:pPr>
            <a:endParaRPr sz="2400" b="0" i="0" u="none" strike="noStrike" kern="1200" cap="none" spc="0" baseline="0">
              <a:ln>
                <a:noFill/>
              </a:ln>
              <a:solidFill>
                <a:prstClr val="black"/>
              </a:solidFill>
              <a:latin typeface="Calibri" panose="020F0502020204030204"/>
              <a:ea typeface="Calibri" panose="020F0502020204030204"/>
              <a:cs typeface="Calibri" panose="020F0502020204030204"/>
            </a:endParaRPr>
          </a:p>
        </p:txBody>
      </p:sp>
      <p:sp>
        <p:nvSpPr>
          <p:cNvPr id="190" name="TextBox 12"/>
          <p:cNvSpPr>
            <a:spLocks noGrp="1"/>
          </p:cNvSpPr>
          <p:nvPr/>
        </p:nvSpPr>
        <p:spPr>
          <a:xfrm>
            <a:off x="3669211" y="5400473"/>
            <a:ext cx="453635" cy="609600"/>
          </a:xfrm>
          <a:prstGeom prst="rect">
            <a:avLst/>
          </a:prstGeom>
          <a:noFill/>
          <a:ln w="9525">
            <a:noFill/>
            <a:miter/>
          </a:ln>
        </p:spPr>
        <p:txBody>
          <a:bodyPr wrap="square" lIns="0" tIns="0" rIns="0" bIns="0">
            <a:spAutoFit/>
          </a:bodyPr>
          <a:lstStyle>
            <a:lvl1pPr algn="ctr">
              <a:spcBef>
                <a:spcPts val="0"/>
              </a:spcBef>
              <a:spcAft>
                <a:spcPts val="0"/>
              </a:spcAft>
              <a:buNone/>
              <a:defRPr sz="14000" b="1">
                <a:ln w="12700">
                  <a:gradFill flip="none" rotWithShape="1">
                    <a:gsLst>
                      <a:gs pos="20000">
                        <a:schemeClr val="bg1">
                          <a:alpha val="0"/>
                        </a:schemeClr>
                      </a:gs>
                      <a:gs pos="80000">
                        <a:schemeClr val="bg1"/>
                      </a:gs>
                    </a:gsLst>
                    <a:lin ang="8100000" scaled="1"/>
                    <a:tileRect/>
                  </a:gradFill>
                </a:ln>
                <a:solidFill>
                  <a:schemeClr val="bg2">
                    <a:lumMod val="50000"/>
                  </a:schemeClr>
                </a:solidFill>
                <a:latin typeface="Agency FB" panose="020B0503020202020204"/>
                <a:ea typeface="Agency FB" panose="020B0503020202020204"/>
                <a:cs typeface="Agency FB" panose="020B0503020202020204"/>
              </a:defRPr>
            </a:lvl1pPr>
          </a:lstStyle>
          <a:p>
            <a:pPr marL="0" marR="0" lvl="0" indent="0" algn="ctr" defTabSz="457200">
              <a:lnSpc>
                <a:spcPct val="100000"/>
              </a:lnSpc>
              <a:spcBef>
                <a:spcPts val="0"/>
              </a:spcBef>
              <a:spcAft>
                <a:spcPts val="0"/>
              </a:spcAft>
              <a:buClrTx/>
              <a:buSzTx/>
              <a:buFontTx/>
              <a:buNone/>
            </a:pPr>
            <a:endParaRPr sz="4800" b="0" i="0" u="none" strike="noStrike" kern="1200" cap="none" spc="0" baseline="0">
              <a:ln w="12700">
                <a:noFill/>
              </a:ln>
              <a:solidFill>
                <a:prstClr val="white"/>
              </a:solidFill>
              <a:latin typeface="Agency FB" panose="020B0503020202020204"/>
              <a:ea typeface="Agency FB" panose="020B0503020202020204"/>
              <a:cs typeface="Agency FB" panose="020B0503020202020204"/>
            </a:endParaRPr>
          </a:p>
        </p:txBody>
      </p:sp>
      <p:sp>
        <p:nvSpPr>
          <p:cNvPr id="191" name="Freeform 5"/>
          <p:cNvSpPr>
            <a:spLocks noGrp="1"/>
          </p:cNvSpPr>
          <p:nvPr/>
        </p:nvSpPr>
        <p:spPr>
          <a:xfrm rot="10800000">
            <a:off x="11163582" y="5319809"/>
            <a:ext cx="755664" cy="756000"/>
          </a:xfrm>
          <a:prstGeom prst="ellipse">
            <a:avLst/>
          </a:prstGeom>
          <a:solidFill>
            <a:schemeClr val="accent6">
              <a:lumMod val="75000"/>
            </a:schemeClr>
          </a:solidFill>
          <a:ln w="25400">
            <a:solidFill>
              <a:schemeClr val="accent6">
                <a:lumMod val="60000"/>
                <a:lumOff val="40000"/>
              </a:schemeClr>
            </a:solidFill>
          </a:ln>
          <a:effectLst>
            <a:outerShdw blurRad="254000" dist="114300" dir="2700000" algn="tl" rotWithShape="0">
              <a:prstClr val="black">
                <a:alpha val="25000"/>
              </a:prstClr>
            </a:outerShdw>
          </a:effectLst>
        </p:spPr>
        <p:txBody>
          <a:bodyPr vert="horz" wrap="square" lIns="121920" tIns="60960" rIns="121920" bIns="60960" anchor="t"/>
          <a:lstStyle/>
          <a:p>
            <a:pPr marL="0" marR="0" lvl="0" indent="0" algn="l" defTabSz="457200">
              <a:lnSpc>
                <a:spcPct val="100000"/>
              </a:lnSpc>
              <a:spcBef>
                <a:spcPts val="0"/>
              </a:spcBef>
              <a:spcAft>
                <a:spcPts val="0"/>
              </a:spcAft>
              <a:buClrTx/>
              <a:buSzTx/>
              <a:buFontTx/>
              <a:buNone/>
            </a:pPr>
            <a:endParaRPr sz="2400" b="0" i="0" u="none" strike="noStrike" kern="1200" cap="none" spc="0" baseline="0">
              <a:ln>
                <a:noFill/>
              </a:ln>
              <a:solidFill>
                <a:prstClr val="black"/>
              </a:solidFill>
              <a:latin typeface="Calibri" panose="020F0502020204030204"/>
              <a:ea typeface="Calibri" panose="020F0502020204030204"/>
              <a:cs typeface="Calibri" panose="020F0502020204030204"/>
            </a:endParaRPr>
          </a:p>
        </p:txBody>
      </p:sp>
      <p:sp>
        <p:nvSpPr>
          <p:cNvPr id="193" name="Freeform 20"/>
          <p:cNvSpPr>
            <a:spLocks noGrp="1"/>
          </p:cNvSpPr>
          <p:nvPr/>
        </p:nvSpPr>
        <p:spPr>
          <a:xfrm>
            <a:off x="11383835" y="5525981"/>
            <a:ext cx="315158" cy="393578"/>
          </a:xfrm>
          <a:custGeom>
            <a:avLst/>
            <a:gdLst>
              <a:gd name="T0" fmla="*/ 147 w 216"/>
              <a:gd name="T1" fmla="*/ 233 h 270"/>
              <a:gd name="T2" fmla="*/ 165 w 216"/>
              <a:gd name="T3" fmla="*/ 200 h 270"/>
              <a:gd name="T4" fmla="*/ 216 w 216"/>
              <a:gd name="T5" fmla="*/ 108 h 270"/>
              <a:gd name="T6" fmla="*/ 108 w 216"/>
              <a:gd name="T7" fmla="*/ 0 h 270"/>
              <a:gd name="T8" fmla="*/ 0 w 216"/>
              <a:gd name="T9" fmla="*/ 108 h 270"/>
              <a:gd name="T10" fmla="*/ 51 w 216"/>
              <a:gd name="T11" fmla="*/ 200 h 270"/>
              <a:gd name="T12" fmla="*/ 70 w 216"/>
              <a:gd name="T13" fmla="*/ 233 h 270"/>
              <a:gd name="T14" fmla="*/ 70 w 216"/>
              <a:gd name="T15" fmla="*/ 247 h 270"/>
              <a:gd name="T16" fmla="*/ 93 w 216"/>
              <a:gd name="T17" fmla="*/ 270 h 270"/>
              <a:gd name="T18" fmla="*/ 123 w 216"/>
              <a:gd name="T19" fmla="*/ 270 h 270"/>
              <a:gd name="T20" fmla="*/ 147 w 216"/>
              <a:gd name="T21" fmla="*/ 247 h 270"/>
              <a:gd name="T22" fmla="*/ 147 w 216"/>
              <a:gd name="T23" fmla="*/ 233 h 270"/>
              <a:gd name="T24" fmla="*/ 124 w 216"/>
              <a:gd name="T25" fmla="*/ 224 h 270"/>
              <a:gd name="T26" fmla="*/ 92 w 216"/>
              <a:gd name="T27" fmla="*/ 224 h 270"/>
              <a:gd name="T28" fmla="*/ 64 w 216"/>
              <a:gd name="T29" fmla="*/ 180 h 270"/>
              <a:gd name="T30" fmla="*/ 23 w 216"/>
              <a:gd name="T31" fmla="*/ 108 h 270"/>
              <a:gd name="T32" fmla="*/ 108 w 216"/>
              <a:gd name="T33" fmla="*/ 23 h 270"/>
              <a:gd name="T34" fmla="*/ 193 w 216"/>
              <a:gd name="T35" fmla="*/ 108 h 270"/>
              <a:gd name="T36" fmla="*/ 153 w 216"/>
              <a:gd name="T37" fmla="*/ 180 h 270"/>
              <a:gd name="T38" fmla="*/ 124 w 216"/>
              <a:gd name="T39" fmla="*/ 224 h 270"/>
            </a:gdLst>
            <a:ahLst/>
            <a:cxnLst/>
            <a:rect l="0" t="0" r="r" b="b"/>
            <a:pathLst>
              <a:path w="216" h="270">
                <a:moveTo>
                  <a:pt x="147" y="233"/>
                </a:moveTo>
                <a:cubicBezTo>
                  <a:pt x="147" y="219"/>
                  <a:pt x="153" y="207"/>
                  <a:pt x="165" y="200"/>
                </a:cubicBezTo>
                <a:cubicBezTo>
                  <a:pt x="195" y="181"/>
                  <a:pt x="216" y="147"/>
                  <a:pt x="216" y="108"/>
                </a:cubicBezTo>
                <a:cubicBezTo>
                  <a:pt x="216" y="49"/>
                  <a:pt x="168" y="0"/>
                  <a:pt x="108" y="0"/>
                </a:cubicBezTo>
                <a:cubicBezTo>
                  <a:pt x="49" y="0"/>
                  <a:pt x="0" y="49"/>
                  <a:pt x="0" y="108"/>
                </a:cubicBezTo>
                <a:cubicBezTo>
                  <a:pt x="0" y="147"/>
                  <a:pt x="21" y="181"/>
                  <a:pt x="51" y="200"/>
                </a:cubicBezTo>
                <a:cubicBezTo>
                  <a:pt x="63" y="207"/>
                  <a:pt x="70" y="219"/>
                  <a:pt x="70" y="233"/>
                </a:cubicBezTo>
                <a:cubicBezTo>
                  <a:pt x="70" y="247"/>
                  <a:pt x="70" y="247"/>
                  <a:pt x="70" y="247"/>
                </a:cubicBezTo>
                <a:cubicBezTo>
                  <a:pt x="93" y="270"/>
                  <a:pt x="93" y="270"/>
                  <a:pt x="93" y="270"/>
                </a:cubicBezTo>
                <a:cubicBezTo>
                  <a:pt x="123" y="270"/>
                  <a:pt x="123" y="270"/>
                  <a:pt x="123" y="270"/>
                </a:cubicBezTo>
                <a:cubicBezTo>
                  <a:pt x="147" y="247"/>
                  <a:pt x="147" y="247"/>
                  <a:pt x="147" y="247"/>
                </a:cubicBezTo>
                <a:lnTo>
                  <a:pt x="147" y="233"/>
                </a:lnTo>
                <a:close/>
                <a:moveTo>
                  <a:pt x="124" y="224"/>
                </a:moveTo>
                <a:cubicBezTo>
                  <a:pt x="92" y="224"/>
                  <a:pt x="92" y="224"/>
                  <a:pt x="92" y="224"/>
                </a:cubicBezTo>
                <a:cubicBezTo>
                  <a:pt x="89" y="206"/>
                  <a:pt x="79" y="190"/>
                  <a:pt x="64" y="180"/>
                </a:cubicBezTo>
                <a:cubicBezTo>
                  <a:pt x="38" y="165"/>
                  <a:pt x="23" y="138"/>
                  <a:pt x="23" y="108"/>
                </a:cubicBezTo>
                <a:cubicBezTo>
                  <a:pt x="23" y="62"/>
                  <a:pt x="61" y="23"/>
                  <a:pt x="108" y="23"/>
                </a:cubicBezTo>
                <a:cubicBezTo>
                  <a:pt x="155" y="23"/>
                  <a:pt x="193" y="62"/>
                  <a:pt x="193" y="108"/>
                </a:cubicBezTo>
                <a:cubicBezTo>
                  <a:pt x="193" y="138"/>
                  <a:pt x="178" y="165"/>
                  <a:pt x="153" y="180"/>
                </a:cubicBezTo>
                <a:cubicBezTo>
                  <a:pt x="137" y="190"/>
                  <a:pt x="127" y="206"/>
                  <a:pt x="124" y="224"/>
                </a:cubicBezTo>
                <a:close/>
              </a:path>
            </a:pathLst>
          </a:custGeom>
          <a:solidFill>
            <a:schemeClr val="bg1"/>
          </a:solidFill>
          <a:ln>
            <a:solidFill>
              <a:schemeClr val="accent6">
                <a:lumMod val="60000"/>
                <a:lumOff val="40000"/>
              </a:schemeClr>
            </a:solidFill>
          </a:ln>
        </p:spPr>
        <p:txBody>
          <a:bodyPr anchor="ctr"/>
          <a:lstStyle/>
          <a:p>
            <a:pPr marL="0" marR="0" lvl="0" indent="0" algn="ctr" defTabSz="457200">
              <a:lnSpc>
                <a:spcPct val="100000"/>
              </a:lnSpc>
              <a:spcBef>
                <a:spcPts val="0"/>
              </a:spcBef>
              <a:spcAft>
                <a:spcPts val="0"/>
              </a:spcAft>
              <a:buClrTx/>
              <a:buSzTx/>
              <a:buFontTx/>
              <a:buNone/>
            </a:pPr>
            <a:endParaRPr sz="2400" b="0" i="0" u="none" strike="noStrike" kern="1200" cap="none" spc="0" baseline="0">
              <a:ln>
                <a:noFill/>
              </a:ln>
              <a:solidFill>
                <a:srgbClr val="FFFFFF"/>
              </a:solidFill>
              <a:latin typeface="Calibri" panose="020F0502020204030204"/>
              <a:ea typeface="Calibri" panose="020F0502020204030204"/>
              <a:cs typeface="Calibri" panose="020F0502020204030204"/>
            </a:endParaRPr>
          </a:p>
        </p:txBody>
      </p:sp>
      <p:sp>
        <p:nvSpPr>
          <p:cNvPr id="194" name="Freeform 21"/>
          <p:cNvSpPr>
            <a:spLocks noGrp="1"/>
          </p:cNvSpPr>
          <p:nvPr/>
        </p:nvSpPr>
        <p:spPr>
          <a:xfrm>
            <a:off x="11474091" y="5595523"/>
            <a:ext cx="134644" cy="168676"/>
          </a:xfrm>
          <a:custGeom>
            <a:avLst/>
            <a:gdLst>
              <a:gd name="T0" fmla="*/ 57 w 91"/>
              <a:gd name="T1" fmla="*/ 44 h 114"/>
              <a:gd name="T2" fmla="*/ 75 w 91"/>
              <a:gd name="T3" fmla="*/ 0 h 114"/>
              <a:gd name="T4" fmla="*/ 0 w 91"/>
              <a:gd name="T5" fmla="*/ 70 h 114"/>
              <a:gd name="T6" fmla="*/ 34 w 91"/>
              <a:gd name="T7" fmla="*/ 70 h 114"/>
              <a:gd name="T8" fmla="*/ 16 w 91"/>
              <a:gd name="T9" fmla="*/ 114 h 114"/>
              <a:gd name="T10" fmla="*/ 91 w 91"/>
              <a:gd name="T11" fmla="*/ 44 h 114"/>
              <a:gd name="T12" fmla="*/ 57 w 91"/>
              <a:gd name="T13" fmla="*/ 44 h 114"/>
            </a:gdLst>
            <a:ahLst/>
            <a:cxnLst/>
            <a:rect l="0" t="0" r="r" b="b"/>
            <a:pathLst>
              <a:path w="91" h="114">
                <a:moveTo>
                  <a:pt x="57" y="44"/>
                </a:moveTo>
                <a:lnTo>
                  <a:pt x="75" y="0"/>
                </a:lnTo>
                <a:lnTo>
                  <a:pt x="0" y="70"/>
                </a:lnTo>
                <a:lnTo>
                  <a:pt x="34" y="70"/>
                </a:lnTo>
                <a:lnTo>
                  <a:pt x="16" y="114"/>
                </a:lnTo>
                <a:lnTo>
                  <a:pt x="91" y="44"/>
                </a:lnTo>
                <a:lnTo>
                  <a:pt x="57" y="44"/>
                </a:lnTo>
                <a:close/>
              </a:path>
            </a:pathLst>
          </a:custGeom>
          <a:solidFill>
            <a:schemeClr val="bg1"/>
          </a:solidFill>
          <a:ln>
            <a:solidFill>
              <a:schemeClr val="accent6">
                <a:lumMod val="60000"/>
                <a:lumOff val="40000"/>
              </a:schemeClr>
            </a:solidFill>
          </a:ln>
        </p:spPr>
        <p:txBody>
          <a:bodyPr anchor="ctr"/>
          <a:lstStyle/>
          <a:p>
            <a:pPr marL="0" marR="0" lvl="0" indent="0" algn="ctr" defTabSz="457200">
              <a:lnSpc>
                <a:spcPct val="100000"/>
              </a:lnSpc>
              <a:spcBef>
                <a:spcPts val="0"/>
              </a:spcBef>
              <a:spcAft>
                <a:spcPts val="0"/>
              </a:spcAft>
              <a:buClrTx/>
              <a:buSzTx/>
              <a:buFontTx/>
              <a:buNone/>
            </a:pPr>
            <a:endParaRPr sz="2400" b="0" i="0" u="none" strike="noStrike" kern="1200" cap="none" spc="0" baseline="0">
              <a:ln>
                <a:noFill/>
              </a:ln>
              <a:solidFill>
                <a:srgbClr val="FFFFFF"/>
              </a:solidFill>
              <a:latin typeface="Calibri" panose="020F0502020204030204"/>
              <a:ea typeface="Calibri" panose="020F0502020204030204"/>
              <a:cs typeface="Calibri" panose="020F0502020204030204"/>
            </a:endParaRPr>
          </a:p>
        </p:txBody>
      </p:sp>
      <p:sp>
        <p:nvSpPr>
          <p:cNvPr id="195" name="文本框 42"/>
          <p:cNvSpPr>
            <a:spLocks noGrp="1"/>
          </p:cNvSpPr>
          <p:nvPr/>
        </p:nvSpPr>
        <p:spPr>
          <a:xfrm rot="5400000">
            <a:off x="-1098842" y="3124710"/>
            <a:ext cx="5257802" cy="1129284"/>
          </a:xfrm>
          <a:prstGeom prst="rect">
            <a:avLst/>
          </a:prstGeom>
          <a:noFill/>
        </p:spPr>
        <p:txBody>
          <a:bodyPr wrap="square" lIns="0" tIns="0" rIns="0" bIns="0">
            <a:spAutoFit/>
          </a:bodyPr>
          <a:lstStyle>
            <a:defPPr algn="ctr">
              <a:defRPr sz="5700" b="1">
                <a:solidFill>
                  <a:srgbClr val="FFFFFF"/>
                </a:solidFill>
                <a:latin typeface="Arial" panose="020B0604020202020204"/>
                <a:ea typeface="Arial" panose="020B0604020202020204"/>
                <a:cs typeface="Arial" panose="020B0604020202020204"/>
              </a:defRPr>
            </a:defPPr>
          </a:lstStyle>
          <a:p>
            <a:pPr marL="0" marR="0" lvl="0" indent="0" algn="ctr" defTabSz="457200">
              <a:lnSpc>
                <a:spcPct val="130000"/>
              </a:lnSpc>
              <a:spcBef>
                <a:spcPts val="0"/>
              </a:spcBef>
              <a:spcAft>
                <a:spcPts val="0"/>
              </a:spcAft>
              <a:buClrTx/>
              <a:buSzTx/>
              <a:buFontTx/>
              <a:buNone/>
              <a:defRPr sz="5700" b="1">
                <a:solidFill>
                  <a:srgbClr val="FFFFFF"/>
                </a:solidFill>
                <a:latin typeface="Arial" panose="020B0604020202020204"/>
                <a:ea typeface="Arial" panose="020B0604020202020204"/>
                <a:cs typeface="Arial" panose="020B0604020202020204"/>
              </a:defRPr>
            </a:pPr>
            <a:r>
              <a:rPr sz="5700" b="1" i="0" u="none" strike="noStrike" cap="none" spc="0" baseline="0">
                <a:ln>
                  <a:noFill/>
                </a:ln>
                <a:solidFill>
                  <a:srgbClr val="FFFFFF"/>
                </a:solidFill>
                <a:latin typeface="Arial" panose="020B0604020202020204"/>
                <a:ea typeface="Arial" panose="020B0604020202020204"/>
                <a:cs typeface="Arial" panose="020B0604020202020204"/>
              </a:rPr>
              <a:t>CONTENTS</a:t>
            </a:r>
            <a:endParaRPr sz="6000" b="1" i="0" u="none" strike="noStrike" kern="1200" cap="none" spc="0" baseline="0">
              <a:ln>
                <a:noFill/>
              </a:ln>
              <a:solidFill>
                <a:prstClr val="white"/>
              </a:solidFill>
              <a:latin typeface="微软雅黑" panose="020B0503020204020204" charset="-122"/>
              <a:ea typeface="微软雅黑" panose="020B0503020204020204" charset="-122"/>
              <a:cs typeface="微软雅黑" panose="020B0503020204020204" charset="-122"/>
            </a:endParaRPr>
          </a:p>
        </p:txBody>
      </p:sp>
      <p:sp>
        <p:nvSpPr>
          <p:cNvPr id="196" name="Freeform 5"/>
          <p:cNvSpPr>
            <a:spLocks noGrp="1"/>
          </p:cNvSpPr>
          <p:nvPr/>
        </p:nvSpPr>
        <p:spPr>
          <a:xfrm rot="10800000">
            <a:off x="11163582" y="2549921"/>
            <a:ext cx="755664" cy="756000"/>
          </a:xfrm>
          <a:prstGeom prst="ellipse">
            <a:avLst/>
          </a:prstGeom>
          <a:gradFill flip="none" rotWithShape="1">
            <a:gsLst>
              <a:gs pos="0">
                <a:schemeClr val="accent2"/>
              </a:gs>
              <a:gs pos="100000">
                <a:schemeClr val="accent2">
                  <a:lumMod val="75000"/>
                </a:schemeClr>
              </a:gs>
            </a:gsLst>
            <a:lin ang="2700000" scaled="1"/>
            <a:tileRect/>
          </a:gradFill>
          <a:ln w="25400">
            <a:gradFill flip="none" rotWithShape="1">
              <a:gsLst>
                <a:gs pos="0">
                  <a:schemeClr val="accent2">
                    <a:lumMod val="75000"/>
                  </a:schemeClr>
                </a:gs>
                <a:gs pos="100000">
                  <a:schemeClr val="accent2"/>
                </a:gs>
              </a:gsLst>
              <a:lin ang="2700000" scaled="1"/>
              <a:tileRect/>
            </a:gradFill>
          </a:ln>
          <a:effectLst>
            <a:outerShdw blurRad="254000" dist="114300" dir="2700000" algn="tl" rotWithShape="0">
              <a:prstClr val="black">
                <a:alpha val="25000"/>
              </a:prstClr>
            </a:outerShdw>
          </a:effectLst>
        </p:spPr>
        <p:txBody>
          <a:bodyPr vert="horz" wrap="square" lIns="121920" tIns="60960" rIns="121920" bIns="60960" anchor="t"/>
          <a:lstStyle/>
          <a:p>
            <a:pPr marL="0" marR="0" lvl="0" indent="0" algn="l" defTabSz="457200">
              <a:lnSpc>
                <a:spcPct val="100000"/>
              </a:lnSpc>
              <a:spcBef>
                <a:spcPts val="0"/>
              </a:spcBef>
              <a:spcAft>
                <a:spcPts val="0"/>
              </a:spcAft>
              <a:buClrTx/>
              <a:buSzTx/>
              <a:buFontTx/>
              <a:buNone/>
            </a:pPr>
            <a:endParaRPr sz="2400" b="0" i="0" u="none" strike="noStrike" kern="1200" cap="none" spc="0" baseline="0">
              <a:ln>
                <a:noFill/>
              </a:ln>
              <a:solidFill>
                <a:prstClr val="black"/>
              </a:solidFill>
              <a:latin typeface="Calibri" panose="020F0502020204030204"/>
              <a:ea typeface="Calibri" panose="020F0502020204030204"/>
              <a:cs typeface="Calibri" panose="020F0502020204030204"/>
            </a:endParaRPr>
          </a:p>
        </p:txBody>
      </p:sp>
      <p:sp>
        <p:nvSpPr>
          <p:cNvPr id="197" name="任意多边形 4"/>
          <p:cNvSpPr>
            <a:spLocks noGrp="1"/>
          </p:cNvSpPr>
          <p:nvPr/>
        </p:nvSpPr>
        <p:spPr>
          <a:xfrm>
            <a:off x="4844022" y="3827937"/>
            <a:ext cx="6133071" cy="828920"/>
          </a:xfrm>
          <a:custGeom>
            <a:avLst/>
            <a:gdLst>
              <a:gd name="connsiteX0" fmla="*/ 6197162 w 6565124"/>
              <a:gd name="connsiteY0" fmla="*/ 1112703 h 1112703"/>
              <a:gd name="connsiteX1" fmla="*/ 5690821 w 6565124"/>
              <a:gd name="connsiteY1" fmla="*/ 1112703 h 1112703"/>
              <a:gd name="connsiteX2" fmla="*/ 5685849 w 6565124"/>
              <a:gd name="connsiteY2" fmla="*/ 1112703 h 1112703"/>
              <a:gd name="connsiteX3" fmla="*/ 5186165 w 6565124"/>
              <a:gd name="connsiteY3" fmla="*/ 1112703 h 1112703"/>
              <a:gd name="connsiteX4" fmla="*/ 5179508 w 6565124"/>
              <a:gd name="connsiteY4" fmla="*/ 1112703 h 1112703"/>
              <a:gd name="connsiteX5" fmla="*/ 4679824 w 6565124"/>
              <a:gd name="connsiteY5" fmla="*/ 1112703 h 1112703"/>
              <a:gd name="connsiteX6" fmla="*/ 4674852 w 6565124"/>
              <a:gd name="connsiteY6" fmla="*/ 1112703 h 1112703"/>
              <a:gd name="connsiteX7" fmla="*/ 4354760 w 6565124"/>
              <a:gd name="connsiteY7" fmla="*/ 1112703 h 1112703"/>
              <a:gd name="connsiteX8" fmla="*/ 4238331 w 6565124"/>
              <a:gd name="connsiteY8" fmla="*/ 1112703 h 1112703"/>
              <a:gd name="connsiteX9" fmla="*/ 4168511 w 6565124"/>
              <a:gd name="connsiteY9" fmla="*/ 1112703 h 1112703"/>
              <a:gd name="connsiteX10" fmla="*/ 3848419 w 6565124"/>
              <a:gd name="connsiteY10" fmla="*/ 1112703 h 1112703"/>
              <a:gd name="connsiteX11" fmla="*/ 3843447 w 6565124"/>
              <a:gd name="connsiteY11" fmla="*/ 1112703 h 1112703"/>
              <a:gd name="connsiteX12" fmla="*/ 3731991 w 6565124"/>
              <a:gd name="connsiteY12" fmla="*/ 1112703 h 1112703"/>
              <a:gd name="connsiteX13" fmla="*/ 3727018 w 6565124"/>
              <a:gd name="connsiteY13" fmla="*/ 1112703 h 1112703"/>
              <a:gd name="connsiteX14" fmla="*/ 3343763 w 6565124"/>
              <a:gd name="connsiteY14" fmla="*/ 1112703 h 1112703"/>
              <a:gd name="connsiteX15" fmla="*/ 3337106 w 6565124"/>
              <a:gd name="connsiteY15" fmla="*/ 1112703 h 1112703"/>
              <a:gd name="connsiteX16" fmla="*/ 3227334 w 6565124"/>
              <a:gd name="connsiteY16" fmla="*/ 1112703 h 1112703"/>
              <a:gd name="connsiteX17" fmla="*/ 3220677 w 6565124"/>
              <a:gd name="connsiteY17" fmla="*/ 1112703 h 1112703"/>
              <a:gd name="connsiteX18" fmla="*/ 2837422 w 6565124"/>
              <a:gd name="connsiteY18" fmla="*/ 1112703 h 1112703"/>
              <a:gd name="connsiteX19" fmla="*/ 2832450 w 6565124"/>
              <a:gd name="connsiteY19" fmla="*/ 1112703 h 1112703"/>
              <a:gd name="connsiteX20" fmla="*/ 2720994 w 6565124"/>
              <a:gd name="connsiteY20" fmla="*/ 1112703 h 1112703"/>
              <a:gd name="connsiteX21" fmla="*/ 2716021 w 6565124"/>
              <a:gd name="connsiteY21" fmla="*/ 1112703 h 1112703"/>
              <a:gd name="connsiteX22" fmla="*/ 2395929 w 6565124"/>
              <a:gd name="connsiteY22" fmla="*/ 1112703 h 1112703"/>
              <a:gd name="connsiteX23" fmla="*/ 2326109 w 6565124"/>
              <a:gd name="connsiteY23" fmla="*/ 1112703 h 1112703"/>
              <a:gd name="connsiteX24" fmla="*/ 2209681 w 6565124"/>
              <a:gd name="connsiteY24" fmla="*/ 1112703 h 1112703"/>
              <a:gd name="connsiteX25" fmla="*/ 1889589 w 6565124"/>
              <a:gd name="connsiteY25" fmla="*/ 1112703 h 1112703"/>
              <a:gd name="connsiteX26" fmla="*/ 1884616 w 6565124"/>
              <a:gd name="connsiteY26" fmla="*/ 1112703 h 1112703"/>
              <a:gd name="connsiteX27" fmla="*/ 1384932 w 6565124"/>
              <a:gd name="connsiteY27" fmla="*/ 1112703 h 1112703"/>
              <a:gd name="connsiteX28" fmla="*/ 1378275 w 6565124"/>
              <a:gd name="connsiteY28" fmla="*/ 1112703 h 1112703"/>
              <a:gd name="connsiteX29" fmla="*/ 878592 w 6565124"/>
              <a:gd name="connsiteY29" fmla="*/ 1112703 h 1112703"/>
              <a:gd name="connsiteX30" fmla="*/ 873619 w 6565124"/>
              <a:gd name="connsiteY30" fmla="*/ 1112703 h 1112703"/>
              <a:gd name="connsiteX31" fmla="*/ 367278 w 6565124"/>
              <a:gd name="connsiteY31" fmla="*/ 1112703 h 1112703"/>
              <a:gd name="connsiteX32" fmla="*/ 268668 w 6565124"/>
              <a:gd name="connsiteY32" fmla="*/ 1056063 h 1112703"/>
              <a:gd name="connsiteX33" fmla="*/ 13011 w 6565124"/>
              <a:gd name="connsiteY33" fmla="*/ 612992 h 1112703"/>
              <a:gd name="connsiteX34" fmla="*/ 13011 w 6565124"/>
              <a:gd name="connsiteY34" fmla="*/ 499712 h 1112703"/>
              <a:gd name="connsiteX35" fmla="*/ 268668 w 6565124"/>
              <a:gd name="connsiteY35" fmla="*/ 56641 h 1112703"/>
              <a:gd name="connsiteX36" fmla="*/ 367278 w 6565124"/>
              <a:gd name="connsiteY36" fmla="*/ 0 h 1112703"/>
              <a:gd name="connsiteX37" fmla="*/ 870602 w 6565124"/>
              <a:gd name="connsiteY37" fmla="*/ 0 h 1112703"/>
              <a:gd name="connsiteX38" fmla="*/ 873619 w 6565124"/>
              <a:gd name="connsiteY38" fmla="*/ 0 h 1112703"/>
              <a:gd name="connsiteX39" fmla="*/ 877593 w 6565124"/>
              <a:gd name="connsiteY39" fmla="*/ 0 h 1112703"/>
              <a:gd name="connsiteX40" fmla="*/ 878592 w 6565124"/>
              <a:gd name="connsiteY40" fmla="*/ 0 h 1112703"/>
              <a:gd name="connsiteX41" fmla="*/ 963623 w 6565124"/>
              <a:gd name="connsiteY41" fmla="*/ 0 h 1112703"/>
              <a:gd name="connsiteX42" fmla="*/ 1362715 w 6565124"/>
              <a:gd name="connsiteY42" fmla="*/ 0 h 1112703"/>
              <a:gd name="connsiteX43" fmla="*/ 1378275 w 6565124"/>
              <a:gd name="connsiteY43" fmla="*/ 0 h 1112703"/>
              <a:gd name="connsiteX44" fmla="*/ 1378349 w 6565124"/>
              <a:gd name="connsiteY44" fmla="*/ 0 h 1112703"/>
              <a:gd name="connsiteX45" fmla="*/ 1384932 w 6565124"/>
              <a:gd name="connsiteY45" fmla="*/ 0 h 1112703"/>
              <a:gd name="connsiteX46" fmla="*/ 1509022 w 6565124"/>
              <a:gd name="connsiteY46" fmla="*/ 0 h 1112703"/>
              <a:gd name="connsiteX47" fmla="*/ 1881599 w 6565124"/>
              <a:gd name="connsiteY47" fmla="*/ 0 h 1112703"/>
              <a:gd name="connsiteX48" fmla="*/ 1884616 w 6565124"/>
              <a:gd name="connsiteY48" fmla="*/ 0 h 1112703"/>
              <a:gd name="connsiteX49" fmla="*/ 1888590 w 6565124"/>
              <a:gd name="connsiteY49" fmla="*/ 0 h 1112703"/>
              <a:gd name="connsiteX50" fmla="*/ 1889589 w 6565124"/>
              <a:gd name="connsiteY50" fmla="*/ 0 h 1112703"/>
              <a:gd name="connsiteX51" fmla="*/ 1974620 w 6565124"/>
              <a:gd name="connsiteY51" fmla="*/ 0 h 1112703"/>
              <a:gd name="connsiteX52" fmla="*/ 2169948 w 6565124"/>
              <a:gd name="connsiteY52" fmla="*/ 0 h 1112703"/>
              <a:gd name="connsiteX53" fmla="*/ 2209681 w 6565124"/>
              <a:gd name="connsiteY53" fmla="*/ 0 h 1112703"/>
              <a:gd name="connsiteX54" fmla="*/ 2293070 w 6565124"/>
              <a:gd name="connsiteY54" fmla="*/ 0 h 1112703"/>
              <a:gd name="connsiteX55" fmla="*/ 2326109 w 6565124"/>
              <a:gd name="connsiteY55" fmla="*/ 0 h 1112703"/>
              <a:gd name="connsiteX56" fmla="*/ 2343265 w 6565124"/>
              <a:gd name="connsiteY56" fmla="*/ 0 h 1112703"/>
              <a:gd name="connsiteX57" fmla="*/ 2395929 w 6565124"/>
              <a:gd name="connsiteY57" fmla="*/ 0 h 1112703"/>
              <a:gd name="connsiteX58" fmla="*/ 2446737 w 6565124"/>
              <a:gd name="connsiteY58" fmla="*/ 0 h 1112703"/>
              <a:gd name="connsiteX59" fmla="*/ 2456856 w 6565124"/>
              <a:gd name="connsiteY59" fmla="*/ 0 h 1112703"/>
              <a:gd name="connsiteX60" fmla="*/ 2596162 w 6565124"/>
              <a:gd name="connsiteY60" fmla="*/ 0 h 1112703"/>
              <a:gd name="connsiteX61" fmla="*/ 2628383 w 6565124"/>
              <a:gd name="connsiteY61" fmla="*/ 0 h 1112703"/>
              <a:gd name="connsiteX62" fmla="*/ 2678176 w 6565124"/>
              <a:gd name="connsiteY62" fmla="*/ 0 h 1112703"/>
              <a:gd name="connsiteX63" fmla="*/ 2713004 w 6565124"/>
              <a:gd name="connsiteY63" fmla="*/ 0 h 1112703"/>
              <a:gd name="connsiteX64" fmla="*/ 2716021 w 6565124"/>
              <a:gd name="connsiteY64" fmla="*/ 0 h 1112703"/>
              <a:gd name="connsiteX65" fmla="*/ 2719995 w 6565124"/>
              <a:gd name="connsiteY65" fmla="*/ 0 h 1112703"/>
              <a:gd name="connsiteX66" fmla="*/ 2720994 w 6565124"/>
              <a:gd name="connsiteY66" fmla="*/ 0 h 1112703"/>
              <a:gd name="connsiteX67" fmla="*/ 2738624 w 6565124"/>
              <a:gd name="connsiteY67" fmla="*/ 0 h 1112703"/>
              <a:gd name="connsiteX68" fmla="*/ 2801125 w 6565124"/>
              <a:gd name="connsiteY68" fmla="*/ 0 h 1112703"/>
              <a:gd name="connsiteX69" fmla="*/ 2806025 w 6565124"/>
              <a:gd name="connsiteY69" fmla="*/ 0 h 1112703"/>
              <a:gd name="connsiteX70" fmla="*/ 2829433 w 6565124"/>
              <a:gd name="connsiteY70" fmla="*/ 0 h 1112703"/>
              <a:gd name="connsiteX71" fmla="*/ 2832450 w 6565124"/>
              <a:gd name="connsiteY71" fmla="*/ 0 h 1112703"/>
              <a:gd name="connsiteX72" fmla="*/ 2836424 w 6565124"/>
              <a:gd name="connsiteY72" fmla="*/ 0 h 1112703"/>
              <a:gd name="connsiteX73" fmla="*/ 2837422 w 6565124"/>
              <a:gd name="connsiteY73" fmla="*/ 0 h 1112703"/>
              <a:gd name="connsiteX74" fmla="*/ 2922453 w 6565124"/>
              <a:gd name="connsiteY74" fmla="*/ 0 h 1112703"/>
              <a:gd name="connsiteX75" fmla="*/ 2974263 w 6565124"/>
              <a:gd name="connsiteY75" fmla="*/ 0 h 1112703"/>
              <a:gd name="connsiteX76" fmla="*/ 3090429 w 6565124"/>
              <a:gd name="connsiteY76" fmla="*/ 0 h 1112703"/>
              <a:gd name="connsiteX77" fmla="*/ 3090692 w 6565124"/>
              <a:gd name="connsiteY77" fmla="*/ 0 h 1112703"/>
              <a:gd name="connsiteX78" fmla="*/ 3205117 w 6565124"/>
              <a:gd name="connsiteY78" fmla="*/ 0 h 1112703"/>
              <a:gd name="connsiteX79" fmla="*/ 3206858 w 6565124"/>
              <a:gd name="connsiteY79" fmla="*/ 0 h 1112703"/>
              <a:gd name="connsiteX80" fmla="*/ 3220677 w 6565124"/>
              <a:gd name="connsiteY80" fmla="*/ 0 h 1112703"/>
              <a:gd name="connsiteX81" fmla="*/ 3220751 w 6565124"/>
              <a:gd name="connsiteY81" fmla="*/ 0 h 1112703"/>
              <a:gd name="connsiteX82" fmla="*/ 3227334 w 6565124"/>
              <a:gd name="connsiteY82" fmla="*/ 0 h 1112703"/>
              <a:gd name="connsiteX83" fmla="*/ 3321545 w 6565124"/>
              <a:gd name="connsiteY83" fmla="*/ 0 h 1112703"/>
              <a:gd name="connsiteX84" fmla="*/ 3337106 w 6565124"/>
              <a:gd name="connsiteY84" fmla="*/ 0 h 1112703"/>
              <a:gd name="connsiteX85" fmla="*/ 3337180 w 6565124"/>
              <a:gd name="connsiteY85" fmla="*/ 0 h 1112703"/>
              <a:gd name="connsiteX86" fmla="*/ 3343763 w 6565124"/>
              <a:gd name="connsiteY86" fmla="*/ 0 h 1112703"/>
              <a:gd name="connsiteX87" fmla="*/ 3351424 w 6565124"/>
              <a:gd name="connsiteY87" fmla="*/ 0 h 1112703"/>
              <a:gd name="connsiteX88" fmla="*/ 3467852 w 6565124"/>
              <a:gd name="connsiteY88" fmla="*/ 0 h 1112703"/>
              <a:gd name="connsiteX89" fmla="*/ 3522951 w 6565124"/>
              <a:gd name="connsiteY89" fmla="*/ 0 h 1112703"/>
              <a:gd name="connsiteX90" fmla="*/ 3633192 w 6565124"/>
              <a:gd name="connsiteY90" fmla="*/ 0 h 1112703"/>
              <a:gd name="connsiteX91" fmla="*/ 3639380 w 6565124"/>
              <a:gd name="connsiteY91" fmla="*/ 0 h 1112703"/>
              <a:gd name="connsiteX92" fmla="*/ 3695692 w 6565124"/>
              <a:gd name="connsiteY92" fmla="*/ 0 h 1112703"/>
              <a:gd name="connsiteX93" fmla="*/ 3724001 w 6565124"/>
              <a:gd name="connsiteY93" fmla="*/ 0 h 1112703"/>
              <a:gd name="connsiteX94" fmla="*/ 3727018 w 6565124"/>
              <a:gd name="connsiteY94" fmla="*/ 0 h 1112703"/>
              <a:gd name="connsiteX95" fmla="*/ 3730992 w 6565124"/>
              <a:gd name="connsiteY95" fmla="*/ 0 h 1112703"/>
              <a:gd name="connsiteX96" fmla="*/ 3731991 w 6565124"/>
              <a:gd name="connsiteY96" fmla="*/ 0 h 1112703"/>
              <a:gd name="connsiteX97" fmla="*/ 3749620 w 6565124"/>
              <a:gd name="connsiteY97" fmla="*/ 0 h 1112703"/>
              <a:gd name="connsiteX98" fmla="*/ 3812121 w 6565124"/>
              <a:gd name="connsiteY98" fmla="*/ 0 h 1112703"/>
              <a:gd name="connsiteX99" fmla="*/ 3817022 w 6565124"/>
              <a:gd name="connsiteY99" fmla="*/ 0 h 1112703"/>
              <a:gd name="connsiteX100" fmla="*/ 3840430 w 6565124"/>
              <a:gd name="connsiteY100" fmla="*/ 0 h 1112703"/>
              <a:gd name="connsiteX101" fmla="*/ 3843447 w 6565124"/>
              <a:gd name="connsiteY101" fmla="*/ 0 h 1112703"/>
              <a:gd name="connsiteX102" fmla="*/ 3847421 w 6565124"/>
              <a:gd name="connsiteY102" fmla="*/ 0 h 1112703"/>
              <a:gd name="connsiteX103" fmla="*/ 3848419 w 6565124"/>
              <a:gd name="connsiteY103" fmla="*/ 0 h 1112703"/>
              <a:gd name="connsiteX104" fmla="*/ 3933450 w 6565124"/>
              <a:gd name="connsiteY104" fmla="*/ 0 h 1112703"/>
              <a:gd name="connsiteX105" fmla="*/ 4012350 w 6565124"/>
              <a:gd name="connsiteY105" fmla="*/ 0 h 1112703"/>
              <a:gd name="connsiteX106" fmla="*/ 4135472 w 6565124"/>
              <a:gd name="connsiteY106" fmla="*/ 0 h 1112703"/>
              <a:gd name="connsiteX107" fmla="*/ 4168511 w 6565124"/>
              <a:gd name="connsiteY107" fmla="*/ 0 h 1112703"/>
              <a:gd name="connsiteX108" fmla="*/ 4177020 w 6565124"/>
              <a:gd name="connsiteY108" fmla="*/ 0 h 1112703"/>
              <a:gd name="connsiteX109" fmla="*/ 4185667 w 6565124"/>
              <a:gd name="connsiteY109" fmla="*/ 0 h 1112703"/>
              <a:gd name="connsiteX110" fmla="*/ 4231748 w 6565124"/>
              <a:gd name="connsiteY110" fmla="*/ 0 h 1112703"/>
              <a:gd name="connsiteX111" fmla="*/ 4238331 w 6565124"/>
              <a:gd name="connsiteY111" fmla="*/ 0 h 1112703"/>
              <a:gd name="connsiteX112" fmla="*/ 4299258 w 6565124"/>
              <a:gd name="connsiteY112" fmla="*/ 0 h 1112703"/>
              <a:gd name="connsiteX113" fmla="*/ 4302096 w 6565124"/>
              <a:gd name="connsiteY113" fmla="*/ 0 h 1112703"/>
              <a:gd name="connsiteX114" fmla="*/ 4354760 w 6565124"/>
              <a:gd name="connsiteY114" fmla="*/ 0 h 1112703"/>
              <a:gd name="connsiteX115" fmla="*/ 4470785 w 6565124"/>
              <a:gd name="connsiteY115" fmla="*/ 0 h 1112703"/>
              <a:gd name="connsiteX116" fmla="*/ 4671835 w 6565124"/>
              <a:gd name="connsiteY116" fmla="*/ 0 h 1112703"/>
              <a:gd name="connsiteX117" fmla="*/ 4674852 w 6565124"/>
              <a:gd name="connsiteY117" fmla="*/ 0 h 1112703"/>
              <a:gd name="connsiteX118" fmla="*/ 4678826 w 6565124"/>
              <a:gd name="connsiteY118" fmla="*/ 0 h 1112703"/>
              <a:gd name="connsiteX119" fmla="*/ 4679824 w 6565124"/>
              <a:gd name="connsiteY119" fmla="*/ 0 h 1112703"/>
              <a:gd name="connsiteX120" fmla="*/ 4764855 w 6565124"/>
              <a:gd name="connsiteY120" fmla="*/ 0 h 1112703"/>
              <a:gd name="connsiteX121" fmla="*/ 5163947 w 6565124"/>
              <a:gd name="connsiteY121" fmla="*/ 0 h 1112703"/>
              <a:gd name="connsiteX122" fmla="*/ 5179508 w 6565124"/>
              <a:gd name="connsiteY122" fmla="*/ 0 h 1112703"/>
              <a:gd name="connsiteX123" fmla="*/ 5179582 w 6565124"/>
              <a:gd name="connsiteY123" fmla="*/ 0 h 1112703"/>
              <a:gd name="connsiteX124" fmla="*/ 5186165 w 6565124"/>
              <a:gd name="connsiteY124" fmla="*/ 0 h 1112703"/>
              <a:gd name="connsiteX125" fmla="*/ 5310254 w 6565124"/>
              <a:gd name="connsiteY125" fmla="*/ 0 h 1112703"/>
              <a:gd name="connsiteX126" fmla="*/ 5682832 w 6565124"/>
              <a:gd name="connsiteY126" fmla="*/ 0 h 1112703"/>
              <a:gd name="connsiteX127" fmla="*/ 5685849 w 6565124"/>
              <a:gd name="connsiteY127" fmla="*/ 0 h 1112703"/>
              <a:gd name="connsiteX128" fmla="*/ 5689822 w 6565124"/>
              <a:gd name="connsiteY128" fmla="*/ 0 h 1112703"/>
              <a:gd name="connsiteX129" fmla="*/ 5690821 w 6565124"/>
              <a:gd name="connsiteY129" fmla="*/ 0 h 1112703"/>
              <a:gd name="connsiteX130" fmla="*/ 5775852 w 6565124"/>
              <a:gd name="connsiteY130" fmla="*/ 0 h 1112703"/>
              <a:gd name="connsiteX131" fmla="*/ 6197162 w 6565124"/>
              <a:gd name="connsiteY131" fmla="*/ 0 h 1112703"/>
              <a:gd name="connsiteX132" fmla="*/ 6295772 w 6565124"/>
              <a:gd name="connsiteY132" fmla="*/ 56641 h 1112703"/>
              <a:gd name="connsiteX133" fmla="*/ 6551428 w 6565124"/>
              <a:gd name="connsiteY133" fmla="*/ 499712 h 1112703"/>
              <a:gd name="connsiteX134" fmla="*/ 6551428 w 6565124"/>
              <a:gd name="connsiteY134" fmla="*/ 612992 h 1112703"/>
              <a:gd name="connsiteX135" fmla="*/ 6295772 w 6565124"/>
              <a:gd name="connsiteY135" fmla="*/ 1056063 h 1112703"/>
              <a:gd name="connsiteX136" fmla="*/ 6197162 w 6565124"/>
              <a:gd name="connsiteY136" fmla="*/ 1112703 h 1112703"/>
            </a:gdLst>
            <a:ahLst/>
            <a:cxnLst/>
            <a:rect l="l" t="t" r="r" b="b"/>
            <a:pathLst>
              <a:path w="6565124" h="1112703">
                <a:moveTo>
                  <a:pt x="6197162" y="1112703"/>
                </a:moveTo>
                <a:lnTo>
                  <a:pt x="5690821" y="1112703"/>
                </a:lnTo>
                <a:lnTo>
                  <a:pt x="5685849" y="1112703"/>
                </a:lnTo>
                <a:lnTo>
                  <a:pt x="5186165" y="1112703"/>
                </a:lnTo>
                <a:lnTo>
                  <a:pt x="5179508" y="1112703"/>
                </a:lnTo>
                <a:lnTo>
                  <a:pt x="4679824" y="1112703"/>
                </a:lnTo>
                <a:lnTo>
                  <a:pt x="4674852" y="1112703"/>
                </a:lnTo>
                <a:lnTo>
                  <a:pt x="4354760" y="1112703"/>
                </a:lnTo>
                <a:lnTo>
                  <a:pt x="4238331" y="1112703"/>
                </a:lnTo>
                <a:lnTo>
                  <a:pt x="4168511" y="1112703"/>
                </a:lnTo>
                <a:lnTo>
                  <a:pt x="3848419" y="1112703"/>
                </a:lnTo>
                <a:lnTo>
                  <a:pt x="3843447" y="1112703"/>
                </a:lnTo>
                <a:lnTo>
                  <a:pt x="3731991" y="1112703"/>
                </a:lnTo>
                <a:lnTo>
                  <a:pt x="3727018" y="1112703"/>
                </a:lnTo>
                <a:lnTo>
                  <a:pt x="3343763" y="1112703"/>
                </a:lnTo>
                <a:lnTo>
                  <a:pt x="3337106" y="1112703"/>
                </a:lnTo>
                <a:lnTo>
                  <a:pt x="3227334" y="1112703"/>
                </a:lnTo>
                <a:lnTo>
                  <a:pt x="3220677" y="1112703"/>
                </a:lnTo>
                <a:lnTo>
                  <a:pt x="2837422" y="1112703"/>
                </a:lnTo>
                <a:lnTo>
                  <a:pt x="2832450" y="1112703"/>
                </a:lnTo>
                <a:lnTo>
                  <a:pt x="2720994" y="1112703"/>
                </a:lnTo>
                <a:lnTo>
                  <a:pt x="2716021" y="1112703"/>
                </a:lnTo>
                <a:lnTo>
                  <a:pt x="2395929" y="1112703"/>
                </a:lnTo>
                <a:lnTo>
                  <a:pt x="2326109" y="1112703"/>
                </a:lnTo>
                <a:lnTo>
                  <a:pt x="2209681" y="1112703"/>
                </a:lnTo>
                <a:lnTo>
                  <a:pt x="1889589" y="1112703"/>
                </a:lnTo>
                <a:lnTo>
                  <a:pt x="1884616" y="1112703"/>
                </a:lnTo>
                <a:lnTo>
                  <a:pt x="1384932" y="1112703"/>
                </a:lnTo>
                <a:lnTo>
                  <a:pt x="1378275" y="1112703"/>
                </a:lnTo>
                <a:lnTo>
                  <a:pt x="878592" y="1112703"/>
                </a:lnTo>
                <a:lnTo>
                  <a:pt x="873619" y="1112703"/>
                </a:lnTo>
                <a:lnTo>
                  <a:pt x="367278" y="1112703"/>
                </a:lnTo>
                <a:cubicBezTo>
                  <a:pt x="331669" y="1112703"/>
                  <a:pt x="286929" y="1087124"/>
                  <a:pt x="268668" y="1056063"/>
                </a:cubicBezTo>
                <a:cubicBezTo>
                  <a:pt x="13011" y="612992"/>
                  <a:pt x="13011" y="612992"/>
                  <a:pt x="13011" y="612992"/>
                </a:cubicBezTo>
                <a:cubicBezTo>
                  <a:pt x="-4337" y="581931"/>
                  <a:pt x="-4337" y="530773"/>
                  <a:pt x="13011" y="499712"/>
                </a:cubicBezTo>
                <a:cubicBezTo>
                  <a:pt x="268668" y="56641"/>
                  <a:pt x="268668" y="56641"/>
                  <a:pt x="268668" y="56641"/>
                </a:cubicBezTo>
                <a:cubicBezTo>
                  <a:pt x="286929" y="25580"/>
                  <a:pt x="331669" y="0"/>
                  <a:pt x="367278" y="0"/>
                </a:cubicBezTo>
                <a:cubicBezTo>
                  <a:pt x="750764" y="0"/>
                  <a:pt x="846635" y="0"/>
                  <a:pt x="870602" y="0"/>
                </a:cubicBezTo>
                <a:lnTo>
                  <a:pt x="873619" y="0"/>
                </a:lnTo>
                <a:lnTo>
                  <a:pt x="877593" y="0"/>
                </a:lnTo>
                <a:cubicBezTo>
                  <a:pt x="878592" y="0"/>
                  <a:pt x="878592" y="0"/>
                  <a:pt x="878592" y="0"/>
                </a:cubicBezTo>
                <a:lnTo>
                  <a:pt x="963623" y="0"/>
                </a:lnTo>
                <a:cubicBezTo>
                  <a:pt x="1226941" y="0"/>
                  <a:pt x="1325686" y="0"/>
                  <a:pt x="1362715" y="0"/>
                </a:cubicBezTo>
                <a:lnTo>
                  <a:pt x="1378275" y="0"/>
                </a:lnTo>
                <a:lnTo>
                  <a:pt x="1378349" y="0"/>
                </a:lnTo>
                <a:cubicBezTo>
                  <a:pt x="1384932" y="0"/>
                  <a:pt x="1384932" y="0"/>
                  <a:pt x="1384932" y="0"/>
                </a:cubicBezTo>
                <a:lnTo>
                  <a:pt x="1509022" y="0"/>
                </a:lnTo>
                <a:cubicBezTo>
                  <a:pt x="1784605" y="0"/>
                  <a:pt x="1860628" y="0"/>
                  <a:pt x="1881599" y="0"/>
                </a:cubicBezTo>
                <a:lnTo>
                  <a:pt x="1884616" y="0"/>
                </a:lnTo>
                <a:lnTo>
                  <a:pt x="1888590" y="0"/>
                </a:lnTo>
                <a:cubicBezTo>
                  <a:pt x="1889589" y="0"/>
                  <a:pt x="1889589" y="0"/>
                  <a:pt x="1889589" y="0"/>
                </a:cubicBezTo>
                <a:lnTo>
                  <a:pt x="1974620" y="0"/>
                </a:lnTo>
                <a:cubicBezTo>
                  <a:pt x="2053615" y="0"/>
                  <a:pt x="2117799" y="0"/>
                  <a:pt x="2169948" y="0"/>
                </a:cubicBezTo>
                <a:lnTo>
                  <a:pt x="2209681" y="0"/>
                </a:lnTo>
                <a:lnTo>
                  <a:pt x="2293070" y="0"/>
                </a:lnTo>
                <a:lnTo>
                  <a:pt x="2326109" y="0"/>
                </a:lnTo>
                <a:lnTo>
                  <a:pt x="2343265" y="0"/>
                </a:lnTo>
                <a:cubicBezTo>
                  <a:pt x="2395929" y="0"/>
                  <a:pt x="2395929" y="0"/>
                  <a:pt x="2395929" y="0"/>
                </a:cubicBezTo>
                <a:lnTo>
                  <a:pt x="2446737" y="0"/>
                </a:lnTo>
                <a:lnTo>
                  <a:pt x="2456856" y="0"/>
                </a:lnTo>
                <a:lnTo>
                  <a:pt x="2596162" y="0"/>
                </a:lnTo>
                <a:lnTo>
                  <a:pt x="2628383" y="0"/>
                </a:lnTo>
                <a:lnTo>
                  <a:pt x="2678176" y="0"/>
                </a:lnTo>
                <a:lnTo>
                  <a:pt x="2713004" y="0"/>
                </a:lnTo>
                <a:lnTo>
                  <a:pt x="2716021" y="0"/>
                </a:lnTo>
                <a:lnTo>
                  <a:pt x="2719995" y="0"/>
                </a:lnTo>
                <a:lnTo>
                  <a:pt x="2720994" y="0"/>
                </a:lnTo>
                <a:lnTo>
                  <a:pt x="2738624" y="0"/>
                </a:lnTo>
                <a:cubicBezTo>
                  <a:pt x="2766661" y="0"/>
                  <a:pt x="2786742" y="0"/>
                  <a:pt x="2801125" y="0"/>
                </a:cubicBezTo>
                <a:lnTo>
                  <a:pt x="2806025" y="0"/>
                </a:lnTo>
                <a:lnTo>
                  <a:pt x="2829433" y="0"/>
                </a:lnTo>
                <a:lnTo>
                  <a:pt x="2832450" y="0"/>
                </a:lnTo>
                <a:lnTo>
                  <a:pt x="2836424" y="0"/>
                </a:lnTo>
                <a:cubicBezTo>
                  <a:pt x="2837422" y="0"/>
                  <a:pt x="2837422" y="0"/>
                  <a:pt x="2837422" y="0"/>
                </a:cubicBezTo>
                <a:lnTo>
                  <a:pt x="2922453" y="0"/>
                </a:lnTo>
                <a:lnTo>
                  <a:pt x="2974263" y="0"/>
                </a:lnTo>
                <a:lnTo>
                  <a:pt x="3090429" y="0"/>
                </a:lnTo>
                <a:lnTo>
                  <a:pt x="3090692" y="0"/>
                </a:lnTo>
                <a:lnTo>
                  <a:pt x="3205117" y="0"/>
                </a:lnTo>
                <a:lnTo>
                  <a:pt x="3206858" y="0"/>
                </a:lnTo>
                <a:lnTo>
                  <a:pt x="3220677" y="0"/>
                </a:lnTo>
                <a:lnTo>
                  <a:pt x="3220751" y="0"/>
                </a:lnTo>
                <a:lnTo>
                  <a:pt x="3227334" y="0"/>
                </a:lnTo>
                <a:lnTo>
                  <a:pt x="3321545" y="0"/>
                </a:lnTo>
                <a:lnTo>
                  <a:pt x="3337106" y="0"/>
                </a:lnTo>
                <a:lnTo>
                  <a:pt x="3337180" y="0"/>
                </a:lnTo>
                <a:cubicBezTo>
                  <a:pt x="3343763" y="0"/>
                  <a:pt x="3343763" y="0"/>
                  <a:pt x="3343763" y="0"/>
                </a:cubicBezTo>
                <a:lnTo>
                  <a:pt x="3351424" y="0"/>
                </a:lnTo>
                <a:lnTo>
                  <a:pt x="3467852" y="0"/>
                </a:lnTo>
                <a:lnTo>
                  <a:pt x="3522951" y="0"/>
                </a:lnTo>
                <a:lnTo>
                  <a:pt x="3633192" y="0"/>
                </a:lnTo>
                <a:lnTo>
                  <a:pt x="3639380" y="0"/>
                </a:lnTo>
                <a:lnTo>
                  <a:pt x="3695692" y="0"/>
                </a:lnTo>
                <a:lnTo>
                  <a:pt x="3724001" y="0"/>
                </a:lnTo>
                <a:lnTo>
                  <a:pt x="3727018" y="0"/>
                </a:lnTo>
                <a:lnTo>
                  <a:pt x="3730992" y="0"/>
                </a:lnTo>
                <a:lnTo>
                  <a:pt x="3731991" y="0"/>
                </a:lnTo>
                <a:lnTo>
                  <a:pt x="3749620" y="0"/>
                </a:lnTo>
                <a:cubicBezTo>
                  <a:pt x="3777658" y="0"/>
                  <a:pt x="3797739" y="0"/>
                  <a:pt x="3812121" y="0"/>
                </a:cubicBezTo>
                <a:lnTo>
                  <a:pt x="3817022" y="0"/>
                </a:lnTo>
                <a:lnTo>
                  <a:pt x="3840430" y="0"/>
                </a:lnTo>
                <a:lnTo>
                  <a:pt x="3843447" y="0"/>
                </a:lnTo>
                <a:lnTo>
                  <a:pt x="3847421" y="0"/>
                </a:lnTo>
                <a:cubicBezTo>
                  <a:pt x="3848419" y="0"/>
                  <a:pt x="3848419" y="0"/>
                  <a:pt x="3848419" y="0"/>
                </a:cubicBezTo>
                <a:lnTo>
                  <a:pt x="3933450" y="0"/>
                </a:lnTo>
                <a:lnTo>
                  <a:pt x="4012350" y="0"/>
                </a:lnTo>
                <a:lnTo>
                  <a:pt x="4135472" y="0"/>
                </a:lnTo>
                <a:lnTo>
                  <a:pt x="4168511" y="0"/>
                </a:lnTo>
                <a:lnTo>
                  <a:pt x="4177020" y="0"/>
                </a:lnTo>
                <a:lnTo>
                  <a:pt x="4185667" y="0"/>
                </a:lnTo>
                <a:lnTo>
                  <a:pt x="4231748" y="0"/>
                </a:lnTo>
                <a:lnTo>
                  <a:pt x="4238331" y="0"/>
                </a:lnTo>
                <a:lnTo>
                  <a:pt x="4299258" y="0"/>
                </a:lnTo>
                <a:lnTo>
                  <a:pt x="4302096" y="0"/>
                </a:lnTo>
                <a:cubicBezTo>
                  <a:pt x="4354760" y="0"/>
                  <a:pt x="4354760" y="0"/>
                  <a:pt x="4354760" y="0"/>
                </a:cubicBezTo>
                <a:lnTo>
                  <a:pt x="4470785" y="0"/>
                </a:lnTo>
                <a:cubicBezTo>
                  <a:pt x="4609411" y="0"/>
                  <a:pt x="4656107" y="0"/>
                  <a:pt x="4671835" y="0"/>
                </a:cubicBezTo>
                <a:lnTo>
                  <a:pt x="4674852" y="0"/>
                </a:lnTo>
                <a:lnTo>
                  <a:pt x="4678826" y="0"/>
                </a:lnTo>
                <a:cubicBezTo>
                  <a:pt x="4679824" y="0"/>
                  <a:pt x="4679824" y="0"/>
                  <a:pt x="4679824" y="0"/>
                </a:cubicBezTo>
                <a:lnTo>
                  <a:pt x="4764855" y="0"/>
                </a:lnTo>
                <a:cubicBezTo>
                  <a:pt x="5028174" y="0"/>
                  <a:pt x="5126918" y="0"/>
                  <a:pt x="5163947" y="0"/>
                </a:cubicBezTo>
                <a:lnTo>
                  <a:pt x="5179508" y="0"/>
                </a:lnTo>
                <a:lnTo>
                  <a:pt x="5179582" y="0"/>
                </a:lnTo>
                <a:cubicBezTo>
                  <a:pt x="5186165" y="0"/>
                  <a:pt x="5186165" y="0"/>
                  <a:pt x="5186165" y="0"/>
                </a:cubicBezTo>
                <a:lnTo>
                  <a:pt x="5310254" y="0"/>
                </a:lnTo>
                <a:cubicBezTo>
                  <a:pt x="5585838" y="0"/>
                  <a:pt x="5661860" y="0"/>
                  <a:pt x="5682832" y="0"/>
                </a:cubicBezTo>
                <a:lnTo>
                  <a:pt x="5685849" y="0"/>
                </a:lnTo>
                <a:lnTo>
                  <a:pt x="5689822" y="0"/>
                </a:lnTo>
                <a:cubicBezTo>
                  <a:pt x="5690821" y="0"/>
                  <a:pt x="5690821" y="0"/>
                  <a:pt x="5690821" y="0"/>
                </a:cubicBezTo>
                <a:lnTo>
                  <a:pt x="5775852" y="0"/>
                </a:lnTo>
                <a:cubicBezTo>
                  <a:pt x="6197162" y="0"/>
                  <a:pt x="6197162" y="0"/>
                  <a:pt x="6197162" y="0"/>
                </a:cubicBezTo>
                <a:cubicBezTo>
                  <a:pt x="6233684" y="0"/>
                  <a:pt x="6277511" y="25580"/>
                  <a:pt x="6295772" y="56641"/>
                </a:cubicBezTo>
                <a:cubicBezTo>
                  <a:pt x="6551428" y="499712"/>
                  <a:pt x="6551428" y="499712"/>
                  <a:pt x="6551428" y="499712"/>
                </a:cubicBezTo>
                <a:cubicBezTo>
                  <a:pt x="6569690" y="530772"/>
                  <a:pt x="6569690" y="581931"/>
                  <a:pt x="6551428" y="612992"/>
                </a:cubicBezTo>
                <a:cubicBezTo>
                  <a:pt x="6295772" y="1056063"/>
                  <a:pt x="6295772" y="1056063"/>
                  <a:pt x="6295772" y="1056063"/>
                </a:cubicBezTo>
                <a:cubicBezTo>
                  <a:pt x="6277511" y="1087124"/>
                  <a:pt x="6233684" y="1112703"/>
                  <a:pt x="6197162" y="1112703"/>
                </a:cubicBezTo>
                <a:close/>
              </a:path>
            </a:pathLst>
          </a:custGeom>
          <a:gradFill>
            <a:gsLst>
              <a:gs pos="0">
                <a:srgbClr val="DEDEDE"/>
              </a:gs>
              <a:gs pos="100000">
                <a:srgbClr val="FBFBFB"/>
              </a:gs>
            </a:gsLst>
            <a:lin ang="5400000" scaled="1"/>
          </a:gradFill>
          <a:ln w="31750" cap="flat">
            <a:gradFill>
              <a:gsLst>
                <a:gs pos="0">
                  <a:schemeClr val="bg1"/>
                </a:gs>
                <a:gs pos="100000">
                  <a:srgbClr val="DDDDDD"/>
                </a:gs>
              </a:gsLst>
              <a:lin ang="5400000" scaled="1"/>
            </a:gradFill>
            <a:prstDash val="solid"/>
            <a:miter/>
          </a:ln>
          <a:effectLst>
            <a:outerShdw blurRad="228600" dist="101600" dir="5400000" algn="t" rotWithShape="0">
              <a:schemeClr val="tx1">
                <a:lumMod val="85000"/>
                <a:lumOff val="15000"/>
                <a:alpha val="33000"/>
              </a:schemeClr>
            </a:outerShdw>
          </a:effectLst>
        </p:spPr>
        <p:txBody>
          <a:bodyPr vert="horz" wrap="square" lIns="91440" tIns="45720" rIns="91440" bIns="45720" anchor="t"/>
          <a:lstStyle/>
          <a:p>
            <a:pPr marL="0" marR="0" lvl="0" indent="0" defTabSz="457200">
              <a:lnSpc>
                <a:spcPct val="100000"/>
              </a:lnSpc>
              <a:spcBef>
                <a:spcPts val="0"/>
              </a:spcBef>
              <a:spcAft>
                <a:spcPts val="0"/>
              </a:spcAft>
              <a:buClrTx/>
              <a:buSzTx/>
              <a:buFontTx/>
              <a:buNone/>
            </a:pPr>
            <a:endParaRPr sz="2400" b="0" i="0" u="none" strike="noStrike" kern="1200" cap="none" spc="0" baseline="0">
              <a:ln>
                <a:noFill/>
              </a:ln>
              <a:solidFill>
                <a:prstClr val="black"/>
              </a:solidFill>
              <a:latin typeface="Calibri" panose="020F0502020204030204"/>
              <a:ea typeface="Calibri" panose="020F0502020204030204"/>
              <a:cs typeface="Calibri" panose="020F0502020204030204"/>
            </a:endParaRPr>
          </a:p>
        </p:txBody>
      </p:sp>
      <p:sp>
        <p:nvSpPr>
          <p:cNvPr id="198" name="Rectangle 11"/>
          <p:cNvSpPr>
            <a:spLocks noGrp="1"/>
          </p:cNvSpPr>
          <p:nvPr/>
        </p:nvSpPr>
        <p:spPr>
          <a:xfrm>
            <a:off x="5238750" y="3839210"/>
            <a:ext cx="5524500" cy="685800"/>
          </a:xfrm>
          <a:prstGeom prst="rect">
            <a:avLst/>
          </a:prstGeom>
          <a:noFill/>
          <a:ln>
            <a:noFill/>
          </a:ln>
        </p:spPr>
        <p:txBody>
          <a:bodyPr wrap="square" lIns="0" tIns="0" rIns="0" bIns="0" anchor="ctr">
            <a:noAutofit/>
          </a:bodyPr>
          <a:lstStyle>
            <a:defPPr algn="l">
              <a:defRPr sz="2175" b="1">
                <a:solidFill>
                  <a:srgbClr val="44546A"/>
                </a:solidFill>
                <a:latin typeface="Arial" panose="020B0604020202020204"/>
                <a:ea typeface="Arial" panose="020B0604020202020204"/>
                <a:cs typeface="Arial" panose="020B0604020202020204"/>
              </a:defRPr>
            </a:defPPr>
          </a:lstStyle>
          <a:p>
            <a:pPr marL="0" indent="0" algn="l" defTabSz="457200">
              <a:buNone/>
              <a:defRPr sz="2250" b="1">
                <a:solidFill>
                  <a:srgbClr val="44546A"/>
                </a:solidFill>
                <a:latin typeface="Arial" panose="020B0604020202020204"/>
                <a:ea typeface="Arial" panose="020B0604020202020204"/>
                <a:cs typeface="Arial" panose="020B0604020202020204"/>
              </a:defRPr>
            </a:pPr>
            <a:r>
              <a:rPr sz="2175" b="1">
                <a:solidFill>
                  <a:srgbClr val="44546A"/>
                </a:solidFill>
                <a:latin typeface="Arial" panose="020B0604020202020204"/>
                <a:ea typeface="Arial" panose="020B0604020202020204"/>
                <a:cs typeface="Arial" panose="020B0604020202020204"/>
              </a:rPr>
              <a:t>Chirp platform, excitation and processing</a:t>
            </a:r>
            <a:endParaRPr sz="2400" b="1">
              <a:solidFill>
                <a:srgbClr val="44546A"/>
              </a:solidFill>
              <a:latin typeface="Arial" panose="020B0604020202020204"/>
              <a:ea typeface="Arial" panose="020B0604020202020204"/>
              <a:cs typeface="Arial" panose="020B0604020202020204"/>
            </a:endParaRPr>
          </a:p>
        </p:txBody>
      </p:sp>
      <p:sp>
        <p:nvSpPr>
          <p:cNvPr id="200" name="Freeform 5"/>
          <p:cNvSpPr>
            <a:spLocks noGrp="1"/>
          </p:cNvSpPr>
          <p:nvPr/>
        </p:nvSpPr>
        <p:spPr>
          <a:xfrm rot="10800000">
            <a:off x="3384810" y="3723991"/>
            <a:ext cx="1065954" cy="1038345"/>
          </a:xfrm>
          <a:prstGeom prst="ellipse">
            <a:avLst/>
          </a:prstGeom>
          <a:gradFill flip="none" rotWithShape="1">
            <a:gsLst>
              <a:gs pos="0">
                <a:schemeClr val="bg1"/>
              </a:gs>
              <a:gs pos="100000">
                <a:srgbClr val="D9D9D9"/>
              </a:gs>
            </a:gsLst>
            <a:lin ang="2700000" scaled="1"/>
            <a:tileRect/>
          </a:gradFill>
          <a:ln w="25400">
            <a:gradFill flip="none" rotWithShape="1">
              <a:gsLst>
                <a:gs pos="29000">
                  <a:srgbClr val="E0E0E0"/>
                </a:gs>
                <a:gs pos="0">
                  <a:schemeClr val="bg1">
                    <a:lumMod val="65000"/>
                  </a:schemeClr>
                </a:gs>
                <a:gs pos="83000">
                  <a:schemeClr val="bg1"/>
                </a:gs>
              </a:gsLst>
              <a:lin ang="2700000" scaled="1"/>
              <a:tileRect/>
            </a:gradFill>
          </a:ln>
          <a:effectLst>
            <a:outerShdw blurRad="355600" dist="88900" dir="2700000" algn="tl" rotWithShape="0">
              <a:prstClr val="black">
                <a:alpha val="35000"/>
              </a:prstClr>
            </a:outerShdw>
          </a:effectLst>
        </p:spPr>
        <p:txBody>
          <a:bodyPr vert="horz" wrap="square" lIns="121920" tIns="60960" rIns="121920" bIns="60960" anchor="t"/>
          <a:lstStyle/>
          <a:p>
            <a:pPr marL="0" marR="0" lvl="0" indent="0" algn="l" defTabSz="457200">
              <a:lnSpc>
                <a:spcPct val="100000"/>
              </a:lnSpc>
              <a:spcBef>
                <a:spcPts val="0"/>
              </a:spcBef>
              <a:spcAft>
                <a:spcPts val="0"/>
              </a:spcAft>
              <a:buClrTx/>
              <a:buSzTx/>
              <a:buFontTx/>
              <a:buNone/>
            </a:pPr>
            <a:endParaRPr sz="2400" b="0" i="0" u="none" strike="noStrike" kern="1200" cap="none" spc="0" baseline="0">
              <a:ln>
                <a:noFill/>
              </a:ln>
              <a:solidFill>
                <a:prstClr val="black"/>
              </a:solidFill>
              <a:latin typeface="Calibri" panose="020F0502020204030204"/>
              <a:ea typeface="Calibri" panose="020F0502020204030204"/>
              <a:cs typeface="Calibri" panose="020F0502020204030204"/>
            </a:endParaRPr>
          </a:p>
        </p:txBody>
      </p:sp>
      <p:sp>
        <p:nvSpPr>
          <p:cNvPr id="201" name="Freeform 5"/>
          <p:cNvSpPr>
            <a:spLocks noGrp="1"/>
          </p:cNvSpPr>
          <p:nvPr/>
        </p:nvSpPr>
        <p:spPr>
          <a:xfrm rot="10800000">
            <a:off x="3503676" y="3839287"/>
            <a:ext cx="828223" cy="807754"/>
          </a:xfrm>
          <a:prstGeom prst="ellipse">
            <a:avLst/>
          </a:prstGeom>
          <a:gradFill flip="none" rotWithShape="1">
            <a:gsLst>
              <a:gs pos="0">
                <a:schemeClr val="accent3">
                  <a:lumMod val="25000"/>
                  <a:lumOff val="75000"/>
                </a:schemeClr>
              </a:gs>
              <a:gs pos="100000">
                <a:schemeClr val="accent3">
                  <a:lumMod val="85000"/>
                </a:schemeClr>
              </a:gs>
            </a:gsLst>
            <a:lin ang="5400000" scaled="1"/>
          </a:gradFill>
          <a:ln w="25400">
            <a:gradFill flip="none" rotWithShape="1">
              <a:gsLst>
                <a:gs pos="0">
                  <a:schemeClr val="bg1">
                    <a:lumMod val="75000"/>
                  </a:schemeClr>
                </a:gs>
                <a:gs pos="100000">
                  <a:schemeClr val="tx1">
                    <a:lumMod val="50000"/>
                    <a:lumOff val="50000"/>
                  </a:schemeClr>
                </a:gs>
              </a:gsLst>
              <a:lin ang="2700000" scaled="1"/>
              <a:tileRect/>
            </a:gradFill>
          </a:ln>
          <a:effectLst>
            <a:outerShdw blurRad="254000" dist="114300" dir="2700000" algn="tl" rotWithShape="0">
              <a:prstClr val="black">
                <a:alpha val="25000"/>
              </a:prstClr>
            </a:outerShdw>
          </a:effectLst>
        </p:spPr>
        <p:txBody>
          <a:bodyPr vert="horz" wrap="square" lIns="121920" tIns="60960" rIns="121920" bIns="60960" anchor="t"/>
          <a:lstStyle/>
          <a:p>
            <a:pPr marL="0" marR="0" lvl="0" indent="0" algn="l" defTabSz="457200">
              <a:lnSpc>
                <a:spcPct val="100000"/>
              </a:lnSpc>
              <a:spcBef>
                <a:spcPts val="0"/>
              </a:spcBef>
              <a:spcAft>
                <a:spcPts val="0"/>
              </a:spcAft>
              <a:buClrTx/>
              <a:buSzTx/>
              <a:buFontTx/>
              <a:buNone/>
            </a:pPr>
            <a:endParaRPr sz="2400" b="0" i="0" u="none" strike="noStrike" kern="1200" cap="none" spc="0" baseline="0">
              <a:ln>
                <a:noFill/>
              </a:ln>
              <a:solidFill>
                <a:prstClr val="black"/>
              </a:solidFill>
              <a:latin typeface="Calibri" panose="020F0502020204030204"/>
              <a:ea typeface="Calibri" panose="020F0502020204030204"/>
              <a:cs typeface="Calibri" panose="020F0502020204030204"/>
            </a:endParaRPr>
          </a:p>
        </p:txBody>
      </p:sp>
      <p:sp>
        <p:nvSpPr>
          <p:cNvPr id="202" name="TextBox 12"/>
          <p:cNvSpPr>
            <a:spLocks noGrp="1"/>
          </p:cNvSpPr>
          <p:nvPr/>
        </p:nvSpPr>
        <p:spPr>
          <a:xfrm>
            <a:off x="3691477" y="3930714"/>
            <a:ext cx="452619" cy="609600"/>
          </a:xfrm>
          <a:prstGeom prst="rect">
            <a:avLst/>
          </a:prstGeom>
          <a:noFill/>
          <a:ln w="9525">
            <a:noFill/>
            <a:miter/>
          </a:ln>
        </p:spPr>
        <p:txBody>
          <a:bodyPr wrap="square" lIns="0" tIns="0" rIns="0" bIns="0">
            <a:spAutoFit/>
          </a:bodyPr>
          <a:lstStyle>
            <a:lvl1pPr algn="ctr">
              <a:spcBef>
                <a:spcPts val="0"/>
              </a:spcBef>
              <a:spcAft>
                <a:spcPts val="0"/>
              </a:spcAft>
              <a:buNone/>
              <a:defRPr sz="14000" b="1">
                <a:ln w="12700">
                  <a:gradFill flip="none" rotWithShape="1">
                    <a:gsLst>
                      <a:gs pos="20000">
                        <a:schemeClr val="bg1">
                          <a:alpha val="0"/>
                        </a:schemeClr>
                      </a:gs>
                      <a:gs pos="80000">
                        <a:schemeClr val="bg1"/>
                      </a:gs>
                    </a:gsLst>
                    <a:lin ang="8100000" scaled="1"/>
                    <a:tileRect/>
                  </a:gradFill>
                </a:ln>
                <a:solidFill>
                  <a:schemeClr val="bg2">
                    <a:lumMod val="50000"/>
                  </a:schemeClr>
                </a:solidFill>
                <a:latin typeface="Agency FB" panose="020B0503020202020204"/>
                <a:ea typeface="Agency FB" panose="020B0503020202020204"/>
                <a:cs typeface="Agency FB" panose="020B0503020202020204"/>
              </a:defRPr>
            </a:lvl1pPr>
          </a:lstStyle>
          <a:p>
            <a:pPr marL="0" marR="0" lvl="0" indent="0" algn="ctr" defTabSz="457200">
              <a:lnSpc>
                <a:spcPct val="100000"/>
              </a:lnSpc>
              <a:spcBef>
                <a:spcPts val="0"/>
              </a:spcBef>
              <a:spcAft>
                <a:spcPts val="0"/>
              </a:spcAft>
              <a:buClrTx/>
              <a:buSzTx/>
              <a:buFontTx/>
              <a:buNone/>
            </a:pPr>
            <a:endParaRPr sz="4800" b="0" i="0" u="none" strike="noStrike" kern="1200" cap="none" spc="0" baseline="0">
              <a:ln w="12700">
                <a:noFill/>
              </a:ln>
              <a:solidFill>
                <a:prstClr val="white"/>
              </a:solidFill>
              <a:latin typeface="Agency FB" panose="020B0503020202020204"/>
              <a:ea typeface="Agency FB" panose="020B0503020202020204"/>
              <a:cs typeface="Agency FB" panose="020B0503020202020204"/>
            </a:endParaRPr>
          </a:p>
        </p:txBody>
      </p:sp>
      <p:sp>
        <p:nvSpPr>
          <p:cNvPr id="203" name="Freeform 5"/>
          <p:cNvSpPr>
            <a:spLocks noGrp="1"/>
          </p:cNvSpPr>
          <p:nvPr/>
        </p:nvSpPr>
        <p:spPr>
          <a:xfrm rot="10800000">
            <a:off x="11171837" y="3891041"/>
            <a:ext cx="755664" cy="756000"/>
          </a:xfrm>
          <a:prstGeom prst="ellipse">
            <a:avLst/>
          </a:prstGeom>
          <a:gradFill flip="none" rotWithShape="1">
            <a:gsLst>
              <a:gs pos="46000">
                <a:schemeClr val="accent3">
                  <a:lumMod val="97000"/>
                </a:schemeClr>
              </a:gs>
              <a:gs pos="0">
                <a:schemeClr val="accent3">
                  <a:lumMod val="25000"/>
                  <a:lumOff val="75000"/>
                </a:schemeClr>
              </a:gs>
              <a:gs pos="100000">
                <a:schemeClr val="accent3">
                  <a:lumMod val="85000"/>
                </a:schemeClr>
              </a:gs>
            </a:gsLst>
            <a:lin ang="5400000" scaled="1"/>
          </a:gradFill>
          <a:ln w="25400">
            <a:gradFill flip="none" rotWithShape="1">
              <a:gsLst>
                <a:gs pos="0">
                  <a:schemeClr val="bg1">
                    <a:lumMod val="75000"/>
                  </a:schemeClr>
                </a:gs>
                <a:gs pos="100000">
                  <a:schemeClr val="tx1">
                    <a:lumMod val="50000"/>
                    <a:lumOff val="50000"/>
                  </a:schemeClr>
                </a:gs>
              </a:gsLst>
              <a:lin ang="2700000" scaled="1"/>
              <a:tileRect/>
            </a:gradFill>
          </a:ln>
          <a:effectLst>
            <a:outerShdw blurRad="254000" dist="114300" dir="2700000" algn="tl" rotWithShape="0">
              <a:prstClr val="black">
                <a:alpha val="25000"/>
              </a:prstClr>
            </a:outerShdw>
          </a:effectLst>
        </p:spPr>
        <p:txBody>
          <a:bodyPr vert="horz" wrap="square" lIns="121920" tIns="60960" rIns="121920" bIns="60960" anchor="t"/>
          <a:lstStyle/>
          <a:p>
            <a:pPr marL="0" marR="0" lvl="0" indent="0" algn="l" defTabSz="457200">
              <a:lnSpc>
                <a:spcPct val="100000"/>
              </a:lnSpc>
              <a:spcBef>
                <a:spcPts val="0"/>
              </a:spcBef>
              <a:spcAft>
                <a:spcPts val="0"/>
              </a:spcAft>
              <a:buClrTx/>
              <a:buSzTx/>
              <a:buFontTx/>
              <a:buNone/>
            </a:pPr>
            <a:endParaRPr sz="2400" b="0" i="0" u="none" strike="noStrike" kern="1200" cap="none" spc="0" baseline="0">
              <a:ln>
                <a:noFill/>
              </a:ln>
              <a:solidFill>
                <a:prstClr val="black"/>
              </a:solidFill>
              <a:latin typeface="Calibri" panose="020F0502020204030204"/>
              <a:ea typeface="Calibri" panose="020F0502020204030204"/>
              <a:cs typeface="Calibri" panose="020F0502020204030204"/>
            </a:endParaRPr>
          </a:p>
        </p:txBody>
      </p:sp>
      <p:pic>
        <p:nvPicPr>
          <p:cNvPr id="204" name="图形 33"/>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1163300" y="3964940"/>
            <a:ext cx="769620" cy="655320"/>
          </a:xfrm>
          <a:prstGeom prst="rect">
            <a:avLst/>
          </a:prstGeom>
        </p:spPr>
      </p:pic>
      <p:pic>
        <p:nvPicPr>
          <p:cNvPr id="205" name="图片 38"/>
          <p:cNvPicPr>
            <a:picLocks noChangeAspect="1"/>
          </p:cNvPicPr>
          <p:nvPr/>
        </p:nvPicPr>
        <p:blipFill>
          <a:blip r:embed="rId1">
            <a:extLst>
              <a:ext uri="{96DAC541-7B7A-43D3-8B79-37D633B846F1}">
                <asvg:svgBlip xmlns:asvg="http://schemas.microsoft.com/office/drawing/2016/SVG/main" r:embed="rId3"/>
              </a:ext>
            </a:extLst>
          </a:blip>
          <a:stretch>
            <a:fillRect/>
          </a:stretch>
        </p:blipFill>
        <p:spPr>
          <a:xfrm>
            <a:off x="11278870" y="2694305"/>
            <a:ext cx="454025" cy="454025"/>
          </a:xfrm>
          <a:prstGeom prst="rect">
            <a:avLst/>
          </a:prstGeom>
        </p:spPr>
      </p:pic>
      <p:sp>
        <p:nvSpPr>
          <p:cNvPr id="207" name="01"/>
          <p:cNvSpPr>
            <a:spLocks noGrp="1"/>
          </p:cNvSpPr>
          <p:nvPr/>
        </p:nvSpPr>
        <p:spPr>
          <a:xfrm>
            <a:off x="3476625" y="1455492"/>
            <a:ext cx="857250" cy="466725"/>
          </a:xfrm>
          <a:prstGeom prst="rect">
            <a:avLst/>
          </a:prstGeom>
          <a:noFill/>
          <a:ln w="0">
            <a:noFill/>
          </a:ln>
        </p:spPr>
        <p:txBody>
          <a:bodyPr wrap="square" lIns="0" tIns="0" rIns="0" bIns="0" anchor="t">
            <a:noAutofit/>
          </a:bodyPr>
          <a:lstStyle>
            <a:defPPr algn="ctr">
              <a:defRPr sz="2775" b="0">
                <a:solidFill>
                  <a:srgbClr val="FFFFFF"/>
                </a:solidFill>
                <a:latin typeface="Arial" panose="020B0604020202020204"/>
                <a:ea typeface="Arial" panose="020B0604020202020204"/>
                <a:cs typeface="Arial" panose="020B0604020202020204"/>
              </a:defRPr>
            </a:defPPr>
          </a:lstStyle>
          <a:p>
            <a:pPr algn="ctr">
              <a:buNone/>
              <a:defRPr sz="2775" b="0">
                <a:solidFill>
                  <a:srgbClr val="FFFFFF"/>
                </a:solidFill>
                <a:latin typeface="Arial" panose="020B0604020202020204"/>
                <a:ea typeface="Arial" panose="020B0604020202020204"/>
                <a:cs typeface="Arial" panose="020B0604020202020204"/>
              </a:defRPr>
            </a:pPr>
            <a:r>
              <a:rPr sz="2775" b="0">
                <a:solidFill>
                  <a:srgbClr val="FFFFFF"/>
                </a:solidFill>
                <a:latin typeface="Arial" panose="020B0604020202020204"/>
                <a:ea typeface="Arial" panose="020B0604020202020204"/>
                <a:cs typeface="Arial" panose="020B0604020202020204"/>
              </a:rPr>
              <a:t>01</a:t>
            </a:r>
            <a:endParaRPr sz="2775" b="0">
              <a:solidFill>
                <a:srgbClr val="FFFFFF"/>
              </a:solidFill>
              <a:latin typeface="Arial" panose="020B0604020202020204"/>
              <a:ea typeface="Arial" panose="020B0604020202020204"/>
              <a:cs typeface="Arial" panose="020B0604020202020204"/>
            </a:endParaRPr>
          </a:p>
        </p:txBody>
      </p:sp>
      <p:sp>
        <p:nvSpPr>
          <p:cNvPr id="208" name="02"/>
          <p:cNvSpPr>
            <a:spLocks noGrp="1"/>
          </p:cNvSpPr>
          <p:nvPr/>
        </p:nvSpPr>
        <p:spPr>
          <a:xfrm>
            <a:off x="3476625" y="2656269"/>
            <a:ext cx="857250" cy="466725"/>
          </a:xfrm>
          <a:prstGeom prst="rect">
            <a:avLst/>
          </a:prstGeom>
          <a:noFill/>
          <a:ln w="0">
            <a:noFill/>
          </a:ln>
        </p:spPr>
        <p:txBody>
          <a:bodyPr wrap="square" lIns="0" tIns="0" rIns="0" bIns="0" anchor="t">
            <a:noAutofit/>
          </a:bodyPr>
          <a:lstStyle>
            <a:defPPr algn="ctr">
              <a:defRPr sz="2775" b="0">
                <a:solidFill>
                  <a:srgbClr val="FFFFFF"/>
                </a:solidFill>
                <a:latin typeface="Arial" panose="020B0604020202020204"/>
                <a:ea typeface="Arial" panose="020B0604020202020204"/>
                <a:cs typeface="Arial" panose="020B0604020202020204"/>
              </a:defRPr>
            </a:defPPr>
          </a:lstStyle>
          <a:p>
            <a:pPr algn="ctr">
              <a:buNone/>
              <a:defRPr sz="2775" b="0">
                <a:solidFill>
                  <a:srgbClr val="FFFFFF"/>
                </a:solidFill>
                <a:latin typeface="Arial" panose="020B0604020202020204"/>
                <a:ea typeface="Arial" panose="020B0604020202020204"/>
                <a:cs typeface="Arial" panose="020B0604020202020204"/>
              </a:defRPr>
            </a:pPr>
            <a:r>
              <a:rPr sz="2775" b="0">
                <a:solidFill>
                  <a:srgbClr val="FFFFFF"/>
                </a:solidFill>
                <a:latin typeface="Arial" panose="020B0604020202020204"/>
                <a:ea typeface="Arial" panose="020B0604020202020204"/>
                <a:cs typeface="Arial" panose="020B0604020202020204"/>
              </a:rPr>
              <a:t>02</a:t>
            </a:r>
            <a:endParaRPr sz="2775" b="0">
              <a:solidFill>
                <a:srgbClr val="FFFFFF"/>
              </a:solidFill>
              <a:latin typeface="Arial" panose="020B0604020202020204"/>
              <a:ea typeface="Arial" panose="020B0604020202020204"/>
              <a:cs typeface="Arial" panose="020B0604020202020204"/>
            </a:endParaRPr>
          </a:p>
        </p:txBody>
      </p:sp>
      <p:sp>
        <p:nvSpPr>
          <p:cNvPr id="209" name="04"/>
          <p:cNvSpPr>
            <a:spLocks noGrp="1"/>
          </p:cNvSpPr>
          <p:nvPr/>
        </p:nvSpPr>
        <p:spPr>
          <a:xfrm>
            <a:off x="3476625" y="5467148"/>
            <a:ext cx="857250" cy="466725"/>
          </a:xfrm>
          <a:prstGeom prst="rect">
            <a:avLst/>
          </a:prstGeom>
          <a:noFill/>
          <a:ln w="0">
            <a:noFill/>
          </a:ln>
        </p:spPr>
        <p:txBody>
          <a:bodyPr wrap="square" lIns="0" tIns="0" rIns="0" bIns="0" anchor="t">
            <a:noAutofit/>
          </a:bodyPr>
          <a:lstStyle>
            <a:defPPr algn="ctr">
              <a:defRPr sz="2775" b="0">
                <a:solidFill>
                  <a:srgbClr val="FFFFFF"/>
                </a:solidFill>
                <a:latin typeface="Arial" panose="020B0604020202020204"/>
                <a:ea typeface="Arial" panose="020B0604020202020204"/>
                <a:cs typeface="Arial" panose="020B0604020202020204"/>
              </a:defRPr>
            </a:defPPr>
          </a:lstStyle>
          <a:p>
            <a:pPr algn="ctr">
              <a:buNone/>
              <a:defRPr sz="2775" b="0">
                <a:solidFill>
                  <a:srgbClr val="FFFFFF"/>
                </a:solidFill>
                <a:latin typeface="Arial" panose="020B0604020202020204"/>
                <a:ea typeface="Arial" panose="020B0604020202020204"/>
                <a:cs typeface="Arial" panose="020B0604020202020204"/>
              </a:defRPr>
            </a:pPr>
            <a:r>
              <a:rPr sz="2775" b="0">
                <a:solidFill>
                  <a:srgbClr val="FFFFFF"/>
                </a:solidFill>
                <a:latin typeface="Arial" panose="020B0604020202020204"/>
                <a:ea typeface="Arial" panose="020B0604020202020204"/>
                <a:cs typeface="Arial" panose="020B0604020202020204"/>
              </a:rPr>
              <a:t>04</a:t>
            </a:r>
            <a:endParaRPr sz="2775" b="0">
              <a:solidFill>
                <a:srgbClr val="FFFFFF"/>
              </a:solidFill>
              <a:latin typeface="Arial" panose="020B0604020202020204"/>
              <a:ea typeface="Arial" panose="020B0604020202020204"/>
              <a:cs typeface="Arial" panose="020B0604020202020204"/>
            </a:endParaRPr>
          </a:p>
        </p:txBody>
      </p:sp>
      <p:sp>
        <p:nvSpPr>
          <p:cNvPr id="210" name="03"/>
          <p:cNvSpPr>
            <a:spLocks noGrp="1"/>
          </p:cNvSpPr>
          <p:nvPr/>
        </p:nvSpPr>
        <p:spPr>
          <a:xfrm>
            <a:off x="3476625" y="3997389"/>
            <a:ext cx="857250" cy="466725"/>
          </a:xfrm>
          <a:prstGeom prst="rect">
            <a:avLst/>
          </a:prstGeom>
          <a:noFill/>
          <a:ln w="0">
            <a:noFill/>
          </a:ln>
        </p:spPr>
        <p:txBody>
          <a:bodyPr wrap="square" lIns="0" tIns="0" rIns="0" bIns="0" anchor="t">
            <a:noAutofit/>
          </a:bodyPr>
          <a:lstStyle>
            <a:defPPr algn="ctr">
              <a:defRPr sz="2775" b="0">
                <a:solidFill>
                  <a:srgbClr val="FFFFFF"/>
                </a:solidFill>
                <a:latin typeface="Arial" panose="020B0604020202020204"/>
                <a:ea typeface="Arial" panose="020B0604020202020204"/>
                <a:cs typeface="Arial" panose="020B0604020202020204"/>
              </a:defRPr>
            </a:defPPr>
          </a:lstStyle>
          <a:p>
            <a:pPr algn="ctr">
              <a:buNone/>
              <a:defRPr sz="2775" b="0">
                <a:solidFill>
                  <a:srgbClr val="FFFFFF"/>
                </a:solidFill>
                <a:latin typeface="Arial" panose="020B0604020202020204"/>
                <a:ea typeface="Arial" panose="020B0604020202020204"/>
                <a:cs typeface="Arial" panose="020B0604020202020204"/>
              </a:defRPr>
            </a:pPr>
            <a:r>
              <a:rPr sz="2775" b="0">
                <a:solidFill>
                  <a:srgbClr val="FFFFFF"/>
                </a:solidFill>
                <a:latin typeface="Arial" panose="020B0604020202020204"/>
                <a:ea typeface="Arial" panose="020B0604020202020204"/>
                <a:cs typeface="Arial" panose="020B0604020202020204"/>
              </a:rPr>
              <a:t>03</a:t>
            </a:r>
            <a:endParaRPr sz="2775" b="0">
              <a:solidFill>
                <a:srgbClr val="FFFFFF"/>
              </a:solidFill>
              <a:latin typeface="Arial" panose="020B0604020202020204"/>
              <a:ea typeface="Arial" panose="020B0604020202020204"/>
              <a:cs typeface="Arial" panose="020B0604020202020204"/>
            </a:endParaRPr>
          </a:p>
        </p:txBody>
      </p:sp>
      <p:pic>
        <p:nvPicPr>
          <p:cNvPr id="212" name="图片 211"/>
          <p:cNvPicPr>
            <a:picLocks noChangeAspect="1"/>
          </p:cNvPicPr>
          <p:nvPr/>
        </p:nvPicPr>
        <p:blipFill>
          <a:blip r:embed="rId4"/>
          <a:stretch>
            <a:fillRect/>
          </a:stretch>
        </p:blipFill>
        <p:spPr>
          <a:xfrm>
            <a:off x="9232411" y="118777"/>
            <a:ext cx="1141248" cy="671798"/>
          </a:xfrm>
          <a:prstGeom prst="rect">
            <a:avLst/>
          </a:prstGeom>
        </p:spPr>
      </p:pic>
      <p:pic>
        <p:nvPicPr>
          <p:cNvPr id="213" name="图片 212"/>
          <p:cNvPicPr>
            <a:picLocks noChangeAspect="1"/>
          </p:cNvPicPr>
          <p:nvPr/>
        </p:nvPicPr>
        <p:blipFill>
          <a:blip r:embed="rId5"/>
          <a:stretch>
            <a:fillRect/>
          </a:stretch>
        </p:blipFill>
        <p:spPr>
          <a:xfrm>
            <a:off x="10457935" y="0"/>
            <a:ext cx="826467" cy="808101"/>
          </a:xfrm>
          <a:prstGeom prst="rect">
            <a:avLst/>
          </a:prstGeom>
        </p:spPr>
      </p:pic>
      <p:pic>
        <p:nvPicPr>
          <p:cNvPr id="214" name="图片 213"/>
          <p:cNvPicPr>
            <a:picLocks noChangeAspect="1"/>
          </p:cNvPicPr>
          <p:nvPr/>
        </p:nvPicPr>
        <p:blipFill>
          <a:blip r:embed="rId6"/>
          <a:stretch>
            <a:fillRect/>
          </a:stretch>
        </p:blipFill>
        <p:spPr>
          <a:xfrm>
            <a:off x="11288459" y="42672"/>
            <a:ext cx="768382" cy="768382"/>
          </a:xfrm>
          <a:prstGeom prst="rect">
            <a:avLst/>
          </a:prstGeom>
        </p:spPr>
      </p:pic>
      <p:sp>
        <p:nvSpPr>
          <p:cNvPr id="215" name="2"/>
          <p:cNvSpPr>
            <a:spLocks noGrp="1"/>
          </p:cNvSpPr>
          <p:nvPr/>
        </p:nvSpPr>
        <p:spPr>
          <a:xfrm>
            <a:off x="11668125" y="6600825"/>
            <a:ext cx="428625" cy="200025"/>
          </a:xfrm>
          <a:prstGeom prst="rect">
            <a:avLst/>
          </a:prstGeom>
          <a:noFill/>
          <a:ln w="0">
            <a:noFill/>
          </a:ln>
        </p:spPr>
        <p:txBody>
          <a:bodyPr wrap="square" lIns="0" tIns="0" rIns="0" bIns="0" anchor="t">
            <a:noAutofit/>
          </a:bodyPr>
          <a:lstStyle>
            <a:defPPr algn="r">
              <a:defRPr sz="1200" b="0">
                <a:solidFill>
                  <a:srgbClr val="FFFFFF"/>
                </a:solidFill>
                <a:latin typeface="Arial" panose="020B0604020202020204"/>
                <a:ea typeface="Arial" panose="020B0604020202020204"/>
                <a:cs typeface="Arial" panose="020B0604020202020204"/>
              </a:defRPr>
            </a:defPPr>
          </a:lstStyle>
          <a:p>
            <a:pPr algn="r">
              <a:defRPr sz="1200" b="0">
                <a:solidFill>
                  <a:srgbClr val="FFFFFF"/>
                </a:solidFill>
                <a:latin typeface="Arial" panose="020B0604020202020204"/>
                <a:ea typeface="Arial" panose="020B0604020202020204"/>
                <a:cs typeface="Arial" panose="020B0604020202020204"/>
              </a:defRPr>
            </a:pPr>
            <a:r>
              <a:rPr sz="1200" b="0">
                <a:solidFill>
                  <a:srgbClr val="FFFFFF"/>
                </a:solidFill>
                <a:latin typeface="Arial" panose="020B0604020202020204"/>
                <a:ea typeface="Arial" panose="020B0604020202020204"/>
                <a:cs typeface="Arial" panose="020B0604020202020204"/>
              </a:rPr>
              <a:t>2</a:t>
            </a:r>
            <a:endParaRPr sz="1200" b="0">
              <a:solidFill>
                <a:srgbClr val="FFFFFF"/>
              </a:solidFill>
              <a:latin typeface="Arial" panose="020B0604020202020204"/>
              <a:ea typeface="Arial" panose="020B0604020202020204"/>
              <a:cs typeface="Arial" panose="020B0604020202020204"/>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 name="标题 15"/>
          <p:cNvSpPr>
            <a:spLocks noGrp="1"/>
          </p:cNvSpPr>
          <p:nvPr/>
        </p:nvSpPr>
        <p:spPr>
          <a:xfrm>
            <a:off x="2393315" y="210820"/>
            <a:ext cx="6505575" cy="685800"/>
          </a:xfrm>
          <a:prstGeom prst="rect">
            <a:avLst/>
          </a:prstGeom>
        </p:spPr>
        <p:txBody>
          <a:bodyPr wrap="none" lIns="0" tIns="0" rIns="0" bIns="0" anchor="ctr">
            <a:noAutofit/>
          </a:bodyPr>
          <a:lstStyle>
            <a:defPPr algn="ctr">
              <a:defRPr sz="2775" b="1">
                <a:solidFill>
                  <a:srgbClr val="000000"/>
                </a:solidFill>
                <a:latin typeface="Arial" panose="020B0604020202020204"/>
                <a:ea typeface="Arial" panose="020B0604020202020204"/>
                <a:cs typeface="Arial" panose="020B0604020202020204"/>
              </a:defRPr>
            </a:defPPr>
            <a:lvl1pPr algn="l" defTabSz="914400">
              <a:lnSpc>
                <a:spcPct val="90000"/>
              </a:lnSpc>
              <a:spcBef>
                <a:spcPct val="0"/>
              </a:spcBef>
              <a:buNone/>
              <a:defRPr sz="3600" b="1" kern="1200">
                <a:solidFill>
                  <a:schemeClr val="tx1"/>
                </a:solidFill>
                <a:latin typeface="Times New Roman" panose="02020603050405020304"/>
                <a:ea typeface="Times New Roman" panose="02020603050405020304"/>
                <a:cs typeface="Times New Roman" panose="02020603050405020304"/>
              </a:defRPr>
            </a:lvl1pPr>
          </a:lstStyle>
          <a:p>
            <a:pPr algn="ctr">
              <a:buNone/>
              <a:defRPr sz="2775" b="1">
                <a:solidFill>
                  <a:srgbClr val="000000"/>
                </a:solidFill>
                <a:latin typeface="Arial" panose="020B0604020202020204"/>
                <a:ea typeface="Arial" panose="020B0604020202020204"/>
                <a:cs typeface="Arial" panose="020B0604020202020204"/>
              </a:defRPr>
            </a:pPr>
            <a:r>
              <a:rPr sz="2775" b="1">
                <a:solidFill>
                  <a:srgbClr val="000000"/>
                </a:solidFill>
                <a:latin typeface="Arial" panose="020B0604020202020204"/>
                <a:ea typeface="Arial" panose="020B0604020202020204"/>
                <a:cs typeface="Arial" panose="020B0604020202020204"/>
              </a:rPr>
              <a:t>Mechanical Modes and Detuning</a:t>
            </a:r>
            <a:endParaRPr sz="2775" b="1">
              <a:solidFill>
                <a:srgbClr val="000000"/>
              </a:solidFill>
              <a:latin typeface="Arial" panose="020B0604020202020204"/>
              <a:ea typeface="Arial" panose="020B0604020202020204"/>
              <a:cs typeface="Arial" panose="020B0604020202020204"/>
            </a:endParaRPr>
          </a:p>
        </p:txBody>
      </p:sp>
      <p:sp>
        <p:nvSpPr>
          <p:cNvPr id="14" name="矩形 13"/>
          <p:cNvSpPr>
            <a:spLocks noGrp="1"/>
          </p:cNvSpPr>
          <p:nvPr/>
        </p:nvSpPr>
        <p:spPr>
          <a:xfrm>
            <a:off x="304800" y="1019175"/>
            <a:ext cx="11572875" cy="885825"/>
          </a:xfrm>
          <a:prstGeom prst="rect">
            <a:avLst/>
          </a:prstGeom>
          <a:noFill/>
          <a:ln w="0">
            <a:noFill/>
          </a:ln>
        </p:spPr>
        <p:txBody>
          <a:bodyPr wrap="square" lIns="0" tIns="0" rIns="0" bIns="0" anchor="t">
            <a:noAutofit/>
          </a:bodyPr>
          <a:lstStyle>
            <a:defPPr algn="l">
              <a:defRPr sz="1875" b="0">
                <a:solidFill>
                  <a:srgbClr val="000000"/>
                </a:solidFill>
                <a:latin typeface="Arial" panose="020B0604020202020204"/>
                <a:ea typeface="Arial" panose="020B0604020202020204"/>
                <a:cs typeface="Arial" panose="020B0604020202020204"/>
              </a:defRPr>
            </a:defPPr>
          </a:lstStyle>
          <a:p>
            <a:pPr marL="228600" indent="-114300" algn="l">
              <a:spcAft>
                <a:spcPts val="800"/>
              </a:spcAft>
              <a:buChar char="•"/>
              <a:defRPr sz="1875" b="0">
                <a:solidFill>
                  <a:srgbClr val="000000"/>
                </a:solidFill>
                <a:latin typeface="Arial" panose="020B0604020202020204"/>
                <a:ea typeface="Arial" panose="020B0604020202020204"/>
                <a:cs typeface="Arial" panose="020B0604020202020204"/>
              </a:defRPr>
            </a:pPr>
            <a:r>
              <a:t>Mechanical deformation shifts cavity resonance and affects RF-field stability.</a:t>
            </a:r>
          </a:p>
          <a:p>
            <a:pPr marL="228600" indent="-114300" algn="l">
              <a:spcAft>
                <a:spcPts val="800"/>
              </a:spcAft>
              <a:buChar char="•"/>
              <a:defRPr sz="1875" b="0">
                <a:solidFill>
                  <a:srgbClr val="000000"/>
                </a:solidFill>
                <a:latin typeface="Arial" panose="020B0604020202020204"/>
                <a:ea typeface="Arial" panose="020B0604020202020204"/>
                <a:cs typeface="Arial" panose="020B0604020202020204"/>
              </a:defRPr>
            </a:pPr>
            <a:r>
              <a:t>Lorentz-force coupling can produce monotonic or oscillatory instability.</a:t>
            </a:r>
          </a:p>
        </p:txBody>
      </p:sp>
      <p:sp>
        <p:nvSpPr>
          <p:cNvPr id="16" name="矩形 15"/>
          <p:cNvSpPr>
            <a:spLocks noGrp="1"/>
          </p:cNvSpPr>
          <p:nvPr/>
        </p:nvSpPr>
        <p:spPr>
          <a:xfrm>
            <a:off x="6787019" y="2462499"/>
            <a:ext cx="1836459" cy="939830"/>
          </a:xfrm>
          <a:prstGeom prst="rect">
            <a:avLst/>
          </a:prstGeom>
          <a:solidFill>
            <a:srgbClr val="F2F5F8"/>
          </a:solidFill>
          <a:ln w="11430">
            <a:solidFill>
              <a:srgbClr val="2B519A"/>
            </a:solidFill>
            <a:prstDash val="solid"/>
          </a:ln>
        </p:spPr>
      </p:sp>
      <p:sp>
        <p:nvSpPr>
          <p:cNvPr id="17" name="Squared field"/>
          <p:cNvSpPr>
            <a:spLocks noGrp="1"/>
          </p:cNvSpPr>
          <p:nvPr/>
        </p:nvSpPr>
        <p:spPr>
          <a:xfrm>
            <a:off x="6888610" y="2578859"/>
            <a:ext cx="1633276" cy="295375"/>
          </a:xfrm>
          <a:prstGeom prst="rect">
            <a:avLst/>
          </a:prstGeom>
          <a:noFill/>
          <a:ln w="0">
            <a:noFill/>
          </a:ln>
        </p:spPr>
        <p:txBody>
          <a:bodyPr wrap="square" lIns="0" tIns="0" rIns="0" bIns="0" anchor="t">
            <a:noAutofit/>
          </a:bodyPr>
          <a:lstStyle>
            <a:defPPr algn="l">
              <a:defRPr sz="1875" b="1">
                <a:solidFill>
                  <a:srgbClr val="2B519A"/>
                </a:solidFill>
                <a:latin typeface="Arial" panose="020B0604020202020204"/>
                <a:ea typeface="Arial" panose="020B0604020202020204"/>
                <a:cs typeface="Arial" panose="020B0604020202020204"/>
              </a:defRPr>
            </a:defPPr>
          </a:lstStyle>
          <a:p>
            <a:pPr algn="l">
              <a:buNone/>
              <a:defRPr sz="1875" b="1">
                <a:solidFill>
                  <a:srgbClr val="2B519A"/>
                </a:solidFill>
                <a:latin typeface="Arial" panose="020B0604020202020204"/>
                <a:ea typeface="Arial" panose="020B0604020202020204"/>
                <a:cs typeface="Arial" panose="020B0604020202020204"/>
              </a:defRPr>
            </a:pPr>
            <a:r>
              <a:rPr sz="1800" b="1">
                <a:solidFill>
                  <a:srgbClr val="2B519A"/>
                </a:solidFill>
                <a:latin typeface="Arial" panose="020B0604020202020204"/>
                <a:ea typeface="Arial" panose="020B0604020202020204"/>
                <a:cs typeface="Arial" panose="020B0604020202020204"/>
              </a:rPr>
              <a:t>Squared field</a:t>
            </a:r>
            <a:endParaRPr sz="1800" b="1">
              <a:solidFill>
                <a:srgbClr val="2B519A"/>
              </a:solidFill>
              <a:latin typeface="Arial" panose="020B0604020202020204"/>
              <a:ea typeface="Arial" panose="020B0604020202020204"/>
              <a:cs typeface="Arial" panose="020B0604020202020204"/>
            </a:endParaRPr>
          </a:p>
        </p:txBody>
      </p:sp>
      <p:sp>
        <p:nvSpPr>
          <p:cNvPr id="18" name="E²(t)"/>
          <p:cNvSpPr>
            <a:spLocks noGrp="1"/>
          </p:cNvSpPr>
          <p:nvPr/>
        </p:nvSpPr>
        <p:spPr>
          <a:xfrm>
            <a:off x="6888610" y="2936890"/>
            <a:ext cx="1633276" cy="420686"/>
          </a:xfrm>
          <a:prstGeom prst="rect">
            <a:avLst/>
          </a:prstGeom>
          <a:noFill/>
          <a:ln w="0">
            <a:noFill/>
          </a:ln>
        </p:spPr>
        <p:txBody>
          <a:bodyPr wrap="square" lIns="0" tIns="0" rIns="0" bIns="0" anchor="t">
            <a:noAutofit/>
          </a:bodyPr>
          <a:lstStyle>
            <a:defPPr algn="l">
              <a:defRPr sz="1650" b="0">
                <a:solidFill>
                  <a:srgbClr val="000000"/>
                </a:solidFill>
                <a:latin typeface="Arial" panose="020B0604020202020204"/>
                <a:ea typeface="Arial" panose="020B0604020202020204"/>
                <a:cs typeface="Arial" panose="020B0604020202020204"/>
              </a:defRPr>
            </a:defPPr>
          </a:lstStyle>
          <a:p>
            <a:pPr algn="l">
              <a:buNone/>
              <a:defRPr sz="1650" b="0">
                <a:solidFill>
                  <a:srgbClr val="000000"/>
                </a:solidFill>
                <a:latin typeface="Arial" panose="020B0604020202020204"/>
                <a:ea typeface="Arial" panose="020B0604020202020204"/>
                <a:cs typeface="Arial" panose="020B0604020202020204"/>
              </a:defRPr>
            </a:pPr>
            <a:r>
              <a:rPr sz="1600" b="0">
                <a:solidFill>
                  <a:srgbClr val="000000"/>
                </a:solidFill>
                <a:latin typeface="Arial" panose="020B0604020202020204"/>
                <a:ea typeface="Arial" panose="020B0604020202020204"/>
                <a:cs typeface="Arial" panose="020B0604020202020204"/>
              </a:rPr>
              <a:t>E²(t)</a:t>
            </a:r>
            <a:r>
              <a:rPr lang="en-US" sz="1600" b="0">
                <a:solidFill>
                  <a:srgbClr val="000000"/>
                </a:solidFill>
                <a:latin typeface="Arial" panose="020B0604020202020204"/>
                <a:ea typeface="Arial" panose="020B0604020202020204"/>
                <a:cs typeface="Arial" panose="020B0604020202020204"/>
              </a:rPr>
              <a:t>=</a:t>
            </a:r>
            <a:r>
              <a:rPr lang="en-US" sz="1600" b="0">
                <a:solidFill>
                  <a:srgbClr val="000000"/>
                </a:solidFill>
                <a:latin typeface="Arial" panose="020B0604020202020204"/>
                <a:ea typeface="Arial" panose="020B0604020202020204"/>
                <a:cs typeface="Arial" panose="020B0604020202020204"/>
              </a:rPr>
              <a:t>u(t)</a:t>
            </a:r>
            <a:endParaRPr lang="en-US" sz="1600" b="0">
              <a:solidFill>
                <a:srgbClr val="000000"/>
              </a:solidFill>
              <a:latin typeface="Arial" panose="020B0604020202020204"/>
              <a:ea typeface="Arial" panose="020B0604020202020204"/>
              <a:cs typeface="Arial" panose="020B0604020202020204"/>
            </a:endParaRPr>
          </a:p>
        </p:txBody>
      </p:sp>
      <p:sp>
        <p:nvSpPr>
          <p:cNvPr id="19" name="矩形 18"/>
          <p:cNvSpPr>
            <a:spLocks noGrp="1"/>
          </p:cNvSpPr>
          <p:nvPr/>
        </p:nvSpPr>
        <p:spPr>
          <a:xfrm>
            <a:off x="10037942" y="2462499"/>
            <a:ext cx="1836459" cy="939830"/>
          </a:xfrm>
          <a:prstGeom prst="rect">
            <a:avLst/>
          </a:prstGeom>
          <a:solidFill>
            <a:srgbClr val="F2F5F8"/>
          </a:solidFill>
          <a:ln w="11430">
            <a:solidFill>
              <a:srgbClr val="2B519A"/>
            </a:solidFill>
            <a:prstDash val="solid"/>
          </a:ln>
        </p:spPr>
      </p:sp>
      <p:sp>
        <p:nvSpPr>
          <p:cNvPr id="20" name="Cavity detuning"/>
          <p:cNvSpPr>
            <a:spLocks noGrp="1"/>
          </p:cNvSpPr>
          <p:nvPr/>
        </p:nvSpPr>
        <p:spPr>
          <a:xfrm>
            <a:off x="10122341" y="2507850"/>
            <a:ext cx="1934403" cy="384883"/>
          </a:xfrm>
          <a:prstGeom prst="rect">
            <a:avLst/>
          </a:prstGeom>
          <a:noFill/>
          <a:ln w="0">
            <a:noFill/>
          </a:ln>
        </p:spPr>
        <p:txBody>
          <a:bodyPr wrap="square" lIns="0" tIns="0" rIns="0" bIns="0" anchor="t">
            <a:noAutofit/>
          </a:bodyPr>
          <a:lstStyle>
            <a:defPPr algn="l">
              <a:defRPr sz="1875" b="1">
                <a:solidFill>
                  <a:srgbClr val="2B519A"/>
                </a:solidFill>
                <a:latin typeface="Arial" panose="020B0604020202020204"/>
                <a:ea typeface="Arial" panose="020B0604020202020204"/>
                <a:cs typeface="Arial" panose="020B0604020202020204"/>
              </a:defRPr>
            </a:defPPr>
          </a:lstStyle>
          <a:p>
            <a:pPr algn="l">
              <a:buNone/>
              <a:defRPr sz="1875" b="1">
                <a:solidFill>
                  <a:srgbClr val="2B519A"/>
                </a:solidFill>
                <a:latin typeface="Arial" panose="020B0604020202020204"/>
                <a:ea typeface="Arial" panose="020B0604020202020204"/>
                <a:cs typeface="Arial" panose="020B0604020202020204"/>
              </a:defRPr>
            </a:pPr>
            <a:r>
              <a:rPr sz="1800" b="1">
                <a:solidFill>
                  <a:srgbClr val="2B519A"/>
                </a:solidFill>
                <a:latin typeface="Arial" panose="020B0604020202020204"/>
                <a:ea typeface="Arial" panose="020B0604020202020204"/>
                <a:cs typeface="Arial" panose="020B0604020202020204"/>
              </a:rPr>
              <a:t>Cavity </a:t>
            </a:r>
            <a:r>
              <a:rPr sz="1800" b="1">
                <a:solidFill>
                  <a:srgbClr val="2B519A"/>
                </a:solidFill>
                <a:latin typeface="Arial" panose="020B0604020202020204"/>
                <a:ea typeface="Arial" panose="020B0604020202020204"/>
                <a:cs typeface="Arial" panose="020B0604020202020204"/>
              </a:rPr>
              <a:t>detuning</a:t>
            </a:r>
            <a:endParaRPr sz="1800" b="1">
              <a:solidFill>
                <a:srgbClr val="2B519A"/>
              </a:solidFill>
              <a:latin typeface="Arial" panose="020B0604020202020204"/>
              <a:ea typeface="Arial" panose="020B0604020202020204"/>
              <a:cs typeface="Arial" panose="020B0604020202020204"/>
            </a:endParaRPr>
          </a:p>
        </p:txBody>
      </p:sp>
      <p:sp>
        <p:nvSpPr>
          <p:cNvPr id="21" name="Δf(t)"/>
          <p:cNvSpPr>
            <a:spLocks noGrp="1"/>
          </p:cNvSpPr>
          <p:nvPr/>
        </p:nvSpPr>
        <p:spPr>
          <a:xfrm>
            <a:off x="10139533" y="2907054"/>
            <a:ext cx="1633276" cy="420686"/>
          </a:xfrm>
          <a:prstGeom prst="rect">
            <a:avLst/>
          </a:prstGeom>
          <a:noFill/>
          <a:ln w="0">
            <a:noFill/>
          </a:ln>
        </p:spPr>
        <p:txBody>
          <a:bodyPr wrap="square" lIns="0" tIns="0" rIns="0" bIns="0" anchor="t">
            <a:noAutofit/>
          </a:bodyPr>
          <a:lstStyle>
            <a:defPPr algn="l">
              <a:defRPr sz="1650" b="0">
                <a:solidFill>
                  <a:srgbClr val="000000"/>
                </a:solidFill>
                <a:latin typeface="Arial" panose="020B0604020202020204"/>
                <a:ea typeface="Arial" panose="020B0604020202020204"/>
                <a:cs typeface="Arial" panose="020B0604020202020204"/>
              </a:defRPr>
            </a:defPPr>
          </a:lstStyle>
          <a:p>
            <a:pPr algn="l">
              <a:buNone/>
              <a:defRPr sz="1650" b="0">
                <a:solidFill>
                  <a:srgbClr val="000000"/>
                </a:solidFill>
                <a:latin typeface="Arial" panose="020B0604020202020204"/>
                <a:ea typeface="Arial" panose="020B0604020202020204"/>
                <a:cs typeface="Arial" panose="020B0604020202020204"/>
              </a:defRPr>
            </a:pPr>
            <a:r>
              <a:rPr sz="1650" b="0">
                <a:solidFill>
                  <a:srgbClr val="000000"/>
                </a:solidFill>
                <a:latin typeface="Arial" panose="020B0604020202020204"/>
                <a:ea typeface="Arial" panose="020B0604020202020204"/>
                <a:cs typeface="Arial" panose="020B0604020202020204"/>
              </a:rPr>
              <a:t>Δf(t)</a:t>
            </a:r>
            <a:endParaRPr sz="1650" b="0">
              <a:solidFill>
                <a:srgbClr val="000000"/>
              </a:solidFill>
              <a:latin typeface="Arial" panose="020B0604020202020204"/>
              <a:ea typeface="Arial" panose="020B0604020202020204"/>
              <a:cs typeface="Arial" panose="020B0604020202020204"/>
            </a:endParaRPr>
          </a:p>
        </p:txBody>
      </p:sp>
      <p:sp>
        <p:nvSpPr>
          <p:cNvPr id="22" name="直接连接符 21"/>
          <p:cNvSpPr>
            <a:spLocks noGrp="1"/>
          </p:cNvSpPr>
          <p:nvPr/>
        </p:nvSpPr>
        <p:spPr>
          <a:xfrm>
            <a:off x="8748513" y="2954792"/>
            <a:ext cx="1109690" cy="0"/>
          </a:xfrm>
          <a:prstGeom prst="line">
            <a:avLst/>
          </a:prstGeom>
          <a:noFill/>
          <a:ln w="19050">
            <a:solidFill>
              <a:srgbClr val="2B519A"/>
            </a:solidFill>
            <a:prstDash val="solid"/>
          </a:ln>
        </p:spPr>
      </p:sp>
      <p:sp>
        <p:nvSpPr>
          <p:cNvPr id="23" name="等腰三角形 22"/>
          <p:cNvSpPr>
            <a:spLocks noGrp="1"/>
          </p:cNvSpPr>
          <p:nvPr/>
        </p:nvSpPr>
        <p:spPr>
          <a:xfrm rot="5400000">
            <a:off x="9834759" y="2901087"/>
            <a:ext cx="101591" cy="116360"/>
          </a:xfrm>
          <a:prstGeom prst="triangle">
            <a:avLst/>
          </a:prstGeom>
          <a:solidFill>
            <a:srgbClr val="2B519A"/>
          </a:solidFill>
          <a:ln w="0">
            <a:noFill/>
          </a:ln>
        </p:spPr>
      </p:sp>
      <p:sp>
        <p:nvSpPr>
          <p:cNvPr id="24" name="K(s)"/>
          <p:cNvSpPr>
            <a:spLocks noGrp="1"/>
          </p:cNvSpPr>
          <p:nvPr/>
        </p:nvSpPr>
        <p:spPr>
          <a:xfrm>
            <a:off x="8998584" y="2516204"/>
            <a:ext cx="718954" cy="340129"/>
          </a:xfrm>
          <a:prstGeom prst="rect">
            <a:avLst/>
          </a:prstGeom>
          <a:noFill/>
          <a:ln w="0">
            <a:noFill/>
          </a:ln>
        </p:spPr>
        <p:txBody>
          <a:bodyPr wrap="square" lIns="0" tIns="0" rIns="0" bIns="0" anchor="t">
            <a:noAutofit/>
          </a:bodyPr>
          <a:lstStyle>
            <a:defPPr algn="ctr">
              <a:defRPr sz="2175" b="1">
                <a:solidFill>
                  <a:srgbClr val="2B519A"/>
                </a:solidFill>
                <a:latin typeface="Arial" panose="020B0604020202020204"/>
                <a:ea typeface="Arial" panose="020B0604020202020204"/>
                <a:cs typeface="Arial" panose="020B0604020202020204"/>
              </a:defRPr>
            </a:defPPr>
          </a:lstStyle>
          <a:p>
            <a:pPr algn="ctr">
              <a:buNone/>
              <a:defRPr sz="2175" b="1">
                <a:solidFill>
                  <a:srgbClr val="2B519A"/>
                </a:solidFill>
                <a:latin typeface="Arial" panose="020B0604020202020204"/>
                <a:ea typeface="Arial" panose="020B0604020202020204"/>
                <a:cs typeface="Arial" panose="020B0604020202020204"/>
              </a:defRPr>
            </a:pPr>
            <a:r>
              <a:rPr sz="2000" b="1">
                <a:solidFill>
                  <a:srgbClr val="2B519A"/>
                </a:solidFill>
                <a:latin typeface="Arial" panose="020B0604020202020204"/>
                <a:ea typeface="Arial" panose="020B0604020202020204"/>
                <a:cs typeface="Arial" panose="020B0604020202020204"/>
              </a:rPr>
              <a:t>K(s)</a:t>
            </a:r>
            <a:endParaRPr sz="2000" b="1">
              <a:solidFill>
                <a:srgbClr val="2B519A"/>
              </a:solidFill>
              <a:latin typeface="Arial" panose="020B0604020202020204"/>
              <a:ea typeface="Arial" panose="020B0604020202020204"/>
              <a:cs typeface="Arial" panose="020B0604020202020204"/>
            </a:endParaRPr>
          </a:p>
        </p:txBody>
      </p:sp>
      <p:sp>
        <p:nvSpPr>
          <p:cNvPr id="27" name="矩形 26"/>
          <p:cNvSpPr>
            <a:spLocks noGrp="1"/>
          </p:cNvSpPr>
          <p:nvPr/>
        </p:nvSpPr>
        <p:spPr>
          <a:xfrm>
            <a:off x="304800" y="5819140"/>
            <a:ext cx="11525250" cy="409575"/>
          </a:xfrm>
          <a:prstGeom prst="rect">
            <a:avLst/>
          </a:prstGeom>
          <a:solidFill>
            <a:srgbClr val="E9F0FF"/>
          </a:solidFill>
          <a:ln w="0">
            <a:noFill/>
            <a:prstDash val="solid"/>
          </a:ln>
        </p:spPr>
      </p:sp>
      <p:sp>
        <p:nvSpPr>
          <p:cNvPr id="28" name="A dynamic model supports detuning analysis and lat"/>
          <p:cNvSpPr>
            <a:spLocks noGrp="1"/>
          </p:cNvSpPr>
          <p:nvPr/>
        </p:nvSpPr>
        <p:spPr>
          <a:xfrm>
            <a:off x="447675" y="5867400"/>
            <a:ext cx="11249025" cy="323850"/>
          </a:xfrm>
          <a:prstGeom prst="rect">
            <a:avLst/>
          </a:prstGeom>
          <a:noFill/>
          <a:ln w="0">
            <a:noFill/>
          </a:ln>
        </p:spPr>
        <p:txBody>
          <a:bodyPr wrap="square" lIns="0" tIns="0" rIns="0" bIns="0" anchor="t">
            <a:noAutofit/>
          </a:bodyPr>
          <a:lstStyle>
            <a:defPPr algn="l">
              <a:defRPr sz="1800" b="1">
                <a:solidFill>
                  <a:srgbClr val="2B519A"/>
                </a:solidFill>
                <a:latin typeface="Arial" panose="020B0604020202020204"/>
                <a:ea typeface="Arial" panose="020B0604020202020204"/>
                <a:cs typeface="Arial" panose="020B0604020202020204"/>
              </a:defRPr>
            </a:defPPr>
          </a:lstStyle>
          <a:p>
            <a:pPr algn="l">
              <a:buNone/>
              <a:defRPr sz="1800" b="1">
                <a:solidFill>
                  <a:srgbClr val="2B519A"/>
                </a:solidFill>
                <a:latin typeface="Arial" panose="020B0604020202020204"/>
                <a:ea typeface="Arial" panose="020B0604020202020204"/>
                <a:cs typeface="Arial" panose="020B0604020202020204"/>
              </a:defRPr>
            </a:pPr>
            <a:r>
              <a:rPr sz="1800" b="1">
                <a:solidFill>
                  <a:srgbClr val="2B519A"/>
                </a:solidFill>
                <a:latin typeface="Arial" panose="020B0604020202020204"/>
                <a:ea typeface="Arial" panose="020B0604020202020204"/>
                <a:cs typeface="Arial" panose="020B0604020202020204"/>
              </a:rPr>
              <a:t>A dynamic model supports detuning analysis and later control studies.</a:t>
            </a:r>
            <a:endParaRPr sz="1800" b="1">
              <a:solidFill>
                <a:srgbClr val="2B519A"/>
              </a:solidFill>
              <a:latin typeface="Arial" panose="020B0604020202020204"/>
              <a:ea typeface="Arial" panose="020B0604020202020204"/>
              <a:cs typeface="Arial" panose="020B0604020202020204"/>
            </a:endParaRPr>
          </a:p>
        </p:txBody>
      </p:sp>
      <p:sp>
        <p:nvSpPr>
          <p:cNvPr id="29" name="Y. Miao et al., Fig. 1(b). F. Qiu et al., NIM A 10"/>
          <p:cNvSpPr>
            <a:spLocks noGrp="1"/>
          </p:cNvSpPr>
          <p:nvPr/>
        </p:nvSpPr>
        <p:spPr>
          <a:xfrm>
            <a:off x="323850" y="6305550"/>
            <a:ext cx="11334750" cy="180975"/>
          </a:xfrm>
          <a:prstGeom prst="rect">
            <a:avLst/>
          </a:prstGeom>
          <a:noFill/>
          <a:ln w="0">
            <a:noFill/>
          </a:ln>
        </p:spPr>
        <p:txBody>
          <a:bodyPr wrap="square" lIns="0" tIns="0" rIns="0" bIns="0" anchor="t">
            <a:noAutofit/>
          </a:bodyPr>
          <a:lstStyle>
            <a:defPPr algn="l">
              <a:defRPr sz="975" b="0">
                <a:solidFill>
                  <a:srgbClr val="44546A"/>
                </a:solidFill>
                <a:latin typeface="Arial" panose="020B0604020202020204"/>
                <a:ea typeface="Arial" panose="020B0604020202020204"/>
                <a:cs typeface="Arial" panose="020B0604020202020204"/>
              </a:defRPr>
            </a:defPPr>
          </a:lstStyle>
          <a:p>
            <a:pPr algn="l">
              <a:buNone/>
              <a:defRPr sz="975" b="0">
                <a:solidFill>
                  <a:srgbClr val="44546A"/>
                </a:solidFill>
                <a:latin typeface="Arial" panose="020B0604020202020204"/>
                <a:ea typeface="Arial" panose="020B0604020202020204"/>
                <a:cs typeface="Arial" panose="020B0604020202020204"/>
              </a:defRPr>
            </a:pPr>
            <a:r>
              <a:rPr sz="975" b="0">
                <a:solidFill>
                  <a:srgbClr val="44546A"/>
                </a:solidFill>
                <a:latin typeface="Arial" panose="020B0604020202020204"/>
                <a:ea typeface="Arial" panose="020B0604020202020204"/>
                <a:cs typeface="Arial" panose="020B0604020202020204"/>
              </a:rPr>
              <a:t>Y. Miao et al., Fig. 1(a,b). F. Qiu et al., NIM A 1012 (2021) 165633, Eq. (2).</a:t>
            </a:r>
            <a:endParaRPr sz="975" b="0">
              <a:solidFill>
                <a:srgbClr val="44546A"/>
              </a:solidFill>
              <a:latin typeface="Arial" panose="020B0604020202020204"/>
              <a:ea typeface="Arial" panose="020B0604020202020204"/>
              <a:cs typeface="Arial" panose="020B0604020202020204"/>
            </a:endParaRPr>
          </a:p>
        </p:txBody>
      </p:sp>
      <p:pic>
        <p:nvPicPr>
          <p:cNvPr id="30" name="图片 29"/>
          <p:cNvPicPr>
            <a:picLocks noChangeAspect="1"/>
          </p:cNvPicPr>
          <p:nvPr/>
        </p:nvPicPr>
        <p:blipFill>
          <a:blip r:embed="rId1"/>
          <a:stretch>
            <a:fillRect/>
          </a:stretch>
        </p:blipFill>
        <p:spPr>
          <a:xfrm>
            <a:off x="9232411" y="118777"/>
            <a:ext cx="1141248" cy="671798"/>
          </a:xfrm>
          <a:prstGeom prst="rect">
            <a:avLst/>
          </a:prstGeom>
        </p:spPr>
      </p:pic>
      <p:pic>
        <p:nvPicPr>
          <p:cNvPr id="31" name="图片 30"/>
          <p:cNvPicPr>
            <a:picLocks noChangeAspect="1"/>
          </p:cNvPicPr>
          <p:nvPr/>
        </p:nvPicPr>
        <p:blipFill>
          <a:blip r:embed="rId2"/>
          <a:stretch>
            <a:fillRect/>
          </a:stretch>
        </p:blipFill>
        <p:spPr>
          <a:xfrm>
            <a:off x="10457935" y="0"/>
            <a:ext cx="826467" cy="808101"/>
          </a:xfrm>
          <a:prstGeom prst="rect">
            <a:avLst/>
          </a:prstGeom>
        </p:spPr>
      </p:pic>
      <p:pic>
        <p:nvPicPr>
          <p:cNvPr id="32" name="图片 31"/>
          <p:cNvPicPr>
            <a:picLocks noChangeAspect="1"/>
          </p:cNvPicPr>
          <p:nvPr/>
        </p:nvPicPr>
        <p:blipFill>
          <a:blip r:embed="rId3"/>
          <a:stretch>
            <a:fillRect/>
          </a:stretch>
        </p:blipFill>
        <p:spPr>
          <a:xfrm>
            <a:off x="11288459" y="42672"/>
            <a:ext cx="768382" cy="768382"/>
          </a:xfrm>
          <a:prstGeom prst="rect">
            <a:avLst/>
          </a:prstGeom>
        </p:spPr>
      </p:pic>
      <p:pic>
        <p:nvPicPr>
          <p:cNvPr id="15" name="图片 14"/>
          <p:cNvPicPr>
            <a:picLocks noChangeAspect="1"/>
          </p:cNvPicPr>
          <p:nvPr/>
        </p:nvPicPr>
        <p:blipFill>
          <a:blip r:embed="rId4"/>
          <a:stretch>
            <a:fillRect/>
          </a:stretch>
        </p:blipFill>
        <p:spPr>
          <a:xfrm>
            <a:off x="3168231" y="1812925"/>
            <a:ext cx="3307615" cy="3825240"/>
          </a:xfrm>
          <a:prstGeom prst="rect">
            <a:avLst/>
          </a:prstGeom>
        </p:spPr>
      </p:pic>
      <p:pic>
        <p:nvPicPr>
          <p:cNvPr id="2" name="图片 1"/>
          <p:cNvPicPr>
            <a:picLocks noChangeAspect="1"/>
          </p:cNvPicPr>
          <p:nvPr/>
        </p:nvPicPr>
        <p:blipFill>
          <a:blip r:embed="rId5"/>
          <a:stretch>
            <a:fillRect/>
          </a:stretch>
        </p:blipFill>
        <p:spPr>
          <a:xfrm>
            <a:off x="174625" y="1906549"/>
            <a:ext cx="3082249" cy="3731615"/>
          </a:xfrm>
          <a:prstGeom prst="rect">
            <a:avLst/>
          </a:prstGeom>
        </p:spPr>
      </p:pic>
      <p:sp>
        <p:nvSpPr>
          <p:cNvPr id="5" name="文本框 4"/>
          <p:cNvSpPr>
            <a:spLocks noGrp="1"/>
          </p:cNvSpPr>
          <p:nvPr/>
        </p:nvSpPr>
        <p:spPr>
          <a:xfrm>
            <a:off x="6616700" y="4220527"/>
            <a:ext cx="5080000" cy="1198880"/>
          </a:xfrm>
          <a:prstGeom prst="rect">
            <a:avLst/>
          </a:prstGeom>
        </p:spPr>
        <p:txBody>
          <a:bodyPr>
            <a:spAutoFit/>
          </a:bodyPr>
          <a:lstStyle/>
          <a:p>
            <a:pPr marL="285750" indent="-285750" defTabSz="266700">
              <a:lnSpc>
                <a:spcPct val="150000"/>
              </a:lnSpc>
              <a:buFont typeface="Wingdings" panose="05000000000000000000"/>
              <a:buChar char="Ø"/>
            </a:pPr>
            <a:r>
              <a:rPr sz="1600">
                <a:latin typeface="Arial" panose="020B0604020202020204"/>
                <a:ea typeface="Arial" panose="020B0604020202020204"/>
                <a:cs typeface="Arial" panose="020B0604020202020204"/>
              </a:rPr>
              <a:t>Characterize the mechanical frequency response</a:t>
            </a:r>
            <a:endParaRPr sz="1600">
              <a:latin typeface="Arial" panose="020B0604020202020204"/>
              <a:ea typeface="Arial" panose="020B0604020202020204"/>
              <a:cs typeface="Arial" panose="020B0604020202020204"/>
            </a:endParaRPr>
          </a:p>
          <a:p>
            <a:pPr marL="285750" indent="-285750" defTabSz="266700">
              <a:lnSpc>
                <a:spcPct val="150000"/>
              </a:lnSpc>
              <a:buFont typeface="Wingdings" panose="05000000000000000000"/>
              <a:buChar char="Ø"/>
            </a:pPr>
            <a:r>
              <a:rPr sz="1600">
                <a:latin typeface="Arial" panose="020B0604020202020204"/>
                <a:ea typeface="Arial" panose="020B0604020202020204"/>
                <a:cs typeface="Arial" panose="020B0604020202020204"/>
              </a:rPr>
              <a:t>Identify the dominant modal frequencies</a:t>
            </a:r>
            <a:r>
              <a:rPr lang="en-US" sz="1600">
                <a:latin typeface="Arial" panose="020B0604020202020204"/>
                <a:ea typeface="Arial" panose="020B0604020202020204"/>
                <a:cs typeface="Arial" panose="020B0604020202020204"/>
              </a:rPr>
              <a:t>——</a:t>
            </a:r>
            <a:r>
              <a:rPr lang="en-US" sz="1600" b="1">
                <a:latin typeface="Arial" panose="020B0604020202020204"/>
                <a:ea typeface="Arial" panose="020B0604020202020204"/>
                <a:cs typeface="Arial" panose="020B0604020202020204"/>
              </a:rPr>
              <a:t>Mechanical modes</a:t>
            </a:r>
            <a:endParaRPr lang="en-US" sz="1600" b="1">
              <a:latin typeface="Arial" panose="020B0604020202020204"/>
              <a:ea typeface="Arial" panose="020B0604020202020204"/>
              <a:cs typeface="Arial" panose="020B0604020202020204"/>
            </a:endParaRPr>
          </a:p>
        </p:txBody>
      </p:sp>
      <p:sp>
        <p:nvSpPr>
          <p:cNvPr id="33" name="3"/>
          <p:cNvSpPr>
            <a:spLocks noGrp="1"/>
          </p:cNvSpPr>
          <p:nvPr/>
        </p:nvSpPr>
        <p:spPr>
          <a:xfrm>
            <a:off x="11668125" y="6600825"/>
            <a:ext cx="428625" cy="200025"/>
          </a:xfrm>
          <a:prstGeom prst="rect">
            <a:avLst/>
          </a:prstGeom>
          <a:noFill/>
          <a:ln w="0">
            <a:noFill/>
          </a:ln>
        </p:spPr>
        <p:txBody>
          <a:bodyPr wrap="square" lIns="0" tIns="0" rIns="0" bIns="0" anchor="t">
            <a:noAutofit/>
          </a:bodyPr>
          <a:lstStyle>
            <a:defPPr algn="r">
              <a:defRPr sz="1200" b="0">
                <a:solidFill>
                  <a:srgbClr val="FFFFFF"/>
                </a:solidFill>
                <a:latin typeface="Arial" panose="020B0604020202020204"/>
                <a:ea typeface="Arial" panose="020B0604020202020204"/>
                <a:cs typeface="Arial" panose="020B0604020202020204"/>
              </a:defRPr>
            </a:defPPr>
          </a:lstStyle>
          <a:p>
            <a:pPr algn="r">
              <a:defRPr sz="1200" b="0">
                <a:solidFill>
                  <a:srgbClr val="FFFFFF"/>
                </a:solidFill>
                <a:latin typeface="Arial" panose="020B0604020202020204"/>
                <a:ea typeface="Arial" panose="020B0604020202020204"/>
                <a:cs typeface="Arial" panose="020B0604020202020204"/>
              </a:defRPr>
            </a:pPr>
            <a:r>
              <a:rPr sz="1200" b="0">
                <a:solidFill>
                  <a:srgbClr val="FFFFFF"/>
                </a:solidFill>
                <a:latin typeface="Arial" panose="020B0604020202020204"/>
                <a:ea typeface="Arial" panose="020B0604020202020204"/>
                <a:cs typeface="Arial" panose="020B0604020202020204"/>
              </a:rPr>
              <a:t>3</a:t>
            </a:r>
            <a:endParaRPr sz="1200" b="0">
              <a:solidFill>
                <a:srgbClr val="FFFFFF"/>
              </a:solidFill>
              <a:latin typeface="Arial" panose="020B0604020202020204"/>
              <a:ea typeface="Arial" panose="020B0604020202020204"/>
              <a:cs typeface="Arial" panose="020B0604020202020204"/>
            </a:endParaRPr>
          </a:p>
        </p:txBody>
      </p:sp>
      <p:sp>
        <p:nvSpPr>
          <p:cNvPr id="3" name="矩形 2"/>
          <p:cNvSpPr/>
          <p:nvPr/>
        </p:nvSpPr>
        <p:spPr>
          <a:xfrm>
            <a:off x="1514475" y="5428615"/>
            <a:ext cx="3406140" cy="23495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5" name="Oscillatory instability"/>
          <p:cNvSpPr>
            <a:spLocks noGrp="1"/>
          </p:cNvSpPr>
          <p:nvPr/>
        </p:nvSpPr>
        <p:spPr>
          <a:xfrm>
            <a:off x="567690" y="5406390"/>
            <a:ext cx="2381250" cy="257175"/>
          </a:xfrm>
          <a:prstGeom prst="rect">
            <a:avLst/>
          </a:prstGeom>
          <a:noFill/>
          <a:ln w="0">
            <a:noFill/>
          </a:ln>
        </p:spPr>
        <p:txBody>
          <a:bodyPr wrap="square" lIns="0" tIns="0" rIns="0" bIns="0" anchor="t">
            <a:noAutofit/>
          </a:bodyPr>
          <a:lstStyle>
            <a:defPPr algn="ctr">
              <a:defRPr sz="1500" b="1">
                <a:solidFill>
                  <a:srgbClr val="2B519A"/>
                </a:solidFill>
                <a:latin typeface="Arial" panose="020B0604020202020204"/>
                <a:ea typeface="Arial" panose="020B0604020202020204"/>
                <a:cs typeface="Arial" panose="020B0604020202020204"/>
              </a:defRPr>
            </a:defPPr>
          </a:lstStyle>
          <a:p>
            <a:pPr algn="ctr">
              <a:defRPr sz="1500" b="1">
                <a:solidFill>
                  <a:srgbClr val="2B519A"/>
                </a:solidFill>
                <a:latin typeface="Arial" panose="020B0604020202020204"/>
                <a:ea typeface="Arial" panose="020B0604020202020204"/>
                <a:cs typeface="Arial" panose="020B0604020202020204"/>
              </a:defRPr>
            </a:pPr>
            <a:r>
              <a:rPr sz="1500" b="1">
                <a:solidFill>
                  <a:srgbClr val="2B519A"/>
                </a:solidFill>
                <a:latin typeface="Arial" panose="020B0604020202020204"/>
                <a:ea typeface="Arial" panose="020B0604020202020204"/>
                <a:cs typeface="Arial" panose="020B0604020202020204"/>
              </a:rPr>
              <a:t>Oscillatory instability</a:t>
            </a:r>
            <a:endParaRPr sz="1500" b="1">
              <a:solidFill>
                <a:srgbClr val="2B519A"/>
              </a:solidFill>
              <a:latin typeface="Arial" panose="020B0604020202020204"/>
              <a:ea typeface="Arial" panose="020B0604020202020204"/>
              <a:cs typeface="Arial" panose="020B0604020202020204"/>
            </a:endParaRPr>
          </a:p>
        </p:txBody>
      </p:sp>
      <p:sp>
        <p:nvSpPr>
          <p:cNvPr id="34" name="Monotonic instability"/>
          <p:cNvSpPr>
            <a:spLocks noGrp="1"/>
          </p:cNvSpPr>
          <p:nvPr/>
        </p:nvSpPr>
        <p:spPr>
          <a:xfrm>
            <a:off x="3631565" y="5385435"/>
            <a:ext cx="2381250" cy="257175"/>
          </a:xfrm>
          <a:prstGeom prst="rect">
            <a:avLst/>
          </a:prstGeom>
          <a:noFill/>
          <a:ln w="0">
            <a:noFill/>
          </a:ln>
        </p:spPr>
        <p:txBody>
          <a:bodyPr wrap="square" lIns="0" tIns="0" rIns="0" bIns="0" anchor="t">
            <a:noAutofit/>
          </a:bodyPr>
          <a:lstStyle>
            <a:defPPr algn="ctr">
              <a:defRPr sz="1500" b="1">
                <a:solidFill>
                  <a:srgbClr val="2B519A"/>
                </a:solidFill>
                <a:latin typeface="Arial" panose="020B0604020202020204"/>
                <a:ea typeface="Arial" panose="020B0604020202020204"/>
                <a:cs typeface="Arial" panose="020B0604020202020204"/>
              </a:defRPr>
            </a:defPPr>
          </a:lstStyle>
          <a:p>
            <a:pPr algn="ctr">
              <a:defRPr sz="1500" b="1">
                <a:solidFill>
                  <a:srgbClr val="2B519A"/>
                </a:solidFill>
                <a:latin typeface="Arial" panose="020B0604020202020204"/>
                <a:ea typeface="Arial" panose="020B0604020202020204"/>
                <a:cs typeface="Arial" panose="020B0604020202020204"/>
              </a:defRPr>
            </a:pPr>
            <a:r>
              <a:rPr sz="1500" b="1">
                <a:solidFill>
                  <a:srgbClr val="2B519A"/>
                </a:solidFill>
                <a:latin typeface="Arial" panose="020B0604020202020204"/>
                <a:ea typeface="Arial" panose="020B0604020202020204"/>
                <a:cs typeface="Arial" panose="020B0604020202020204"/>
              </a:rPr>
              <a:t>Monotonic instability</a:t>
            </a:r>
            <a:endParaRPr sz="1500" b="1">
              <a:solidFill>
                <a:srgbClr val="2B519A"/>
              </a:solidFill>
              <a:latin typeface="Arial" panose="020B0604020202020204"/>
              <a:ea typeface="Arial" panose="020B0604020202020204"/>
              <a:cs typeface="Arial" panose="020B0604020202020204"/>
            </a:endParaRPr>
          </a:p>
        </p:txBody>
      </p:sp>
      <p:sp>
        <p:nvSpPr>
          <p:cNvPr id="4" name="Lorentz-force path"/>
          <p:cNvSpPr>
            <a:spLocks noGrp="1"/>
          </p:cNvSpPr>
          <p:nvPr/>
        </p:nvSpPr>
        <p:spPr>
          <a:xfrm>
            <a:off x="6379210" y="1971675"/>
            <a:ext cx="2998470" cy="311150"/>
          </a:xfrm>
          <a:prstGeom prst="rect">
            <a:avLst/>
          </a:prstGeom>
          <a:noFill/>
          <a:ln w="0">
            <a:noFill/>
          </a:ln>
        </p:spPr>
        <p:txBody>
          <a:bodyPr wrap="square" lIns="0" tIns="0" rIns="0" bIns="0" anchor="t">
            <a:noAutofit/>
          </a:bodyPr>
          <a:lstStyle>
            <a:defPPr algn="l">
              <a:defRPr sz="2175" b="1">
                <a:solidFill>
                  <a:srgbClr val="2B519A"/>
                </a:solidFill>
                <a:latin typeface="Arial" panose="020B0604020202020204"/>
                <a:ea typeface="Arial" panose="020B0604020202020204"/>
                <a:cs typeface="Arial" panose="020B0604020202020204"/>
              </a:defRPr>
            </a:defPPr>
          </a:lstStyle>
          <a:p>
            <a:pPr algn="l">
              <a:defRPr sz="2175" b="1">
                <a:solidFill>
                  <a:srgbClr val="2B519A"/>
                </a:solidFill>
                <a:latin typeface="Arial" panose="020B0604020202020204"/>
                <a:ea typeface="Arial" panose="020B0604020202020204"/>
                <a:cs typeface="Arial" panose="020B0604020202020204"/>
              </a:defRPr>
            </a:pPr>
            <a:r>
              <a:rPr sz="2175" b="1">
                <a:solidFill>
                  <a:srgbClr val="2B519A"/>
                </a:solidFill>
                <a:latin typeface="Arial" panose="020B0604020202020204"/>
                <a:ea typeface="Arial" panose="020B0604020202020204"/>
                <a:cs typeface="Arial" panose="020B0604020202020204"/>
              </a:rPr>
              <a:t>Lorentz-force path</a:t>
            </a:r>
            <a:endParaRPr sz="2175" b="1">
              <a:solidFill>
                <a:srgbClr val="2B519A"/>
              </a:solidFill>
              <a:latin typeface="Arial" panose="020B0604020202020204"/>
              <a:ea typeface="Arial" panose="020B0604020202020204"/>
              <a:cs typeface="Arial" panose="020B0604020202020204"/>
            </a:endParaRPr>
          </a:p>
        </p:txBody>
      </p:sp>
      <p:sp>
        <p:nvSpPr>
          <p:cNvPr id="60" name="ΔfLF(s) = KLF(s) U(s)"/>
          <p:cNvSpPr>
            <a:spLocks noGrp="1"/>
          </p:cNvSpPr>
          <p:nvPr/>
        </p:nvSpPr>
        <p:spPr>
          <a:xfrm>
            <a:off x="6767195" y="3648075"/>
            <a:ext cx="3355340" cy="476250"/>
          </a:xfrm>
          <a:prstGeom prst="rect">
            <a:avLst/>
          </a:prstGeom>
          <a:noFill/>
          <a:ln w="0">
            <a:noFill/>
          </a:ln>
        </p:spPr>
        <p:txBody>
          <a:bodyPr wrap="square" lIns="0" tIns="0" rIns="0" bIns="0" anchor="t">
            <a:noAutofit/>
          </a:bodyPr>
          <a:lstStyle>
            <a:defPPr algn="l">
              <a:defRPr sz="2475" b="0">
                <a:solidFill>
                  <a:srgbClr val="000000"/>
                </a:solidFill>
                <a:latin typeface="Arial" panose="020B0604020202020204"/>
                <a:ea typeface="Arial" panose="020B0604020202020204"/>
                <a:cs typeface="Arial" panose="020B0604020202020204"/>
              </a:defRPr>
            </a:defPPr>
          </a:lstStyle>
          <a:p>
            <a:pPr algn="l">
              <a:defRPr sz="2475" b="0">
                <a:solidFill>
                  <a:srgbClr val="000000"/>
                </a:solidFill>
                <a:latin typeface="Arial" panose="020B0604020202020204"/>
                <a:ea typeface="Arial" panose="020B0604020202020204"/>
                <a:cs typeface="Arial" panose="020B0604020202020204"/>
              </a:defRPr>
            </a:pPr>
            <a:r>
              <a:rPr sz="2475" b="0">
                <a:solidFill>
                  <a:srgbClr val="000000"/>
                </a:solidFill>
                <a:latin typeface="Arial" panose="020B0604020202020204"/>
                <a:ea typeface="Arial" panose="020B0604020202020204"/>
                <a:cs typeface="Arial" panose="020B0604020202020204"/>
              </a:rPr>
              <a:t>Δf</a:t>
            </a:r>
            <a:r>
              <a:rPr sz="2475" b="0" baseline="-25000">
                <a:solidFill>
                  <a:srgbClr val="000000"/>
                </a:solidFill>
                <a:latin typeface="Arial" panose="020B0604020202020204"/>
                <a:ea typeface="Arial" panose="020B0604020202020204"/>
                <a:cs typeface="Arial" panose="020B0604020202020204"/>
              </a:rPr>
              <a:t>LF</a:t>
            </a:r>
            <a:r>
              <a:rPr sz="2475" b="0">
                <a:solidFill>
                  <a:srgbClr val="000000"/>
                </a:solidFill>
                <a:latin typeface="Arial" panose="020B0604020202020204"/>
                <a:ea typeface="Arial" panose="020B0604020202020204"/>
                <a:cs typeface="Arial" panose="020B0604020202020204"/>
              </a:rPr>
              <a:t>(s) = K</a:t>
            </a:r>
            <a:r>
              <a:rPr sz="2475" b="0" baseline="-25000">
                <a:solidFill>
                  <a:srgbClr val="000000"/>
                </a:solidFill>
                <a:latin typeface="Arial" panose="020B0604020202020204"/>
                <a:ea typeface="Arial" panose="020B0604020202020204"/>
                <a:cs typeface="Arial" panose="020B0604020202020204"/>
              </a:rPr>
              <a:t>LF</a:t>
            </a:r>
            <a:r>
              <a:rPr sz="2475" b="0">
                <a:solidFill>
                  <a:srgbClr val="000000"/>
                </a:solidFill>
                <a:latin typeface="Arial" panose="020B0604020202020204"/>
                <a:ea typeface="Arial" panose="020B0604020202020204"/>
                <a:cs typeface="Arial" panose="020B0604020202020204"/>
              </a:rPr>
              <a:t>(s) U(s)</a:t>
            </a:r>
            <a:endParaRPr sz="2475" b="0">
              <a:solidFill>
                <a:srgbClr val="000000"/>
              </a:solidFill>
              <a:latin typeface="Arial" panose="020B0604020202020204"/>
              <a:ea typeface="Arial" panose="020B0604020202020204"/>
              <a:cs typeface="Arial" panose="020B0604020202020204"/>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 name="标题 15"/>
          <p:cNvSpPr>
            <a:spLocks noGrp="1"/>
          </p:cNvSpPr>
          <p:nvPr/>
        </p:nvSpPr>
        <p:spPr>
          <a:xfrm>
            <a:off x="1792605" y="222250"/>
            <a:ext cx="6524625" cy="647700"/>
          </a:xfrm>
          <a:prstGeom prst="rect">
            <a:avLst/>
          </a:prstGeom>
        </p:spPr>
        <p:txBody>
          <a:bodyPr wrap="none" lIns="0" tIns="0" rIns="0" bIns="0" anchor="ctr">
            <a:noAutofit/>
          </a:bodyPr>
          <a:lstStyle>
            <a:defPPr algn="ctr">
              <a:defRPr sz="2700" b="1">
                <a:solidFill>
                  <a:srgbClr val="000000"/>
                </a:solidFill>
                <a:latin typeface="Arial" panose="020B0604020202020204"/>
                <a:ea typeface="Arial" panose="020B0604020202020204"/>
                <a:cs typeface="Arial" panose="020B0604020202020204"/>
              </a:defRPr>
            </a:defPPr>
            <a:lvl1pPr algn="l" defTabSz="914400">
              <a:lnSpc>
                <a:spcPct val="90000"/>
              </a:lnSpc>
              <a:spcBef>
                <a:spcPct val="0"/>
              </a:spcBef>
              <a:buNone/>
              <a:defRPr sz="3600" b="1" kern="1200">
                <a:solidFill>
                  <a:schemeClr val="tx1"/>
                </a:solidFill>
                <a:latin typeface="Times New Roman" panose="02020603050405020304"/>
                <a:ea typeface="Times New Roman" panose="02020603050405020304"/>
                <a:cs typeface="Times New Roman" panose="02020603050405020304"/>
              </a:defRPr>
            </a:lvl1pPr>
          </a:lstStyle>
          <a:p>
            <a:pPr algn="ctr">
              <a:buNone/>
              <a:defRPr sz="2700" b="1">
                <a:solidFill>
                  <a:srgbClr val="000000"/>
                </a:solidFill>
                <a:latin typeface="Arial" panose="020B0604020202020204"/>
                <a:ea typeface="Arial" panose="020B0604020202020204"/>
                <a:cs typeface="Arial" panose="020B0604020202020204"/>
              </a:defRPr>
            </a:pPr>
            <a:r>
              <a:rPr sz="2700" b="1">
                <a:solidFill>
                  <a:srgbClr val="000000"/>
                </a:solidFill>
                <a:latin typeface="Arial" panose="020B0604020202020204"/>
                <a:ea typeface="Arial" panose="020B0604020202020204"/>
                <a:cs typeface="Arial" panose="020B0604020202020204"/>
              </a:rPr>
              <a:t>Grey-Box Platform: CAFe</a:t>
            </a:r>
            <a:endParaRPr sz="2775" b="1">
              <a:solidFill>
                <a:srgbClr val="000000"/>
              </a:solidFill>
              <a:latin typeface="Arial" panose="020B0604020202020204"/>
              <a:ea typeface="Arial" panose="020B0604020202020204"/>
              <a:cs typeface="Arial" panose="020B0604020202020204"/>
            </a:endParaRPr>
          </a:p>
        </p:txBody>
      </p:sp>
      <p:pic>
        <p:nvPicPr>
          <p:cNvPr id="42" name="图片 41"/>
          <p:cNvPicPr>
            <a:picLocks noChangeAspect="1"/>
          </p:cNvPicPr>
          <p:nvPr/>
        </p:nvPicPr>
        <p:blipFill>
          <a:blip r:embed="rId1"/>
          <a:stretch>
            <a:fillRect/>
          </a:stretch>
        </p:blipFill>
        <p:spPr>
          <a:xfrm>
            <a:off x="9232411" y="118777"/>
            <a:ext cx="1141248" cy="671798"/>
          </a:xfrm>
          <a:prstGeom prst="rect">
            <a:avLst/>
          </a:prstGeom>
        </p:spPr>
      </p:pic>
      <p:pic>
        <p:nvPicPr>
          <p:cNvPr id="43" name="图片 42"/>
          <p:cNvPicPr>
            <a:picLocks noChangeAspect="1"/>
          </p:cNvPicPr>
          <p:nvPr/>
        </p:nvPicPr>
        <p:blipFill>
          <a:blip r:embed="rId2"/>
          <a:stretch>
            <a:fillRect/>
          </a:stretch>
        </p:blipFill>
        <p:spPr>
          <a:xfrm>
            <a:off x="10457935" y="0"/>
            <a:ext cx="826467" cy="808101"/>
          </a:xfrm>
          <a:prstGeom prst="rect">
            <a:avLst/>
          </a:prstGeom>
        </p:spPr>
      </p:pic>
      <p:pic>
        <p:nvPicPr>
          <p:cNvPr id="44" name="图片 43"/>
          <p:cNvPicPr>
            <a:picLocks noChangeAspect="1"/>
          </p:cNvPicPr>
          <p:nvPr/>
        </p:nvPicPr>
        <p:blipFill>
          <a:blip r:embed="rId3"/>
          <a:stretch>
            <a:fillRect/>
          </a:stretch>
        </p:blipFill>
        <p:spPr>
          <a:xfrm>
            <a:off x="11288459" y="42672"/>
            <a:ext cx="768382" cy="768382"/>
          </a:xfrm>
          <a:prstGeom prst="rect">
            <a:avLst/>
          </a:prstGeom>
        </p:spPr>
      </p:pic>
      <p:sp>
        <p:nvSpPr>
          <p:cNvPr id="45" name="5"/>
          <p:cNvSpPr>
            <a:spLocks noGrp="1"/>
          </p:cNvSpPr>
          <p:nvPr/>
        </p:nvSpPr>
        <p:spPr>
          <a:xfrm>
            <a:off x="11668125" y="6600825"/>
            <a:ext cx="428625" cy="200025"/>
          </a:xfrm>
          <a:prstGeom prst="rect">
            <a:avLst/>
          </a:prstGeom>
          <a:noFill/>
          <a:ln w="0">
            <a:noFill/>
          </a:ln>
        </p:spPr>
        <p:txBody>
          <a:bodyPr wrap="square" lIns="0" tIns="0" rIns="0" bIns="0" anchor="t">
            <a:noAutofit/>
          </a:bodyPr>
          <a:lstStyle>
            <a:defPPr algn="r">
              <a:defRPr sz="1200" b="0">
                <a:solidFill>
                  <a:srgbClr val="FFFFFF"/>
                </a:solidFill>
                <a:latin typeface="Arial" panose="020B0604020202020204"/>
                <a:ea typeface="Arial" panose="020B0604020202020204"/>
                <a:cs typeface="Arial" panose="020B0604020202020204"/>
              </a:defRPr>
            </a:defPPr>
          </a:lstStyle>
          <a:p>
            <a:pPr algn="r">
              <a:defRPr sz="1200" b="0">
                <a:solidFill>
                  <a:srgbClr val="FFFFFF"/>
                </a:solidFill>
                <a:latin typeface="Arial" panose="020B0604020202020204"/>
                <a:ea typeface="Arial" panose="020B0604020202020204"/>
                <a:cs typeface="Arial" panose="020B0604020202020204"/>
              </a:defRPr>
            </a:pPr>
            <a:r>
              <a:rPr lang="en-US" sz="1200" b="0">
                <a:solidFill>
                  <a:srgbClr val="FFFFFF"/>
                </a:solidFill>
                <a:latin typeface="Arial" panose="020B0604020202020204"/>
                <a:ea typeface="Arial" panose="020B0604020202020204"/>
                <a:cs typeface="Arial" panose="020B0604020202020204"/>
              </a:rPr>
              <a:t>4</a:t>
            </a:r>
            <a:endParaRPr lang="en-US" sz="1200" b="0">
              <a:solidFill>
                <a:srgbClr val="FFFFFF"/>
              </a:solidFill>
              <a:latin typeface="Arial" panose="020B0604020202020204"/>
              <a:ea typeface="Arial" panose="020B0604020202020204"/>
              <a:cs typeface="Arial" panose="020B0604020202020204"/>
            </a:endParaRPr>
          </a:p>
        </p:txBody>
      </p:sp>
      <p:sp>
        <p:nvSpPr>
          <p:cNvPr id="46" name="2021 grey-box study: CAFe proton linac at IMP"/>
          <p:cNvSpPr>
            <a:spLocks noGrp="1"/>
          </p:cNvSpPr>
          <p:nvPr/>
        </p:nvSpPr>
        <p:spPr>
          <a:xfrm>
            <a:off x="323850" y="1057275"/>
            <a:ext cx="11525250" cy="323850"/>
          </a:xfrm>
          <a:prstGeom prst="rect">
            <a:avLst/>
          </a:prstGeom>
          <a:noFill/>
          <a:ln w="0">
            <a:noFill/>
          </a:ln>
        </p:spPr>
        <p:txBody>
          <a:bodyPr wrap="square" lIns="0" tIns="0" rIns="0" bIns="0" anchor="t">
            <a:noAutofit/>
          </a:bodyPr>
          <a:lstStyle>
            <a:defPPr algn="l">
              <a:defRPr sz="2025" b="1">
                <a:solidFill>
                  <a:srgbClr val="2B519A"/>
                </a:solidFill>
                <a:latin typeface="Arial" panose="020B0604020202020204"/>
                <a:ea typeface="Arial" panose="020B0604020202020204"/>
                <a:cs typeface="Arial" panose="020B0604020202020204"/>
              </a:defRPr>
            </a:defPPr>
          </a:lstStyle>
          <a:p>
            <a:pPr algn="l">
              <a:defRPr sz="2025" b="1">
                <a:solidFill>
                  <a:srgbClr val="2B519A"/>
                </a:solidFill>
                <a:latin typeface="Arial" panose="020B0604020202020204"/>
                <a:ea typeface="Arial" panose="020B0604020202020204"/>
                <a:cs typeface="Arial" panose="020B0604020202020204"/>
              </a:defRPr>
            </a:pPr>
            <a:r>
              <a:rPr sz="2025" b="1">
                <a:solidFill>
                  <a:srgbClr val="2B519A"/>
                </a:solidFill>
                <a:latin typeface="Arial" panose="020B0604020202020204"/>
                <a:ea typeface="Arial" panose="020B0604020202020204"/>
                <a:cs typeface="Arial" panose="020B0604020202020204"/>
              </a:rPr>
              <a:t>2021 grey-box study: CAFe proton linac at IMP</a:t>
            </a:r>
            <a:endParaRPr sz="2025" b="1">
              <a:solidFill>
                <a:srgbClr val="2B519A"/>
              </a:solidFill>
              <a:latin typeface="Arial" panose="020B0604020202020204"/>
              <a:ea typeface="Arial" panose="020B0604020202020204"/>
              <a:cs typeface="Arial" panose="020B0604020202020204"/>
            </a:endParaRPr>
          </a:p>
        </p:txBody>
      </p:sp>
      <p:sp>
        <p:nvSpPr>
          <p:cNvPr id="47" name="Later CAFE2 superconducting section: 4 cryomodules, 23 cavit"/>
          <p:cNvSpPr>
            <a:spLocks noGrp="1"/>
          </p:cNvSpPr>
          <p:nvPr/>
        </p:nvSpPr>
        <p:spPr>
          <a:xfrm>
            <a:off x="323850" y="1466850"/>
            <a:ext cx="11525250" cy="304800"/>
          </a:xfrm>
          <a:prstGeom prst="rect">
            <a:avLst/>
          </a:prstGeom>
          <a:noFill/>
          <a:ln w="0">
            <a:noFill/>
          </a:ln>
        </p:spPr>
        <p:txBody>
          <a:bodyPr wrap="square" lIns="0" tIns="0" rIns="0" bIns="0" anchor="t">
            <a:noAutofit/>
          </a:bodyPr>
          <a:lstStyle>
            <a:defPPr algn="l">
              <a:defRPr sz="1725" b="0">
                <a:solidFill>
                  <a:srgbClr val="44546A"/>
                </a:solidFill>
                <a:latin typeface="Arial" panose="020B0604020202020204"/>
                <a:ea typeface="Arial" panose="020B0604020202020204"/>
                <a:cs typeface="Arial" panose="020B0604020202020204"/>
              </a:defRPr>
            </a:defPPr>
          </a:lstStyle>
          <a:p>
            <a:pPr algn="l">
              <a:defRPr sz="1725" b="0">
                <a:solidFill>
                  <a:srgbClr val="44546A"/>
                </a:solidFill>
                <a:latin typeface="Arial" panose="020B0604020202020204"/>
                <a:ea typeface="Arial" panose="020B0604020202020204"/>
                <a:cs typeface="Arial" panose="020B0604020202020204"/>
              </a:defRPr>
            </a:pPr>
            <a:r>
              <a:rPr sz="1725" b="0">
                <a:solidFill>
                  <a:srgbClr val="44546A"/>
                </a:solidFill>
                <a:latin typeface="Arial" panose="020B0604020202020204"/>
                <a:ea typeface="Arial" panose="020B0604020202020204"/>
                <a:cs typeface="Arial" panose="020B0604020202020204"/>
              </a:rPr>
              <a:t>CAFE superconducting section: 4 cryomodules, 23 cavities</a:t>
            </a:r>
            <a:endParaRPr sz="1725" b="0">
              <a:solidFill>
                <a:srgbClr val="44546A"/>
              </a:solidFill>
              <a:latin typeface="Arial" panose="020B0604020202020204"/>
              <a:ea typeface="Arial" panose="020B0604020202020204"/>
              <a:cs typeface="Arial" panose="020B0604020202020204"/>
            </a:endParaRPr>
          </a:p>
        </p:txBody>
      </p:sp>
      <p:sp>
        <p:nvSpPr>
          <p:cNvPr id="48" name="矩形 47"/>
          <p:cNvSpPr>
            <a:spLocks noGrp="1"/>
          </p:cNvSpPr>
          <p:nvPr/>
        </p:nvSpPr>
        <p:spPr>
          <a:xfrm>
            <a:off x="342900" y="1943100"/>
            <a:ext cx="2447925" cy="685800"/>
          </a:xfrm>
          <a:prstGeom prst="rect">
            <a:avLst/>
          </a:prstGeom>
          <a:solidFill>
            <a:srgbClr val="E9F0FF"/>
          </a:solidFill>
          <a:ln w="11430">
            <a:solidFill>
              <a:srgbClr val="2B519A"/>
            </a:solidFill>
            <a:prstDash val="solid"/>
          </a:ln>
        </p:spPr>
      </p:sp>
      <p:sp>
        <p:nvSpPr>
          <p:cNvPr id="49" name="CM1"/>
          <p:cNvSpPr>
            <a:spLocks noGrp="1"/>
          </p:cNvSpPr>
          <p:nvPr/>
        </p:nvSpPr>
        <p:spPr>
          <a:xfrm>
            <a:off x="419100" y="2000250"/>
            <a:ext cx="2295525" cy="285750"/>
          </a:xfrm>
          <a:prstGeom prst="rect">
            <a:avLst/>
          </a:prstGeom>
          <a:noFill/>
          <a:ln w="0">
            <a:noFill/>
          </a:ln>
        </p:spPr>
        <p:txBody>
          <a:bodyPr wrap="square" lIns="0" tIns="0" rIns="0" bIns="0" anchor="t">
            <a:noAutofit/>
          </a:bodyPr>
          <a:lstStyle>
            <a:defPPr algn="ctr">
              <a:defRPr sz="1875" b="1">
                <a:solidFill>
                  <a:srgbClr val="2B519A"/>
                </a:solidFill>
                <a:latin typeface="Arial" panose="020B0604020202020204"/>
                <a:ea typeface="Arial" panose="020B0604020202020204"/>
                <a:cs typeface="Arial" panose="020B0604020202020204"/>
              </a:defRPr>
            </a:defPPr>
          </a:lstStyle>
          <a:p>
            <a:pPr algn="ctr">
              <a:defRPr sz="1875" b="1">
                <a:solidFill>
                  <a:srgbClr val="2B519A"/>
                </a:solidFill>
                <a:latin typeface="Arial" panose="020B0604020202020204"/>
                <a:ea typeface="Arial" panose="020B0604020202020204"/>
                <a:cs typeface="Arial" panose="020B0604020202020204"/>
              </a:defRPr>
            </a:pPr>
            <a:r>
              <a:rPr sz="1875" b="1">
                <a:solidFill>
                  <a:srgbClr val="2B519A"/>
                </a:solidFill>
                <a:latin typeface="Arial" panose="020B0604020202020204"/>
                <a:ea typeface="Arial" panose="020B0604020202020204"/>
                <a:cs typeface="Arial" panose="020B0604020202020204"/>
              </a:rPr>
              <a:t>CM1</a:t>
            </a:r>
            <a:endParaRPr sz="1875" b="1">
              <a:solidFill>
                <a:srgbClr val="2B519A"/>
              </a:solidFill>
              <a:latin typeface="Arial" panose="020B0604020202020204"/>
              <a:ea typeface="Arial" panose="020B0604020202020204"/>
              <a:cs typeface="Arial" panose="020B0604020202020204"/>
            </a:endParaRPr>
          </a:p>
        </p:txBody>
      </p:sp>
      <p:sp>
        <p:nvSpPr>
          <p:cNvPr id="50" name="6 × HWR010"/>
          <p:cNvSpPr>
            <a:spLocks noGrp="1"/>
          </p:cNvSpPr>
          <p:nvPr/>
        </p:nvSpPr>
        <p:spPr>
          <a:xfrm>
            <a:off x="419100" y="2324100"/>
            <a:ext cx="2295525" cy="266700"/>
          </a:xfrm>
          <a:prstGeom prst="rect">
            <a:avLst/>
          </a:prstGeom>
          <a:noFill/>
          <a:ln w="0">
            <a:noFill/>
          </a:ln>
        </p:spPr>
        <p:txBody>
          <a:bodyPr wrap="square" lIns="0" tIns="0" rIns="0" bIns="0" anchor="t">
            <a:noAutofit/>
          </a:bodyPr>
          <a:lstStyle>
            <a:defPPr algn="ctr">
              <a:defRPr sz="1650" b="0">
                <a:solidFill>
                  <a:srgbClr val="000000"/>
                </a:solidFill>
                <a:latin typeface="Arial" panose="020B0604020202020204"/>
                <a:ea typeface="Arial" panose="020B0604020202020204"/>
                <a:cs typeface="Arial" panose="020B0604020202020204"/>
              </a:defRPr>
            </a:defPPr>
          </a:lstStyle>
          <a:p>
            <a:pPr algn="ctr">
              <a:defRPr sz="1650" b="0">
                <a:solidFill>
                  <a:srgbClr val="000000"/>
                </a:solidFill>
                <a:latin typeface="Arial" panose="020B0604020202020204"/>
                <a:ea typeface="Arial" panose="020B0604020202020204"/>
                <a:cs typeface="Arial" panose="020B0604020202020204"/>
              </a:defRPr>
            </a:pPr>
            <a:r>
              <a:rPr sz="1650" b="0">
                <a:solidFill>
                  <a:srgbClr val="000000"/>
                </a:solidFill>
                <a:latin typeface="Arial" panose="020B0604020202020204"/>
                <a:ea typeface="Arial" panose="020B0604020202020204"/>
                <a:cs typeface="Arial" panose="020B0604020202020204"/>
              </a:rPr>
              <a:t>6 × HWR010</a:t>
            </a:r>
            <a:endParaRPr sz="1650" b="0">
              <a:solidFill>
                <a:srgbClr val="000000"/>
              </a:solidFill>
              <a:latin typeface="Arial" panose="020B0604020202020204"/>
              <a:ea typeface="Arial" panose="020B0604020202020204"/>
              <a:cs typeface="Arial" panose="020B0604020202020204"/>
            </a:endParaRPr>
          </a:p>
        </p:txBody>
      </p:sp>
      <p:sp>
        <p:nvSpPr>
          <p:cNvPr id="51" name="直接连接符 50"/>
          <p:cNvSpPr>
            <a:spLocks noGrp="1"/>
          </p:cNvSpPr>
          <p:nvPr/>
        </p:nvSpPr>
        <p:spPr>
          <a:xfrm>
            <a:off x="2886075" y="2286000"/>
            <a:ext cx="209550" cy="0"/>
          </a:xfrm>
          <a:prstGeom prst="line">
            <a:avLst/>
          </a:prstGeom>
          <a:noFill/>
          <a:ln w="19050">
            <a:solidFill>
              <a:srgbClr val="2B519A"/>
            </a:solidFill>
          </a:ln>
        </p:spPr>
      </p:sp>
      <p:sp>
        <p:nvSpPr>
          <p:cNvPr id="52" name="等腰三角形 51"/>
          <p:cNvSpPr>
            <a:spLocks noGrp="1"/>
          </p:cNvSpPr>
          <p:nvPr/>
        </p:nvSpPr>
        <p:spPr>
          <a:xfrm rot="5400000">
            <a:off x="3067050" y="2228850"/>
            <a:ext cx="123825" cy="123825"/>
          </a:xfrm>
          <a:prstGeom prst="triangle">
            <a:avLst/>
          </a:prstGeom>
          <a:solidFill>
            <a:srgbClr val="2B519A"/>
          </a:solidFill>
          <a:ln w="0">
            <a:noFill/>
          </a:ln>
        </p:spPr>
      </p:sp>
      <p:sp>
        <p:nvSpPr>
          <p:cNvPr id="53" name="矩形 52"/>
          <p:cNvSpPr>
            <a:spLocks noGrp="1"/>
          </p:cNvSpPr>
          <p:nvPr/>
        </p:nvSpPr>
        <p:spPr>
          <a:xfrm>
            <a:off x="3200400" y="1943100"/>
            <a:ext cx="2447925" cy="685800"/>
          </a:xfrm>
          <a:prstGeom prst="rect">
            <a:avLst/>
          </a:prstGeom>
          <a:solidFill>
            <a:srgbClr val="E9F0FF"/>
          </a:solidFill>
          <a:ln w="11430">
            <a:solidFill>
              <a:srgbClr val="2B519A"/>
            </a:solidFill>
            <a:prstDash val="solid"/>
          </a:ln>
        </p:spPr>
      </p:sp>
      <p:sp>
        <p:nvSpPr>
          <p:cNvPr id="54" name="CM2"/>
          <p:cNvSpPr>
            <a:spLocks noGrp="1"/>
          </p:cNvSpPr>
          <p:nvPr/>
        </p:nvSpPr>
        <p:spPr>
          <a:xfrm>
            <a:off x="3276600" y="2000250"/>
            <a:ext cx="2295525" cy="285750"/>
          </a:xfrm>
          <a:prstGeom prst="rect">
            <a:avLst/>
          </a:prstGeom>
          <a:noFill/>
          <a:ln w="0">
            <a:noFill/>
          </a:ln>
        </p:spPr>
        <p:txBody>
          <a:bodyPr wrap="square" lIns="0" tIns="0" rIns="0" bIns="0" anchor="t">
            <a:noAutofit/>
          </a:bodyPr>
          <a:lstStyle>
            <a:defPPr algn="ctr">
              <a:defRPr sz="1875" b="1">
                <a:solidFill>
                  <a:srgbClr val="2B519A"/>
                </a:solidFill>
                <a:latin typeface="Arial" panose="020B0604020202020204"/>
                <a:ea typeface="Arial" panose="020B0604020202020204"/>
                <a:cs typeface="Arial" panose="020B0604020202020204"/>
              </a:defRPr>
            </a:defPPr>
          </a:lstStyle>
          <a:p>
            <a:pPr algn="ctr">
              <a:defRPr sz="1875" b="1">
                <a:solidFill>
                  <a:srgbClr val="2B519A"/>
                </a:solidFill>
                <a:latin typeface="Arial" panose="020B0604020202020204"/>
                <a:ea typeface="Arial" panose="020B0604020202020204"/>
                <a:cs typeface="Arial" panose="020B0604020202020204"/>
              </a:defRPr>
            </a:pPr>
            <a:r>
              <a:rPr sz="1875" b="1">
                <a:solidFill>
                  <a:srgbClr val="2B519A"/>
                </a:solidFill>
                <a:latin typeface="Arial" panose="020B0604020202020204"/>
                <a:ea typeface="Arial" panose="020B0604020202020204"/>
                <a:cs typeface="Arial" panose="020B0604020202020204"/>
              </a:rPr>
              <a:t>CM2</a:t>
            </a:r>
            <a:endParaRPr sz="1875" b="1">
              <a:solidFill>
                <a:srgbClr val="2B519A"/>
              </a:solidFill>
              <a:latin typeface="Arial" panose="020B0604020202020204"/>
              <a:ea typeface="Arial" panose="020B0604020202020204"/>
              <a:cs typeface="Arial" panose="020B0604020202020204"/>
            </a:endParaRPr>
          </a:p>
        </p:txBody>
      </p:sp>
      <p:sp>
        <p:nvSpPr>
          <p:cNvPr id="55" name="6 × HWR010"/>
          <p:cNvSpPr>
            <a:spLocks noGrp="1"/>
          </p:cNvSpPr>
          <p:nvPr/>
        </p:nvSpPr>
        <p:spPr>
          <a:xfrm>
            <a:off x="3276600" y="2324100"/>
            <a:ext cx="2295525" cy="266700"/>
          </a:xfrm>
          <a:prstGeom prst="rect">
            <a:avLst/>
          </a:prstGeom>
          <a:noFill/>
          <a:ln w="0">
            <a:noFill/>
          </a:ln>
        </p:spPr>
        <p:txBody>
          <a:bodyPr wrap="square" lIns="0" tIns="0" rIns="0" bIns="0" anchor="t">
            <a:noAutofit/>
          </a:bodyPr>
          <a:lstStyle>
            <a:defPPr algn="ctr">
              <a:defRPr sz="1650" b="0">
                <a:solidFill>
                  <a:srgbClr val="000000"/>
                </a:solidFill>
                <a:latin typeface="Arial" panose="020B0604020202020204"/>
                <a:ea typeface="Arial" panose="020B0604020202020204"/>
                <a:cs typeface="Arial" panose="020B0604020202020204"/>
              </a:defRPr>
            </a:defPPr>
          </a:lstStyle>
          <a:p>
            <a:pPr algn="ctr">
              <a:defRPr sz="1650" b="0">
                <a:solidFill>
                  <a:srgbClr val="000000"/>
                </a:solidFill>
                <a:latin typeface="Arial" panose="020B0604020202020204"/>
                <a:ea typeface="Arial" panose="020B0604020202020204"/>
                <a:cs typeface="Arial" panose="020B0604020202020204"/>
              </a:defRPr>
            </a:pPr>
            <a:r>
              <a:rPr sz="1650" b="0">
                <a:solidFill>
                  <a:srgbClr val="000000"/>
                </a:solidFill>
                <a:latin typeface="Arial" panose="020B0604020202020204"/>
                <a:ea typeface="Arial" panose="020B0604020202020204"/>
                <a:cs typeface="Arial" panose="020B0604020202020204"/>
              </a:rPr>
              <a:t>6 × HWR010</a:t>
            </a:r>
            <a:endParaRPr sz="1650" b="0">
              <a:solidFill>
                <a:srgbClr val="000000"/>
              </a:solidFill>
              <a:latin typeface="Arial" panose="020B0604020202020204"/>
              <a:ea typeface="Arial" panose="020B0604020202020204"/>
              <a:cs typeface="Arial" panose="020B0604020202020204"/>
            </a:endParaRPr>
          </a:p>
        </p:txBody>
      </p:sp>
      <p:sp>
        <p:nvSpPr>
          <p:cNvPr id="56" name="直接连接符 55"/>
          <p:cNvSpPr>
            <a:spLocks noGrp="1"/>
          </p:cNvSpPr>
          <p:nvPr/>
        </p:nvSpPr>
        <p:spPr>
          <a:xfrm>
            <a:off x="5743575" y="2286000"/>
            <a:ext cx="209550" cy="0"/>
          </a:xfrm>
          <a:prstGeom prst="line">
            <a:avLst/>
          </a:prstGeom>
          <a:noFill/>
          <a:ln w="19050">
            <a:solidFill>
              <a:srgbClr val="2B519A"/>
            </a:solidFill>
          </a:ln>
        </p:spPr>
      </p:sp>
      <p:sp>
        <p:nvSpPr>
          <p:cNvPr id="57" name="等腰三角形 56"/>
          <p:cNvSpPr>
            <a:spLocks noGrp="1"/>
          </p:cNvSpPr>
          <p:nvPr/>
        </p:nvSpPr>
        <p:spPr>
          <a:xfrm rot="5400000">
            <a:off x="5924550" y="2228850"/>
            <a:ext cx="123825" cy="123825"/>
          </a:xfrm>
          <a:prstGeom prst="triangle">
            <a:avLst/>
          </a:prstGeom>
          <a:solidFill>
            <a:srgbClr val="2B519A"/>
          </a:solidFill>
          <a:ln w="0">
            <a:noFill/>
          </a:ln>
        </p:spPr>
      </p:sp>
      <p:sp>
        <p:nvSpPr>
          <p:cNvPr id="58" name="矩形 57"/>
          <p:cNvSpPr>
            <a:spLocks noGrp="1"/>
          </p:cNvSpPr>
          <p:nvPr/>
        </p:nvSpPr>
        <p:spPr>
          <a:xfrm>
            <a:off x="6057900" y="1943100"/>
            <a:ext cx="2447925" cy="685800"/>
          </a:xfrm>
          <a:prstGeom prst="rect">
            <a:avLst/>
          </a:prstGeom>
          <a:solidFill>
            <a:srgbClr val="E9F0FF"/>
          </a:solidFill>
          <a:ln w="11430">
            <a:solidFill>
              <a:srgbClr val="2B519A"/>
            </a:solidFill>
            <a:prstDash val="solid"/>
          </a:ln>
        </p:spPr>
      </p:sp>
      <p:sp>
        <p:nvSpPr>
          <p:cNvPr id="59" name="CM3"/>
          <p:cNvSpPr>
            <a:spLocks noGrp="1"/>
          </p:cNvSpPr>
          <p:nvPr/>
        </p:nvSpPr>
        <p:spPr>
          <a:xfrm>
            <a:off x="6134100" y="2000250"/>
            <a:ext cx="2295525" cy="285750"/>
          </a:xfrm>
          <a:prstGeom prst="rect">
            <a:avLst/>
          </a:prstGeom>
          <a:noFill/>
          <a:ln w="0">
            <a:noFill/>
          </a:ln>
        </p:spPr>
        <p:txBody>
          <a:bodyPr wrap="square" lIns="0" tIns="0" rIns="0" bIns="0" anchor="t">
            <a:noAutofit/>
          </a:bodyPr>
          <a:lstStyle>
            <a:defPPr algn="ctr">
              <a:defRPr sz="1875" b="1">
                <a:solidFill>
                  <a:srgbClr val="2B519A"/>
                </a:solidFill>
                <a:latin typeface="Arial" panose="020B0604020202020204"/>
                <a:ea typeface="Arial" panose="020B0604020202020204"/>
                <a:cs typeface="Arial" panose="020B0604020202020204"/>
              </a:defRPr>
            </a:defPPr>
          </a:lstStyle>
          <a:p>
            <a:pPr algn="ctr">
              <a:defRPr sz="1875" b="1">
                <a:solidFill>
                  <a:srgbClr val="2B519A"/>
                </a:solidFill>
                <a:latin typeface="Arial" panose="020B0604020202020204"/>
                <a:ea typeface="Arial" panose="020B0604020202020204"/>
                <a:cs typeface="Arial" panose="020B0604020202020204"/>
              </a:defRPr>
            </a:pPr>
            <a:r>
              <a:rPr sz="1875" b="1">
                <a:solidFill>
                  <a:srgbClr val="2B519A"/>
                </a:solidFill>
                <a:latin typeface="Arial" panose="020B0604020202020204"/>
                <a:ea typeface="Arial" panose="020B0604020202020204"/>
                <a:cs typeface="Arial" panose="020B0604020202020204"/>
              </a:rPr>
              <a:t>CM3</a:t>
            </a:r>
            <a:endParaRPr sz="1875" b="1">
              <a:solidFill>
                <a:srgbClr val="2B519A"/>
              </a:solidFill>
              <a:latin typeface="Arial" panose="020B0604020202020204"/>
              <a:ea typeface="Arial" panose="020B0604020202020204"/>
              <a:cs typeface="Arial" panose="020B0604020202020204"/>
            </a:endParaRPr>
          </a:p>
        </p:txBody>
      </p:sp>
      <p:sp>
        <p:nvSpPr>
          <p:cNvPr id="60" name="6 × HWR010"/>
          <p:cNvSpPr>
            <a:spLocks noGrp="1"/>
          </p:cNvSpPr>
          <p:nvPr/>
        </p:nvSpPr>
        <p:spPr>
          <a:xfrm>
            <a:off x="6134100" y="2324100"/>
            <a:ext cx="2295525" cy="266700"/>
          </a:xfrm>
          <a:prstGeom prst="rect">
            <a:avLst/>
          </a:prstGeom>
          <a:noFill/>
          <a:ln w="0">
            <a:noFill/>
          </a:ln>
        </p:spPr>
        <p:txBody>
          <a:bodyPr wrap="square" lIns="0" tIns="0" rIns="0" bIns="0" anchor="t">
            <a:noAutofit/>
          </a:bodyPr>
          <a:lstStyle>
            <a:defPPr algn="ctr">
              <a:defRPr sz="1650" b="0">
                <a:solidFill>
                  <a:srgbClr val="000000"/>
                </a:solidFill>
                <a:latin typeface="Arial" panose="020B0604020202020204"/>
                <a:ea typeface="Arial" panose="020B0604020202020204"/>
                <a:cs typeface="Arial" panose="020B0604020202020204"/>
              </a:defRPr>
            </a:defPPr>
          </a:lstStyle>
          <a:p>
            <a:pPr algn="ctr">
              <a:defRPr sz="1650" b="0">
                <a:solidFill>
                  <a:srgbClr val="000000"/>
                </a:solidFill>
                <a:latin typeface="Arial" panose="020B0604020202020204"/>
                <a:ea typeface="Arial" panose="020B0604020202020204"/>
                <a:cs typeface="Arial" panose="020B0604020202020204"/>
              </a:defRPr>
            </a:pPr>
            <a:r>
              <a:rPr sz="1650" b="0">
                <a:solidFill>
                  <a:srgbClr val="000000"/>
                </a:solidFill>
                <a:latin typeface="Arial" panose="020B0604020202020204"/>
                <a:ea typeface="Arial" panose="020B0604020202020204"/>
                <a:cs typeface="Arial" panose="020B0604020202020204"/>
              </a:rPr>
              <a:t>6 × HWR010</a:t>
            </a:r>
            <a:endParaRPr sz="1650" b="0">
              <a:solidFill>
                <a:srgbClr val="000000"/>
              </a:solidFill>
              <a:latin typeface="Arial" panose="020B0604020202020204"/>
              <a:ea typeface="Arial" panose="020B0604020202020204"/>
              <a:cs typeface="Arial" panose="020B0604020202020204"/>
            </a:endParaRPr>
          </a:p>
        </p:txBody>
      </p:sp>
      <p:sp>
        <p:nvSpPr>
          <p:cNvPr id="61" name="直接连接符 60"/>
          <p:cNvSpPr>
            <a:spLocks noGrp="1"/>
          </p:cNvSpPr>
          <p:nvPr/>
        </p:nvSpPr>
        <p:spPr>
          <a:xfrm>
            <a:off x="8601075" y="2286000"/>
            <a:ext cx="209550" cy="0"/>
          </a:xfrm>
          <a:prstGeom prst="line">
            <a:avLst/>
          </a:prstGeom>
          <a:noFill/>
          <a:ln w="19050">
            <a:solidFill>
              <a:srgbClr val="2B519A"/>
            </a:solidFill>
          </a:ln>
        </p:spPr>
      </p:sp>
      <p:sp>
        <p:nvSpPr>
          <p:cNvPr id="62" name="等腰三角形 61"/>
          <p:cNvSpPr>
            <a:spLocks noGrp="1"/>
          </p:cNvSpPr>
          <p:nvPr/>
        </p:nvSpPr>
        <p:spPr>
          <a:xfrm rot="5400000">
            <a:off x="8782050" y="2228850"/>
            <a:ext cx="123825" cy="123825"/>
          </a:xfrm>
          <a:prstGeom prst="triangle">
            <a:avLst/>
          </a:prstGeom>
          <a:solidFill>
            <a:srgbClr val="2B519A"/>
          </a:solidFill>
          <a:ln w="0">
            <a:noFill/>
          </a:ln>
        </p:spPr>
      </p:sp>
      <p:sp>
        <p:nvSpPr>
          <p:cNvPr id="63" name="矩形 62"/>
          <p:cNvSpPr>
            <a:spLocks noGrp="1"/>
          </p:cNvSpPr>
          <p:nvPr/>
        </p:nvSpPr>
        <p:spPr>
          <a:xfrm>
            <a:off x="8915400" y="1943100"/>
            <a:ext cx="2447925" cy="685800"/>
          </a:xfrm>
          <a:prstGeom prst="rect">
            <a:avLst/>
          </a:prstGeom>
          <a:solidFill>
            <a:srgbClr val="E9F0FF"/>
          </a:solidFill>
          <a:ln w="11430">
            <a:solidFill>
              <a:srgbClr val="2B519A"/>
            </a:solidFill>
            <a:prstDash val="solid"/>
          </a:ln>
        </p:spPr>
      </p:sp>
      <p:sp>
        <p:nvSpPr>
          <p:cNvPr id="64" name="CM4"/>
          <p:cNvSpPr>
            <a:spLocks noGrp="1"/>
          </p:cNvSpPr>
          <p:nvPr/>
        </p:nvSpPr>
        <p:spPr>
          <a:xfrm>
            <a:off x="8991600" y="2000250"/>
            <a:ext cx="2295525" cy="285750"/>
          </a:xfrm>
          <a:prstGeom prst="rect">
            <a:avLst/>
          </a:prstGeom>
          <a:noFill/>
          <a:ln w="0">
            <a:noFill/>
          </a:ln>
        </p:spPr>
        <p:txBody>
          <a:bodyPr wrap="square" lIns="0" tIns="0" rIns="0" bIns="0" anchor="t">
            <a:noAutofit/>
          </a:bodyPr>
          <a:lstStyle>
            <a:defPPr algn="ctr">
              <a:defRPr sz="1875" b="1">
                <a:solidFill>
                  <a:srgbClr val="2B519A"/>
                </a:solidFill>
                <a:latin typeface="Arial" panose="020B0604020202020204"/>
                <a:ea typeface="Arial" panose="020B0604020202020204"/>
                <a:cs typeface="Arial" panose="020B0604020202020204"/>
              </a:defRPr>
            </a:defPPr>
          </a:lstStyle>
          <a:p>
            <a:pPr algn="ctr">
              <a:defRPr sz="1875" b="1">
                <a:solidFill>
                  <a:srgbClr val="2B519A"/>
                </a:solidFill>
                <a:latin typeface="Arial" panose="020B0604020202020204"/>
                <a:ea typeface="Arial" panose="020B0604020202020204"/>
                <a:cs typeface="Arial" panose="020B0604020202020204"/>
              </a:defRPr>
            </a:pPr>
            <a:r>
              <a:rPr sz="1875" b="1">
                <a:solidFill>
                  <a:srgbClr val="2B519A"/>
                </a:solidFill>
                <a:latin typeface="Arial" panose="020B0604020202020204"/>
                <a:ea typeface="Arial" panose="020B0604020202020204"/>
                <a:cs typeface="Arial" panose="020B0604020202020204"/>
              </a:rPr>
              <a:t>CM4</a:t>
            </a:r>
            <a:endParaRPr sz="1875" b="1">
              <a:solidFill>
                <a:srgbClr val="2B519A"/>
              </a:solidFill>
              <a:latin typeface="Arial" panose="020B0604020202020204"/>
              <a:ea typeface="Arial" panose="020B0604020202020204"/>
              <a:cs typeface="Arial" panose="020B0604020202020204"/>
            </a:endParaRPr>
          </a:p>
        </p:txBody>
      </p:sp>
      <p:sp>
        <p:nvSpPr>
          <p:cNvPr id="65" name="5 × HWR015"/>
          <p:cNvSpPr>
            <a:spLocks noGrp="1"/>
          </p:cNvSpPr>
          <p:nvPr/>
        </p:nvSpPr>
        <p:spPr>
          <a:xfrm>
            <a:off x="8991600" y="2324100"/>
            <a:ext cx="2295525" cy="266700"/>
          </a:xfrm>
          <a:prstGeom prst="rect">
            <a:avLst/>
          </a:prstGeom>
          <a:noFill/>
          <a:ln w="0">
            <a:noFill/>
          </a:ln>
        </p:spPr>
        <p:txBody>
          <a:bodyPr wrap="square" lIns="0" tIns="0" rIns="0" bIns="0" anchor="t">
            <a:noAutofit/>
          </a:bodyPr>
          <a:lstStyle>
            <a:defPPr algn="ctr">
              <a:defRPr sz="1650" b="0">
                <a:solidFill>
                  <a:srgbClr val="000000"/>
                </a:solidFill>
                <a:latin typeface="Arial" panose="020B0604020202020204"/>
                <a:ea typeface="Arial" panose="020B0604020202020204"/>
                <a:cs typeface="Arial" panose="020B0604020202020204"/>
              </a:defRPr>
            </a:defPPr>
          </a:lstStyle>
          <a:p>
            <a:pPr algn="ctr">
              <a:defRPr sz="1650" b="0">
                <a:solidFill>
                  <a:srgbClr val="000000"/>
                </a:solidFill>
                <a:latin typeface="Arial" panose="020B0604020202020204"/>
                <a:ea typeface="Arial" panose="020B0604020202020204"/>
                <a:cs typeface="Arial" panose="020B0604020202020204"/>
              </a:defRPr>
            </a:pPr>
            <a:r>
              <a:rPr sz="1650" b="0">
                <a:solidFill>
                  <a:srgbClr val="000000"/>
                </a:solidFill>
                <a:latin typeface="Arial" panose="020B0604020202020204"/>
                <a:ea typeface="Arial" panose="020B0604020202020204"/>
                <a:cs typeface="Arial" panose="020B0604020202020204"/>
              </a:rPr>
              <a:t>5 × HWR015</a:t>
            </a:r>
            <a:endParaRPr sz="1650" b="0">
              <a:solidFill>
                <a:srgbClr val="000000"/>
              </a:solidFill>
              <a:latin typeface="Arial" panose="020B0604020202020204"/>
              <a:ea typeface="Arial" panose="020B0604020202020204"/>
              <a:cs typeface="Arial" panose="020B0604020202020204"/>
            </a:endParaRPr>
          </a:p>
        </p:txBody>
      </p:sp>
      <p:sp>
        <p:nvSpPr>
          <p:cNvPr id="66" name="CAFE2 cavity operating ranges (2025)"/>
          <p:cNvSpPr>
            <a:spLocks noGrp="1"/>
          </p:cNvSpPr>
          <p:nvPr/>
        </p:nvSpPr>
        <p:spPr>
          <a:xfrm>
            <a:off x="323850" y="2790825"/>
            <a:ext cx="7419975" cy="304800"/>
          </a:xfrm>
          <a:prstGeom prst="rect">
            <a:avLst/>
          </a:prstGeom>
          <a:noFill/>
          <a:ln w="0">
            <a:noFill/>
          </a:ln>
        </p:spPr>
        <p:txBody>
          <a:bodyPr wrap="square" lIns="0" tIns="0" rIns="0" bIns="0" anchor="t">
            <a:noAutofit/>
          </a:bodyPr>
          <a:lstStyle>
            <a:defPPr algn="l">
              <a:defRPr sz="1800" b="1">
                <a:solidFill>
                  <a:srgbClr val="2B519A"/>
                </a:solidFill>
                <a:latin typeface="Arial" panose="020B0604020202020204"/>
                <a:ea typeface="Arial" panose="020B0604020202020204"/>
                <a:cs typeface="Arial" panose="020B0604020202020204"/>
              </a:defRPr>
            </a:defPPr>
          </a:lstStyle>
          <a:p>
            <a:pPr algn="l">
              <a:defRPr sz="1800" b="1">
                <a:solidFill>
                  <a:srgbClr val="2B519A"/>
                </a:solidFill>
                <a:latin typeface="Arial" panose="020B0604020202020204"/>
                <a:ea typeface="Arial" panose="020B0604020202020204"/>
                <a:cs typeface="Arial" panose="020B0604020202020204"/>
              </a:defRPr>
            </a:pPr>
            <a:r>
              <a:rPr sz="1800" b="1">
                <a:solidFill>
                  <a:srgbClr val="2B519A"/>
                </a:solidFill>
                <a:latin typeface="Arial" panose="020B0604020202020204"/>
                <a:ea typeface="Arial" panose="020B0604020202020204"/>
                <a:cs typeface="Arial" panose="020B0604020202020204"/>
              </a:rPr>
              <a:t>CAFE cavity operating ranges </a:t>
            </a:r>
            <a:endParaRPr sz="1800" b="1">
              <a:solidFill>
                <a:srgbClr val="2B519A"/>
              </a:solidFill>
              <a:latin typeface="Arial" panose="020B0604020202020204"/>
              <a:ea typeface="Arial" panose="020B0604020202020204"/>
              <a:cs typeface="Arial" panose="020B0604020202020204"/>
            </a:endParaRPr>
          </a:p>
        </p:txBody>
      </p:sp>
      <p:graphicFrame>
        <p:nvGraphicFramePr>
          <p:cNvPr id="67" name="表格 66"/>
          <p:cNvGraphicFramePr/>
          <p:nvPr/>
        </p:nvGraphicFramePr>
        <p:xfrm>
          <a:off x="323850" y="3143250"/>
          <a:ext cx="7429500" cy="2762250"/>
        </p:xfrm>
        <a:graphic>
          <a:graphicData uri="http://schemas.openxmlformats.org/drawingml/2006/table">
            <a:tbl>
              <a:tblPr/>
              <a:tblGrid>
                <a:gridCol w="1826260"/>
                <a:gridCol w="1758950"/>
                <a:gridCol w="2384924"/>
                <a:gridCol w="1459366"/>
              </a:tblGrid>
              <a:tr h="345281">
                <a:tc>
                  <a:txBody>
                    <a:bodyPr/>
                    <a:lstStyle/>
                    <a:p>
                      <a:pPr algn="ctr"/>
                      <a:r>
                        <a:rPr sz="1500" b="1">
                          <a:solidFill>
                            <a:srgbClr val="FFFFFF"/>
                          </a:solidFill>
                          <a:latin typeface="Arial" panose="020B0604020202020204"/>
                          <a:ea typeface="Arial" panose="020B0604020202020204"/>
                          <a:cs typeface="Arial" panose="020B0604020202020204"/>
                        </a:rPr>
                        <a:t>Parameter</a:t>
                      </a:r>
                      <a:endParaRPr sz="1500" b="1">
                        <a:solidFill>
                          <a:srgbClr val="FFFFFF"/>
                        </a:solidFill>
                        <a:latin typeface="Arial" panose="020B0604020202020204"/>
                        <a:ea typeface="Arial" panose="020B0604020202020204"/>
                        <a:cs typeface="Arial" panose="020B0604020202020204"/>
                      </a:endParaRPr>
                    </a:p>
                  </a:txBody>
                  <a:tcPr marL="47625" marR="47625" marT="47625" marB="47625" anchor="ctr">
                    <a:lnL w="9525">
                      <a:solidFill>
                        <a:srgbClr val="D0D4DA"/>
                      </a:solidFill>
                      <a:prstDash val="solid"/>
                    </a:lnL>
                    <a:lnR w="9525">
                      <a:solidFill>
                        <a:srgbClr val="D0D4DA"/>
                      </a:solidFill>
                      <a:prstDash val="solid"/>
                    </a:lnR>
                    <a:lnT w="9525">
                      <a:solidFill>
                        <a:srgbClr val="D0D4DA"/>
                      </a:solidFill>
                      <a:prstDash val="solid"/>
                    </a:lnT>
                    <a:lnB w="9525">
                      <a:solidFill>
                        <a:srgbClr val="D0D4DA"/>
                      </a:solidFill>
                      <a:prstDash val="solid"/>
                    </a:lnB>
                    <a:solidFill>
                      <a:srgbClr val="2B519A"/>
                    </a:solidFill>
                  </a:tcPr>
                </a:tc>
                <a:tc>
                  <a:txBody>
                    <a:bodyPr/>
                    <a:p>
                      <a:pPr algn="ctr">
                        <a:buNone/>
                      </a:pPr>
                      <a:r>
                        <a:rPr lang="en-US" altLang="zh-CN" sz="1500" b="1">
                          <a:solidFill>
                            <a:srgbClr val="FFFFFF"/>
                          </a:solidFill>
                          <a:latin typeface="Arial" panose="020B0604020202020204"/>
                          <a:ea typeface="Arial" panose="020B0604020202020204"/>
                          <a:cs typeface="Arial" panose="020B0604020202020204"/>
                        </a:rPr>
                        <a:t>U</a:t>
                      </a:r>
                      <a:r>
                        <a:rPr lang="en-US" altLang="zh-CN" sz="1500" b="1">
                          <a:solidFill>
                            <a:srgbClr val="FFFFFF"/>
                          </a:solidFill>
                          <a:latin typeface="Arial" panose="020B0604020202020204"/>
                          <a:ea typeface="Arial" panose="020B0604020202020204"/>
                          <a:cs typeface="Arial" panose="020B0604020202020204"/>
                        </a:rPr>
                        <a:t>nits</a:t>
                      </a:r>
                      <a:endParaRPr lang="en-US" altLang="zh-CN" sz="1500" b="1">
                        <a:solidFill>
                          <a:srgbClr val="FFFFFF"/>
                        </a:solidFill>
                        <a:latin typeface="Arial" panose="020B0604020202020204"/>
                        <a:ea typeface="Arial" panose="020B0604020202020204"/>
                        <a:cs typeface="Arial" panose="020B0604020202020204"/>
                      </a:endParaRPr>
                    </a:p>
                  </a:txBody>
                  <a:tcPr marL="47625" marR="47625" marT="47625" marB="47625" anchor="ctr">
                    <a:lnL w="9525">
                      <a:solidFill>
                        <a:srgbClr val="D0D4DA"/>
                      </a:solidFill>
                      <a:prstDash val="solid"/>
                    </a:lnL>
                    <a:lnR w="9525">
                      <a:solidFill>
                        <a:srgbClr val="D0D4DA"/>
                      </a:solidFill>
                      <a:prstDash val="solid"/>
                    </a:lnR>
                    <a:lnT w="9525">
                      <a:solidFill>
                        <a:srgbClr val="D0D4DA"/>
                      </a:solidFill>
                      <a:prstDash val="solid"/>
                    </a:lnT>
                    <a:lnB w="9525">
                      <a:solidFill>
                        <a:srgbClr val="D0D4DA"/>
                      </a:solidFill>
                      <a:prstDash val="solid"/>
                    </a:lnB>
                    <a:solidFill>
                      <a:srgbClr val="2B519A"/>
                    </a:solidFill>
                  </a:tcPr>
                </a:tc>
                <a:tc>
                  <a:txBody>
                    <a:bodyPr/>
                    <a:lstStyle/>
                    <a:p>
                      <a:pPr algn="ctr"/>
                      <a:r>
                        <a:rPr sz="1500" b="1">
                          <a:solidFill>
                            <a:srgbClr val="FFFFFF"/>
                          </a:solidFill>
                          <a:latin typeface="Arial" panose="020B0604020202020204"/>
                          <a:ea typeface="Arial" panose="020B0604020202020204"/>
                          <a:cs typeface="Arial" panose="020B0604020202020204"/>
                        </a:rPr>
                        <a:t>HWR010</a:t>
                      </a:r>
                      <a:endParaRPr sz="1500" b="1">
                        <a:solidFill>
                          <a:srgbClr val="FFFFFF"/>
                        </a:solidFill>
                        <a:latin typeface="Arial" panose="020B0604020202020204"/>
                        <a:ea typeface="Arial" panose="020B0604020202020204"/>
                        <a:cs typeface="Arial" panose="020B0604020202020204"/>
                      </a:endParaRPr>
                    </a:p>
                  </a:txBody>
                  <a:tcPr marL="47625" marR="47625" marT="47625" marB="47625" anchor="ctr">
                    <a:lnR w="9525">
                      <a:solidFill>
                        <a:srgbClr val="D0D4DA"/>
                      </a:solidFill>
                      <a:prstDash val="solid"/>
                    </a:lnR>
                    <a:lnT w="9525">
                      <a:solidFill>
                        <a:srgbClr val="D0D4DA"/>
                      </a:solidFill>
                      <a:prstDash val="solid"/>
                    </a:lnT>
                    <a:lnB w="9525">
                      <a:solidFill>
                        <a:srgbClr val="D0D4DA"/>
                      </a:solidFill>
                      <a:prstDash val="solid"/>
                    </a:lnB>
                    <a:solidFill>
                      <a:srgbClr val="2B519A"/>
                    </a:solidFill>
                  </a:tcPr>
                </a:tc>
                <a:tc>
                  <a:txBody>
                    <a:bodyPr/>
                    <a:lstStyle/>
                    <a:p>
                      <a:pPr algn="ctr"/>
                      <a:r>
                        <a:rPr sz="1500" b="1">
                          <a:solidFill>
                            <a:srgbClr val="FFFFFF"/>
                          </a:solidFill>
                          <a:latin typeface="Arial" panose="020B0604020202020204"/>
                          <a:ea typeface="Arial" panose="020B0604020202020204"/>
                          <a:cs typeface="Arial" panose="020B0604020202020204"/>
                        </a:rPr>
                        <a:t>HWR015</a:t>
                      </a:r>
                      <a:endParaRPr sz="1500" b="1">
                        <a:solidFill>
                          <a:srgbClr val="FFFFFF"/>
                        </a:solidFill>
                        <a:latin typeface="Arial" panose="020B0604020202020204"/>
                        <a:ea typeface="Arial" panose="020B0604020202020204"/>
                        <a:cs typeface="Arial" panose="020B0604020202020204"/>
                      </a:endParaRPr>
                    </a:p>
                  </a:txBody>
                  <a:tcPr marL="47625" marR="47625" marT="47625" marB="47625" anchor="ctr">
                    <a:lnR w="9525">
                      <a:solidFill>
                        <a:srgbClr val="D0D4DA"/>
                      </a:solidFill>
                      <a:prstDash val="solid"/>
                    </a:lnR>
                    <a:lnT w="9525">
                      <a:solidFill>
                        <a:srgbClr val="D0D4DA"/>
                      </a:solidFill>
                      <a:prstDash val="solid"/>
                    </a:lnT>
                    <a:lnB w="9525">
                      <a:solidFill>
                        <a:srgbClr val="D0D4DA"/>
                      </a:solidFill>
                      <a:prstDash val="solid"/>
                    </a:lnB>
                    <a:solidFill>
                      <a:srgbClr val="2B519A"/>
                    </a:solidFill>
                  </a:tcPr>
                </a:tc>
              </a:tr>
              <a:tr h="345281">
                <a:tc>
                  <a:txBody>
                    <a:bodyPr/>
                    <a:lstStyle/>
                    <a:p>
                      <a:pPr algn="ctr"/>
                      <a:r>
                        <a:rPr sz="1500" b="0">
                          <a:solidFill>
                            <a:srgbClr val="000000"/>
                          </a:solidFill>
                          <a:latin typeface="Arial" panose="020B0604020202020204"/>
                          <a:ea typeface="Arial" panose="020B0604020202020204"/>
                          <a:cs typeface="Arial" panose="020B0604020202020204"/>
                        </a:rPr>
                        <a:t>f</a:t>
                      </a:r>
                      <a:r>
                        <a:rPr sz="1500" b="0" baseline="-25000">
                          <a:solidFill>
                            <a:srgbClr val="000000"/>
                          </a:solidFill>
                          <a:latin typeface="Arial" panose="020B0604020202020204"/>
                          <a:ea typeface="Arial" panose="020B0604020202020204"/>
                          <a:cs typeface="Arial" panose="020B0604020202020204"/>
                        </a:rPr>
                        <a:t>RF</a:t>
                      </a:r>
                      <a:r>
                        <a:rPr sz="1500" b="0">
                          <a:solidFill>
                            <a:srgbClr val="000000"/>
                          </a:solidFill>
                          <a:latin typeface="Arial" panose="020B0604020202020204"/>
                          <a:ea typeface="Arial" panose="020B0604020202020204"/>
                          <a:cs typeface="Arial" panose="020B0604020202020204"/>
                        </a:rPr>
                        <a:t> </a:t>
                      </a:r>
                      <a:endParaRPr sz="1500" b="0">
                        <a:solidFill>
                          <a:srgbClr val="000000"/>
                        </a:solidFill>
                        <a:latin typeface="Arial" panose="020B0604020202020204"/>
                        <a:ea typeface="Arial" panose="020B0604020202020204"/>
                        <a:cs typeface="Arial" panose="020B0604020202020204"/>
                      </a:endParaRPr>
                    </a:p>
                  </a:txBody>
                  <a:tcPr marL="47625" marR="47625" marT="47625" marB="47625" anchor="ctr">
                    <a:lnL w="9525">
                      <a:solidFill>
                        <a:srgbClr val="D0D4DA"/>
                      </a:solidFill>
                      <a:prstDash val="solid"/>
                    </a:lnL>
                    <a:lnR w="9525">
                      <a:solidFill>
                        <a:srgbClr val="D0D4DA"/>
                      </a:solidFill>
                      <a:prstDash val="solid"/>
                    </a:lnR>
                    <a:lnB w="9525">
                      <a:solidFill>
                        <a:srgbClr val="D0D4DA"/>
                      </a:solidFill>
                      <a:prstDash val="solid"/>
                    </a:lnB>
                    <a:solidFill>
                      <a:srgbClr val="F2F5F8"/>
                    </a:solidFill>
                  </a:tcPr>
                </a:tc>
                <a:tc>
                  <a:txBody>
                    <a:bodyPr/>
                    <a:p>
                      <a:pPr algn="ctr">
                        <a:buNone/>
                      </a:pPr>
                      <a:r>
                        <a:rPr sz="1500">
                          <a:solidFill>
                            <a:srgbClr val="000000"/>
                          </a:solidFill>
                          <a:latin typeface="Arial" panose="020B0604020202020204"/>
                          <a:ea typeface="Arial" panose="020B0604020202020204"/>
                          <a:cs typeface="Arial" panose="020B0604020202020204"/>
                          <a:sym typeface="+mn-ea"/>
                        </a:rPr>
                        <a:t>MHz</a:t>
                      </a:r>
                      <a:endParaRPr lang="zh-CN" altLang="en-US" sz="1500" b="0">
                        <a:solidFill>
                          <a:srgbClr val="000000"/>
                        </a:solidFill>
                        <a:latin typeface="Arial" panose="020B0604020202020204"/>
                        <a:ea typeface="Arial" panose="020B0604020202020204"/>
                        <a:cs typeface="Arial" panose="020B0604020202020204"/>
                      </a:endParaRPr>
                    </a:p>
                  </a:txBody>
                  <a:tcPr marL="47625" marR="47625" marT="47625" marB="47625" anchor="ctr">
                    <a:lnL w="9525">
                      <a:solidFill>
                        <a:srgbClr val="D0D4DA"/>
                      </a:solidFill>
                      <a:prstDash val="solid"/>
                    </a:lnL>
                    <a:lnR w="9525">
                      <a:solidFill>
                        <a:srgbClr val="D0D4DA"/>
                      </a:solidFill>
                      <a:prstDash val="solid"/>
                    </a:lnR>
                    <a:lnB w="9525">
                      <a:solidFill>
                        <a:srgbClr val="D0D4DA"/>
                      </a:solidFill>
                      <a:prstDash val="solid"/>
                    </a:lnB>
                    <a:solidFill>
                      <a:srgbClr val="F2F5F8"/>
                    </a:solidFill>
                  </a:tcPr>
                </a:tc>
                <a:tc>
                  <a:txBody>
                    <a:bodyPr/>
                    <a:lstStyle/>
                    <a:p>
                      <a:pPr algn="ctr"/>
                      <a:r>
                        <a:rPr sz="1500" b="0">
                          <a:solidFill>
                            <a:srgbClr val="000000"/>
                          </a:solidFill>
                          <a:latin typeface="Arial" panose="020B0604020202020204"/>
                          <a:ea typeface="Arial" panose="020B0604020202020204"/>
                          <a:cs typeface="Arial" panose="020B0604020202020204"/>
                        </a:rPr>
                        <a:t>162.5</a:t>
                      </a:r>
                      <a:endParaRPr sz="1500" b="0">
                        <a:solidFill>
                          <a:srgbClr val="000000"/>
                        </a:solidFill>
                        <a:latin typeface="Arial" panose="020B0604020202020204"/>
                        <a:ea typeface="Arial" panose="020B0604020202020204"/>
                        <a:cs typeface="Arial" panose="020B0604020202020204"/>
                      </a:endParaRPr>
                    </a:p>
                  </a:txBody>
                  <a:tcPr marL="47625" marR="47625" marT="47625" marB="47625" anchor="ctr">
                    <a:lnR w="9525">
                      <a:solidFill>
                        <a:srgbClr val="D0D4DA"/>
                      </a:solidFill>
                      <a:prstDash val="solid"/>
                    </a:lnR>
                    <a:lnB w="9525">
                      <a:solidFill>
                        <a:srgbClr val="D0D4DA"/>
                      </a:solidFill>
                      <a:prstDash val="solid"/>
                    </a:lnB>
                    <a:solidFill>
                      <a:srgbClr val="F2F5F8"/>
                    </a:solidFill>
                  </a:tcPr>
                </a:tc>
                <a:tc>
                  <a:txBody>
                    <a:bodyPr/>
                    <a:lstStyle/>
                    <a:p>
                      <a:pPr algn="ctr"/>
                      <a:r>
                        <a:rPr sz="1500" b="0">
                          <a:solidFill>
                            <a:srgbClr val="000000"/>
                          </a:solidFill>
                          <a:latin typeface="Arial" panose="020B0604020202020204"/>
                          <a:ea typeface="Arial" panose="020B0604020202020204"/>
                          <a:cs typeface="Arial" panose="020B0604020202020204"/>
                        </a:rPr>
                        <a:t>162.5</a:t>
                      </a:r>
                      <a:endParaRPr sz="1500" b="0">
                        <a:solidFill>
                          <a:srgbClr val="000000"/>
                        </a:solidFill>
                        <a:latin typeface="Arial" panose="020B0604020202020204"/>
                        <a:ea typeface="Arial" panose="020B0604020202020204"/>
                        <a:cs typeface="Arial" panose="020B0604020202020204"/>
                      </a:endParaRPr>
                    </a:p>
                  </a:txBody>
                  <a:tcPr marL="47625" marR="47625" marT="47625" marB="47625" anchor="ctr">
                    <a:lnR w="9525">
                      <a:solidFill>
                        <a:srgbClr val="D0D4DA"/>
                      </a:solidFill>
                      <a:prstDash val="solid"/>
                    </a:lnR>
                    <a:lnB w="9525">
                      <a:solidFill>
                        <a:srgbClr val="D0D4DA"/>
                      </a:solidFill>
                      <a:prstDash val="solid"/>
                    </a:lnB>
                    <a:solidFill>
                      <a:srgbClr val="F2F5F8"/>
                    </a:solidFill>
                  </a:tcPr>
                </a:tc>
              </a:tr>
              <a:tr h="345281">
                <a:tc>
                  <a:txBody>
                    <a:bodyPr/>
                    <a:lstStyle/>
                    <a:p>
                      <a:pPr algn="ctr"/>
                      <a:r>
                        <a:rPr sz="1500" b="0">
                          <a:solidFill>
                            <a:srgbClr val="000000"/>
                          </a:solidFill>
                          <a:latin typeface="Arial" panose="020B0604020202020204"/>
                          <a:ea typeface="Arial" panose="020B0604020202020204"/>
                          <a:cs typeface="Arial" panose="020B0604020202020204"/>
                        </a:rPr>
                        <a:t>βopt</a:t>
                      </a:r>
                      <a:endParaRPr sz="1500" b="0">
                        <a:solidFill>
                          <a:srgbClr val="000000"/>
                        </a:solidFill>
                        <a:latin typeface="Arial" panose="020B0604020202020204"/>
                        <a:ea typeface="Arial" panose="020B0604020202020204"/>
                        <a:cs typeface="Arial" panose="020B0604020202020204"/>
                      </a:endParaRPr>
                    </a:p>
                  </a:txBody>
                  <a:tcPr marL="47625" marR="47625" marT="47625" marB="47625" anchor="ctr">
                    <a:lnL w="9525">
                      <a:solidFill>
                        <a:srgbClr val="D0D4DA"/>
                      </a:solidFill>
                      <a:prstDash val="solid"/>
                    </a:lnL>
                    <a:lnR w="9525">
                      <a:solidFill>
                        <a:srgbClr val="D0D4DA"/>
                      </a:solidFill>
                      <a:prstDash val="solid"/>
                    </a:lnR>
                    <a:lnB w="9525">
                      <a:solidFill>
                        <a:srgbClr val="D0D4DA"/>
                      </a:solidFill>
                      <a:prstDash val="solid"/>
                    </a:lnB>
                    <a:solidFill>
                      <a:srgbClr val="FFFFFF"/>
                    </a:solidFill>
                  </a:tcPr>
                </a:tc>
                <a:tc>
                  <a:txBody>
                    <a:bodyPr/>
                    <a:p>
                      <a:pPr algn="ctr">
                        <a:buNone/>
                      </a:pPr>
                      <a:r>
                        <a:rPr lang="en-US" altLang="zh-CN" sz="1500" b="0">
                          <a:solidFill>
                            <a:srgbClr val="000000"/>
                          </a:solidFill>
                          <a:latin typeface="Arial" panose="020B0604020202020204"/>
                          <a:ea typeface="Arial" panose="020B0604020202020204"/>
                          <a:cs typeface="Arial" panose="020B0604020202020204"/>
                        </a:rPr>
                        <a:t>dimensionless</a:t>
                      </a:r>
                      <a:endParaRPr lang="en-US" altLang="zh-CN" sz="1500" b="0">
                        <a:solidFill>
                          <a:srgbClr val="000000"/>
                        </a:solidFill>
                        <a:latin typeface="Arial" panose="020B0604020202020204"/>
                        <a:ea typeface="Arial" panose="020B0604020202020204"/>
                        <a:cs typeface="Arial" panose="020B0604020202020204"/>
                      </a:endParaRPr>
                    </a:p>
                  </a:txBody>
                  <a:tcPr marL="47625" marR="47625" marT="47625" marB="47625" anchor="ctr">
                    <a:lnL w="9525">
                      <a:solidFill>
                        <a:srgbClr val="D0D4DA"/>
                      </a:solidFill>
                      <a:prstDash val="solid"/>
                    </a:lnL>
                    <a:lnR w="9525">
                      <a:solidFill>
                        <a:srgbClr val="D0D4DA"/>
                      </a:solidFill>
                      <a:prstDash val="solid"/>
                    </a:lnR>
                    <a:lnB w="9525">
                      <a:solidFill>
                        <a:srgbClr val="D0D4DA"/>
                      </a:solidFill>
                      <a:prstDash val="solid"/>
                    </a:lnB>
                    <a:solidFill>
                      <a:srgbClr val="FFFFFF"/>
                    </a:solidFill>
                  </a:tcPr>
                </a:tc>
                <a:tc>
                  <a:txBody>
                    <a:bodyPr/>
                    <a:lstStyle/>
                    <a:p>
                      <a:pPr algn="ctr"/>
                      <a:r>
                        <a:rPr sz="1500" b="0">
                          <a:solidFill>
                            <a:srgbClr val="000000"/>
                          </a:solidFill>
                          <a:latin typeface="Arial" panose="020B0604020202020204"/>
                          <a:ea typeface="Arial" panose="020B0604020202020204"/>
                          <a:cs typeface="Arial" panose="020B0604020202020204"/>
                        </a:rPr>
                        <a:t>0.10</a:t>
                      </a:r>
                      <a:endParaRPr sz="1500" b="0">
                        <a:solidFill>
                          <a:srgbClr val="000000"/>
                        </a:solidFill>
                        <a:latin typeface="Arial" panose="020B0604020202020204"/>
                        <a:ea typeface="Arial" panose="020B0604020202020204"/>
                        <a:cs typeface="Arial" panose="020B0604020202020204"/>
                      </a:endParaRPr>
                    </a:p>
                  </a:txBody>
                  <a:tcPr marL="47625" marR="47625" marT="47625" marB="47625" anchor="ctr">
                    <a:lnR w="9525">
                      <a:solidFill>
                        <a:srgbClr val="D0D4DA"/>
                      </a:solidFill>
                      <a:prstDash val="solid"/>
                    </a:lnR>
                    <a:lnB w="9525">
                      <a:solidFill>
                        <a:srgbClr val="D0D4DA"/>
                      </a:solidFill>
                      <a:prstDash val="solid"/>
                    </a:lnB>
                    <a:solidFill>
                      <a:srgbClr val="FFFFFF"/>
                    </a:solidFill>
                  </a:tcPr>
                </a:tc>
                <a:tc>
                  <a:txBody>
                    <a:bodyPr/>
                    <a:lstStyle/>
                    <a:p>
                      <a:pPr algn="ctr"/>
                      <a:r>
                        <a:rPr sz="1500" b="0">
                          <a:solidFill>
                            <a:srgbClr val="000000"/>
                          </a:solidFill>
                          <a:latin typeface="Arial" panose="020B0604020202020204"/>
                          <a:ea typeface="Arial" panose="020B0604020202020204"/>
                          <a:cs typeface="Arial" panose="020B0604020202020204"/>
                        </a:rPr>
                        <a:t>0.15</a:t>
                      </a:r>
                      <a:endParaRPr sz="1500" b="0">
                        <a:solidFill>
                          <a:srgbClr val="000000"/>
                        </a:solidFill>
                        <a:latin typeface="Arial" panose="020B0604020202020204"/>
                        <a:ea typeface="Arial" panose="020B0604020202020204"/>
                        <a:cs typeface="Arial" panose="020B0604020202020204"/>
                      </a:endParaRPr>
                    </a:p>
                  </a:txBody>
                  <a:tcPr marL="47625" marR="47625" marT="47625" marB="47625" anchor="ctr">
                    <a:lnR w="9525">
                      <a:solidFill>
                        <a:srgbClr val="D0D4DA"/>
                      </a:solidFill>
                      <a:prstDash val="solid"/>
                    </a:lnR>
                    <a:lnB w="9525">
                      <a:solidFill>
                        <a:srgbClr val="D0D4DA"/>
                      </a:solidFill>
                      <a:prstDash val="solid"/>
                    </a:lnB>
                    <a:solidFill>
                      <a:srgbClr val="FFFFFF"/>
                    </a:solidFill>
                  </a:tcPr>
                </a:tc>
              </a:tr>
              <a:tr h="345281">
                <a:tc>
                  <a:txBody>
                    <a:bodyPr/>
                    <a:lstStyle/>
                    <a:p>
                      <a:pPr algn="ctr"/>
                      <a:r>
                        <a:rPr sz="1500" b="0">
                          <a:solidFill>
                            <a:srgbClr val="000000"/>
                          </a:solidFill>
                          <a:latin typeface="Arial" panose="020B0604020202020204"/>
                          <a:ea typeface="Arial" panose="020B0604020202020204"/>
                          <a:cs typeface="Arial" panose="020B0604020202020204"/>
                        </a:rPr>
                        <a:t>Q</a:t>
                      </a:r>
                      <a:r>
                        <a:rPr sz="1500" b="0" baseline="-25000">
                          <a:solidFill>
                            <a:srgbClr val="000000"/>
                          </a:solidFill>
                          <a:latin typeface="Arial" panose="020B0604020202020204"/>
                          <a:ea typeface="Arial" panose="020B0604020202020204"/>
                          <a:cs typeface="Arial" panose="020B0604020202020204"/>
                        </a:rPr>
                        <a:t>L</a:t>
                      </a:r>
                      <a:endParaRPr sz="1500" b="0" baseline="-25000">
                        <a:solidFill>
                          <a:srgbClr val="000000"/>
                        </a:solidFill>
                        <a:latin typeface="Arial" panose="020B0604020202020204"/>
                        <a:ea typeface="Arial" panose="020B0604020202020204"/>
                        <a:cs typeface="Arial" panose="020B0604020202020204"/>
                      </a:endParaRPr>
                    </a:p>
                  </a:txBody>
                  <a:tcPr marL="47625" marR="47625" marT="47625" marB="47625" anchor="ctr">
                    <a:lnL w="9525">
                      <a:solidFill>
                        <a:srgbClr val="D0D4DA"/>
                      </a:solidFill>
                      <a:prstDash val="solid"/>
                    </a:lnL>
                    <a:lnR w="9525">
                      <a:solidFill>
                        <a:srgbClr val="D0D4DA"/>
                      </a:solidFill>
                      <a:prstDash val="solid"/>
                    </a:lnR>
                    <a:lnB w="9525">
                      <a:solidFill>
                        <a:srgbClr val="D0D4DA"/>
                      </a:solidFill>
                      <a:prstDash val="solid"/>
                    </a:lnB>
                    <a:solidFill>
                      <a:srgbClr val="F2F5F8"/>
                    </a:solidFill>
                  </a:tcPr>
                </a:tc>
                <a:tc>
                  <a:txBody>
                    <a:bodyPr/>
                    <a:p>
                      <a:pPr algn="ctr">
                        <a:buNone/>
                      </a:pPr>
                      <a:r>
                        <a:rPr lang="en-US" altLang="zh-CN" sz="1500">
                          <a:solidFill>
                            <a:srgbClr val="000000"/>
                          </a:solidFill>
                          <a:latin typeface="Arial" panose="020B0604020202020204"/>
                          <a:ea typeface="Arial" panose="020B0604020202020204"/>
                          <a:cs typeface="Arial" panose="020B0604020202020204"/>
                          <a:sym typeface="+mn-ea"/>
                        </a:rPr>
                        <a:t>dimensionless</a:t>
                      </a:r>
                      <a:endParaRPr lang="zh-CN" altLang="en-US" sz="1500" b="0">
                        <a:solidFill>
                          <a:srgbClr val="000000"/>
                        </a:solidFill>
                        <a:latin typeface="Arial" panose="020B0604020202020204"/>
                        <a:ea typeface="Arial" panose="020B0604020202020204"/>
                        <a:cs typeface="Arial" panose="020B0604020202020204"/>
                      </a:endParaRPr>
                    </a:p>
                  </a:txBody>
                  <a:tcPr marL="47625" marR="47625" marT="47625" marB="47625" anchor="ctr">
                    <a:lnL w="9525">
                      <a:solidFill>
                        <a:srgbClr val="D0D4DA"/>
                      </a:solidFill>
                      <a:prstDash val="solid"/>
                    </a:lnL>
                    <a:lnR w="9525">
                      <a:solidFill>
                        <a:srgbClr val="D0D4DA"/>
                      </a:solidFill>
                      <a:prstDash val="solid"/>
                    </a:lnR>
                    <a:lnB w="9525">
                      <a:solidFill>
                        <a:srgbClr val="D0D4DA"/>
                      </a:solidFill>
                      <a:prstDash val="solid"/>
                    </a:lnB>
                    <a:solidFill>
                      <a:srgbClr val="F2F5F8"/>
                    </a:solidFill>
                  </a:tcPr>
                </a:tc>
                <a:tc>
                  <a:txBody>
                    <a:bodyPr/>
                    <a:lstStyle/>
                    <a:p>
                      <a:pPr algn="ctr"/>
                      <a:r>
                        <a:rPr sz="1500" b="0">
                          <a:solidFill>
                            <a:srgbClr val="000000"/>
                          </a:solidFill>
                          <a:latin typeface="Arial" panose="020B0604020202020204"/>
                          <a:ea typeface="Arial" panose="020B0604020202020204"/>
                          <a:cs typeface="Arial" panose="020B0604020202020204"/>
                        </a:rPr>
                        <a:t>3×10⁵–1×10⁶</a:t>
                      </a:r>
                      <a:endParaRPr sz="1500" b="0">
                        <a:solidFill>
                          <a:srgbClr val="000000"/>
                        </a:solidFill>
                        <a:latin typeface="Arial" panose="020B0604020202020204"/>
                        <a:ea typeface="Arial" panose="020B0604020202020204"/>
                        <a:cs typeface="Arial" panose="020B0604020202020204"/>
                      </a:endParaRPr>
                    </a:p>
                  </a:txBody>
                  <a:tcPr marL="47625" marR="47625" marT="47625" marB="47625" anchor="ctr">
                    <a:lnR w="9525">
                      <a:solidFill>
                        <a:srgbClr val="D0D4DA"/>
                      </a:solidFill>
                      <a:prstDash val="solid"/>
                    </a:lnR>
                    <a:lnB w="9525">
                      <a:solidFill>
                        <a:srgbClr val="D0D4DA"/>
                      </a:solidFill>
                      <a:prstDash val="solid"/>
                    </a:lnB>
                    <a:solidFill>
                      <a:srgbClr val="F2F5F8"/>
                    </a:solidFill>
                  </a:tcPr>
                </a:tc>
                <a:tc>
                  <a:txBody>
                    <a:bodyPr/>
                    <a:lstStyle/>
                    <a:p>
                      <a:pPr algn="ctr"/>
                      <a:r>
                        <a:rPr sz="1500" b="0">
                          <a:solidFill>
                            <a:srgbClr val="000000"/>
                          </a:solidFill>
                          <a:latin typeface="Arial" panose="020B0604020202020204"/>
                          <a:ea typeface="Arial" panose="020B0604020202020204"/>
                          <a:cs typeface="Arial" panose="020B0604020202020204"/>
                        </a:rPr>
                        <a:t>6×10⁵–8×10⁵</a:t>
                      </a:r>
                      <a:endParaRPr sz="1500" b="0">
                        <a:solidFill>
                          <a:srgbClr val="000000"/>
                        </a:solidFill>
                        <a:latin typeface="Arial" panose="020B0604020202020204"/>
                        <a:ea typeface="Arial" panose="020B0604020202020204"/>
                        <a:cs typeface="Arial" panose="020B0604020202020204"/>
                      </a:endParaRPr>
                    </a:p>
                  </a:txBody>
                  <a:tcPr marL="47625" marR="47625" marT="47625" marB="47625" anchor="ctr">
                    <a:lnR w="9525">
                      <a:solidFill>
                        <a:srgbClr val="D0D4DA"/>
                      </a:solidFill>
                      <a:prstDash val="solid"/>
                    </a:lnR>
                    <a:lnB w="9525">
                      <a:solidFill>
                        <a:srgbClr val="D0D4DA"/>
                      </a:solidFill>
                      <a:prstDash val="solid"/>
                    </a:lnB>
                    <a:solidFill>
                      <a:srgbClr val="F2F5F8"/>
                    </a:solidFill>
                  </a:tcPr>
                </a:tc>
              </a:tr>
              <a:tr h="345281">
                <a:tc>
                  <a:txBody>
                    <a:bodyPr/>
                    <a:lstStyle/>
                    <a:p>
                      <a:pPr algn="ctr"/>
                      <a:r>
                        <a:rPr sz="1500" b="0">
                          <a:solidFill>
                            <a:srgbClr val="000000"/>
                          </a:solidFill>
                          <a:latin typeface="Arial" panose="020B0604020202020204"/>
                          <a:ea typeface="Arial" panose="020B0604020202020204"/>
                          <a:cs typeface="Arial" panose="020B0604020202020204"/>
                        </a:rPr>
                        <a:t>f</a:t>
                      </a:r>
                      <a:r>
                        <a:rPr lang="en-US" sz="1500" b="0" baseline="-25000">
                          <a:solidFill>
                            <a:srgbClr val="000000"/>
                          </a:solidFill>
                          <a:latin typeface="Arial" panose="020B0604020202020204"/>
                          <a:ea typeface="Arial" panose="020B0604020202020204"/>
                          <a:cs typeface="Arial" panose="020B0604020202020204"/>
                        </a:rPr>
                        <a:t>half</a:t>
                      </a:r>
                      <a:endParaRPr lang="en-US" sz="1500" b="0" baseline="-25000">
                        <a:solidFill>
                          <a:srgbClr val="000000"/>
                        </a:solidFill>
                        <a:latin typeface="Arial" panose="020B0604020202020204"/>
                        <a:ea typeface="Arial" panose="020B0604020202020204"/>
                        <a:cs typeface="Arial" panose="020B0604020202020204"/>
                      </a:endParaRPr>
                    </a:p>
                  </a:txBody>
                  <a:tcPr marL="47625" marR="47625" marT="47625" marB="47625" anchor="ctr">
                    <a:lnL w="9525">
                      <a:solidFill>
                        <a:srgbClr val="D0D4DA"/>
                      </a:solidFill>
                      <a:prstDash val="solid"/>
                    </a:lnL>
                    <a:lnR w="9525">
                      <a:solidFill>
                        <a:srgbClr val="D0D4DA"/>
                      </a:solidFill>
                      <a:prstDash val="solid"/>
                    </a:lnR>
                    <a:lnB w="9525">
                      <a:solidFill>
                        <a:srgbClr val="D0D4DA"/>
                      </a:solidFill>
                      <a:prstDash val="solid"/>
                    </a:lnB>
                    <a:solidFill>
                      <a:srgbClr val="FFFFFF"/>
                    </a:solidFill>
                  </a:tcPr>
                </a:tc>
                <a:tc>
                  <a:txBody>
                    <a:bodyPr/>
                    <a:p>
                      <a:pPr algn="ctr">
                        <a:buNone/>
                      </a:pPr>
                      <a:r>
                        <a:rPr sz="1500">
                          <a:solidFill>
                            <a:srgbClr val="000000"/>
                          </a:solidFill>
                          <a:latin typeface="Arial" panose="020B0604020202020204"/>
                          <a:ea typeface="Arial" panose="020B0604020202020204"/>
                          <a:cs typeface="Arial" panose="020B0604020202020204"/>
                          <a:sym typeface="+mn-ea"/>
                        </a:rPr>
                        <a:t>Hz</a:t>
                      </a:r>
                      <a:endParaRPr lang="zh-CN" altLang="en-US" sz="1500" b="0">
                        <a:solidFill>
                          <a:srgbClr val="000000"/>
                        </a:solidFill>
                        <a:latin typeface="Arial" panose="020B0604020202020204"/>
                        <a:ea typeface="Arial" panose="020B0604020202020204"/>
                        <a:cs typeface="Arial" panose="020B0604020202020204"/>
                      </a:endParaRPr>
                    </a:p>
                  </a:txBody>
                  <a:tcPr marL="47625" marR="47625" marT="47625" marB="47625" anchor="ctr">
                    <a:lnL w="9525">
                      <a:solidFill>
                        <a:srgbClr val="D0D4DA"/>
                      </a:solidFill>
                      <a:prstDash val="solid"/>
                    </a:lnL>
                    <a:lnR w="9525">
                      <a:solidFill>
                        <a:srgbClr val="D0D4DA"/>
                      </a:solidFill>
                      <a:prstDash val="solid"/>
                    </a:lnR>
                    <a:lnB w="9525">
                      <a:solidFill>
                        <a:srgbClr val="D0D4DA"/>
                      </a:solidFill>
                      <a:prstDash val="solid"/>
                    </a:lnB>
                    <a:solidFill>
                      <a:srgbClr val="FFFFFF"/>
                    </a:solidFill>
                  </a:tcPr>
                </a:tc>
                <a:tc>
                  <a:txBody>
                    <a:bodyPr/>
                    <a:lstStyle/>
                    <a:p>
                      <a:pPr algn="ctr"/>
                      <a:r>
                        <a:rPr sz="1500" b="0">
                          <a:solidFill>
                            <a:srgbClr val="000000"/>
                          </a:solidFill>
                          <a:latin typeface="Arial" panose="020B0604020202020204"/>
                          <a:ea typeface="Arial" panose="020B0604020202020204"/>
                          <a:cs typeface="Arial" panose="020B0604020202020204"/>
                        </a:rPr>
                        <a:t>80–270</a:t>
                      </a:r>
                      <a:endParaRPr sz="1500" b="0">
                        <a:solidFill>
                          <a:srgbClr val="000000"/>
                        </a:solidFill>
                        <a:latin typeface="Arial" panose="020B0604020202020204"/>
                        <a:ea typeface="Arial" panose="020B0604020202020204"/>
                        <a:cs typeface="Arial" panose="020B0604020202020204"/>
                      </a:endParaRPr>
                    </a:p>
                  </a:txBody>
                  <a:tcPr marL="47625" marR="47625" marT="47625" marB="47625" anchor="ctr">
                    <a:lnR w="9525">
                      <a:solidFill>
                        <a:srgbClr val="D0D4DA"/>
                      </a:solidFill>
                      <a:prstDash val="solid"/>
                    </a:lnR>
                    <a:lnB w="9525">
                      <a:solidFill>
                        <a:srgbClr val="D0D4DA"/>
                      </a:solidFill>
                      <a:prstDash val="solid"/>
                    </a:lnB>
                    <a:solidFill>
                      <a:srgbClr val="FFFFFF"/>
                    </a:solidFill>
                  </a:tcPr>
                </a:tc>
                <a:tc>
                  <a:txBody>
                    <a:bodyPr/>
                    <a:lstStyle/>
                    <a:p>
                      <a:pPr algn="ctr"/>
                      <a:r>
                        <a:rPr sz="1500" b="0">
                          <a:solidFill>
                            <a:srgbClr val="000000"/>
                          </a:solidFill>
                          <a:latin typeface="Arial" panose="020B0604020202020204"/>
                          <a:ea typeface="Arial" panose="020B0604020202020204"/>
                          <a:cs typeface="Arial" panose="020B0604020202020204"/>
                        </a:rPr>
                        <a:t>100–135</a:t>
                      </a:r>
                      <a:endParaRPr sz="1500" b="0">
                        <a:solidFill>
                          <a:srgbClr val="000000"/>
                        </a:solidFill>
                        <a:latin typeface="Arial" panose="020B0604020202020204"/>
                        <a:ea typeface="Arial" panose="020B0604020202020204"/>
                        <a:cs typeface="Arial" panose="020B0604020202020204"/>
                      </a:endParaRPr>
                    </a:p>
                  </a:txBody>
                  <a:tcPr marL="47625" marR="47625" marT="47625" marB="47625" anchor="ctr">
                    <a:lnR w="9525">
                      <a:solidFill>
                        <a:srgbClr val="D0D4DA"/>
                      </a:solidFill>
                      <a:prstDash val="solid"/>
                    </a:lnR>
                    <a:lnB w="9525">
                      <a:solidFill>
                        <a:srgbClr val="D0D4DA"/>
                      </a:solidFill>
                      <a:prstDash val="solid"/>
                    </a:lnB>
                    <a:solidFill>
                      <a:srgbClr val="FFFFFF"/>
                    </a:solidFill>
                  </a:tcPr>
                </a:tc>
              </a:tr>
              <a:tr h="345281">
                <a:tc>
                  <a:txBody>
                    <a:bodyPr/>
                    <a:lstStyle/>
                    <a:p>
                      <a:pPr algn="ctr"/>
                      <a:r>
                        <a:rPr sz="1500" b="0">
                          <a:solidFill>
                            <a:srgbClr val="000000"/>
                          </a:solidFill>
                          <a:latin typeface="Arial" panose="020B0604020202020204"/>
                          <a:ea typeface="Arial" panose="020B0604020202020204"/>
                          <a:cs typeface="Arial" panose="020B0604020202020204"/>
                        </a:rPr>
                        <a:t>r/Q </a:t>
                      </a:r>
                      <a:endParaRPr sz="1500" b="0">
                        <a:solidFill>
                          <a:srgbClr val="000000"/>
                        </a:solidFill>
                        <a:latin typeface="Arial" panose="020B0604020202020204"/>
                        <a:ea typeface="Arial" panose="020B0604020202020204"/>
                        <a:cs typeface="Arial" panose="020B0604020202020204"/>
                      </a:endParaRPr>
                    </a:p>
                  </a:txBody>
                  <a:tcPr marL="47625" marR="47625" marT="47625" marB="47625" anchor="ctr">
                    <a:lnL w="9525">
                      <a:solidFill>
                        <a:srgbClr val="D0D4DA"/>
                      </a:solidFill>
                      <a:prstDash val="solid"/>
                    </a:lnL>
                    <a:lnR w="9525">
                      <a:solidFill>
                        <a:srgbClr val="D0D4DA"/>
                      </a:solidFill>
                      <a:prstDash val="solid"/>
                    </a:lnR>
                    <a:lnB w="9525">
                      <a:solidFill>
                        <a:srgbClr val="D0D4DA"/>
                      </a:solidFill>
                      <a:prstDash val="solid"/>
                    </a:lnB>
                    <a:solidFill>
                      <a:srgbClr val="F2F5F8"/>
                    </a:solidFill>
                  </a:tcPr>
                </a:tc>
                <a:tc>
                  <a:txBody>
                    <a:bodyPr/>
                    <a:p>
                      <a:pPr algn="ctr">
                        <a:buNone/>
                      </a:pPr>
                      <a:r>
                        <a:rPr sz="1500">
                          <a:solidFill>
                            <a:srgbClr val="000000"/>
                          </a:solidFill>
                          <a:latin typeface="Arial" panose="020B0604020202020204"/>
                          <a:ea typeface="Arial" panose="020B0604020202020204"/>
                          <a:cs typeface="Arial" panose="020B0604020202020204"/>
                          <a:sym typeface="+mn-ea"/>
                        </a:rPr>
                        <a:t>Ω</a:t>
                      </a:r>
                      <a:endParaRPr lang="zh-CN" altLang="en-US" sz="1500" b="0">
                        <a:solidFill>
                          <a:srgbClr val="000000"/>
                        </a:solidFill>
                        <a:latin typeface="Arial" panose="020B0604020202020204"/>
                        <a:ea typeface="Arial" panose="020B0604020202020204"/>
                        <a:cs typeface="Arial" panose="020B0604020202020204"/>
                      </a:endParaRPr>
                    </a:p>
                  </a:txBody>
                  <a:tcPr marL="47625" marR="47625" marT="47625" marB="47625" anchor="ctr">
                    <a:lnL w="9525">
                      <a:solidFill>
                        <a:srgbClr val="D0D4DA"/>
                      </a:solidFill>
                      <a:prstDash val="solid"/>
                    </a:lnL>
                    <a:lnR w="9525">
                      <a:solidFill>
                        <a:srgbClr val="D0D4DA"/>
                      </a:solidFill>
                      <a:prstDash val="solid"/>
                    </a:lnR>
                    <a:lnB w="9525">
                      <a:solidFill>
                        <a:srgbClr val="D0D4DA"/>
                      </a:solidFill>
                      <a:prstDash val="solid"/>
                    </a:lnB>
                    <a:solidFill>
                      <a:srgbClr val="F2F5F8"/>
                    </a:solidFill>
                  </a:tcPr>
                </a:tc>
                <a:tc>
                  <a:txBody>
                    <a:bodyPr/>
                    <a:lstStyle/>
                    <a:p>
                      <a:pPr algn="ctr"/>
                      <a:r>
                        <a:rPr sz="1500" b="0">
                          <a:solidFill>
                            <a:srgbClr val="000000"/>
                          </a:solidFill>
                          <a:latin typeface="Arial" panose="020B0604020202020204"/>
                          <a:ea typeface="Arial" panose="020B0604020202020204"/>
                          <a:cs typeface="Arial" panose="020B0604020202020204"/>
                        </a:rPr>
                        <a:t>225</a:t>
                      </a:r>
                      <a:endParaRPr sz="1500" b="0">
                        <a:solidFill>
                          <a:srgbClr val="000000"/>
                        </a:solidFill>
                        <a:latin typeface="Arial" panose="020B0604020202020204"/>
                        <a:ea typeface="Arial" panose="020B0604020202020204"/>
                        <a:cs typeface="Arial" panose="020B0604020202020204"/>
                      </a:endParaRPr>
                    </a:p>
                  </a:txBody>
                  <a:tcPr marL="47625" marR="47625" marT="47625" marB="47625" anchor="ctr">
                    <a:lnR w="9525">
                      <a:solidFill>
                        <a:srgbClr val="D0D4DA"/>
                      </a:solidFill>
                      <a:prstDash val="solid"/>
                    </a:lnR>
                    <a:lnB w="9525">
                      <a:solidFill>
                        <a:srgbClr val="D0D4DA"/>
                      </a:solidFill>
                      <a:prstDash val="solid"/>
                    </a:lnB>
                    <a:solidFill>
                      <a:srgbClr val="F2F5F8"/>
                    </a:solidFill>
                  </a:tcPr>
                </a:tc>
                <a:tc>
                  <a:txBody>
                    <a:bodyPr/>
                    <a:lstStyle/>
                    <a:p>
                      <a:pPr algn="ctr"/>
                      <a:r>
                        <a:rPr sz="1500" b="0">
                          <a:solidFill>
                            <a:srgbClr val="000000"/>
                          </a:solidFill>
                          <a:latin typeface="Arial" panose="020B0604020202020204"/>
                          <a:ea typeface="Arial" panose="020B0604020202020204"/>
                          <a:cs typeface="Arial" panose="020B0604020202020204"/>
                        </a:rPr>
                        <a:t>382</a:t>
                      </a:r>
                      <a:endParaRPr sz="1500" b="0">
                        <a:solidFill>
                          <a:srgbClr val="000000"/>
                        </a:solidFill>
                        <a:latin typeface="Arial" panose="020B0604020202020204"/>
                        <a:ea typeface="Arial" panose="020B0604020202020204"/>
                        <a:cs typeface="Arial" panose="020B0604020202020204"/>
                      </a:endParaRPr>
                    </a:p>
                  </a:txBody>
                  <a:tcPr marL="47625" marR="47625" marT="47625" marB="47625" anchor="ctr">
                    <a:lnR w="9525">
                      <a:solidFill>
                        <a:srgbClr val="D0D4DA"/>
                      </a:solidFill>
                      <a:prstDash val="solid"/>
                    </a:lnR>
                    <a:lnB w="9525">
                      <a:solidFill>
                        <a:srgbClr val="D0D4DA"/>
                      </a:solidFill>
                      <a:prstDash val="solid"/>
                    </a:lnB>
                    <a:solidFill>
                      <a:srgbClr val="F2F5F8"/>
                    </a:solidFill>
                  </a:tcPr>
                </a:tc>
              </a:tr>
              <a:tr h="345281">
                <a:tc>
                  <a:txBody>
                    <a:bodyPr/>
                    <a:lstStyle/>
                    <a:p>
                      <a:pPr algn="ctr"/>
                      <a:r>
                        <a:rPr sz="1500" b="0">
                          <a:solidFill>
                            <a:srgbClr val="000000"/>
                          </a:solidFill>
                          <a:latin typeface="Arial" panose="020B0604020202020204"/>
                          <a:ea typeface="Arial" panose="020B0604020202020204"/>
                          <a:cs typeface="Arial" panose="020B0604020202020204"/>
                        </a:rPr>
                        <a:t>Epeak </a:t>
                      </a:r>
                      <a:endParaRPr sz="1500" b="0">
                        <a:solidFill>
                          <a:srgbClr val="000000"/>
                        </a:solidFill>
                        <a:latin typeface="Arial" panose="020B0604020202020204"/>
                        <a:ea typeface="Arial" panose="020B0604020202020204"/>
                        <a:cs typeface="Arial" panose="020B0604020202020204"/>
                      </a:endParaRPr>
                    </a:p>
                  </a:txBody>
                  <a:tcPr marL="47625" marR="47625" marT="47625" marB="47625" anchor="ctr">
                    <a:lnL w="9525">
                      <a:solidFill>
                        <a:srgbClr val="D0D4DA"/>
                      </a:solidFill>
                      <a:prstDash val="solid"/>
                    </a:lnL>
                    <a:lnR w="9525">
                      <a:solidFill>
                        <a:srgbClr val="D0D4DA"/>
                      </a:solidFill>
                      <a:prstDash val="solid"/>
                    </a:lnR>
                    <a:lnB w="9525">
                      <a:solidFill>
                        <a:srgbClr val="D0D4DA"/>
                      </a:solidFill>
                      <a:prstDash val="solid"/>
                    </a:lnB>
                    <a:solidFill>
                      <a:srgbClr val="FFFFFF"/>
                    </a:solidFill>
                  </a:tcPr>
                </a:tc>
                <a:tc>
                  <a:txBody>
                    <a:bodyPr/>
                    <a:p>
                      <a:pPr algn="ctr">
                        <a:buNone/>
                      </a:pPr>
                      <a:r>
                        <a:rPr sz="1500">
                          <a:solidFill>
                            <a:srgbClr val="000000"/>
                          </a:solidFill>
                          <a:latin typeface="Arial" panose="020B0604020202020204"/>
                          <a:ea typeface="Arial" panose="020B0604020202020204"/>
                          <a:cs typeface="Arial" panose="020B0604020202020204"/>
                          <a:sym typeface="+mn-ea"/>
                        </a:rPr>
                        <a:t>MV/m</a:t>
                      </a:r>
                      <a:endParaRPr lang="zh-CN" altLang="en-US" sz="1500" b="0">
                        <a:solidFill>
                          <a:srgbClr val="000000"/>
                        </a:solidFill>
                        <a:latin typeface="Arial" panose="020B0604020202020204"/>
                        <a:ea typeface="Arial" panose="020B0604020202020204"/>
                        <a:cs typeface="Arial" panose="020B0604020202020204"/>
                      </a:endParaRPr>
                    </a:p>
                  </a:txBody>
                  <a:tcPr marL="47625" marR="47625" marT="47625" marB="47625" anchor="ctr">
                    <a:lnL w="9525">
                      <a:solidFill>
                        <a:srgbClr val="D0D4DA"/>
                      </a:solidFill>
                      <a:prstDash val="solid"/>
                    </a:lnL>
                    <a:lnR w="9525">
                      <a:solidFill>
                        <a:srgbClr val="D0D4DA"/>
                      </a:solidFill>
                      <a:prstDash val="solid"/>
                    </a:lnR>
                    <a:lnB w="9525">
                      <a:solidFill>
                        <a:srgbClr val="D0D4DA"/>
                      </a:solidFill>
                      <a:prstDash val="solid"/>
                    </a:lnB>
                    <a:solidFill>
                      <a:srgbClr val="FFFFFF"/>
                    </a:solidFill>
                  </a:tcPr>
                </a:tc>
                <a:tc>
                  <a:txBody>
                    <a:bodyPr/>
                    <a:lstStyle/>
                    <a:p>
                      <a:pPr algn="ctr"/>
                      <a:r>
                        <a:rPr sz="1500" b="0">
                          <a:solidFill>
                            <a:srgbClr val="000000"/>
                          </a:solidFill>
                          <a:latin typeface="Arial" panose="020B0604020202020204"/>
                          <a:ea typeface="Arial" panose="020B0604020202020204"/>
                          <a:cs typeface="Arial" panose="020B0604020202020204"/>
                        </a:rPr>
                        <a:t>25–35</a:t>
                      </a:r>
                      <a:endParaRPr sz="1500" b="0">
                        <a:solidFill>
                          <a:srgbClr val="000000"/>
                        </a:solidFill>
                        <a:latin typeface="Arial" panose="020B0604020202020204"/>
                        <a:ea typeface="Arial" panose="020B0604020202020204"/>
                        <a:cs typeface="Arial" panose="020B0604020202020204"/>
                      </a:endParaRPr>
                    </a:p>
                  </a:txBody>
                  <a:tcPr marL="47625" marR="47625" marT="47625" marB="47625" anchor="ctr">
                    <a:lnR w="9525">
                      <a:solidFill>
                        <a:srgbClr val="D0D4DA"/>
                      </a:solidFill>
                      <a:prstDash val="solid"/>
                    </a:lnR>
                    <a:lnB w="9525">
                      <a:solidFill>
                        <a:srgbClr val="D0D4DA"/>
                      </a:solidFill>
                      <a:prstDash val="solid"/>
                    </a:lnB>
                    <a:solidFill>
                      <a:srgbClr val="FFFFFF"/>
                    </a:solidFill>
                  </a:tcPr>
                </a:tc>
                <a:tc>
                  <a:txBody>
                    <a:bodyPr/>
                    <a:lstStyle/>
                    <a:p>
                      <a:pPr algn="ctr"/>
                      <a:r>
                        <a:rPr sz="1500" b="0">
                          <a:solidFill>
                            <a:srgbClr val="000000"/>
                          </a:solidFill>
                          <a:latin typeface="Arial" panose="020B0604020202020204"/>
                          <a:ea typeface="Arial" panose="020B0604020202020204"/>
                          <a:cs typeface="Arial" panose="020B0604020202020204"/>
                        </a:rPr>
                        <a:t>≈30</a:t>
                      </a:r>
                      <a:endParaRPr sz="1500" b="0">
                        <a:solidFill>
                          <a:srgbClr val="000000"/>
                        </a:solidFill>
                        <a:latin typeface="Arial" panose="020B0604020202020204"/>
                        <a:ea typeface="Arial" panose="020B0604020202020204"/>
                        <a:cs typeface="Arial" panose="020B0604020202020204"/>
                      </a:endParaRPr>
                    </a:p>
                  </a:txBody>
                  <a:tcPr marL="47625" marR="47625" marT="47625" marB="47625" anchor="ctr">
                    <a:lnR w="9525">
                      <a:solidFill>
                        <a:srgbClr val="D0D4DA"/>
                      </a:solidFill>
                      <a:prstDash val="solid"/>
                    </a:lnR>
                    <a:lnB w="9525">
                      <a:solidFill>
                        <a:srgbClr val="D0D4DA"/>
                      </a:solidFill>
                      <a:prstDash val="solid"/>
                    </a:lnB>
                    <a:solidFill>
                      <a:srgbClr val="FFFFFF"/>
                    </a:solidFill>
                  </a:tcPr>
                </a:tc>
              </a:tr>
              <a:tr h="345281">
                <a:tc>
                  <a:txBody>
                    <a:bodyPr/>
                    <a:lstStyle/>
                    <a:p>
                      <a:pPr algn="ctr"/>
                      <a:r>
                        <a:rPr sz="1500" b="0">
                          <a:solidFill>
                            <a:srgbClr val="000000"/>
                          </a:solidFill>
                          <a:latin typeface="Arial" panose="020B0604020202020204"/>
                          <a:ea typeface="Arial" panose="020B0604020202020204"/>
                          <a:cs typeface="Arial" panose="020B0604020202020204"/>
                        </a:rPr>
                        <a:t>KLFD </a:t>
                      </a:r>
                      <a:endParaRPr sz="1500" b="0">
                        <a:solidFill>
                          <a:srgbClr val="000000"/>
                        </a:solidFill>
                        <a:latin typeface="Arial" panose="020B0604020202020204"/>
                        <a:ea typeface="Arial" panose="020B0604020202020204"/>
                        <a:cs typeface="Arial" panose="020B0604020202020204"/>
                      </a:endParaRPr>
                    </a:p>
                  </a:txBody>
                  <a:tcPr marL="47625" marR="47625" marT="47625" marB="47625" anchor="ctr">
                    <a:lnL w="9525">
                      <a:solidFill>
                        <a:srgbClr val="D0D4DA"/>
                      </a:solidFill>
                      <a:prstDash val="solid"/>
                    </a:lnL>
                    <a:lnR w="9525">
                      <a:solidFill>
                        <a:srgbClr val="D0D4DA"/>
                      </a:solidFill>
                      <a:prstDash val="solid"/>
                    </a:lnR>
                    <a:lnB w="9525">
                      <a:solidFill>
                        <a:srgbClr val="D0D4DA"/>
                      </a:solidFill>
                      <a:prstDash val="solid"/>
                    </a:lnB>
                    <a:solidFill>
                      <a:srgbClr val="F2F5F8"/>
                    </a:solidFill>
                  </a:tcPr>
                </a:tc>
                <a:tc>
                  <a:txBody>
                    <a:bodyPr/>
                    <a:p>
                      <a:pPr algn="ctr">
                        <a:buNone/>
                      </a:pPr>
                      <a:r>
                        <a:rPr sz="1500">
                          <a:solidFill>
                            <a:srgbClr val="000000"/>
                          </a:solidFill>
                          <a:latin typeface="Arial" panose="020B0604020202020204"/>
                          <a:ea typeface="Arial" panose="020B0604020202020204"/>
                          <a:cs typeface="Arial" panose="020B0604020202020204"/>
                          <a:sym typeface="+mn-ea"/>
                        </a:rPr>
                        <a:t>Hz/(MV/m)²</a:t>
                      </a:r>
                      <a:endParaRPr lang="zh-CN" altLang="en-US" sz="1500" b="0">
                        <a:solidFill>
                          <a:srgbClr val="000000"/>
                        </a:solidFill>
                        <a:latin typeface="Arial" panose="020B0604020202020204"/>
                        <a:ea typeface="Arial" panose="020B0604020202020204"/>
                        <a:cs typeface="Arial" panose="020B0604020202020204"/>
                      </a:endParaRPr>
                    </a:p>
                  </a:txBody>
                  <a:tcPr marL="47625" marR="47625" marT="47625" marB="47625" anchor="ctr">
                    <a:lnL w="9525">
                      <a:solidFill>
                        <a:srgbClr val="D0D4DA"/>
                      </a:solidFill>
                      <a:prstDash val="solid"/>
                    </a:lnL>
                    <a:lnR w="9525">
                      <a:solidFill>
                        <a:srgbClr val="D0D4DA"/>
                      </a:solidFill>
                      <a:prstDash val="solid"/>
                    </a:lnR>
                    <a:lnB w="9525">
                      <a:solidFill>
                        <a:srgbClr val="D0D4DA"/>
                      </a:solidFill>
                      <a:prstDash val="solid"/>
                    </a:lnB>
                    <a:solidFill>
                      <a:srgbClr val="F2F5F8"/>
                    </a:solidFill>
                  </a:tcPr>
                </a:tc>
                <a:tc>
                  <a:txBody>
                    <a:bodyPr/>
                    <a:lstStyle/>
                    <a:p>
                      <a:pPr algn="ctr"/>
                      <a:r>
                        <a:rPr sz="1500" b="0">
                          <a:solidFill>
                            <a:srgbClr val="000000"/>
                          </a:solidFill>
                          <a:latin typeface="Arial" panose="020B0604020202020204"/>
                          <a:ea typeface="Arial" panose="020B0604020202020204"/>
                          <a:cs typeface="Arial" panose="020B0604020202020204"/>
                        </a:rPr>
                        <a:t>−0.4 to −0.25</a:t>
                      </a:r>
                      <a:endParaRPr sz="1500" b="0">
                        <a:solidFill>
                          <a:srgbClr val="000000"/>
                        </a:solidFill>
                        <a:latin typeface="Arial" panose="020B0604020202020204"/>
                        <a:ea typeface="Arial" panose="020B0604020202020204"/>
                        <a:cs typeface="Arial" panose="020B0604020202020204"/>
                      </a:endParaRPr>
                    </a:p>
                  </a:txBody>
                  <a:tcPr marL="47625" marR="47625" marT="47625" marB="47625" anchor="ctr">
                    <a:lnR w="9525">
                      <a:solidFill>
                        <a:srgbClr val="D0D4DA"/>
                      </a:solidFill>
                      <a:prstDash val="solid"/>
                    </a:lnR>
                    <a:lnB w="9525">
                      <a:solidFill>
                        <a:srgbClr val="D0D4DA"/>
                      </a:solidFill>
                      <a:prstDash val="solid"/>
                    </a:lnB>
                    <a:solidFill>
                      <a:srgbClr val="F2F5F8"/>
                    </a:solidFill>
                  </a:tcPr>
                </a:tc>
                <a:tc>
                  <a:txBody>
                    <a:bodyPr/>
                    <a:lstStyle/>
                    <a:p>
                      <a:pPr algn="ctr"/>
                      <a:r>
                        <a:rPr sz="1500" b="0">
                          <a:solidFill>
                            <a:srgbClr val="000000"/>
                          </a:solidFill>
                          <a:latin typeface="Arial" panose="020B0604020202020204"/>
                          <a:ea typeface="Arial" panose="020B0604020202020204"/>
                          <a:cs typeface="Arial" panose="020B0604020202020204"/>
                        </a:rPr>
                        <a:t>≈−0.2</a:t>
                      </a:r>
                      <a:endParaRPr sz="1500" b="0">
                        <a:solidFill>
                          <a:srgbClr val="000000"/>
                        </a:solidFill>
                        <a:latin typeface="Arial" panose="020B0604020202020204"/>
                        <a:ea typeface="Arial" panose="020B0604020202020204"/>
                        <a:cs typeface="Arial" panose="020B0604020202020204"/>
                      </a:endParaRPr>
                    </a:p>
                  </a:txBody>
                  <a:tcPr marL="47625" marR="47625" marT="47625" marB="47625" anchor="ctr">
                    <a:lnR w="9525">
                      <a:solidFill>
                        <a:srgbClr val="D0D4DA"/>
                      </a:solidFill>
                      <a:prstDash val="solid"/>
                    </a:lnR>
                    <a:lnB w="9525">
                      <a:solidFill>
                        <a:srgbClr val="D0D4DA"/>
                      </a:solidFill>
                      <a:prstDash val="solid"/>
                    </a:lnB>
                    <a:solidFill>
                      <a:srgbClr val="F2F5F8"/>
                    </a:solidFill>
                  </a:tcPr>
                </a:tc>
              </a:tr>
            </a:tbl>
          </a:graphicData>
        </a:graphic>
      </p:graphicFrame>
      <p:sp>
        <p:nvSpPr>
          <p:cNvPr id="68" name="2021 scan examples"/>
          <p:cNvSpPr>
            <a:spLocks noGrp="1"/>
          </p:cNvSpPr>
          <p:nvPr/>
        </p:nvSpPr>
        <p:spPr>
          <a:xfrm>
            <a:off x="8698230" y="3040380"/>
            <a:ext cx="3676650" cy="333375"/>
          </a:xfrm>
          <a:prstGeom prst="rect">
            <a:avLst/>
          </a:prstGeom>
          <a:noFill/>
          <a:ln w="0">
            <a:noFill/>
          </a:ln>
        </p:spPr>
        <p:txBody>
          <a:bodyPr wrap="square" lIns="0" tIns="0" rIns="0" bIns="0" anchor="t">
            <a:noAutofit/>
          </a:bodyPr>
          <a:lstStyle>
            <a:defPPr algn="l">
              <a:defRPr sz="1875" b="1">
                <a:solidFill>
                  <a:srgbClr val="2B519A"/>
                </a:solidFill>
                <a:latin typeface="Arial" panose="020B0604020202020204"/>
                <a:ea typeface="Arial" panose="020B0604020202020204"/>
                <a:cs typeface="Arial" panose="020B0604020202020204"/>
              </a:defRPr>
            </a:defPPr>
          </a:lstStyle>
          <a:p>
            <a:pPr algn="l">
              <a:defRPr sz="1875" b="1">
                <a:solidFill>
                  <a:srgbClr val="2B519A"/>
                </a:solidFill>
                <a:latin typeface="Arial" panose="020B0604020202020204"/>
                <a:ea typeface="Arial" panose="020B0604020202020204"/>
                <a:cs typeface="Arial" panose="020B0604020202020204"/>
              </a:defRPr>
            </a:pPr>
            <a:r>
              <a:rPr lang="en-US" sz="1875" b="1">
                <a:solidFill>
                  <a:srgbClr val="2B519A"/>
                </a:solidFill>
                <a:latin typeface="Arial" panose="020B0604020202020204"/>
                <a:ea typeface="Arial" panose="020B0604020202020204"/>
                <a:cs typeface="Arial" panose="020B0604020202020204"/>
              </a:rPr>
              <a:t>E</a:t>
            </a:r>
            <a:r>
              <a:rPr lang="en-US" sz="1875" b="1">
                <a:solidFill>
                  <a:srgbClr val="2B519A"/>
                </a:solidFill>
                <a:latin typeface="Arial" panose="020B0604020202020204"/>
                <a:ea typeface="Arial" panose="020B0604020202020204"/>
                <a:cs typeface="Arial" panose="020B0604020202020204"/>
              </a:rPr>
              <a:t>xperiment Cavities</a:t>
            </a:r>
            <a:endParaRPr lang="en-US" sz="1875" b="1">
              <a:solidFill>
                <a:srgbClr val="2B519A"/>
              </a:solidFill>
              <a:latin typeface="Arial" panose="020B0604020202020204"/>
              <a:ea typeface="Arial" panose="020B0604020202020204"/>
              <a:cs typeface="Arial" panose="020B0604020202020204"/>
            </a:endParaRPr>
          </a:p>
        </p:txBody>
      </p:sp>
      <p:sp>
        <p:nvSpPr>
          <p:cNvPr id="69" name="HWR1&#10;QL ≈ 4×10⁵&#10;f0.5 ≈ 200 Hz"/>
          <p:cNvSpPr>
            <a:spLocks noGrp="1"/>
          </p:cNvSpPr>
          <p:nvPr/>
        </p:nvSpPr>
        <p:spPr>
          <a:xfrm>
            <a:off x="8317230" y="3495675"/>
            <a:ext cx="3676650" cy="1028700"/>
          </a:xfrm>
          <a:prstGeom prst="rect">
            <a:avLst/>
          </a:prstGeom>
          <a:noFill/>
          <a:ln w="0">
            <a:noFill/>
          </a:ln>
        </p:spPr>
        <p:txBody>
          <a:bodyPr wrap="square" lIns="0" tIns="0" rIns="0" bIns="0" anchor="t">
            <a:noAutofit/>
          </a:bodyPr>
          <a:lstStyle>
            <a:defPPr algn="l">
              <a:defRPr sz="1875" b="0">
                <a:solidFill>
                  <a:srgbClr val="000000"/>
                </a:solidFill>
                <a:latin typeface="Arial" panose="020B0604020202020204"/>
                <a:ea typeface="Arial" panose="020B0604020202020204"/>
                <a:cs typeface="Arial" panose="020B0604020202020204"/>
              </a:defRPr>
            </a:defPPr>
          </a:lstStyle>
          <a:p>
            <a:pPr algn="l">
              <a:defRPr sz="1875" b="0">
                <a:solidFill>
                  <a:srgbClr val="000000"/>
                </a:solidFill>
                <a:latin typeface="Arial" panose="020B0604020202020204"/>
                <a:ea typeface="Arial" panose="020B0604020202020204"/>
                <a:cs typeface="Arial" panose="020B0604020202020204"/>
              </a:defRPr>
            </a:pPr>
            <a:r>
              <a:rPr sz="1875" b="1">
                <a:solidFill>
                  <a:srgbClr val="000000"/>
                </a:solidFill>
                <a:latin typeface="Arial" panose="020B0604020202020204"/>
                <a:ea typeface="Arial" panose="020B0604020202020204"/>
                <a:cs typeface="Arial" panose="020B0604020202020204"/>
              </a:rPr>
              <a:t>HWR1</a:t>
            </a:r>
            <a:endParaRPr sz="1875" b="1">
              <a:solidFill>
                <a:srgbClr val="000000"/>
              </a:solidFill>
              <a:latin typeface="Arial" panose="020B0604020202020204"/>
              <a:ea typeface="Arial" panose="020B0604020202020204"/>
              <a:cs typeface="Arial" panose="020B0604020202020204"/>
            </a:endParaRPr>
          </a:p>
          <a:p>
            <a:pPr algn="l">
              <a:defRPr sz="1875" b="0">
                <a:solidFill>
                  <a:srgbClr val="000000"/>
                </a:solidFill>
                <a:latin typeface="Arial" panose="020B0604020202020204"/>
                <a:ea typeface="Arial" panose="020B0604020202020204"/>
                <a:cs typeface="Arial" panose="020B0604020202020204"/>
              </a:defRPr>
            </a:pPr>
            <a:r>
              <a:rPr sz="1875" b="0">
                <a:solidFill>
                  <a:srgbClr val="000000"/>
                </a:solidFill>
                <a:latin typeface="Arial" panose="020B0604020202020204"/>
                <a:ea typeface="Arial" panose="020B0604020202020204"/>
                <a:cs typeface="Arial" panose="020B0604020202020204"/>
              </a:rPr>
              <a:t>QL ≈ 4×10⁵</a:t>
            </a:r>
            <a:endParaRPr sz="1875" b="0">
              <a:solidFill>
                <a:srgbClr val="000000"/>
              </a:solidFill>
              <a:latin typeface="Arial" panose="020B0604020202020204"/>
              <a:ea typeface="Arial" panose="020B0604020202020204"/>
              <a:cs typeface="Arial" panose="020B0604020202020204"/>
            </a:endParaRPr>
          </a:p>
          <a:p>
            <a:pPr algn="l">
              <a:defRPr sz="1875" b="0">
                <a:solidFill>
                  <a:srgbClr val="000000"/>
                </a:solidFill>
                <a:latin typeface="Arial" panose="020B0604020202020204"/>
                <a:ea typeface="Arial" panose="020B0604020202020204"/>
                <a:cs typeface="Arial" panose="020B0604020202020204"/>
              </a:defRPr>
            </a:pPr>
            <a:r>
              <a:rPr sz="1875" b="0">
                <a:solidFill>
                  <a:srgbClr val="000000"/>
                </a:solidFill>
                <a:latin typeface="Arial" panose="020B0604020202020204"/>
                <a:ea typeface="Arial" panose="020B0604020202020204"/>
                <a:cs typeface="Arial" panose="020B0604020202020204"/>
              </a:rPr>
              <a:t>f0.5 ≈ 200 Hz</a:t>
            </a:r>
            <a:endParaRPr sz="1875" b="0">
              <a:solidFill>
                <a:srgbClr val="000000"/>
              </a:solidFill>
              <a:latin typeface="Arial" panose="020B0604020202020204"/>
              <a:ea typeface="Arial" panose="020B0604020202020204"/>
              <a:cs typeface="Arial" panose="020B0604020202020204"/>
            </a:endParaRPr>
          </a:p>
        </p:txBody>
      </p:sp>
      <p:sp>
        <p:nvSpPr>
          <p:cNvPr id="70" name="HWR2&#10;QL ≈ 9×10⁵&#10;f0.5 ≈ 90 Hz"/>
          <p:cNvSpPr>
            <a:spLocks noGrp="1"/>
          </p:cNvSpPr>
          <p:nvPr/>
        </p:nvSpPr>
        <p:spPr>
          <a:xfrm>
            <a:off x="8317230" y="4762500"/>
            <a:ext cx="3676650" cy="1028700"/>
          </a:xfrm>
          <a:prstGeom prst="rect">
            <a:avLst/>
          </a:prstGeom>
          <a:noFill/>
          <a:ln w="0">
            <a:noFill/>
          </a:ln>
        </p:spPr>
        <p:txBody>
          <a:bodyPr wrap="square" lIns="0" tIns="0" rIns="0" bIns="0" anchor="t">
            <a:noAutofit/>
          </a:bodyPr>
          <a:lstStyle>
            <a:defPPr algn="l">
              <a:defRPr sz="1875" b="0">
                <a:solidFill>
                  <a:srgbClr val="000000"/>
                </a:solidFill>
                <a:latin typeface="Arial" panose="020B0604020202020204"/>
                <a:ea typeface="Arial" panose="020B0604020202020204"/>
                <a:cs typeface="Arial" panose="020B0604020202020204"/>
              </a:defRPr>
            </a:defPPr>
          </a:lstStyle>
          <a:p>
            <a:pPr algn="l">
              <a:defRPr sz="1875" b="0">
                <a:solidFill>
                  <a:srgbClr val="000000"/>
                </a:solidFill>
                <a:latin typeface="Arial" panose="020B0604020202020204"/>
                <a:ea typeface="Arial" panose="020B0604020202020204"/>
                <a:cs typeface="Arial" panose="020B0604020202020204"/>
              </a:defRPr>
            </a:pPr>
            <a:r>
              <a:rPr sz="1875" b="1">
                <a:solidFill>
                  <a:srgbClr val="000000"/>
                </a:solidFill>
                <a:latin typeface="Arial" panose="020B0604020202020204"/>
                <a:ea typeface="Arial" panose="020B0604020202020204"/>
                <a:cs typeface="Arial" panose="020B0604020202020204"/>
              </a:rPr>
              <a:t>HWR2</a:t>
            </a:r>
            <a:endParaRPr sz="1875" b="1">
              <a:solidFill>
                <a:srgbClr val="000000"/>
              </a:solidFill>
              <a:latin typeface="Arial" panose="020B0604020202020204"/>
              <a:ea typeface="Arial" panose="020B0604020202020204"/>
              <a:cs typeface="Arial" panose="020B0604020202020204"/>
            </a:endParaRPr>
          </a:p>
          <a:p>
            <a:pPr algn="l">
              <a:defRPr sz="1875" b="0">
                <a:solidFill>
                  <a:srgbClr val="000000"/>
                </a:solidFill>
                <a:latin typeface="Arial" panose="020B0604020202020204"/>
                <a:ea typeface="Arial" panose="020B0604020202020204"/>
                <a:cs typeface="Arial" panose="020B0604020202020204"/>
              </a:defRPr>
            </a:pPr>
            <a:r>
              <a:rPr sz="1875" b="0">
                <a:solidFill>
                  <a:srgbClr val="000000"/>
                </a:solidFill>
                <a:latin typeface="Arial" panose="020B0604020202020204"/>
                <a:ea typeface="Arial" panose="020B0604020202020204"/>
                <a:cs typeface="Arial" panose="020B0604020202020204"/>
              </a:rPr>
              <a:t>QL ≈ 9×10⁵</a:t>
            </a:r>
            <a:endParaRPr sz="1875" b="0">
              <a:solidFill>
                <a:srgbClr val="000000"/>
              </a:solidFill>
              <a:latin typeface="Arial" panose="020B0604020202020204"/>
              <a:ea typeface="Arial" panose="020B0604020202020204"/>
              <a:cs typeface="Arial" panose="020B0604020202020204"/>
            </a:endParaRPr>
          </a:p>
          <a:p>
            <a:pPr algn="l">
              <a:defRPr sz="1875" b="0">
                <a:solidFill>
                  <a:srgbClr val="000000"/>
                </a:solidFill>
                <a:latin typeface="Arial" panose="020B0604020202020204"/>
                <a:ea typeface="Arial" panose="020B0604020202020204"/>
                <a:cs typeface="Arial" panose="020B0604020202020204"/>
              </a:defRPr>
            </a:pPr>
            <a:r>
              <a:rPr sz="1875" b="0">
                <a:solidFill>
                  <a:srgbClr val="000000"/>
                </a:solidFill>
                <a:latin typeface="Arial" panose="020B0604020202020204"/>
                <a:ea typeface="Arial" panose="020B0604020202020204"/>
                <a:cs typeface="Arial" panose="020B0604020202020204"/>
              </a:rPr>
              <a:t>f0.5 ≈ 90 Hz</a:t>
            </a:r>
            <a:endParaRPr sz="1875" b="0">
              <a:solidFill>
                <a:srgbClr val="000000"/>
              </a:solidFill>
              <a:latin typeface="Arial" panose="020B0604020202020204"/>
              <a:ea typeface="Arial" panose="020B0604020202020204"/>
              <a:cs typeface="Arial" panose="020B0604020202020204"/>
            </a:endParaRPr>
          </a:p>
        </p:txBody>
      </p:sp>
      <p:sp>
        <p:nvSpPr>
          <p:cNvPr id="71" name="The later CAFE2 ranges provide platform context; the 2021 st"/>
          <p:cNvSpPr>
            <a:spLocks noGrp="1"/>
          </p:cNvSpPr>
          <p:nvPr/>
        </p:nvSpPr>
        <p:spPr>
          <a:xfrm>
            <a:off x="323850" y="6010275"/>
            <a:ext cx="11468100" cy="219075"/>
          </a:xfrm>
          <a:prstGeom prst="rect">
            <a:avLst/>
          </a:prstGeom>
          <a:noFill/>
          <a:ln w="0">
            <a:noFill/>
          </a:ln>
        </p:spPr>
        <p:txBody>
          <a:bodyPr wrap="square" lIns="0" tIns="0" rIns="0" bIns="0" anchor="t">
            <a:noAutofit/>
          </a:bodyPr>
          <a:lstStyle>
            <a:defPPr algn="l">
              <a:defRPr sz="1275" b="0">
                <a:solidFill>
                  <a:srgbClr val="44546A"/>
                </a:solidFill>
                <a:latin typeface="Arial" panose="020B0604020202020204"/>
                <a:ea typeface="Arial" panose="020B0604020202020204"/>
                <a:cs typeface="Arial" panose="020B0604020202020204"/>
              </a:defRPr>
            </a:defPPr>
          </a:lstStyle>
          <a:p>
            <a:pPr algn="l">
              <a:defRPr sz="1275" b="0">
                <a:solidFill>
                  <a:srgbClr val="44546A"/>
                </a:solidFill>
                <a:latin typeface="Arial" panose="020B0604020202020204"/>
                <a:ea typeface="Arial" panose="020B0604020202020204"/>
                <a:cs typeface="Arial" panose="020B0604020202020204"/>
              </a:defRPr>
            </a:pPr>
            <a:r>
              <a:rPr sz="1275" b="0">
                <a:solidFill>
                  <a:srgbClr val="44546A"/>
                </a:solidFill>
                <a:latin typeface="Arial" panose="020B0604020202020204"/>
                <a:ea typeface="Arial" panose="020B0604020202020204"/>
                <a:cs typeface="Arial" panose="020B0604020202020204"/>
              </a:rPr>
              <a:t>The  CAFE ranges provide platform context; the 2021 study reports its own measurement conditions.</a:t>
            </a:r>
            <a:endParaRPr sz="1275" b="0">
              <a:solidFill>
                <a:srgbClr val="44546A"/>
              </a:solidFill>
              <a:latin typeface="Arial" panose="020B0604020202020204"/>
              <a:ea typeface="Arial" panose="020B0604020202020204"/>
              <a:cs typeface="Arial" panose="020B0604020202020204"/>
            </a:endParaRPr>
          </a:p>
        </p:txBody>
      </p:sp>
      <p:sp>
        <p:nvSpPr>
          <p:cNvPr id="72" name="Qiu et al. (2021), Section 2. Yu et al., Atomic Energy Sci. "/>
          <p:cNvSpPr>
            <a:spLocks noGrp="1"/>
          </p:cNvSpPr>
          <p:nvPr/>
        </p:nvSpPr>
        <p:spPr>
          <a:xfrm>
            <a:off x="323850" y="6296025"/>
            <a:ext cx="11496675" cy="219075"/>
          </a:xfrm>
          <a:prstGeom prst="rect">
            <a:avLst/>
          </a:prstGeom>
          <a:noFill/>
          <a:ln w="0">
            <a:noFill/>
          </a:ln>
        </p:spPr>
        <p:txBody>
          <a:bodyPr wrap="square" lIns="0" tIns="0" rIns="0" bIns="0" anchor="t">
            <a:noAutofit/>
          </a:bodyPr>
          <a:lstStyle>
            <a:defPPr algn="l">
              <a:defRPr sz="900" b="0">
                <a:solidFill>
                  <a:srgbClr val="44546A"/>
                </a:solidFill>
                <a:latin typeface="Arial" panose="020B0604020202020204"/>
                <a:ea typeface="Arial" panose="020B0604020202020204"/>
                <a:cs typeface="Arial" panose="020B0604020202020204"/>
              </a:defRPr>
            </a:defPPr>
          </a:lstStyle>
          <a:p>
            <a:pPr algn="l">
              <a:defRPr sz="900" b="0">
                <a:solidFill>
                  <a:srgbClr val="44546A"/>
                </a:solidFill>
                <a:latin typeface="Arial" panose="020B0604020202020204"/>
                <a:ea typeface="Arial" panose="020B0604020202020204"/>
                <a:cs typeface="Arial" panose="020B0604020202020204"/>
              </a:defRPr>
            </a:pPr>
            <a:r>
              <a:rPr sz="900" b="0">
                <a:solidFill>
                  <a:srgbClr val="44546A"/>
                </a:solidFill>
                <a:latin typeface="Arial" panose="020B0604020202020204"/>
                <a:ea typeface="Arial" panose="020B0604020202020204"/>
                <a:cs typeface="Arial" panose="020B0604020202020204"/>
              </a:rPr>
              <a:t>Qiu et al. (2021), Section 2. Yu et al., Atomic Energy Sci. Technol. 59 (2025), Table 1. Chen et al., HIAT2025, slide 10.</a:t>
            </a:r>
            <a:endParaRPr sz="900" b="0">
              <a:solidFill>
                <a:srgbClr val="44546A"/>
              </a:solidFill>
              <a:latin typeface="Arial" panose="020B0604020202020204"/>
              <a:ea typeface="Arial" panose="020B0604020202020204"/>
              <a:cs typeface="Arial" panose="020B0604020202020204"/>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 name="标题 15"/>
          <p:cNvSpPr>
            <a:spLocks noGrp="1"/>
          </p:cNvSpPr>
          <p:nvPr/>
        </p:nvSpPr>
        <p:spPr>
          <a:xfrm>
            <a:off x="2411730" y="246380"/>
            <a:ext cx="6505575" cy="685800"/>
          </a:xfrm>
          <a:prstGeom prst="rect">
            <a:avLst/>
          </a:prstGeom>
        </p:spPr>
        <p:txBody>
          <a:bodyPr wrap="none" lIns="0" tIns="0" rIns="0" bIns="0" anchor="ctr">
            <a:noAutofit/>
          </a:bodyPr>
          <a:lstStyle>
            <a:defPPr algn="ctr">
              <a:defRPr sz="2775" b="1">
                <a:solidFill>
                  <a:srgbClr val="000000"/>
                </a:solidFill>
                <a:latin typeface="Arial" panose="020B0604020202020204"/>
                <a:ea typeface="Arial" panose="020B0604020202020204"/>
                <a:cs typeface="Arial" panose="020B0604020202020204"/>
              </a:defRPr>
            </a:defPPr>
            <a:lvl1pPr algn="l" defTabSz="914400">
              <a:lnSpc>
                <a:spcPct val="90000"/>
              </a:lnSpc>
              <a:spcBef>
                <a:spcPct val="0"/>
              </a:spcBef>
              <a:buNone/>
              <a:defRPr sz="3600" b="1" kern="1200">
                <a:solidFill>
                  <a:schemeClr val="tx1"/>
                </a:solidFill>
                <a:latin typeface="Times New Roman" panose="02020603050405020304"/>
                <a:ea typeface="Times New Roman" panose="02020603050405020304"/>
                <a:cs typeface="Times New Roman" panose="02020603050405020304"/>
              </a:defRPr>
            </a:lvl1pPr>
          </a:lstStyle>
          <a:p>
            <a:pPr algn="ctr">
              <a:buNone/>
              <a:defRPr sz="2775" b="1">
                <a:solidFill>
                  <a:srgbClr val="000000"/>
                </a:solidFill>
                <a:latin typeface="Arial" panose="020B0604020202020204"/>
                <a:ea typeface="Arial" panose="020B0604020202020204"/>
                <a:cs typeface="Arial" panose="020B0604020202020204"/>
              </a:defRPr>
            </a:pPr>
            <a:r>
              <a:rPr sz="2775" b="1">
                <a:solidFill>
                  <a:srgbClr val="000000"/>
                </a:solidFill>
                <a:latin typeface="Arial" panose="020B0604020202020204"/>
                <a:ea typeface="Arial" panose="020B0604020202020204"/>
                <a:cs typeface="Arial" panose="020B0604020202020204"/>
              </a:rPr>
              <a:t>Limitations of Stepped-Sine Scans</a:t>
            </a:r>
            <a:endParaRPr sz="2775" b="1">
              <a:solidFill>
                <a:srgbClr val="000000"/>
              </a:solidFill>
              <a:latin typeface="Arial" panose="020B0604020202020204"/>
              <a:ea typeface="Arial" panose="020B0604020202020204"/>
              <a:cs typeface="Arial" panose="020B0604020202020204"/>
            </a:endParaRPr>
          </a:p>
        </p:txBody>
      </p:sp>
      <p:sp>
        <p:nvSpPr>
          <p:cNvPr id="14" name="矩形 13"/>
          <p:cNvSpPr>
            <a:spLocks noGrp="1"/>
          </p:cNvSpPr>
          <p:nvPr/>
        </p:nvSpPr>
        <p:spPr>
          <a:xfrm>
            <a:off x="304800" y="1038225"/>
            <a:ext cx="11572875" cy="895350"/>
          </a:xfrm>
          <a:prstGeom prst="rect">
            <a:avLst/>
          </a:prstGeom>
          <a:noFill/>
          <a:ln w="0">
            <a:noFill/>
          </a:ln>
        </p:spPr>
        <p:txBody>
          <a:bodyPr wrap="square" lIns="0" tIns="0" rIns="0" bIns="0" anchor="t">
            <a:noAutofit/>
          </a:bodyPr>
          <a:lstStyle>
            <a:defPPr algn="l">
              <a:defRPr sz="1875" b="0">
                <a:solidFill>
                  <a:srgbClr val="000000"/>
                </a:solidFill>
                <a:latin typeface="Arial" panose="020B0604020202020204"/>
                <a:ea typeface="Arial" panose="020B0604020202020204"/>
                <a:cs typeface="Arial" panose="020B0604020202020204"/>
              </a:defRPr>
            </a:defPPr>
          </a:lstStyle>
          <a:p>
            <a:pPr marL="228600" indent="-114300" algn="l">
              <a:spcAft>
                <a:spcPts val="800"/>
              </a:spcAft>
              <a:buChar char="•"/>
              <a:defRPr sz="1875" b="0">
                <a:solidFill>
                  <a:srgbClr val="000000"/>
                </a:solidFill>
                <a:latin typeface="Arial" panose="020B0604020202020204"/>
                <a:ea typeface="Arial" panose="020B0604020202020204"/>
                <a:cs typeface="Arial" panose="020B0604020202020204"/>
              </a:defRPr>
            </a:pPr>
            <a:r>
              <a:t>Point-by-point dwell makes a frequency scan time-consuming.</a:t>
            </a:r>
          </a:p>
          <a:p>
            <a:pPr marL="228600" indent="-114300" algn="l">
              <a:spcAft>
                <a:spcPts val="800"/>
              </a:spcAft>
              <a:buChar char="•"/>
              <a:defRPr sz="1875" b="0">
                <a:solidFill>
                  <a:srgbClr val="000000"/>
                </a:solidFill>
                <a:latin typeface="Arial" panose="020B0604020202020204"/>
                <a:ea typeface="Arial" panose="020B0604020202020204"/>
                <a:cs typeface="Arial" panose="020B0604020202020204"/>
              </a:defRPr>
            </a:pPr>
            <a:r>
              <a:t>Ponderomotive oscillations can obscure the forced response.</a:t>
            </a:r>
          </a:p>
        </p:txBody>
      </p:sp>
      <p:sp>
        <p:nvSpPr>
          <p:cNvPr id="15" name="Normal forced response"/>
          <p:cNvSpPr>
            <a:spLocks noGrp="1"/>
          </p:cNvSpPr>
          <p:nvPr/>
        </p:nvSpPr>
        <p:spPr>
          <a:xfrm>
            <a:off x="386080" y="1933575"/>
            <a:ext cx="4905375" cy="352425"/>
          </a:xfrm>
          <a:prstGeom prst="rect">
            <a:avLst/>
          </a:prstGeom>
          <a:noFill/>
          <a:ln w="0">
            <a:noFill/>
          </a:ln>
        </p:spPr>
        <p:txBody>
          <a:bodyPr wrap="square" lIns="0" tIns="0" rIns="0" bIns="0" anchor="t">
            <a:noAutofit/>
          </a:bodyPr>
          <a:lstStyle>
            <a:defPPr algn="ctr">
              <a:defRPr sz="2100" b="1">
                <a:solidFill>
                  <a:srgbClr val="2B519A"/>
                </a:solidFill>
                <a:latin typeface="Arial" panose="020B0604020202020204"/>
                <a:ea typeface="Arial" panose="020B0604020202020204"/>
                <a:cs typeface="Arial" panose="020B0604020202020204"/>
              </a:defRPr>
            </a:defPPr>
          </a:lstStyle>
          <a:p>
            <a:pPr algn="ctr">
              <a:buNone/>
              <a:defRPr sz="2100" b="1">
                <a:solidFill>
                  <a:srgbClr val="2B519A"/>
                </a:solidFill>
                <a:latin typeface="Arial" panose="020B0604020202020204"/>
                <a:ea typeface="Arial" panose="020B0604020202020204"/>
                <a:cs typeface="Arial" panose="020B0604020202020204"/>
              </a:defRPr>
            </a:pPr>
            <a:r>
              <a:rPr sz="2100" b="1">
                <a:solidFill>
                  <a:srgbClr val="2B519A"/>
                </a:solidFill>
                <a:latin typeface="Arial" panose="020B0604020202020204"/>
                <a:ea typeface="Arial" panose="020B0604020202020204"/>
                <a:cs typeface="Arial" panose="020B0604020202020204"/>
              </a:rPr>
              <a:t>Normal forced response</a:t>
            </a:r>
            <a:endParaRPr sz="2100" b="1">
              <a:solidFill>
                <a:srgbClr val="2B519A"/>
              </a:solidFill>
              <a:latin typeface="Arial" panose="020B0604020202020204"/>
              <a:ea typeface="Arial" panose="020B0604020202020204"/>
              <a:cs typeface="Arial" panose="020B0604020202020204"/>
            </a:endParaRPr>
          </a:p>
        </p:txBody>
      </p:sp>
      <p:sp>
        <p:nvSpPr>
          <p:cNvPr id="16" name="Response with oscillation"/>
          <p:cNvSpPr>
            <a:spLocks noGrp="1"/>
          </p:cNvSpPr>
          <p:nvPr/>
        </p:nvSpPr>
        <p:spPr>
          <a:xfrm>
            <a:off x="5786120" y="1932305"/>
            <a:ext cx="5000625" cy="352425"/>
          </a:xfrm>
          <a:prstGeom prst="rect">
            <a:avLst/>
          </a:prstGeom>
          <a:noFill/>
          <a:ln w="0">
            <a:noFill/>
          </a:ln>
        </p:spPr>
        <p:txBody>
          <a:bodyPr wrap="square" lIns="0" tIns="0" rIns="0" bIns="0" anchor="t">
            <a:noAutofit/>
          </a:bodyPr>
          <a:lstStyle>
            <a:defPPr algn="ctr">
              <a:defRPr sz="2100" b="1">
                <a:solidFill>
                  <a:srgbClr val="C00000"/>
                </a:solidFill>
                <a:latin typeface="Arial" panose="020B0604020202020204"/>
                <a:ea typeface="Arial" panose="020B0604020202020204"/>
                <a:cs typeface="Arial" panose="020B0604020202020204"/>
              </a:defRPr>
            </a:defPPr>
          </a:lstStyle>
          <a:p>
            <a:pPr algn="ctr">
              <a:buNone/>
              <a:defRPr sz="2100" b="1">
                <a:solidFill>
                  <a:srgbClr val="C00000"/>
                </a:solidFill>
                <a:latin typeface="Arial" panose="020B0604020202020204"/>
                <a:ea typeface="Arial" panose="020B0604020202020204"/>
                <a:cs typeface="Arial" panose="020B0604020202020204"/>
              </a:defRPr>
            </a:pPr>
            <a:r>
              <a:rPr sz="2100" b="1">
                <a:solidFill>
                  <a:srgbClr val="C00000"/>
                </a:solidFill>
                <a:latin typeface="Arial" panose="020B0604020202020204"/>
                <a:ea typeface="Arial" panose="020B0604020202020204"/>
                <a:cs typeface="Arial" panose="020B0604020202020204"/>
              </a:rPr>
              <a:t>Response with oscillation</a:t>
            </a:r>
            <a:endParaRPr sz="2100" b="1">
              <a:solidFill>
                <a:srgbClr val="C00000"/>
              </a:solidFill>
              <a:latin typeface="Arial" panose="020B0604020202020204"/>
              <a:ea typeface="Arial" panose="020B0604020202020204"/>
              <a:cs typeface="Arial" panose="020B0604020202020204"/>
            </a:endParaRPr>
          </a:p>
        </p:txBody>
      </p:sp>
      <p:sp>
        <p:nvSpPr>
          <p:cNvPr id="18" name="矩形 17"/>
          <p:cNvSpPr>
            <a:spLocks noGrp="1"/>
          </p:cNvSpPr>
          <p:nvPr/>
        </p:nvSpPr>
        <p:spPr>
          <a:xfrm>
            <a:off x="314325" y="5781675"/>
            <a:ext cx="11525250" cy="409575"/>
          </a:xfrm>
          <a:prstGeom prst="rect">
            <a:avLst/>
          </a:prstGeom>
          <a:solidFill>
            <a:srgbClr val="E9F0FF"/>
          </a:solidFill>
          <a:ln w="0">
            <a:noFill/>
            <a:prstDash val="solid"/>
          </a:ln>
        </p:spPr>
      </p:sp>
      <p:sp>
        <p:nvSpPr>
          <p:cNvPr id="19" name="Earlier CAFe scans with feedback disabled motivate"/>
          <p:cNvSpPr>
            <a:spLocks noGrp="1"/>
          </p:cNvSpPr>
          <p:nvPr/>
        </p:nvSpPr>
        <p:spPr>
          <a:xfrm>
            <a:off x="447675" y="5867400"/>
            <a:ext cx="11249025" cy="323850"/>
          </a:xfrm>
          <a:prstGeom prst="rect">
            <a:avLst/>
          </a:prstGeom>
          <a:noFill/>
          <a:ln w="0">
            <a:noFill/>
          </a:ln>
        </p:spPr>
        <p:txBody>
          <a:bodyPr wrap="square" lIns="0" tIns="0" rIns="0" bIns="0" anchor="t">
            <a:noAutofit/>
          </a:bodyPr>
          <a:lstStyle>
            <a:defPPr algn="l">
              <a:defRPr sz="1725" b="1">
                <a:solidFill>
                  <a:srgbClr val="2B519A"/>
                </a:solidFill>
                <a:latin typeface="Arial" panose="020B0604020202020204"/>
                <a:ea typeface="Arial" panose="020B0604020202020204"/>
                <a:cs typeface="Arial" panose="020B0604020202020204"/>
              </a:defRPr>
            </a:defPPr>
          </a:lstStyle>
          <a:p>
            <a:pPr algn="l">
              <a:buNone/>
              <a:defRPr sz="1800" b="1">
                <a:solidFill>
                  <a:srgbClr val="2B519A"/>
                </a:solidFill>
                <a:latin typeface="Arial" panose="020B0604020202020204"/>
                <a:ea typeface="Arial" panose="020B0604020202020204"/>
                <a:cs typeface="Arial" panose="020B0604020202020204"/>
              </a:defRPr>
            </a:pPr>
            <a:r>
              <a:rPr sz="1725" b="1">
                <a:solidFill>
                  <a:srgbClr val="2B519A"/>
                </a:solidFill>
                <a:latin typeface="Arial" panose="020B0604020202020204"/>
                <a:ea typeface="Arial" panose="020B0604020202020204"/>
                <a:cs typeface="Arial" panose="020B0604020202020204"/>
              </a:rPr>
              <a:t>CAFe HWR2: a 250 Hz drive produced an oscillatory field near 115 Hz.</a:t>
            </a:r>
            <a:endParaRPr sz="1800" b="1">
              <a:solidFill>
                <a:srgbClr val="2B519A"/>
              </a:solidFill>
              <a:latin typeface="Arial" panose="020B0604020202020204"/>
              <a:ea typeface="Arial" panose="020B0604020202020204"/>
              <a:cs typeface="Arial" panose="020B0604020202020204"/>
            </a:endParaRPr>
          </a:p>
        </p:txBody>
      </p:sp>
      <p:sp>
        <p:nvSpPr>
          <p:cNvPr id="20" name="F. Qiu et al., NIM A 1012 (2021) 165633, Fig. 4, S"/>
          <p:cNvSpPr>
            <a:spLocks noGrp="1"/>
          </p:cNvSpPr>
          <p:nvPr/>
        </p:nvSpPr>
        <p:spPr>
          <a:xfrm>
            <a:off x="323850" y="6305550"/>
            <a:ext cx="11334750" cy="180975"/>
          </a:xfrm>
          <a:prstGeom prst="rect">
            <a:avLst/>
          </a:prstGeom>
          <a:noFill/>
          <a:ln w="0">
            <a:noFill/>
          </a:ln>
        </p:spPr>
        <p:txBody>
          <a:bodyPr wrap="square" lIns="0" tIns="0" rIns="0" bIns="0" anchor="t">
            <a:noAutofit/>
          </a:bodyPr>
          <a:lstStyle>
            <a:defPPr algn="l">
              <a:defRPr sz="975" b="0">
                <a:solidFill>
                  <a:srgbClr val="44546A"/>
                </a:solidFill>
                <a:latin typeface="Arial" panose="020B0604020202020204"/>
                <a:ea typeface="Arial" panose="020B0604020202020204"/>
                <a:cs typeface="Arial" panose="020B0604020202020204"/>
              </a:defRPr>
            </a:defPPr>
          </a:lstStyle>
          <a:p>
            <a:pPr algn="l">
              <a:buNone/>
              <a:defRPr sz="975" b="0">
                <a:solidFill>
                  <a:srgbClr val="44546A"/>
                </a:solidFill>
                <a:latin typeface="Arial" panose="020B0604020202020204"/>
                <a:ea typeface="Arial" panose="020B0604020202020204"/>
                <a:cs typeface="Arial" panose="020B0604020202020204"/>
              </a:defRPr>
            </a:pPr>
            <a:r>
              <a:rPr sz="975" b="0">
                <a:solidFill>
                  <a:srgbClr val="44546A"/>
                </a:solidFill>
                <a:latin typeface="Arial" panose="020B0604020202020204"/>
                <a:ea typeface="Arial" panose="020B0604020202020204"/>
                <a:cs typeface="Arial" panose="020B0604020202020204"/>
              </a:rPr>
              <a:t>F. Qiu et al., NIM A 1012 (2021) 165633, Fig. 4, Section 2.</a:t>
            </a:r>
            <a:endParaRPr sz="975" b="0">
              <a:solidFill>
                <a:srgbClr val="44546A"/>
              </a:solidFill>
              <a:latin typeface="Arial" panose="020B0604020202020204"/>
              <a:ea typeface="Arial" panose="020B0604020202020204"/>
              <a:cs typeface="Arial" panose="020B0604020202020204"/>
            </a:endParaRPr>
          </a:p>
        </p:txBody>
      </p:sp>
      <p:pic>
        <p:nvPicPr>
          <p:cNvPr id="21" name="图片 20"/>
          <p:cNvPicPr>
            <a:picLocks noChangeAspect="1"/>
          </p:cNvPicPr>
          <p:nvPr/>
        </p:nvPicPr>
        <p:blipFill>
          <a:blip r:embed="rId1"/>
          <a:stretch>
            <a:fillRect/>
          </a:stretch>
        </p:blipFill>
        <p:spPr>
          <a:xfrm>
            <a:off x="9232411" y="118777"/>
            <a:ext cx="1141248" cy="671798"/>
          </a:xfrm>
          <a:prstGeom prst="rect">
            <a:avLst/>
          </a:prstGeom>
        </p:spPr>
      </p:pic>
      <p:pic>
        <p:nvPicPr>
          <p:cNvPr id="22" name="图片 21"/>
          <p:cNvPicPr>
            <a:picLocks noChangeAspect="1"/>
          </p:cNvPicPr>
          <p:nvPr/>
        </p:nvPicPr>
        <p:blipFill>
          <a:blip r:embed="rId2"/>
          <a:stretch>
            <a:fillRect/>
          </a:stretch>
        </p:blipFill>
        <p:spPr>
          <a:xfrm>
            <a:off x="10457935" y="0"/>
            <a:ext cx="826467" cy="808101"/>
          </a:xfrm>
          <a:prstGeom prst="rect">
            <a:avLst/>
          </a:prstGeom>
        </p:spPr>
      </p:pic>
      <p:pic>
        <p:nvPicPr>
          <p:cNvPr id="23" name="图片 22"/>
          <p:cNvPicPr>
            <a:picLocks noChangeAspect="1"/>
          </p:cNvPicPr>
          <p:nvPr/>
        </p:nvPicPr>
        <p:blipFill>
          <a:blip r:embed="rId3"/>
          <a:stretch>
            <a:fillRect/>
          </a:stretch>
        </p:blipFill>
        <p:spPr>
          <a:xfrm>
            <a:off x="11288459" y="42672"/>
            <a:ext cx="768382" cy="768382"/>
          </a:xfrm>
          <a:prstGeom prst="rect">
            <a:avLst/>
          </a:prstGeom>
        </p:spPr>
      </p:pic>
      <p:pic>
        <p:nvPicPr>
          <p:cNvPr id="2" name="图片 1"/>
          <p:cNvPicPr>
            <a:picLocks noChangeAspect="1"/>
          </p:cNvPicPr>
          <p:nvPr/>
        </p:nvPicPr>
        <p:blipFill>
          <a:blip r:embed="rId4"/>
          <a:stretch>
            <a:fillRect/>
          </a:stretch>
        </p:blipFill>
        <p:spPr>
          <a:xfrm>
            <a:off x="883920" y="2396490"/>
            <a:ext cx="3574415" cy="3355340"/>
          </a:xfrm>
          <a:prstGeom prst="rect">
            <a:avLst/>
          </a:prstGeom>
        </p:spPr>
      </p:pic>
      <p:pic>
        <p:nvPicPr>
          <p:cNvPr id="3" name="图片 2"/>
          <p:cNvPicPr>
            <a:picLocks noChangeAspect="1"/>
          </p:cNvPicPr>
          <p:nvPr/>
        </p:nvPicPr>
        <p:blipFill>
          <a:blip r:embed="rId5"/>
          <a:stretch>
            <a:fillRect/>
          </a:stretch>
        </p:blipFill>
        <p:spPr>
          <a:xfrm>
            <a:off x="6420485" y="2338705"/>
            <a:ext cx="3574415" cy="3414395"/>
          </a:xfrm>
          <a:prstGeom prst="rect">
            <a:avLst/>
          </a:prstGeom>
        </p:spPr>
      </p:pic>
      <p:sp>
        <p:nvSpPr>
          <p:cNvPr id="24" name="6"/>
          <p:cNvSpPr>
            <a:spLocks noGrp="1"/>
          </p:cNvSpPr>
          <p:nvPr/>
        </p:nvSpPr>
        <p:spPr>
          <a:xfrm>
            <a:off x="11668125" y="6600825"/>
            <a:ext cx="428625" cy="200025"/>
          </a:xfrm>
          <a:prstGeom prst="rect">
            <a:avLst/>
          </a:prstGeom>
          <a:noFill/>
          <a:ln w="0">
            <a:noFill/>
          </a:ln>
        </p:spPr>
        <p:txBody>
          <a:bodyPr wrap="square" lIns="0" tIns="0" rIns="0" bIns="0" anchor="t">
            <a:noAutofit/>
          </a:bodyPr>
          <a:lstStyle>
            <a:defPPr algn="r">
              <a:defRPr sz="1200" b="0">
                <a:solidFill>
                  <a:srgbClr val="FFFFFF"/>
                </a:solidFill>
                <a:latin typeface="Arial" panose="020B0604020202020204"/>
                <a:ea typeface="Arial" panose="020B0604020202020204"/>
                <a:cs typeface="Arial" panose="020B0604020202020204"/>
              </a:defRPr>
            </a:defPPr>
          </a:lstStyle>
          <a:p>
            <a:pPr algn="r">
              <a:defRPr sz="1200" b="0">
                <a:solidFill>
                  <a:srgbClr val="FFFFFF"/>
                </a:solidFill>
                <a:latin typeface="Arial" panose="020B0604020202020204"/>
                <a:ea typeface="Arial" panose="020B0604020202020204"/>
                <a:cs typeface="Arial" panose="020B0604020202020204"/>
              </a:defRPr>
            </a:pPr>
            <a:r>
              <a:rPr lang="en-US" sz="1200" b="0">
                <a:solidFill>
                  <a:srgbClr val="FFFFFF"/>
                </a:solidFill>
                <a:latin typeface="Arial" panose="020B0604020202020204"/>
                <a:ea typeface="Arial" panose="020B0604020202020204"/>
                <a:cs typeface="Arial" panose="020B0604020202020204"/>
              </a:rPr>
              <a:t>5</a:t>
            </a:r>
            <a:endParaRPr lang="en-US" sz="1200" b="0">
              <a:solidFill>
                <a:srgbClr val="FFFFFF"/>
              </a:solidFill>
              <a:latin typeface="Arial" panose="020B0604020202020204"/>
              <a:ea typeface="Arial" panose="020B0604020202020204"/>
              <a:cs typeface="Arial" panose="020B0604020202020204"/>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 name="标题 15"/>
          <p:cNvSpPr>
            <a:spLocks noGrp="1"/>
          </p:cNvSpPr>
          <p:nvPr/>
        </p:nvSpPr>
        <p:spPr>
          <a:xfrm>
            <a:off x="2495550" y="219075"/>
            <a:ext cx="6505575" cy="685800"/>
          </a:xfrm>
          <a:prstGeom prst="rect">
            <a:avLst/>
          </a:prstGeom>
        </p:spPr>
        <p:txBody>
          <a:bodyPr wrap="none" lIns="0" tIns="0" rIns="0" bIns="0" anchor="ctr">
            <a:noAutofit/>
          </a:bodyPr>
          <a:lstStyle>
            <a:defPPr algn="ctr">
              <a:defRPr sz="2775" b="1">
                <a:solidFill>
                  <a:srgbClr val="000000"/>
                </a:solidFill>
                <a:latin typeface="Arial" panose="020B0604020202020204"/>
                <a:ea typeface="Arial" panose="020B0604020202020204"/>
                <a:cs typeface="Arial" panose="020B0604020202020204"/>
              </a:defRPr>
            </a:defPPr>
            <a:lvl1pPr algn="l" defTabSz="914400">
              <a:lnSpc>
                <a:spcPct val="90000"/>
              </a:lnSpc>
              <a:spcBef>
                <a:spcPct val="0"/>
              </a:spcBef>
              <a:buNone/>
              <a:defRPr sz="3600" b="1" kern="1200">
                <a:solidFill>
                  <a:schemeClr val="tx1"/>
                </a:solidFill>
                <a:latin typeface="Times New Roman" panose="02020603050405020304"/>
                <a:ea typeface="Times New Roman" panose="02020603050405020304"/>
                <a:cs typeface="Times New Roman" panose="02020603050405020304"/>
              </a:defRPr>
            </a:lvl1pPr>
          </a:lstStyle>
          <a:p>
            <a:pPr algn="ctr">
              <a:buNone/>
              <a:defRPr sz="2775" b="1">
                <a:solidFill>
                  <a:srgbClr val="000000"/>
                </a:solidFill>
                <a:latin typeface="Arial" panose="020B0604020202020204"/>
                <a:ea typeface="Arial" panose="020B0604020202020204"/>
                <a:cs typeface="Arial" panose="020B0604020202020204"/>
              </a:defRPr>
            </a:pPr>
            <a:r>
              <a:rPr sz="2775" b="1">
                <a:solidFill>
                  <a:srgbClr val="000000"/>
                </a:solidFill>
                <a:latin typeface="Arial" panose="020B0604020202020204"/>
                <a:ea typeface="Arial" panose="020B0604020202020204"/>
                <a:cs typeface="Arial" panose="020B0604020202020204"/>
              </a:rPr>
              <a:t>Physics-Informed Grey-Box Model</a:t>
            </a:r>
            <a:endParaRPr sz="2775" b="1">
              <a:solidFill>
                <a:srgbClr val="000000"/>
              </a:solidFill>
              <a:latin typeface="Arial" panose="020B0604020202020204"/>
              <a:ea typeface="Arial" panose="020B0604020202020204"/>
              <a:cs typeface="Arial" panose="020B0604020202020204"/>
            </a:endParaRPr>
          </a:p>
        </p:txBody>
      </p:sp>
      <p:pic>
        <p:nvPicPr>
          <p:cNvPr id="14" name="图片 13"/>
          <p:cNvPicPr>
            <a:picLocks noChangeAspect="1"/>
          </p:cNvPicPr>
          <p:nvPr/>
        </p:nvPicPr>
        <p:blipFill>
          <a:blip r:embed="rId1"/>
          <a:stretch>
            <a:fillRect/>
          </a:stretch>
        </p:blipFill>
        <p:spPr>
          <a:xfrm>
            <a:off x="400050" y="1042609"/>
            <a:ext cx="6334125" cy="838957"/>
          </a:xfrm>
          <a:prstGeom prst="rect">
            <a:avLst/>
          </a:prstGeom>
        </p:spPr>
      </p:pic>
      <p:sp>
        <p:nvSpPr>
          <p:cNvPr id="15" name="矩形 14"/>
          <p:cNvSpPr>
            <a:spLocks noGrp="1"/>
          </p:cNvSpPr>
          <p:nvPr/>
        </p:nvSpPr>
        <p:spPr>
          <a:xfrm>
            <a:off x="333375" y="2486025"/>
            <a:ext cx="2152650" cy="1019175"/>
          </a:xfrm>
          <a:prstGeom prst="rect">
            <a:avLst/>
          </a:prstGeom>
          <a:solidFill>
            <a:srgbClr val="F2F5F8"/>
          </a:solidFill>
          <a:ln w="11430">
            <a:solidFill>
              <a:srgbClr val="2B519A"/>
            </a:solidFill>
            <a:prstDash val="solid"/>
          </a:ln>
        </p:spPr>
      </p:sp>
      <p:sp>
        <p:nvSpPr>
          <p:cNvPr id="16" name="Squared field"/>
          <p:cNvSpPr>
            <a:spLocks noGrp="1"/>
          </p:cNvSpPr>
          <p:nvPr/>
        </p:nvSpPr>
        <p:spPr>
          <a:xfrm>
            <a:off x="457200" y="2609850"/>
            <a:ext cx="1905000" cy="314325"/>
          </a:xfrm>
          <a:prstGeom prst="rect">
            <a:avLst/>
          </a:prstGeom>
          <a:noFill/>
          <a:ln w="0">
            <a:noFill/>
          </a:ln>
        </p:spPr>
        <p:txBody>
          <a:bodyPr wrap="square" lIns="0" tIns="0" rIns="0" bIns="0" anchor="t">
            <a:noAutofit/>
          </a:bodyPr>
          <a:lstStyle>
            <a:defPPr algn="l">
              <a:defRPr sz="1875" b="1">
                <a:solidFill>
                  <a:srgbClr val="2B519A"/>
                </a:solidFill>
                <a:latin typeface="Arial" panose="020B0604020202020204"/>
                <a:ea typeface="Arial" panose="020B0604020202020204"/>
                <a:cs typeface="Arial" panose="020B0604020202020204"/>
              </a:defRPr>
            </a:defPPr>
          </a:lstStyle>
          <a:p>
            <a:pPr algn="l">
              <a:buNone/>
              <a:defRPr sz="1875" b="1">
                <a:solidFill>
                  <a:srgbClr val="2B519A"/>
                </a:solidFill>
                <a:latin typeface="Arial" panose="020B0604020202020204"/>
                <a:ea typeface="Arial" panose="020B0604020202020204"/>
                <a:cs typeface="Arial" panose="020B0604020202020204"/>
              </a:defRPr>
            </a:pPr>
            <a:r>
              <a:rPr sz="1875" b="1">
                <a:solidFill>
                  <a:srgbClr val="2B519A"/>
                </a:solidFill>
                <a:latin typeface="Arial" panose="020B0604020202020204"/>
                <a:ea typeface="Arial" panose="020B0604020202020204"/>
                <a:cs typeface="Arial" panose="020B0604020202020204"/>
              </a:rPr>
              <a:t>Squared field</a:t>
            </a:r>
            <a:endParaRPr sz="1875" b="1">
              <a:solidFill>
                <a:srgbClr val="2B519A"/>
              </a:solidFill>
              <a:latin typeface="Arial" panose="020B0604020202020204"/>
              <a:ea typeface="Arial" panose="020B0604020202020204"/>
              <a:cs typeface="Arial" panose="020B0604020202020204"/>
            </a:endParaRPr>
          </a:p>
        </p:txBody>
      </p:sp>
      <p:sp>
        <p:nvSpPr>
          <p:cNvPr id="17" name="E²acc(t)"/>
          <p:cNvSpPr>
            <a:spLocks noGrp="1"/>
          </p:cNvSpPr>
          <p:nvPr/>
        </p:nvSpPr>
        <p:spPr>
          <a:xfrm>
            <a:off x="457200" y="2990850"/>
            <a:ext cx="1905000" cy="466725"/>
          </a:xfrm>
          <a:prstGeom prst="rect">
            <a:avLst/>
          </a:prstGeom>
          <a:noFill/>
          <a:ln w="0">
            <a:noFill/>
          </a:ln>
        </p:spPr>
        <p:txBody>
          <a:bodyPr wrap="square" lIns="0" tIns="0" rIns="0" bIns="0" anchor="t">
            <a:noAutofit/>
          </a:bodyPr>
          <a:lstStyle>
            <a:defPPr algn="l">
              <a:defRPr sz="1725" b="0">
                <a:solidFill>
                  <a:srgbClr val="000000"/>
                </a:solidFill>
                <a:latin typeface="Arial" panose="020B0604020202020204"/>
                <a:ea typeface="Arial" panose="020B0604020202020204"/>
                <a:cs typeface="Arial" panose="020B0604020202020204"/>
              </a:defRPr>
            </a:defPPr>
          </a:lstStyle>
          <a:p>
            <a:pPr algn="l">
              <a:buNone/>
              <a:defRPr sz="1650" b="0">
                <a:solidFill>
                  <a:srgbClr val="000000"/>
                </a:solidFill>
                <a:latin typeface="Arial" panose="020B0604020202020204"/>
                <a:ea typeface="Arial" panose="020B0604020202020204"/>
                <a:cs typeface="Arial" panose="020B0604020202020204"/>
              </a:defRPr>
            </a:pPr>
            <a:r>
              <a:rPr sz="1725" b="0">
                <a:solidFill>
                  <a:srgbClr val="000000"/>
                </a:solidFill>
                <a:latin typeface="Arial" panose="020B0604020202020204"/>
                <a:ea typeface="Arial" panose="020B0604020202020204"/>
                <a:cs typeface="Arial" panose="020B0604020202020204"/>
              </a:rPr>
              <a:t>E²acc(t)</a:t>
            </a:r>
            <a:endParaRPr sz="1650" b="0">
              <a:solidFill>
                <a:srgbClr val="000000"/>
              </a:solidFill>
              <a:latin typeface="Arial" panose="020B0604020202020204"/>
              <a:ea typeface="Arial" panose="020B0604020202020204"/>
              <a:cs typeface="Arial" panose="020B0604020202020204"/>
            </a:endParaRPr>
          </a:p>
        </p:txBody>
      </p:sp>
      <p:sp>
        <p:nvSpPr>
          <p:cNvPr id="18" name="矩形 17"/>
          <p:cNvSpPr>
            <a:spLocks noGrp="1"/>
          </p:cNvSpPr>
          <p:nvPr/>
        </p:nvSpPr>
        <p:spPr>
          <a:xfrm>
            <a:off x="3524250" y="2019300"/>
            <a:ext cx="3505200" cy="695325"/>
          </a:xfrm>
          <a:prstGeom prst="rect">
            <a:avLst/>
          </a:prstGeom>
          <a:solidFill>
            <a:srgbClr val="E9F0FF"/>
          </a:solidFill>
          <a:ln w="9525">
            <a:solidFill>
              <a:srgbClr val="2B519A"/>
            </a:solidFill>
            <a:prstDash val="solid"/>
          </a:ln>
        </p:spPr>
      </p:sp>
      <p:sp>
        <p:nvSpPr>
          <p:cNvPr id="19" name="First-order background"/>
          <p:cNvSpPr>
            <a:spLocks noGrp="1"/>
          </p:cNvSpPr>
          <p:nvPr/>
        </p:nvSpPr>
        <p:spPr>
          <a:xfrm>
            <a:off x="3657600" y="2152650"/>
            <a:ext cx="3267075" cy="419100"/>
          </a:xfrm>
          <a:prstGeom prst="rect">
            <a:avLst/>
          </a:prstGeom>
          <a:noFill/>
          <a:ln w="0">
            <a:noFill/>
          </a:ln>
        </p:spPr>
        <p:txBody>
          <a:bodyPr wrap="square" lIns="0" tIns="0" rIns="0" bIns="0" anchor="t">
            <a:noAutofit/>
          </a:bodyPr>
          <a:lstStyle>
            <a:defPPr algn="l">
              <a:defRPr sz="2025" b="1">
                <a:solidFill>
                  <a:srgbClr val="2B519A"/>
                </a:solidFill>
                <a:latin typeface="Arial" panose="020B0604020202020204"/>
                <a:ea typeface="Arial" panose="020B0604020202020204"/>
                <a:cs typeface="Arial" panose="020B0604020202020204"/>
              </a:defRPr>
            </a:defPPr>
          </a:lstStyle>
          <a:p>
            <a:pPr algn="l">
              <a:buNone/>
              <a:defRPr sz="2025" b="1">
                <a:solidFill>
                  <a:srgbClr val="2B519A"/>
                </a:solidFill>
                <a:latin typeface="Arial" panose="020B0604020202020204"/>
                <a:ea typeface="Arial" panose="020B0604020202020204"/>
                <a:cs typeface="Arial" panose="020B0604020202020204"/>
              </a:defRPr>
            </a:pPr>
            <a:r>
              <a:rPr sz="2025" b="1">
                <a:solidFill>
                  <a:srgbClr val="2B519A"/>
                </a:solidFill>
                <a:latin typeface="Arial" panose="020B0604020202020204"/>
                <a:ea typeface="Arial" panose="020B0604020202020204"/>
                <a:cs typeface="Arial" panose="020B0604020202020204"/>
              </a:rPr>
              <a:t>First-order background</a:t>
            </a:r>
            <a:endParaRPr sz="2025" b="1">
              <a:solidFill>
                <a:srgbClr val="2B519A"/>
              </a:solidFill>
              <a:latin typeface="Arial" panose="020B0604020202020204"/>
              <a:ea typeface="Arial" panose="020B0604020202020204"/>
              <a:cs typeface="Arial" panose="020B0604020202020204"/>
            </a:endParaRPr>
          </a:p>
        </p:txBody>
      </p:sp>
      <p:sp>
        <p:nvSpPr>
          <p:cNvPr id="20" name="矩形 19"/>
          <p:cNvSpPr>
            <a:spLocks noGrp="1"/>
          </p:cNvSpPr>
          <p:nvPr/>
        </p:nvSpPr>
        <p:spPr>
          <a:xfrm>
            <a:off x="3524250" y="3133725"/>
            <a:ext cx="3505200" cy="733425"/>
          </a:xfrm>
          <a:prstGeom prst="rect">
            <a:avLst/>
          </a:prstGeom>
          <a:solidFill>
            <a:srgbClr val="E9F0FF"/>
          </a:solidFill>
          <a:ln w="9525">
            <a:solidFill>
              <a:srgbClr val="2B519A"/>
            </a:solidFill>
            <a:prstDash val="solid"/>
          </a:ln>
        </p:spPr>
      </p:sp>
      <p:sp>
        <p:nvSpPr>
          <p:cNvPr id="21" name="N second-order modes"/>
          <p:cNvSpPr>
            <a:spLocks noGrp="1"/>
          </p:cNvSpPr>
          <p:nvPr/>
        </p:nvSpPr>
        <p:spPr>
          <a:xfrm>
            <a:off x="3657600" y="3295650"/>
            <a:ext cx="3267075" cy="409575"/>
          </a:xfrm>
          <a:prstGeom prst="rect">
            <a:avLst/>
          </a:prstGeom>
          <a:noFill/>
          <a:ln w="0">
            <a:noFill/>
          </a:ln>
        </p:spPr>
        <p:txBody>
          <a:bodyPr wrap="square" lIns="0" tIns="0" rIns="0" bIns="0" anchor="t">
            <a:noAutofit/>
          </a:bodyPr>
          <a:lstStyle>
            <a:defPPr algn="l">
              <a:defRPr sz="2025" b="1">
                <a:solidFill>
                  <a:srgbClr val="2B519A"/>
                </a:solidFill>
                <a:latin typeface="Arial" panose="020B0604020202020204"/>
                <a:ea typeface="Arial" panose="020B0604020202020204"/>
                <a:cs typeface="Arial" panose="020B0604020202020204"/>
              </a:defRPr>
            </a:defPPr>
          </a:lstStyle>
          <a:p>
            <a:pPr algn="l">
              <a:buNone/>
              <a:defRPr sz="2025" b="1">
                <a:solidFill>
                  <a:srgbClr val="2B519A"/>
                </a:solidFill>
                <a:latin typeface="Arial" panose="020B0604020202020204"/>
                <a:ea typeface="Arial" panose="020B0604020202020204"/>
                <a:cs typeface="Arial" panose="020B0604020202020204"/>
              </a:defRPr>
            </a:pPr>
            <a:r>
              <a:rPr sz="2025" b="1">
                <a:solidFill>
                  <a:srgbClr val="2B519A"/>
                </a:solidFill>
                <a:latin typeface="Arial" panose="020B0604020202020204"/>
                <a:ea typeface="Arial" panose="020B0604020202020204"/>
                <a:cs typeface="Arial" panose="020B0604020202020204"/>
              </a:rPr>
              <a:t>N second-order modes</a:t>
            </a:r>
            <a:endParaRPr sz="2025" b="1">
              <a:solidFill>
                <a:srgbClr val="2B519A"/>
              </a:solidFill>
              <a:latin typeface="Arial" panose="020B0604020202020204"/>
              <a:ea typeface="Arial" panose="020B0604020202020204"/>
              <a:cs typeface="Arial" panose="020B0604020202020204"/>
            </a:endParaRPr>
          </a:p>
        </p:txBody>
      </p:sp>
      <p:sp>
        <p:nvSpPr>
          <p:cNvPr id="22" name="矩形 21"/>
          <p:cNvSpPr>
            <a:spLocks noGrp="1"/>
          </p:cNvSpPr>
          <p:nvPr/>
        </p:nvSpPr>
        <p:spPr>
          <a:xfrm>
            <a:off x="9001125" y="2486025"/>
            <a:ext cx="2809875" cy="1019175"/>
          </a:xfrm>
          <a:prstGeom prst="rect">
            <a:avLst/>
          </a:prstGeom>
          <a:solidFill>
            <a:srgbClr val="F2F5F8"/>
          </a:solidFill>
          <a:ln w="11430">
            <a:solidFill>
              <a:srgbClr val="2B519A"/>
            </a:solidFill>
            <a:prstDash val="solid"/>
          </a:ln>
        </p:spPr>
      </p:sp>
      <p:sp>
        <p:nvSpPr>
          <p:cNvPr id="23" name="Total response"/>
          <p:cNvSpPr>
            <a:spLocks noGrp="1"/>
          </p:cNvSpPr>
          <p:nvPr/>
        </p:nvSpPr>
        <p:spPr>
          <a:xfrm>
            <a:off x="9124950" y="2609850"/>
            <a:ext cx="2562225" cy="314325"/>
          </a:xfrm>
          <a:prstGeom prst="rect">
            <a:avLst/>
          </a:prstGeom>
          <a:noFill/>
          <a:ln w="0">
            <a:noFill/>
          </a:ln>
        </p:spPr>
        <p:txBody>
          <a:bodyPr wrap="square" lIns="0" tIns="0" rIns="0" bIns="0" anchor="t">
            <a:noAutofit/>
          </a:bodyPr>
          <a:lstStyle>
            <a:defPPr algn="l">
              <a:defRPr sz="1875" b="1">
                <a:solidFill>
                  <a:srgbClr val="2B519A"/>
                </a:solidFill>
                <a:latin typeface="Arial" panose="020B0604020202020204"/>
                <a:ea typeface="Arial" panose="020B0604020202020204"/>
                <a:cs typeface="Arial" panose="020B0604020202020204"/>
              </a:defRPr>
            </a:defPPr>
          </a:lstStyle>
          <a:p>
            <a:pPr algn="l">
              <a:buNone/>
              <a:defRPr sz="1875" b="1">
                <a:solidFill>
                  <a:srgbClr val="2B519A"/>
                </a:solidFill>
                <a:latin typeface="Arial" panose="020B0604020202020204"/>
                <a:ea typeface="Arial" panose="020B0604020202020204"/>
                <a:cs typeface="Arial" panose="020B0604020202020204"/>
              </a:defRPr>
            </a:pPr>
            <a:r>
              <a:rPr sz="1875" b="1">
                <a:solidFill>
                  <a:srgbClr val="2B519A"/>
                </a:solidFill>
                <a:latin typeface="Arial" panose="020B0604020202020204"/>
                <a:ea typeface="Arial" panose="020B0604020202020204"/>
                <a:cs typeface="Arial" panose="020B0604020202020204"/>
              </a:rPr>
              <a:t>Total response</a:t>
            </a:r>
            <a:endParaRPr sz="1875" b="1">
              <a:solidFill>
                <a:srgbClr val="2B519A"/>
              </a:solidFill>
              <a:latin typeface="Arial" panose="020B0604020202020204"/>
              <a:ea typeface="Arial" panose="020B0604020202020204"/>
              <a:cs typeface="Arial" panose="020B0604020202020204"/>
            </a:endParaRPr>
          </a:p>
        </p:txBody>
      </p:sp>
      <p:sp>
        <p:nvSpPr>
          <p:cNvPr id="24" name="Sum of branch outputs"/>
          <p:cNvSpPr>
            <a:spLocks noGrp="1"/>
          </p:cNvSpPr>
          <p:nvPr/>
        </p:nvSpPr>
        <p:spPr>
          <a:xfrm>
            <a:off x="9124950" y="2990850"/>
            <a:ext cx="2562225" cy="466725"/>
          </a:xfrm>
          <a:prstGeom prst="rect">
            <a:avLst/>
          </a:prstGeom>
          <a:noFill/>
          <a:ln w="0">
            <a:noFill/>
          </a:ln>
        </p:spPr>
        <p:txBody>
          <a:bodyPr wrap="square" lIns="0" tIns="0" rIns="0" bIns="0" anchor="t">
            <a:noAutofit/>
          </a:bodyPr>
          <a:lstStyle>
            <a:defPPr algn="l">
              <a:defRPr sz="1650" b="0">
                <a:solidFill>
                  <a:srgbClr val="000000"/>
                </a:solidFill>
                <a:latin typeface="Arial" panose="020B0604020202020204"/>
                <a:ea typeface="Arial" panose="020B0604020202020204"/>
                <a:cs typeface="Arial" panose="020B0604020202020204"/>
              </a:defRPr>
            </a:defPPr>
          </a:lstStyle>
          <a:p>
            <a:pPr algn="l">
              <a:buNone/>
              <a:defRPr sz="1650" b="0">
                <a:solidFill>
                  <a:srgbClr val="000000"/>
                </a:solidFill>
                <a:latin typeface="Arial" panose="020B0604020202020204"/>
                <a:ea typeface="Arial" panose="020B0604020202020204"/>
                <a:cs typeface="Arial" panose="020B0604020202020204"/>
              </a:defRPr>
            </a:pPr>
            <a:r>
              <a:rPr sz="1650" b="0">
                <a:solidFill>
                  <a:srgbClr val="000000"/>
                </a:solidFill>
                <a:latin typeface="Arial" panose="020B0604020202020204"/>
                <a:ea typeface="Arial" panose="020B0604020202020204"/>
                <a:cs typeface="Arial" panose="020B0604020202020204"/>
              </a:rPr>
              <a:t>Sum of branch outputs</a:t>
            </a:r>
            <a:endParaRPr sz="1650" b="0">
              <a:solidFill>
                <a:srgbClr val="000000"/>
              </a:solidFill>
              <a:latin typeface="Arial" panose="020B0604020202020204"/>
              <a:ea typeface="Arial" panose="020B0604020202020204"/>
              <a:cs typeface="Arial" panose="020B0604020202020204"/>
            </a:endParaRPr>
          </a:p>
        </p:txBody>
      </p:sp>
      <p:sp>
        <p:nvSpPr>
          <p:cNvPr id="25" name="直接连接符 24"/>
          <p:cNvSpPr>
            <a:spLocks noGrp="1"/>
          </p:cNvSpPr>
          <p:nvPr/>
        </p:nvSpPr>
        <p:spPr>
          <a:xfrm>
            <a:off x="2590800" y="2990850"/>
            <a:ext cx="485775" cy="0"/>
          </a:xfrm>
          <a:prstGeom prst="line">
            <a:avLst/>
          </a:prstGeom>
          <a:noFill/>
          <a:ln w="19050">
            <a:solidFill>
              <a:srgbClr val="2B519A"/>
            </a:solidFill>
            <a:prstDash val="solid"/>
          </a:ln>
        </p:spPr>
      </p:sp>
      <p:sp>
        <p:nvSpPr>
          <p:cNvPr id="26" name="直接连接符 25"/>
          <p:cNvSpPr>
            <a:spLocks noGrp="1"/>
          </p:cNvSpPr>
          <p:nvPr/>
        </p:nvSpPr>
        <p:spPr>
          <a:xfrm>
            <a:off x="3076575" y="2362200"/>
            <a:ext cx="0" cy="1143000"/>
          </a:xfrm>
          <a:prstGeom prst="line">
            <a:avLst/>
          </a:prstGeom>
          <a:noFill/>
          <a:ln w="19050">
            <a:solidFill>
              <a:srgbClr val="2B519A"/>
            </a:solidFill>
            <a:prstDash val="solid"/>
          </a:ln>
        </p:spPr>
      </p:sp>
      <p:sp>
        <p:nvSpPr>
          <p:cNvPr id="27" name="直接连接符 26"/>
          <p:cNvSpPr>
            <a:spLocks noGrp="1"/>
          </p:cNvSpPr>
          <p:nvPr/>
        </p:nvSpPr>
        <p:spPr>
          <a:xfrm>
            <a:off x="3076575" y="2362200"/>
            <a:ext cx="314325" cy="0"/>
          </a:xfrm>
          <a:prstGeom prst="line">
            <a:avLst/>
          </a:prstGeom>
          <a:noFill/>
          <a:ln w="19050">
            <a:solidFill>
              <a:srgbClr val="2B519A"/>
            </a:solidFill>
            <a:prstDash val="solid"/>
          </a:ln>
        </p:spPr>
      </p:sp>
      <p:sp>
        <p:nvSpPr>
          <p:cNvPr id="28" name="等腰三角形 27"/>
          <p:cNvSpPr>
            <a:spLocks noGrp="1"/>
          </p:cNvSpPr>
          <p:nvPr/>
        </p:nvSpPr>
        <p:spPr>
          <a:xfrm rot="5400000">
            <a:off x="3362325" y="2305050"/>
            <a:ext cx="123825" cy="123825"/>
          </a:xfrm>
          <a:prstGeom prst="triangle">
            <a:avLst/>
          </a:prstGeom>
          <a:solidFill>
            <a:srgbClr val="2B519A"/>
          </a:solidFill>
          <a:ln w="0">
            <a:noFill/>
          </a:ln>
        </p:spPr>
      </p:sp>
      <p:sp>
        <p:nvSpPr>
          <p:cNvPr id="29" name="直接连接符 28"/>
          <p:cNvSpPr>
            <a:spLocks noGrp="1"/>
          </p:cNvSpPr>
          <p:nvPr/>
        </p:nvSpPr>
        <p:spPr>
          <a:xfrm>
            <a:off x="3076575" y="3514725"/>
            <a:ext cx="314325" cy="0"/>
          </a:xfrm>
          <a:prstGeom prst="line">
            <a:avLst/>
          </a:prstGeom>
          <a:noFill/>
          <a:ln w="19050">
            <a:solidFill>
              <a:srgbClr val="2B519A"/>
            </a:solidFill>
            <a:prstDash val="solid"/>
          </a:ln>
        </p:spPr>
      </p:sp>
      <p:sp>
        <p:nvSpPr>
          <p:cNvPr id="30" name="等腰三角形 29"/>
          <p:cNvSpPr>
            <a:spLocks noGrp="1"/>
          </p:cNvSpPr>
          <p:nvPr/>
        </p:nvSpPr>
        <p:spPr>
          <a:xfrm rot="5400000">
            <a:off x="3362325" y="3457575"/>
            <a:ext cx="123825" cy="123825"/>
          </a:xfrm>
          <a:prstGeom prst="triangle">
            <a:avLst/>
          </a:prstGeom>
          <a:solidFill>
            <a:srgbClr val="2B519A"/>
          </a:solidFill>
          <a:ln w="0">
            <a:noFill/>
          </a:ln>
        </p:spPr>
      </p:sp>
      <p:sp>
        <p:nvSpPr>
          <p:cNvPr id="31" name="直接连接符 30"/>
          <p:cNvSpPr>
            <a:spLocks noGrp="1"/>
          </p:cNvSpPr>
          <p:nvPr/>
        </p:nvSpPr>
        <p:spPr>
          <a:xfrm>
            <a:off x="7181850" y="2362200"/>
            <a:ext cx="828675" cy="0"/>
          </a:xfrm>
          <a:prstGeom prst="line">
            <a:avLst/>
          </a:prstGeom>
          <a:noFill/>
          <a:ln w="19050">
            <a:solidFill>
              <a:srgbClr val="2B519A"/>
            </a:solidFill>
            <a:prstDash val="solid"/>
          </a:ln>
        </p:spPr>
      </p:sp>
      <p:sp>
        <p:nvSpPr>
          <p:cNvPr id="32" name="直接连接符 31"/>
          <p:cNvSpPr>
            <a:spLocks noGrp="1"/>
          </p:cNvSpPr>
          <p:nvPr/>
        </p:nvSpPr>
        <p:spPr>
          <a:xfrm>
            <a:off x="7181850" y="3514725"/>
            <a:ext cx="828675" cy="0"/>
          </a:xfrm>
          <a:prstGeom prst="line">
            <a:avLst/>
          </a:prstGeom>
          <a:noFill/>
          <a:ln w="19050">
            <a:solidFill>
              <a:srgbClr val="2B519A"/>
            </a:solidFill>
            <a:prstDash val="solid"/>
          </a:ln>
        </p:spPr>
      </p:sp>
      <p:sp>
        <p:nvSpPr>
          <p:cNvPr id="33" name="直接连接符 32"/>
          <p:cNvSpPr>
            <a:spLocks noGrp="1"/>
          </p:cNvSpPr>
          <p:nvPr/>
        </p:nvSpPr>
        <p:spPr>
          <a:xfrm>
            <a:off x="8010525" y="2362200"/>
            <a:ext cx="0" cy="1143000"/>
          </a:xfrm>
          <a:prstGeom prst="line">
            <a:avLst/>
          </a:prstGeom>
          <a:noFill/>
          <a:ln w="19050">
            <a:solidFill>
              <a:srgbClr val="2B519A"/>
            </a:solidFill>
            <a:prstDash val="solid"/>
          </a:ln>
        </p:spPr>
      </p:sp>
      <p:sp>
        <p:nvSpPr>
          <p:cNvPr id="34" name="直接连接符 33"/>
          <p:cNvSpPr>
            <a:spLocks noGrp="1"/>
          </p:cNvSpPr>
          <p:nvPr/>
        </p:nvSpPr>
        <p:spPr>
          <a:xfrm>
            <a:off x="8010525" y="2990850"/>
            <a:ext cx="828675" cy="0"/>
          </a:xfrm>
          <a:prstGeom prst="line">
            <a:avLst/>
          </a:prstGeom>
          <a:noFill/>
          <a:ln w="19050">
            <a:solidFill>
              <a:srgbClr val="2B519A"/>
            </a:solidFill>
            <a:prstDash val="solid"/>
          </a:ln>
        </p:spPr>
      </p:sp>
      <p:sp>
        <p:nvSpPr>
          <p:cNvPr id="35" name="等腰三角形 34"/>
          <p:cNvSpPr>
            <a:spLocks noGrp="1"/>
          </p:cNvSpPr>
          <p:nvPr/>
        </p:nvSpPr>
        <p:spPr>
          <a:xfrm rot="5400000">
            <a:off x="8810625" y="2933700"/>
            <a:ext cx="123825" cy="123825"/>
          </a:xfrm>
          <a:prstGeom prst="triangle">
            <a:avLst/>
          </a:prstGeom>
          <a:solidFill>
            <a:srgbClr val="2B519A"/>
          </a:solidFill>
          <a:ln w="0">
            <a:noFill/>
          </a:ln>
        </p:spPr>
      </p:sp>
      <p:pic>
        <p:nvPicPr>
          <p:cNvPr id="36" name="图片 35"/>
          <p:cNvPicPr>
            <a:picLocks noChangeAspect="1"/>
          </p:cNvPicPr>
          <p:nvPr/>
        </p:nvPicPr>
        <p:blipFill>
          <a:blip r:embed="rId2"/>
          <a:stretch>
            <a:fillRect/>
          </a:stretch>
        </p:blipFill>
        <p:spPr>
          <a:xfrm>
            <a:off x="1486481" y="4095750"/>
            <a:ext cx="5913863" cy="1638300"/>
          </a:xfrm>
          <a:prstGeom prst="rect">
            <a:avLst/>
          </a:prstGeom>
        </p:spPr>
      </p:pic>
      <p:sp>
        <p:nvSpPr>
          <p:cNvPr id="37" name="Modal parameters"/>
          <p:cNvSpPr>
            <a:spLocks noGrp="1"/>
          </p:cNvSpPr>
          <p:nvPr/>
        </p:nvSpPr>
        <p:spPr>
          <a:xfrm>
            <a:off x="9134475" y="4133850"/>
            <a:ext cx="2571750" cy="361950"/>
          </a:xfrm>
          <a:prstGeom prst="rect">
            <a:avLst/>
          </a:prstGeom>
          <a:noFill/>
          <a:ln w="0">
            <a:noFill/>
          </a:ln>
        </p:spPr>
        <p:txBody>
          <a:bodyPr wrap="square" lIns="0" tIns="0" rIns="0" bIns="0" anchor="t">
            <a:noAutofit/>
          </a:bodyPr>
          <a:lstStyle>
            <a:defPPr algn="l">
              <a:defRPr sz="2025" b="1">
                <a:solidFill>
                  <a:srgbClr val="2B519A"/>
                </a:solidFill>
                <a:latin typeface="Arial" panose="020B0604020202020204"/>
                <a:ea typeface="Arial" panose="020B0604020202020204"/>
                <a:cs typeface="Arial" panose="020B0604020202020204"/>
              </a:defRPr>
            </a:defPPr>
          </a:lstStyle>
          <a:p>
            <a:pPr algn="l">
              <a:buNone/>
              <a:defRPr sz="2025" b="1">
                <a:solidFill>
                  <a:srgbClr val="2B519A"/>
                </a:solidFill>
                <a:latin typeface="Arial" panose="020B0604020202020204"/>
                <a:ea typeface="Arial" panose="020B0604020202020204"/>
                <a:cs typeface="Arial" panose="020B0604020202020204"/>
              </a:defRPr>
            </a:pPr>
            <a:r>
              <a:rPr sz="2025" b="1">
                <a:solidFill>
                  <a:srgbClr val="2B519A"/>
                </a:solidFill>
                <a:latin typeface="Arial" panose="020B0604020202020204"/>
                <a:ea typeface="Arial" panose="020B0604020202020204"/>
                <a:cs typeface="Arial" panose="020B0604020202020204"/>
              </a:rPr>
              <a:t>Modal parameters</a:t>
            </a:r>
            <a:endParaRPr sz="2025" b="1">
              <a:solidFill>
                <a:srgbClr val="2B519A"/>
              </a:solidFill>
              <a:latin typeface="Arial" panose="020B0604020202020204"/>
              <a:ea typeface="Arial" panose="020B0604020202020204"/>
              <a:cs typeface="Arial" panose="020B0604020202020204"/>
            </a:endParaRPr>
          </a:p>
        </p:txBody>
      </p:sp>
      <mc:AlternateContent xmlns:mc="http://schemas.openxmlformats.org/markup-compatibility/2006">
        <mc:Choice xmlns:a14="http://schemas.microsoft.com/office/drawing/2010/main" Requires="a14">
          <p:sp>
            <p:nvSpPr>
              <p:cNvPr id="38" name="fₖ = ωₖ / 2π&#10;Qₖ  mechanical Q&#10;Mₖ  gain parameter"/>
              <p:cNvSpPr>
                <a:spLocks noGrp="1"/>
              </p:cNvSpPr>
              <p:nvPr/>
            </p:nvSpPr>
            <p:spPr>
              <a:xfrm>
                <a:off x="9134475" y="4600575"/>
                <a:ext cx="2676525" cy="1114425"/>
              </a:xfrm>
              <a:prstGeom prst="rect">
                <a:avLst/>
              </a:prstGeom>
              <a:noFill/>
              <a:ln w="0">
                <a:noFill/>
              </a:ln>
            </p:spPr>
            <p:txBody>
              <a:bodyPr wrap="square" lIns="0" tIns="0" rIns="0" bIns="0" anchor="t">
                <a:noAutofit/>
              </a:bodyPr>
              <a:lstStyle>
                <a:defPPr algn="l">
                  <a:defRPr sz="1875" b="0">
                    <a:solidFill>
                      <a:srgbClr val="000000"/>
                    </a:solidFill>
                    <a:latin typeface="Arial" panose="020B0604020202020204"/>
                    <a:ea typeface="Arial" panose="020B0604020202020204"/>
                    <a:cs typeface="Arial" panose="020B0604020202020204"/>
                  </a:defRPr>
                </a:defPPr>
              </a:lstStyle>
              <a:p>
                <a:pPr algn="l">
                  <a:buNone/>
                  <a:defRPr sz="1875" b="0">
                    <a:solidFill>
                      <a:srgbClr val="000000"/>
                    </a:solidFill>
                    <a:latin typeface="Arial" panose="020B0604020202020204"/>
                    <a:ea typeface="Arial" panose="020B0604020202020204"/>
                    <a:cs typeface="Arial" panose="020B0604020202020204"/>
                  </a:defRPr>
                </a:pPr>
                <a:r>
                  <a:rPr sz="1875" b="0">
                    <a:solidFill>
                      <a:srgbClr val="000000"/>
                    </a:solidFill>
                    <a:latin typeface="Arial" panose="020B0604020202020204"/>
                    <a:ea typeface="Arial" panose="020B0604020202020204"/>
                    <a:cs typeface="Arial" panose="020B0604020202020204"/>
                  </a:rPr>
                  <a:t>fₖ = </a:t>
                </a:r>
                <a14:m>
                  <m:oMath xmlns:m="http://schemas.openxmlformats.org/officeDocument/2006/math">
                    <m:r>
                      <m:rPr>
                        <m:sty m:val="p"/>
                      </m:rPr>
                      <a:rPr lang="en-US" sz="1875" b="0">
                        <a:solidFill>
                          <a:srgbClr val="000000"/>
                        </a:solidFill>
                        <a:latin typeface="Cambria Math" panose="02040503050406030204" charset="0"/>
                        <a:ea typeface="Arial" panose="020B0604020202020204"/>
                        <a:cs typeface="Cambria Math" panose="02040503050406030204" charset="0"/>
                      </a:rPr>
                      <m:t>ω</m:t>
                    </m:r>
                    <m:r>
                      <a:rPr lang="en-US" sz="1875" b="0">
                        <a:solidFill>
                          <a:srgbClr val="000000"/>
                        </a:solidFill>
                        <a:latin typeface="Cambria Math" panose="02040503050406030204" charset="0"/>
                        <a:ea typeface="Arial" panose="020B0604020202020204"/>
                        <a:cs typeface="Cambria Math" panose="02040503050406030204" charset="0"/>
                      </a:rPr>
                      <m:t>ₖ/ </m:t>
                    </m:r>
                    <m:r>
                      <a:rPr lang="en-US" sz="1875" b="0">
                        <a:solidFill>
                          <a:srgbClr val="000000"/>
                        </a:solidFill>
                        <a:latin typeface="Cambria Math" panose="02040503050406030204" charset="0"/>
                        <a:ea typeface="Arial" panose="020B0604020202020204"/>
                        <a:cs typeface="Cambria Math" panose="02040503050406030204" charset="0"/>
                      </a:rPr>
                      <m:t>2</m:t>
                    </m:r>
                    <m:r>
                      <m:rPr>
                        <m:sty m:val="p"/>
                      </m:rPr>
                      <a:rPr lang="en-US" sz="1875" b="0">
                        <a:solidFill>
                          <a:srgbClr val="000000"/>
                        </a:solidFill>
                        <a:latin typeface="Cambria Math" panose="02040503050406030204" charset="0"/>
                        <a:ea typeface="Arial" panose="020B0604020202020204"/>
                        <a:cs typeface="Cambria Math" panose="02040503050406030204" charset="0"/>
                      </a:rPr>
                      <m:t>π</m:t>
                    </m:r>
                  </m:oMath>
                </a14:m>
                <a:endParaRPr sz="1875" b="0">
                  <a:solidFill>
                    <a:srgbClr val="000000"/>
                  </a:solidFill>
                  <a:latin typeface="Arial" panose="020B0604020202020204"/>
                  <a:ea typeface="Arial" panose="020B0604020202020204"/>
                  <a:cs typeface="Arial" panose="020B0604020202020204"/>
                </a:endParaRPr>
              </a:p>
              <a:p>
                <a:pPr algn="l">
                  <a:buNone/>
                  <a:defRPr sz="1875" b="0">
                    <a:solidFill>
                      <a:srgbClr val="000000"/>
                    </a:solidFill>
                    <a:latin typeface="Arial" panose="020B0604020202020204"/>
                    <a:ea typeface="Arial" panose="020B0604020202020204"/>
                    <a:cs typeface="Arial" panose="020B0604020202020204"/>
                  </a:defRPr>
                </a:pPr>
                <a:r>
                  <a:rPr sz="1875" b="0">
                    <a:solidFill>
                      <a:srgbClr val="000000"/>
                    </a:solidFill>
                    <a:latin typeface="Arial" panose="020B0604020202020204"/>
                    <a:ea typeface="Arial" panose="020B0604020202020204"/>
                    <a:cs typeface="Arial" panose="020B0604020202020204"/>
                  </a:rPr>
                  <a:t>Qₖ  mechanical Q</a:t>
                </a:r>
                <a:endParaRPr sz="1875" b="0">
                  <a:solidFill>
                    <a:srgbClr val="000000"/>
                  </a:solidFill>
                  <a:latin typeface="Arial" panose="020B0604020202020204"/>
                  <a:ea typeface="Arial" panose="020B0604020202020204"/>
                  <a:cs typeface="Arial" panose="020B0604020202020204"/>
                </a:endParaRPr>
              </a:p>
              <a:p>
                <a:pPr algn="l">
                  <a:buNone/>
                  <a:defRPr sz="1875" b="0">
                    <a:solidFill>
                      <a:srgbClr val="000000"/>
                    </a:solidFill>
                    <a:latin typeface="Arial" panose="020B0604020202020204"/>
                    <a:ea typeface="Arial" panose="020B0604020202020204"/>
                    <a:cs typeface="Arial" panose="020B0604020202020204"/>
                  </a:defRPr>
                </a:pPr>
                <a:r>
                  <a:rPr sz="1875" b="0">
                    <a:solidFill>
                      <a:srgbClr val="000000"/>
                    </a:solidFill>
                    <a:latin typeface="Arial" panose="020B0604020202020204"/>
                    <a:ea typeface="Arial" panose="020B0604020202020204"/>
                    <a:cs typeface="Arial" panose="020B0604020202020204"/>
                  </a:rPr>
                  <a:t>Mₖ  modal gain</a:t>
                </a:r>
                <a:endParaRPr sz="1875" b="0">
                  <a:solidFill>
                    <a:srgbClr val="000000"/>
                  </a:solidFill>
                  <a:latin typeface="Arial" panose="020B0604020202020204"/>
                  <a:ea typeface="Arial" panose="020B0604020202020204"/>
                  <a:cs typeface="Arial" panose="020B0604020202020204"/>
                </a:endParaRPr>
              </a:p>
            </p:txBody>
          </p:sp>
        </mc:Choice>
        <mc:Fallback>
          <p:sp>
            <p:nvSpPr>
              <p:cNvPr id="38" name="fₖ = ωₖ / 2π&#10;Qₖ  mechanical Q&#10;Mₖ  gain parameter"/>
              <p:cNvSpPr>
                <a:spLocks noRot="1" noChangeAspect="1" noMove="1" noResize="1" noEditPoints="1" noAdjustHandles="1" noChangeArrowheads="1" noChangeShapeType="1" noTextEdit="1"/>
              </p:cNvSpPr>
              <p:nvPr/>
            </p:nvSpPr>
            <p:spPr>
              <a:xfrm>
                <a:off x="9134475" y="4600575"/>
                <a:ext cx="2676525" cy="1114425"/>
              </a:xfrm>
              <a:prstGeom prst="rect">
                <a:avLst/>
              </a:prstGeom>
              <a:blipFill rotWithShape="1">
                <a:blip r:embed="rId3"/>
                <a:stretch>
                  <a:fillRect/>
                </a:stretch>
              </a:blipFill>
              <a:ln w="0">
                <a:noFill/>
              </a:ln>
            </p:spPr>
            <p:txBody>
              <a:bodyPr/>
              <a:lstStyle/>
              <a:p>
                <a:r>
                  <a:rPr lang="zh-CN" altLang="en-US">
                    <a:noFill/>
                  </a:rPr>
                  <a:t> </a:t>
                </a:r>
              </a:p>
            </p:txBody>
          </p:sp>
        </mc:Fallback>
      </mc:AlternateContent>
      <p:sp>
        <p:nvSpPr>
          <p:cNvPr id="39" name="矩形 38"/>
          <p:cNvSpPr>
            <a:spLocks noGrp="1"/>
          </p:cNvSpPr>
          <p:nvPr/>
        </p:nvSpPr>
        <p:spPr>
          <a:xfrm>
            <a:off x="314325" y="5781675"/>
            <a:ext cx="11525250" cy="409575"/>
          </a:xfrm>
          <a:prstGeom prst="rect">
            <a:avLst/>
          </a:prstGeom>
          <a:solidFill>
            <a:srgbClr val="E9F0FF"/>
          </a:solidFill>
          <a:ln w="0">
            <a:noFill/>
            <a:prstDash val="solid"/>
          </a:ln>
        </p:spPr>
      </p:sp>
      <p:sp>
        <p:nvSpPr>
          <p:cNvPr id="40" name="Physical knowledge defines the structure. The tran"/>
          <p:cNvSpPr>
            <a:spLocks noGrp="1"/>
          </p:cNvSpPr>
          <p:nvPr/>
        </p:nvSpPr>
        <p:spPr>
          <a:xfrm>
            <a:off x="447675" y="5867400"/>
            <a:ext cx="11249025" cy="323850"/>
          </a:xfrm>
          <a:prstGeom prst="rect">
            <a:avLst/>
          </a:prstGeom>
          <a:noFill/>
          <a:ln w="0">
            <a:noFill/>
          </a:ln>
        </p:spPr>
        <p:txBody>
          <a:bodyPr wrap="square" lIns="0" tIns="0" rIns="0" bIns="0" anchor="t">
            <a:noAutofit/>
          </a:bodyPr>
          <a:lstStyle>
            <a:defPPr algn="l">
              <a:defRPr sz="1725" b="1">
                <a:solidFill>
                  <a:srgbClr val="2B519A"/>
                </a:solidFill>
                <a:latin typeface="Arial" panose="020B0604020202020204"/>
                <a:ea typeface="Arial" panose="020B0604020202020204"/>
                <a:cs typeface="Arial" panose="020B0604020202020204"/>
              </a:defRPr>
            </a:defPPr>
          </a:lstStyle>
          <a:p>
            <a:pPr algn="l">
              <a:buNone/>
              <a:defRPr sz="1800" b="1">
                <a:solidFill>
                  <a:srgbClr val="2B519A"/>
                </a:solidFill>
                <a:latin typeface="Arial" panose="020B0604020202020204"/>
                <a:ea typeface="Arial" panose="020B0604020202020204"/>
                <a:cs typeface="Arial" panose="020B0604020202020204"/>
              </a:defRPr>
            </a:pPr>
            <a:r>
              <a:rPr sz="1725" b="1">
                <a:solidFill>
                  <a:srgbClr val="2B519A"/>
                </a:solidFill>
                <a:latin typeface="Arial" panose="020B0604020202020204"/>
                <a:ea typeface="Arial" panose="020B0604020202020204"/>
                <a:cs typeface="Arial" panose="020B0604020202020204"/>
              </a:rPr>
              <a:t>Known modal structure + parameters estimated from measured transients</a:t>
            </a:r>
            <a:endParaRPr sz="1800" b="1">
              <a:solidFill>
                <a:srgbClr val="2B519A"/>
              </a:solidFill>
              <a:latin typeface="Arial" panose="020B0604020202020204"/>
              <a:ea typeface="Arial" panose="020B0604020202020204"/>
              <a:cs typeface="Arial" panose="020B0604020202020204"/>
            </a:endParaRPr>
          </a:p>
        </p:txBody>
      </p:sp>
      <p:sp>
        <p:nvSpPr>
          <p:cNvPr id="41" name="F. Qiu et al., NIM A 1012 (2021) 165633, Eqs. (2)–"/>
          <p:cNvSpPr>
            <a:spLocks noGrp="1"/>
          </p:cNvSpPr>
          <p:nvPr/>
        </p:nvSpPr>
        <p:spPr>
          <a:xfrm>
            <a:off x="323850" y="6305550"/>
            <a:ext cx="11334750" cy="180975"/>
          </a:xfrm>
          <a:prstGeom prst="rect">
            <a:avLst/>
          </a:prstGeom>
          <a:noFill/>
          <a:ln w="0">
            <a:noFill/>
          </a:ln>
        </p:spPr>
        <p:txBody>
          <a:bodyPr wrap="square" lIns="0" tIns="0" rIns="0" bIns="0" anchor="t">
            <a:noAutofit/>
          </a:bodyPr>
          <a:lstStyle>
            <a:defPPr algn="l">
              <a:defRPr sz="975" b="0">
                <a:solidFill>
                  <a:srgbClr val="44546A"/>
                </a:solidFill>
                <a:latin typeface="Arial" panose="020B0604020202020204"/>
                <a:ea typeface="Arial" panose="020B0604020202020204"/>
                <a:cs typeface="Arial" panose="020B0604020202020204"/>
              </a:defRPr>
            </a:defPPr>
          </a:lstStyle>
          <a:p>
            <a:pPr algn="l">
              <a:buNone/>
              <a:defRPr sz="975" b="0">
                <a:solidFill>
                  <a:srgbClr val="44546A"/>
                </a:solidFill>
                <a:latin typeface="Arial" panose="020B0604020202020204"/>
                <a:ea typeface="Arial" panose="020B0604020202020204"/>
                <a:cs typeface="Arial" panose="020B0604020202020204"/>
              </a:defRPr>
            </a:pPr>
            <a:r>
              <a:rPr sz="975" b="0">
                <a:solidFill>
                  <a:srgbClr val="44546A"/>
                </a:solidFill>
                <a:latin typeface="Arial" panose="020B0604020202020204"/>
                <a:ea typeface="Arial" panose="020B0604020202020204"/>
                <a:cs typeface="Arial" panose="020B0604020202020204"/>
              </a:rPr>
              <a:t>F. Qiu et al., NIM A 1012 (2021) 165633, Eqs. (2)–(4).</a:t>
            </a:r>
            <a:endParaRPr sz="975" b="0">
              <a:solidFill>
                <a:srgbClr val="44546A"/>
              </a:solidFill>
              <a:latin typeface="Arial" panose="020B0604020202020204"/>
              <a:ea typeface="Arial" panose="020B0604020202020204"/>
              <a:cs typeface="Arial" panose="020B0604020202020204"/>
            </a:endParaRPr>
          </a:p>
        </p:txBody>
      </p:sp>
      <p:pic>
        <p:nvPicPr>
          <p:cNvPr id="42" name="图片 41"/>
          <p:cNvPicPr>
            <a:picLocks noChangeAspect="1"/>
          </p:cNvPicPr>
          <p:nvPr/>
        </p:nvPicPr>
        <p:blipFill>
          <a:blip r:embed="rId4"/>
          <a:stretch>
            <a:fillRect/>
          </a:stretch>
        </p:blipFill>
        <p:spPr>
          <a:xfrm>
            <a:off x="9232411" y="118777"/>
            <a:ext cx="1141248" cy="671798"/>
          </a:xfrm>
          <a:prstGeom prst="rect">
            <a:avLst/>
          </a:prstGeom>
        </p:spPr>
      </p:pic>
      <p:pic>
        <p:nvPicPr>
          <p:cNvPr id="43" name="图片 42"/>
          <p:cNvPicPr>
            <a:picLocks noChangeAspect="1"/>
          </p:cNvPicPr>
          <p:nvPr/>
        </p:nvPicPr>
        <p:blipFill>
          <a:blip r:embed="rId5"/>
          <a:stretch>
            <a:fillRect/>
          </a:stretch>
        </p:blipFill>
        <p:spPr>
          <a:xfrm>
            <a:off x="10457935" y="0"/>
            <a:ext cx="826467" cy="808101"/>
          </a:xfrm>
          <a:prstGeom prst="rect">
            <a:avLst/>
          </a:prstGeom>
        </p:spPr>
      </p:pic>
      <p:pic>
        <p:nvPicPr>
          <p:cNvPr id="44" name="图片 43"/>
          <p:cNvPicPr>
            <a:picLocks noChangeAspect="1"/>
          </p:cNvPicPr>
          <p:nvPr/>
        </p:nvPicPr>
        <p:blipFill>
          <a:blip r:embed="rId6"/>
          <a:stretch>
            <a:fillRect/>
          </a:stretch>
        </p:blipFill>
        <p:spPr>
          <a:xfrm>
            <a:off x="11288459" y="42672"/>
            <a:ext cx="768382" cy="768382"/>
          </a:xfrm>
          <a:prstGeom prst="rect">
            <a:avLst/>
          </a:prstGeom>
        </p:spPr>
      </p:pic>
      <p:sp>
        <p:nvSpPr>
          <p:cNvPr id="45" name="8"/>
          <p:cNvSpPr>
            <a:spLocks noGrp="1"/>
          </p:cNvSpPr>
          <p:nvPr/>
        </p:nvSpPr>
        <p:spPr>
          <a:xfrm>
            <a:off x="11668125" y="6600825"/>
            <a:ext cx="428625" cy="200025"/>
          </a:xfrm>
          <a:prstGeom prst="rect">
            <a:avLst/>
          </a:prstGeom>
          <a:noFill/>
          <a:ln w="0">
            <a:noFill/>
          </a:ln>
        </p:spPr>
        <p:txBody>
          <a:bodyPr wrap="square" lIns="0" tIns="0" rIns="0" bIns="0" anchor="t">
            <a:noAutofit/>
          </a:bodyPr>
          <a:lstStyle>
            <a:defPPr algn="r">
              <a:defRPr sz="1200" b="0">
                <a:solidFill>
                  <a:srgbClr val="FFFFFF"/>
                </a:solidFill>
                <a:latin typeface="Arial" panose="020B0604020202020204"/>
                <a:ea typeface="Arial" panose="020B0604020202020204"/>
                <a:cs typeface="Arial" panose="020B0604020202020204"/>
              </a:defRPr>
            </a:defPPr>
          </a:lstStyle>
          <a:p>
            <a:pPr algn="r">
              <a:defRPr sz="1200" b="0">
                <a:solidFill>
                  <a:srgbClr val="FFFFFF"/>
                </a:solidFill>
                <a:latin typeface="Arial" panose="020B0604020202020204"/>
                <a:ea typeface="Arial" panose="020B0604020202020204"/>
                <a:cs typeface="Arial" panose="020B0604020202020204"/>
              </a:defRPr>
            </a:pPr>
            <a:r>
              <a:rPr lang="en-US" sz="1200" b="0">
                <a:solidFill>
                  <a:srgbClr val="FFFFFF"/>
                </a:solidFill>
                <a:latin typeface="Arial" panose="020B0604020202020204"/>
                <a:ea typeface="Arial" panose="020B0604020202020204"/>
                <a:cs typeface="Arial" panose="020B0604020202020204"/>
              </a:rPr>
              <a:t>6</a:t>
            </a:r>
            <a:endParaRPr lang="en-US" sz="1200" b="0">
              <a:solidFill>
                <a:srgbClr val="FFFFFF"/>
              </a:solidFill>
              <a:latin typeface="Arial" panose="020B0604020202020204"/>
              <a:ea typeface="Arial" panose="020B0604020202020204"/>
              <a:cs typeface="Arial" panose="020B0604020202020204"/>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 name="标题 15"/>
          <p:cNvSpPr>
            <a:spLocks noGrp="1"/>
          </p:cNvSpPr>
          <p:nvPr/>
        </p:nvSpPr>
        <p:spPr>
          <a:xfrm>
            <a:off x="2383155" y="273685"/>
            <a:ext cx="6524625" cy="647700"/>
          </a:xfrm>
          <a:prstGeom prst="rect">
            <a:avLst/>
          </a:prstGeom>
        </p:spPr>
        <p:txBody>
          <a:bodyPr wrap="none" lIns="0" tIns="0" rIns="0" bIns="0" anchor="ctr">
            <a:noAutofit/>
          </a:bodyPr>
          <a:lstStyle>
            <a:defPPr algn="ctr">
              <a:defRPr sz="2700" b="1">
                <a:solidFill>
                  <a:srgbClr val="000000"/>
                </a:solidFill>
                <a:latin typeface="Arial" panose="020B0604020202020204"/>
                <a:ea typeface="Arial" panose="020B0604020202020204"/>
                <a:cs typeface="Arial" panose="020B0604020202020204"/>
              </a:defRPr>
            </a:defPPr>
            <a:lvl1pPr algn="l" defTabSz="914400">
              <a:lnSpc>
                <a:spcPct val="90000"/>
              </a:lnSpc>
              <a:spcBef>
                <a:spcPct val="0"/>
              </a:spcBef>
              <a:buNone/>
              <a:defRPr sz="3600" b="1" kern="1200">
                <a:solidFill>
                  <a:schemeClr val="tx1"/>
                </a:solidFill>
                <a:latin typeface="Times New Roman" panose="02020603050405020304"/>
                <a:ea typeface="Times New Roman" panose="02020603050405020304"/>
                <a:cs typeface="Times New Roman" panose="02020603050405020304"/>
              </a:defRPr>
            </a:lvl1pPr>
          </a:lstStyle>
          <a:p>
            <a:pPr algn="ctr">
              <a:buNone/>
              <a:defRPr sz="2700" b="1">
                <a:solidFill>
                  <a:srgbClr val="000000"/>
                </a:solidFill>
                <a:latin typeface="Arial" panose="020B0604020202020204"/>
                <a:ea typeface="Arial" panose="020B0604020202020204"/>
                <a:cs typeface="Arial" panose="020B0604020202020204"/>
              </a:defRPr>
            </a:pPr>
            <a:r>
              <a:rPr sz="2700" b="1">
                <a:solidFill>
                  <a:srgbClr val="000000"/>
                </a:solidFill>
                <a:latin typeface="Arial" panose="020B0604020202020204"/>
                <a:ea typeface="Arial" panose="020B0604020202020204"/>
                <a:cs typeface="Arial" panose="020B0604020202020204"/>
              </a:rPr>
              <a:t>Grey-Box Parameter Estimation</a:t>
            </a:r>
            <a:endParaRPr sz="2775" b="1">
              <a:solidFill>
                <a:srgbClr val="000000"/>
              </a:solidFill>
              <a:latin typeface="Arial" panose="020B0604020202020204"/>
              <a:ea typeface="Arial" panose="020B0604020202020204"/>
              <a:cs typeface="Arial" panose="020B0604020202020204"/>
            </a:endParaRPr>
          </a:p>
        </p:txBody>
      </p:sp>
      <p:pic>
        <p:nvPicPr>
          <p:cNvPr id="42" name="图片 41"/>
          <p:cNvPicPr>
            <a:picLocks noChangeAspect="1"/>
          </p:cNvPicPr>
          <p:nvPr/>
        </p:nvPicPr>
        <p:blipFill>
          <a:blip r:embed="rId1"/>
          <a:stretch>
            <a:fillRect/>
          </a:stretch>
        </p:blipFill>
        <p:spPr>
          <a:xfrm>
            <a:off x="9232411" y="118777"/>
            <a:ext cx="1141248" cy="671798"/>
          </a:xfrm>
          <a:prstGeom prst="rect">
            <a:avLst/>
          </a:prstGeom>
        </p:spPr>
      </p:pic>
      <p:pic>
        <p:nvPicPr>
          <p:cNvPr id="43" name="图片 42"/>
          <p:cNvPicPr>
            <a:picLocks noChangeAspect="1"/>
          </p:cNvPicPr>
          <p:nvPr/>
        </p:nvPicPr>
        <p:blipFill>
          <a:blip r:embed="rId2"/>
          <a:stretch>
            <a:fillRect/>
          </a:stretch>
        </p:blipFill>
        <p:spPr>
          <a:xfrm>
            <a:off x="10457935" y="0"/>
            <a:ext cx="826467" cy="808101"/>
          </a:xfrm>
          <a:prstGeom prst="rect">
            <a:avLst/>
          </a:prstGeom>
        </p:spPr>
      </p:pic>
      <p:pic>
        <p:nvPicPr>
          <p:cNvPr id="44" name="图片 43"/>
          <p:cNvPicPr>
            <a:picLocks noChangeAspect="1"/>
          </p:cNvPicPr>
          <p:nvPr/>
        </p:nvPicPr>
        <p:blipFill>
          <a:blip r:embed="rId3"/>
          <a:stretch>
            <a:fillRect/>
          </a:stretch>
        </p:blipFill>
        <p:spPr>
          <a:xfrm>
            <a:off x="11288459" y="42672"/>
            <a:ext cx="768382" cy="768382"/>
          </a:xfrm>
          <a:prstGeom prst="rect">
            <a:avLst/>
          </a:prstGeom>
        </p:spPr>
      </p:pic>
      <p:sp>
        <p:nvSpPr>
          <p:cNvPr id="45" name="10"/>
          <p:cNvSpPr>
            <a:spLocks noGrp="1"/>
          </p:cNvSpPr>
          <p:nvPr/>
        </p:nvSpPr>
        <p:spPr>
          <a:xfrm>
            <a:off x="11668125" y="6600825"/>
            <a:ext cx="428625" cy="200025"/>
          </a:xfrm>
          <a:prstGeom prst="rect">
            <a:avLst/>
          </a:prstGeom>
          <a:noFill/>
          <a:ln w="0">
            <a:noFill/>
          </a:ln>
        </p:spPr>
        <p:txBody>
          <a:bodyPr wrap="square" lIns="0" tIns="0" rIns="0" bIns="0" anchor="t">
            <a:noAutofit/>
          </a:bodyPr>
          <a:lstStyle>
            <a:defPPr algn="r">
              <a:defRPr sz="1200" b="0">
                <a:solidFill>
                  <a:srgbClr val="FFFFFF"/>
                </a:solidFill>
                <a:latin typeface="Arial" panose="020B0604020202020204"/>
                <a:ea typeface="Arial" panose="020B0604020202020204"/>
                <a:cs typeface="Arial" panose="020B0604020202020204"/>
              </a:defRPr>
            </a:defPPr>
          </a:lstStyle>
          <a:p>
            <a:pPr algn="r">
              <a:defRPr sz="1200" b="0">
                <a:solidFill>
                  <a:srgbClr val="FFFFFF"/>
                </a:solidFill>
                <a:latin typeface="Arial" panose="020B0604020202020204"/>
                <a:ea typeface="Arial" panose="020B0604020202020204"/>
                <a:cs typeface="Arial" panose="020B0604020202020204"/>
              </a:defRPr>
            </a:pPr>
            <a:r>
              <a:rPr lang="en-US" sz="1200" b="0">
                <a:solidFill>
                  <a:srgbClr val="FFFFFF"/>
                </a:solidFill>
                <a:latin typeface="Arial" panose="020B0604020202020204"/>
                <a:ea typeface="Arial" panose="020B0604020202020204"/>
                <a:cs typeface="Arial" panose="020B0604020202020204"/>
              </a:rPr>
              <a:t>7</a:t>
            </a:r>
            <a:endParaRPr lang="en-US" sz="1200" b="0">
              <a:solidFill>
                <a:srgbClr val="FFFFFF"/>
              </a:solidFill>
              <a:latin typeface="Arial" panose="020B0604020202020204"/>
              <a:ea typeface="Arial" panose="020B0604020202020204"/>
              <a:cs typeface="Arial" panose="020B0604020202020204"/>
            </a:endParaRPr>
          </a:p>
        </p:txBody>
      </p:sp>
      <p:sp>
        <p:nvSpPr>
          <p:cNvPr id="46" name="矩形 45"/>
          <p:cNvSpPr>
            <a:spLocks noGrp="1"/>
          </p:cNvSpPr>
          <p:nvPr/>
        </p:nvSpPr>
        <p:spPr>
          <a:xfrm>
            <a:off x="333375" y="1133475"/>
            <a:ext cx="2590800" cy="952500"/>
          </a:xfrm>
          <a:prstGeom prst="rect">
            <a:avLst/>
          </a:prstGeom>
          <a:solidFill>
            <a:srgbClr val="F2F5F8"/>
          </a:solidFill>
          <a:ln w="9525">
            <a:solidFill>
              <a:srgbClr val="2B519A"/>
            </a:solidFill>
            <a:prstDash val="solid"/>
          </a:ln>
        </p:spPr>
      </p:sp>
      <p:sp>
        <p:nvSpPr>
          <p:cNvPr id="47" name="Recorded data"/>
          <p:cNvSpPr>
            <a:spLocks noGrp="1"/>
          </p:cNvSpPr>
          <p:nvPr/>
        </p:nvSpPr>
        <p:spPr>
          <a:xfrm>
            <a:off x="447675" y="1247775"/>
            <a:ext cx="2362200" cy="333375"/>
          </a:xfrm>
          <a:prstGeom prst="rect">
            <a:avLst/>
          </a:prstGeom>
          <a:noFill/>
          <a:ln w="0">
            <a:noFill/>
          </a:ln>
        </p:spPr>
        <p:txBody>
          <a:bodyPr wrap="square" lIns="0" tIns="0" rIns="0" bIns="0" anchor="t">
            <a:noAutofit/>
          </a:bodyPr>
          <a:lstStyle>
            <a:defPPr algn="l">
              <a:defRPr sz="1875" b="1">
                <a:solidFill>
                  <a:srgbClr val="2B519A"/>
                </a:solidFill>
                <a:latin typeface="Arial" panose="020B0604020202020204"/>
                <a:ea typeface="Arial" panose="020B0604020202020204"/>
                <a:cs typeface="Arial" panose="020B0604020202020204"/>
              </a:defRPr>
            </a:defPPr>
          </a:lstStyle>
          <a:p>
            <a:pPr algn="l">
              <a:defRPr sz="1875" b="1">
                <a:solidFill>
                  <a:srgbClr val="2B519A"/>
                </a:solidFill>
                <a:latin typeface="Arial" panose="020B0604020202020204"/>
                <a:ea typeface="Arial" panose="020B0604020202020204"/>
                <a:cs typeface="Arial" panose="020B0604020202020204"/>
              </a:defRPr>
            </a:pPr>
            <a:r>
              <a:rPr sz="1875" b="1">
                <a:solidFill>
                  <a:srgbClr val="2B519A"/>
                </a:solidFill>
                <a:latin typeface="Arial" panose="020B0604020202020204"/>
                <a:ea typeface="Arial" panose="020B0604020202020204"/>
                <a:cs typeface="Arial" panose="020B0604020202020204"/>
              </a:rPr>
              <a:t>Recorded data</a:t>
            </a:r>
            <a:endParaRPr sz="1875" b="1">
              <a:solidFill>
                <a:srgbClr val="2B519A"/>
              </a:solidFill>
              <a:latin typeface="Arial" panose="020B0604020202020204"/>
              <a:ea typeface="Arial" panose="020B0604020202020204"/>
              <a:cs typeface="Arial" panose="020B0604020202020204"/>
            </a:endParaRPr>
          </a:p>
        </p:txBody>
      </p:sp>
      <p:sp>
        <p:nvSpPr>
          <p:cNvPr id="48" name="E²acc(t), Δf(t)"/>
          <p:cNvSpPr>
            <a:spLocks noGrp="1"/>
          </p:cNvSpPr>
          <p:nvPr/>
        </p:nvSpPr>
        <p:spPr>
          <a:xfrm>
            <a:off x="447675" y="1647825"/>
            <a:ext cx="2362200" cy="400050"/>
          </a:xfrm>
          <a:prstGeom prst="rect">
            <a:avLst/>
          </a:prstGeom>
          <a:noFill/>
          <a:ln w="0">
            <a:noFill/>
          </a:ln>
        </p:spPr>
        <p:txBody>
          <a:bodyPr wrap="square" lIns="0" tIns="0" rIns="0" bIns="0" anchor="t">
            <a:noAutofit/>
          </a:bodyPr>
          <a:lstStyle>
            <a:defPPr algn="l">
              <a:defRPr sz="1725" b="0">
                <a:solidFill>
                  <a:srgbClr val="000000"/>
                </a:solidFill>
                <a:latin typeface="Arial" panose="020B0604020202020204"/>
                <a:ea typeface="Arial" panose="020B0604020202020204"/>
                <a:cs typeface="Arial" panose="020B0604020202020204"/>
              </a:defRPr>
            </a:defPPr>
          </a:lstStyle>
          <a:p>
            <a:pPr algn="l">
              <a:defRPr sz="1725" b="0">
                <a:solidFill>
                  <a:srgbClr val="000000"/>
                </a:solidFill>
                <a:latin typeface="Arial" panose="020B0604020202020204"/>
                <a:ea typeface="Arial" panose="020B0604020202020204"/>
                <a:cs typeface="Arial" panose="020B0604020202020204"/>
              </a:defRPr>
            </a:pPr>
            <a:r>
              <a:rPr sz="1725" b="0">
                <a:solidFill>
                  <a:srgbClr val="000000"/>
                </a:solidFill>
                <a:latin typeface="Arial" panose="020B0604020202020204"/>
                <a:ea typeface="Arial" panose="020B0604020202020204"/>
                <a:cs typeface="Arial" panose="020B0604020202020204"/>
              </a:rPr>
              <a:t>E²acc(t), Δf(t)</a:t>
            </a:r>
            <a:endParaRPr sz="1725" b="0">
              <a:solidFill>
                <a:srgbClr val="000000"/>
              </a:solidFill>
              <a:latin typeface="Arial" panose="020B0604020202020204"/>
              <a:ea typeface="Arial" panose="020B0604020202020204"/>
              <a:cs typeface="Arial" panose="020B0604020202020204"/>
            </a:endParaRPr>
          </a:p>
        </p:txBody>
      </p:sp>
      <p:sp>
        <p:nvSpPr>
          <p:cNvPr id="49" name="直接连接符 48"/>
          <p:cNvSpPr>
            <a:spLocks noGrp="1"/>
          </p:cNvSpPr>
          <p:nvPr/>
        </p:nvSpPr>
        <p:spPr>
          <a:xfrm>
            <a:off x="2981325" y="1609725"/>
            <a:ext cx="200025" cy="0"/>
          </a:xfrm>
          <a:prstGeom prst="line">
            <a:avLst/>
          </a:prstGeom>
          <a:noFill/>
          <a:ln w="19050">
            <a:solidFill>
              <a:srgbClr val="2B519A"/>
            </a:solidFill>
          </a:ln>
        </p:spPr>
      </p:sp>
      <p:sp>
        <p:nvSpPr>
          <p:cNvPr id="50" name="等腰三角形 49"/>
          <p:cNvSpPr>
            <a:spLocks noGrp="1"/>
          </p:cNvSpPr>
          <p:nvPr/>
        </p:nvSpPr>
        <p:spPr>
          <a:xfrm rot="5400000">
            <a:off x="3152775" y="1552575"/>
            <a:ext cx="123825" cy="123825"/>
          </a:xfrm>
          <a:prstGeom prst="triangle">
            <a:avLst/>
          </a:prstGeom>
          <a:solidFill>
            <a:srgbClr val="2B519A"/>
          </a:solidFill>
          <a:ln w="0">
            <a:noFill/>
          </a:ln>
        </p:spPr>
      </p:sp>
      <p:sp>
        <p:nvSpPr>
          <p:cNvPr id="51" name="矩形 50"/>
          <p:cNvSpPr>
            <a:spLocks noGrp="1"/>
          </p:cNvSpPr>
          <p:nvPr/>
        </p:nvSpPr>
        <p:spPr>
          <a:xfrm>
            <a:off x="3267075" y="1133475"/>
            <a:ext cx="2590800" cy="952500"/>
          </a:xfrm>
          <a:prstGeom prst="rect">
            <a:avLst/>
          </a:prstGeom>
          <a:solidFill>
            <a:srgbClr val="F2F5F8"/>
          </a:solidFill>
          <a:ln w="9525">
            <a:solidFill>
              <a:srgbClr val="2B519A"/>
            </a:solidFill>
            <a:prstDash val="solid"/>
          </a:ln>
        </p:spPr>
      </p:sp>
      <p:sp>
        <p:nvSpPr>
          <p:cNvPr id="52" name="Frequency guesses"/>
          <p:cNvSpPr>
            <a:spLocks noGrp="1"/>
          </p:cNvSpPr>
          <p:nvPr/>
        </p:nvSpPr>
        <p:spPr>
          <a:xfrm>
            <a:off x="3381375" y="1247775"/>
            <a:ext cx="2362200" cy="333375"/>
          </a:xfrm>
          <a:prstGeom prst="rect">
            <a:avLst/>
          </a:prstGeom>
          <a:noFill/>
          <a:ln w="0">
            <a:noFill/>
          </a:ln>
        </p:spPr>
        <p:txBody>
          <a:bodyPr wrap="square" lIns="0" tIns="0" rIns="0" bIns="0" anchor="t">
            <a:noAutofit/>
          </a:bodyPr>
          <a:lstStyle>
            <a:defPPr algn="l">
              <a:defRPr sz="1875" b="1">
                <a:solidFill>
                  <a:srgbClr val="2B519A"/>
                </a:solidFill>
                <a:latin typeface="Arial" panose="020B0604020202020204"/>
                <a:ea typeface="Arial" panose="020B0604020202020204"/>
                <a:cs typeface="Arial" panose="020B0604020202020204"/>
              </a:defRPr>
            </a:defPPr>
          </a:lstStyle>
          <a:p>
            <a:pPr algn="l">
              <a:defRPr sz="1875" b="1">
                <a:solidFill>
                  <a:srgbClr val="2B519A"/>
                </a:solidFill>
                <a:latin typeface="Arial" panose="020B0604020202020204"/>
                <a:ea typeface="Arial" panose="020B0604020202020204"/>
                <a:cs typeface="Arial" panose="020B0604020202020204"/>
              </a:defRPr>
            </a:pPr>
            <a:r>
              <a:rPr sz="1875" b="1">
                <a:solidFill>
                  <a:srgbClr val="2B519A"/>
                </a:solidFill>
                <a:latin typeface="Arial" panose="020B0604020202020204"/>
                <a:ea typeface="Arial" panose="020B0604020202020204"/>
                <a:cs typeface="Arial" panose="020B0604020202020204"/>
              </a:rPr>
              <a:t>Frequency guesses</a:t>
            </a:r>
            <a:endParaRPr sz="1875" b="1">
              <a:solidFill>
                <a:srgbClr val="2B519A"/>
              </a:solidFill>
              <a:latin typeface="Arial" panose="020B0604020202020204"/>
              <a:ea typeface="Arial" panose="020B0604020202020204"/>
              <a:cs typeface="Arial" panose="020B0604020202020204"/>
            </a:endParaRPr>
          </a:p>
        </p:txBody>
      </p:sp>
      <p:sp>
        <p:nvSpPr>
          <p:cNvPr id="53" name="Spectrum of transient"/>
          <p:cNvSpPr>
            <a:spLocks noGrp="1"/>
          </p:cNvSpPr>
          <p:nvPr/>
        </p:nvSpPr>
        <p:spPr>
          <a:xfrm>
            <a:off x="3381375" y="1647825"/>
            <a:ext cx="2362200" cy="400050"/>
          </a:xfrm>
          <a:prstGeom prst="rect">
            <a:avLst/>
          </a:prstGeom>
          <a:noFill/>
          <a:ln w="0">
            <a:noFill/>
          </a:ln>
        </p:spPr>
        <p:txBody>
          <a:bodyPr wrap="square" lIns="0" tIns="0" rIns="0" bIns="0" anchor="t">
            <a:noAutofit/>
          </a:bodyPr>
          <a:lstStyle>
            <a:defPPr algn="l">
              <a:defRPr sz="1725" b="0">
                <a:solidFill>
                  <a:srgbClr val="000000"/>
                </a:solidFill>
                <a:latin typeface="Arial" panose="020B0604020202020204"/>
                <a:ea typeface="Arial" panose="020B0604020202020204"/>
                <a:cs typeface="Arial" panose="020B0604020202020204"/>
              </a:defRPr>
            </a:defPPr>
          </a:lstStyle>
          <a:p>
            <a:pPr algn="l">
              <a:defRPr sz="1725" b="0">
                <a:solidFill>
                  <a:srgbClr val="000000"/>
                </a:solidFill>
                <a:latin typeface="Arial" panose="020B0604020202020204"/>
                <a:ea typeface="Arial" panose="020B0604020202020204"/>
                <a:cs typeface="Arial" panose="020B0604020202020204"/>
              </a:defRPr>
            </a:pPr>
            <a:r>
              <a:rPr sz="1725" b="0">
                <a:solidFill>
                  <a:srgbClr val="000000"/>
                </a:solidFill>
                <a:latin typeface="Arial" panose="020B0604020202020204"/>
                <a:ea typeface="Arial" panose="020B0604020202020204"/>
                <a:cs typeface="Arial" panose="020B0604020202020204"/>
              </a:rPr>
              <a:t>Spectrum of transient</a:t>
            </a:r>
            <a:endParaRPr sz="1725" b="0">
              <a:solidFill>
                <a:srgbClr val="000000"/>
              </a:solidFill>
              <a:latin typeface="Arial" panose="020B0604020202020204"/>
              <a:ea typeface="Arial" panose="020B0604020202020204"/>
              <a:cs typeface="Arial" panose="020B0604020202020204"/>
            </a:endParaRPr>
          </a:p>
        </p:txBody>
      </p:sp>
      <p:sp>
        <p:nvSpPr>
          <p:cNvPr id="54" name="直接连接符 53"/>
          <p:cNvSpPr>
            <a:spLocks noGrp="1"/>
          </p:cNvSpPr>
          <p:nvPr/>
        </p:nvSpPr>
        <p:spPr>
          <a:xfrm>
            <a:off x="5915025" y="1609725"/>
            <a:ext cx="200025" cy="0"/>
          </a:xfrm>
          <a:prstGeom prst="line">
            <a:avLst/>
          </a:prstGeom>
          <a:noFill/>
          <a:ln w="19050">
            <a:solidFill>
              <a:srgbClr val="2B519A"/>
            </a:solidFill>
          </a:ln>
        </p:spPr>
      </p:sp>
      <p:sp>
        <p:nvSpPr>
          <p:cNvPr id="55" name="等腰三角形 54"/>
          <p:cNvSpPr>
            <a:spLocks noGrp="1"/>
          </p:cNvSpPr>
          <p:nvPr/>
        </p:nvSpPr>
        <p:spPr>
          <a:xfrm rot="5400000">
            <a:off x="6086475" y="1552575"/>
            <a:ext cx="123825" cy="123825"/>
          </a:xfrm>
          <a:prstGeom prst="triangle">
            <a:avLst/>
          </a:prstGeom>
          <a:solidFill>
            <a:srgbClr val="2B519A"/>
          </a:solidFill>
          <a:ln w="0">
            <a:noFill/>
          </a:ln>
        </p:spPr>
      </p:sp>
      <p:sp>
        <p:nvSpPr>
          <p:cNvPr id="56" name="矩形 55"/>
          <p:cNvSpPr>
            <a:spLocks noGrp="1"/>
          </p:cNvSpPr>
          <p:nvPr/>
        </p:nvSpPr>
        <p:spPr>
          <a:xfrm>
            <a:off x="6200775" y="1133475"/>
            <a:ext cx="2590800" cy="952500"/>
          </a:xfrm>
          <a:prstGeom prst="rect">
            <a:avLst/>
          </a:prstGeom>
          <a:solidFill>
            <a:srgbClr val="F2F5F8"/>
          </a:solidFill>
          <a:ln w="9525">
            <a:solidFill>
              <a:srgbClr val="2B519A"/>
            </a:solidFill>
            <a:prstDash val="solid"/>
          </a:ln>
        </p:spPr>
      </p:sp>
      <p:sp>
        <p:nvSpPr>
          <p:cNvPr id="57" name="Physical model"/>
          <p:cNvSpPr>
            <a:spLocks noGrp="1"/>
          </p:cNvSpPr>
          <p:nvPr/>
        </p:nvSpPr>
        <p:spPr>
          <a:xfrm>
            <a:off x="6315075" y="1247775"/>
            <a:ext cx="2362200" cy="333375"/>
          </a:xfrm>
          <a:prstGeom prst="rect">
            <a:avLst/>
          </a:prstGeom>
          <a:noFill/>
          <a:ln w="0">
            <a:noFill/>
          </a:ln>
        </p:spPr>
        <p:txBody>
          <a:bodyPr wrap="square" lIns="0" tIns="0" rIns="0" bIns="0" anchor="t">
            <a:noAutofit/>
          </a:bodyPr>
          <a:lstStyle>
            <a:defPPr algn="l">
              <a:defRPr sz="1875" b="1">
                <a:solidFill>
                  <a:srgbClr val="2B519A"/>
                </a:solidFill>
                <a:latin typeface="Arial" panose="020B0604020202020204"/>
                <a:ea typeface="Arial" panose="020B0604020202020204"/>
                <a:cs typeface="Arial" panose="020B0604020202020204"/>
              </a:defRPr>
            </a:defPPr>
          </a:lstStyle>
          <a:p>
            <a:pPr algn="l">
              <a:defRPr sz="1875" b="1">
                <a:solidFill>
                  <a:srgbClr val="2B519A"/>
                </a:solidFill>
                <a:latin typeface="Arial" panose="020B0604020202020204"/>
                <a:ea typeface="Arial" panose="020B0604020202020204"/>
                <a:cs typeface="Arial" panose="020B0604020202020204"/>
              </a:defRPr>
            </a:pPr>
            <a:r>
              <a:rPr sz="1875" b="1">
                <a:solidFill>
                  <a:srgbClr val="2B519A"/>
                </a:solidFill>
                <a:latin typeface="Arial" panose="020B0604020202020204"/>
                <a:ea typeface="Arial" panose="020B0604020202020204"/>
                <a:cs typeface="Arial" panose="020B0604020202020204"/>
              </a:rPr>
              <a:t>Physical model</a:t>
            </a:r>
            <a:endParaRPr sz="1875" b="1">
              <a:solidFill>
                <a:srgbClr val="2B519A"/>
              </a:solidFill>
              <a:latin typeface="Arial" panose="020B0604020202020204"/>
              <a:ea typeface="Arial" panose="020B0604020202020204"/>
              <a:cs typeface="Arial" panose="020B0604020202020204"/>
            </a:endParaRPr>
          </a:p>
        </p:txBody>
      </p:sp>
      <p:sp>
        <p:nvSpPr>
          <p:cNvPr id="58" name="MATLAB idgrey"/>
          <p:cNvSpPr>
            <a:spLocks noGrp="1"/>
          </p:cNvSpPr>
          <p:nvPr/>
        </p:nvSpPr>
        <p:spPr>
          <a:xfrm>
            <a:off x="6315075" y="1647825"/>
            <a:ext cx="2362200" cy="400050"/>
          </a:xfrm>
          <a:prstGeom prst="rect">
            <a:avLst/>
          </a:prstGeom>
          <a:noFill/>
          <a:ln w="0">
            <a:noFill/>
          </a:ln>
        </p:spPr>
        <p:txBody>
          <a:bodyPr wrap="square" lIns="0" tIns="0" rIns="0" bIns="0" anchor="t">
            <a:noAutofit/>
          </a:bodyPr>
          <a:lstStyle>
            <a:defPPr algn="l">
              <a:defRPr sz="1725" b="0">
                <a:solidFill>
                  <a:srgbClr val="000000"/>
                </a:solidFill>
                <a:latin typeface="Arial" panose="020B0604020202020204"/>
                <a:ea typeface="Arial" panose="020B0604020202020204"/>
                <a:cs typeface="Arial" panose="020B0604020202020204"/>
              </a:defRPr>
            </a:defPPr>
          </a:lstStyle>
          <a:p>
            <a:pPr algn="l">
              <a:defRPr sz="1725" b="0">
                <a:solidFill>
                  <a:srgbClr val="000000"/>
                </a:solidFill>
                <a:latin typeface="Arial" panose="020B0604020202020204"/>
                <a:ea typeface="Arial" panose="020B0604020202020204"/>
                <a:cs typeface="Arial" panose="020B0604020202020204"/>
              </a:defRPr>
            </a:pPr>
            <a:r>
              <a:rPr sz="1725" b="0">
                <a:solidFill>
                  <a:srgbClr val="000000"/>
                </a:solidFill>
                <a:latin typeface="Arial" panose="020B0604020202020204"/>
                <a:ea typeface="Arial" panose="020B0604020202020204"/>
                <a:cs typeface="Arial" panose="020B0604020202020204"/>
              </a:rPr>
              <a:t>MATLAB idgrey</a:t>
            </a:r>
            <a:endParaRPr sz="1725" b="0">
              <a:solidFill>
                <a:srgbClr val="000000"/>
              </a:solidFill>
              <a:latin typeface="Arial" panose="020B0604020202020204"/>
              <a:ea typeface="Arial" panose="020B0604020202020204"/>
              <a:cs typeface="Arial" panose="020B0604020202020204"/>
            </a:endParaRPr>
          </a:p>
        </p:txBody>
      </p:sp>
      <p:sp>
        <p:nvSpPr>
          <p:cNvPr id="59" name="直接连接符 58"/>
          <p:cNvSpPr>
            <a:spLocks noGrp="1"/>
          </p:cNvSpPr>
          <p:nvPr/>
        </p:nvSpPr>
        <p:spPr>
          <a:xfrm>
            <a:off x="8848725" y="1609725"/>
            <a:ext cx="200025" cy="0"/>
          </a:xfrm>
          <a:prstGeom prst="line">
            <a:avLst/>
          </a:prstGeom>
          <a:noFill/>
          <a:ln w="19050">
            <a:solidFill>
              <a:srgbClr val="2B519A"/>
            </a:solidFill>
          </a:ln>
        </p:spPr>
      </p:sp>
      <p:sp>
        <p:nvSpPr>
          <p:cNvPr id="60" name="等腰三角形 59"/>
          <p:cNvSpPr>
            <a:spLocks noGrp="1"/>
          </p:cNvSpPr>
          <p:nvPr/>
        </p:nvSpPr>
        <p:spPr>
          <a:xfrm rot="5400000">
            <a:off x="9020175" y="1552575"/>
            <a:ext cx="123825" cy="123825"/>
          </a:xfrm>
          <a:prstGeom prst="triangle">
            <a:avLst/>
          </a:prstGeom>
          <a:solidFill>
            <a:srgbClr val="2B519A"/>
          </a:solidFill>
          <a:ln w="0">
            <a:noFill/>
          </a:ln>
        </p:spPr>
      </p:sp>
      <p:sp>
        <p:nvSpPr>
          <p:cNvPr id="61" name="矩形 60"/>
          <p:cNvSpPr>
            <a:spLocks noGrp="1"/>
          </p:cNvSpPr>
          <p:nvPr/>
        </p:nvSpPr>
        <p:spPr>
          <a:xfrm>
            <a:off x="9134475" y="1133475"/>
            <a:ext cx="2590800" cy="952500"/>
          </a:xfrm>
          <a:prstGeom prst="rect">
            <a:avLst/>
          </a:prstGeom>
          <a:solidFill>
            <a:srgbClr val="F2F5F8"/>
          </a:solidFill>
          <a:ln w="9525">
            <a:solidFill>
              <a:srgbClr val="2B519A"/>
            </a:solidFill>
            <a:prstDash val="solid"/>
          </a:ln>
        </p:spPr>
      </p:sp>
      <p:sp>
        <p:nvSpPr>
          <p:cNvPr id="62" name="Parameter fit"/>
          <p:cNvSpPr>
            <a:spLocks noGrp="1"/>
          </p:cNvSpPr>
          <p:nvPr/>
        </p:nvSpPr>
        <p:spPr>
          <a:xfrm>
            <a:off x="9248775" y="1247775"/>
            <a:ext cx="2362200" cy="333375"/>
          </a:xfrm>
          <a:prstGeom prst="rect">
            <a:avLst/>
          </a:prstGeom>
          <a:noFill/>
          <a:ln w="0">
            <a:noFill/>
          </a:ln>
        </p:spPr>
        <p:txBody>
          <a:bodyPr wrap="square" lIns="0" tIns="0" rIns="0" bIns="0" anchor="t">
            <a:noAutofit/>
          </a:bodyPr>
          <a:lstStyle>
            <a:defPPr algn="l">
              <a:defRPr sz="1875" b="1">
                <a:solidFill>
                  <a:srgbClr val="2B519A"/>
                </a:solidFill>
                <a:latin typeface="Arial" panose="020B0604020202020204"/>
                <a:ea typeface="Arial" panose="020B0604020202020204"/>
                <a:cs typeface="Arial" panose="020B0604020202020204"/>
              </a:defRPr>
            </a:defPPr>
          </a:lstStyle>
          <a:p>
            <a:pPr algn="l">
              <a:defRPr sz="1875" b="1">
                <a:solidFill>
                  <a:srgbClr val="2B519A"/>
                </a:solidFill>
                <a:latin typeface="Arial" panose="020B0604020202020204"/>
                <a:ea typeface="Arial" panose="020B0604020202020204"/>
                <a:cs typeface="Arial" panose="020B0604020202020204"/>
              </a:defRPr>
            </a:pPr>
            <a:r>
              <a:rPr sz="1875" b="1">
                <a:solidFill>
                  <a:srgbClr val="2B519A"/>
                </a:solidFill>
                <a:latin typeface="Arial" panose="020B0604020202020204"/>
                <a:ea typeface="Arial" panose="020B0604020202020204"/>
                <a:cs typeface="Arial" panose="020B0604020202020204"/>
              </a:rPr>
              <a:t>Parameter fit</a:t>
            </a:r>
            <a:endParaRPr sz="1875" b="1">
              <a:solidFill>
                <a:srgbClr val="2B519A"/>
              </a:solidFill>
              <a:latin typeface="Arial" panose="020B0604020202020204"/>
              <a:ea typeface="Arial" panose="020B0604020202020204"/>
              <a:cs typeface="Arial" panose="020B0604020202020204"/>
            </a:endParaRPr>
          </a:p>
        </p:txBody>
      </p:sp>
      <p:sp>
        <p:nvSpPr>
          <p:cNvPr id="63" name="MATLAB greyest"/>
          <p:cNvSpPr>
            <a:spLocks noGrp="1"/>
          </p:cNvSpPr>
          <p:nvPr/>
        </p:nvSpPr>
        <p:spPr>
          <a:xfrm>
            <a:off x="9248775" y="1647825"/>
            <a:ext cx="2362200" cy="400050"/>
          </a:xfrm>
          <a:prstGeom prst="rect">
            <a:avLst/>
          </a:prstGeom>
          <a:noFill/>
          <a:ln w="0">
            <a:noFill/>
          </a:ln>
        </p:spPr>
        <p:txBody>
          <a:bodyPr wrap="square" lIns="0" tIns="0" rIns="0" bIns="0" anchor="t">
            <a:noAutofit/>
          </a:bodyPr>
          <a:lstStyle>
            <a:defPPr algn="l">
              <a:defRPr sz="1725" b="0">
                <a:solidFill>
                  <a:srgbClr val="000000"/>
                </a:solidFill>
                <a:latin typeface="Arial" panose="020B0604020202020204"/>
                <a:ea typeface="Arial" panose="020B0604020202020204"/>
                <a:cs typeface="Arial" panose="020B0604020202020204"/>
              </a:defRPr>
            </a:defPPr>
          </a:lstStyle>
          <a:p>
            <a:pPr algn="l">
              <a:defRPr sz="1725" b="0">
                <a:solidFill>
                  <a:srgbClr val="000000"/>
                </a:solidFill>
                <a:latin typeface="Arial" panose="020B0604020202020204"/>
                <a:ea typeface="Arial" panose="020B0604020202020204"/>
                <a:cs typeface="Arial" panose="020B0604020202020204"/>
              </a:defRPr>
            </a:pPr>
            <a:r>
              <a:rPr sz="1725" b="0">
                <a:solidFill>
                  <a:srgbClr val="000000"/>
                </a:solidFill>
                <a:latin typeface="Arial" panose="020B0604020202020204"/>
                <a:ea typeface="Arial" panose="020B0604020202020204"/>
                <a:cs typeface="Arial" panose="020B0604020202020204"/>
              </a:rPr>
              <a:t>MATLAB greyest</a:t>
            </a:r>
            <a:endParaRPr sz="1725" b="0">
              <a:solidFill>
                <a:srgbClr val="000000"/>
              </a:solidFill>
              <a:latin typeface="Arial" panose="020B0604020202020204"/>
              <a:ea typeface="Arial" panose="020B0604020202020204"/>
              <a:cs typeface="Arial" panose="020B0604020202020204"/>
            </a:endParaRPr>
          </a:p>
        </p:txBody>
      </p:sp>
      <p:pic>
        <p:nvPicPr>
          <p:cNvPr id="64" name="图片 63"/>
          <p:cNvPicPr>
            <a:picLocks noChangeAspect="1"/>
          </p:cNvPicPr>
          <p:nvPr/>
        </p:nvPicPr>
        <p:blipFill>
          <a:blip r:embed="rId4"/>
          <a:stretch>
            <a:fillRect/>
          </a:stretch>
        </p:blipFill>
        <p:spPr>
          <a:xfrm>
            <a:off x="-560244" y="2686050"/>
            <a:ext cx="5508338" cy="2828925"/>
          </a:xfrm>
          <a:prstGeom prst="rect">
            <a:avLst/>
          </a:prstGeom>
        </p:spPr>
      </p:pic>
      <p:sp>
        <p:nvSpPr>
          <p:cNvPr id="65" name="Initial frequency values"/>
          <p:cNvSpPr>
            <a:spLocks noGrp="1"/>
          </p:cNvSpPr>
          <p:nvPr/>
        </p:nvSpPr>
        <p:spPr>
          <a:xfrm>
            <a:off x="5680075" y="2562225"/>
            <a:ext cx="3112135" cy="352425"/>
          </a:xfrm>
          <a:prstGeom prst="rect">
            <a:avLst/>
          </a:prstGeom>
          <a:noFill/>
          <a:ln w="0">
            <a:noFill/>
          </a:ln>
        </p:spPr>
        <p:txBody>
          <a:bodyPr wrap="square" lIns="0" tIns="0" rIns="0" bIns="0" anchor="t">
            <a:noAutofit/>
          </a:bodyPr>
          <a:lstStyle>
            <a:defPPr algn="l">
              <a:defRPr sz="2100" b="1">
                <a:solidFill>
                  <a:srgbClr val="2B519A"/>
                </a:solidFill>
                <a:latin typeface="Arial" panose="020B0604020202020204"/>
                <a:ea typeface="Arial" panose="020B0604020202020204"/>
                <a:cs typeface="Arial" panose="020B0604020202020204"/>
              </a:defRPr>
            </a:defPPr>
          </a:lstStyle>
          <a:p>
            <a:pPr algn="l">
              <a:defRPr sz="2100" b="1">
                <a:solidFill>
                  <a:srgbClr val="2B519A"/>
                </a:solidFill>
                <a:latin typeface="Arial" panose="020B0604020202020204"/>
                <a:ea typeface="Arial" panose="020B0604020202020204"/>
                <a:cs typeface="Arial" panose="020B0604020202020204"/>
              </a:defRPr>
            </a:pPr>
            <a:r>
              <a:rPr sz="2100" b="1">
                <a:solidFill>
                  <a:srgbClr val="2B519A"/>
                </a:solidFill>
                <a:latin typeface="Arial" panose="020B0604020202020204"/>
                <a:ea typeface="Arial" panose="020B0604020202020204"/>
                <a:cs typeface="Arial" panose="020B0604020202020204"/>
              </a:rPr>
              <a:t>Initial frequency values</a:t>
            </a:r>
            <a:endParaRPr sz="2100" b="1">
              <a:solidFill>
                <a:srgbClr val="2B519A"/>
              </a:solidFill>
              <a:latin typeface="Arial" panose="020B0604020202020204"/>
              <a:ea typeface="Arial" panose="020B0604020202020204"/>
              <a:cs typeface="Arial" panose="020B0604020202020204"/>
            </a:endParaRPr>
          </a:p>
        </p:txBody>
      </p:sp>
      <mc:AlternateContent xmlns:mc="http://schemas.openxmlformats.org/markup-compatibility/2006">
        <mc:Choice xmlns:a14="http://schemas.microsoft.com/office/drawing/2010/main" Requires="a14">
          <p:sp>
            <p:nvSpPr>
              <p:cNvPr id="66" name="f₁⁽⁰⁾ ≈ 120 Hz&#10;f₂⁽⁰⁾ ≈ 280 Hz&#10;f₃⁽⁰⁾ ≈ 200 Hz"/>
              <p:cNvSpPr>
                <a:spLocks noGrp="1"/>
              </p:cNvSpPr>
              <p:nvPr/>
            </p:nvSpPr>
            <p:spPr>
              <a:xfrm>
                <a:off x="5680075" y="3057525"/>
                <a:ext cx="2177415" cy="1038225"/>
              </a:xfrm>
              <a:prstGeom prst="rect">
                <a:avLst/>
              </a:prstGeom>
              <a:noFill/>
              <a:ln w="0">
                <a:noFill/>
              </a:ln>
            </p:spPr>
            <p:txBody>
              <a:bodyPr wrap="square" lIns="0" tIns="0" rIns="0" bIns="0" anchor="t">
                <a:noAutofit/>
              </a:bodyPr>
              <a:lstStyle>
                <a:defPPr algn="l">
                  <a:defRPr sz="2175" b="0">
                    <a:solidFill>
                      <a:srgbClr val="000000"/>
                    </a:solidFill>
                    <a:latin typeface="Arial" panose="020B0604020202020204"/>
                    <a:ea typeface="Arial" panose="020B0604020202020204"/>
                    <a:cs typeface="Arial" panose="020B0604020202020204"/>
                  </a:defRPr>
                </a:defPPr>
              </a:lstStyle>
              <a:p>
                <a:pPr algn="l">
                  <a:defRPr sz="2175" b="0">
                    <a:solidFill>
                      <a:srgbClr val="000000"/>
                    </a:solidFill>
                    <a:latin typeface="Arial" panose="020B0604020202020204"/>
                    <a:ea typeface="Arial" panose="020B0604020202020204"/>
                    <a:cs typeface="Arial" panose="020B0604020202020204"/>
                  </a:defRPr>
                </a:pPr>
                <a:r>
                  <a:rPr sz="2175" b="0">
                    <a:solidFill>
                      <a:srgbClr val="000000"/>
                    </a:solidFill>
                    <a:latin typeface="Arial" panose="020B0604020202020204"/>
                    <a:ea typeface="Arial" panose="020B0604020202020204"/>
                    <a:cs typeface="Arial" panose="020B0604020202020204"/>
                  </a:rPr>
                  <a:t>f</a:t>
                </a:r>
                <a14:m>
                  <m:oMath xmlns:m="http://schemas.openxmlformats.org/officeDocument/2006/math">
                    <m:r>
                      <a:rPr lang="en-US" sz="2175" b="0">
                        <a:solidFill>
                          <a:srgbClr val="000000"/>
                        </a:solidFill>
                        <a:latin typeface="Cambria Math" panose="02040503050406030204" charset="0"/>
                        <a:ea typeface="Arial" panose="020B0604020202020204"/>
                        <a:cs typeface="Cambria Math" panose="02040503050406030204" charset="0"/>
                      </a:rPr>
                      <m:t>₁⁽⁰⁾</m:t>
                    </m:r>
                  </m:oMath>
                </a14:m>
                <a:r>
                  <a:rPr sz="2175" b="0">
                    <a:solidFill>
                      <a:srgbClr val="000000"/>
                    </a:solidFill>
                    <a:latin typeface="Arial" panose="020B0604020202020204"/>
                    <a:ea typeface="Arial" panose="020B0604020202020204"/>
                    <a:cs typeface="Arial" panose="020B0604020202020204"/>
                  </a:rPr>
                  <a:t> ≈ 120 Hz</a:t>
                </a:r>
                <a:endParaRPr sz="2175" b="0">
                  <a:solidFill>
                    <a:srgbClr val="000000"/>
                  </a:solidFill>
                  <a:latin typeface="Arial" panose="020B0604020202020204"/>
                  <a:ea typeface="Arial" panose="020B0604020202020204"/>
                  <a:cs typeface="Arial" panose="020B0604020202020204"/>
                </a:endParaRPr>
              </a:p>
              <a:p>
                <a:pPr algn="l">
                  <a:defRPr sz="2175" b="0">
                    <a:solidFill>
                      <a:srgbClr val="000000"/>
                    </a:solidFill>
                    <a:latin typeface="Arial" panose="020B0604020202020204"/>
                    <a:ea typeface="Arial" panose="020B0604020202020204"/>
                    <a:cs typeface="Arial" panose="020B0604020202020204"/>
                  </a:defRPr>
                </a:pPr>
                <a14:m>
                  <m:oMath xmlns:m="http://schemas.openxmlformats.org/officeDocument/2006/math">
                    <m:r>
                      <m:rPr>
                        <m:sty m:val="p"/>
                      </m:rPr>
                      <a:rPr lang="en-US" sz="2175" b="0">
                        <a:solidFill>
                          <a:srgbClr val="000000"/>
                        </a:solidFill>
                        <a:latin typeface="Cambria Math" panose="02040503050406030204" charset="0"/>
                        <a:ea typeface="Arial" panose="020B0604020202020204"/>
                        <a:cs typeface="Cambria Math" panose="02040503050406030204" charset="0"/>
                      </a:rPr>
                      <m:t>f</m:t>
                    </m:r>
                    <m:r>
                      <a:rPr lang="en-US" sz="2175" b="0">
                        <a:solidFill>
                          <a:srgbClr val="000000"/>
                        </a:solidFill>
                        <a:latin typeface="Cambria Math" panose="02040503050406030204" charset="0"/>
                        <a:ea typeface="Arial" panose="020B0604020202020204"/>
                        <a:cs typeface="Cambria Math" panose="02040503050406030204" charset="0"/>
                      </a:rPr>
                      <m:t>₂⁽⁰⁾</m:t>
                    </m:r>
                  </m:oMath>
                </a14:m>
                <a:r>
                  <a:rPr sz="2175" b="0">
                    <a:solidFill>
                      <a:srgbClr val="000000"/>
                    </a:solidFill>
                    <a:latin typeface="Arial" panose="020B0604020202020204"/>
                    <a:ea typeface="Arial" panose="020B0604020202020204"/>
                    <a:cs typeface="Arial" panose="020B0604020202020204"/>
                  </a:rPr>
                  <a:t> ≈ 280 Hz</a:t>
                </a:r>
                <a:endParaRPr sz="2175" b="0">
                  <a:solidFill>
                    <a:srgbClr val="000000"/>
                  </a:solidFill>
                  <a:latin typeface="Arial" panose="020B0604020202020204"/>
                  <a:ea typeface="Arial" panose="020B0604020202020204"/>
                  <a:cs typeface="Arial" panose="020B0604020202020204"/>
                </a:endParaRPr>
              </a:p>
              <a:p>
                <a:pPr algn="l">
                  <a:defRPr sz="2175" b="0">
                    <a:solidFill>
                      <a:srgbClr val="000000"/>
                    </a:solidFill>
                    <a:latin typeface="Arial" panose="020B0604020202020204"/>
                    <a:ea typeface="Arial" panose="020B0604020202020204"/>
                    <a:cs typeface="Arial" panose="020B0604020202020204"/>
                  </a:defRPr>
                </a:pPr>
                <a14:m>
                  <m:oMath xmlns:m="http://schemas.openxmlformats.org/officeDocument/2006/math">
                    <m:r>
                      <m:rPr>
                        <m:sty m:val="p"/>
                      </m:rPr>
                      <a:rPr lang="en-US" sz="2175" b="0">
                        <a:solidFill>
                          <a:srgbClr val="000000"/>
                        </a:solidFill>
                        <a:latin typeface="Cambria Math" panose="02040503050406030204" charset="0"/>
                        <a:ea typeface="Arial" panose="020B0604020202020204"/>
                        <a:cs typeface="Cambria Math" panose="02040503050406030204" charset="0"/>
                      </a:rPr>
                      <m:t>f</m:t>
                    </m:r>
                    <m:r>
                      <a:rPr lang="en-US" sz="2175" b="0">
                        <a:solidFill>
                          <a:srgbClr val="000000"/>
                        </a:solidFill>
                        <a:latin typeface="Cambria Math" panose="02040503050406030204" charset="0"/>
                        <a:ea typeface="Arial" panose="020B0604020202020204"/>
                        <a:cs typeface="Cambria Math" panose="02040503050406030204" charset="0"/>
                      </a:rPr>
                      <m:t>₃⁽⁰⁾</m:t>
                    </m:r>
                  </m:oMath>
                </a14:m>
                <a:r>
                  <a:rPr sz="2175" b="0">
                    <a:solidFill>
                      <a:srgbClr val="000000"/>
                    </a:solidFill>
                    <a:latin typeface="Arial" panose="020B0604020202020204"/>
                    <a:ea typeface="Arial" panose="020B0604020202020204"/>
                    <a:cs typeface="Arial" panose="020B0604020202020204"/>
                  </a:rPr>
                  <a:t> ≈ 200 Hz</a:t>
                </a:r>
                <a:endParaRPr sz="2175" b="0">
                  <a:solidFill>
                    <a:srgbClr val="000000"/>
                  </a:solidFill>
                  <a:latin typeface="Arial" panose="020B0604020202020204"/>
                  <a:ea typeface="Arial" panose="020B0604020202020204"/>
                  <a:cs typeface="Arial" panose="020B0604020202020204"/>
                </a:endParaRPr>
              </a:p>
            </p:txBody>
          </p:sp>
        </mc:Choice>
        <mc:Fallback>
          <p:sp>
            <p:nvSpPr>
              <p:cNvPr id="66" name="f₁⁽⁰⁾ ≈ 120 Hz&#10;f₂⁽⁰⁾ ≈ 280 Hz&#10;f₃⁽⁰⁾ ≈ 200 Hz"/>
              <p:cNvSpPr>
                <a:spLocks noRot="1" noChangeAspect="1" noMove="1" noResize="1" noEditPoints="1" noAdjustHandles="1" noChangeArrowheads="1" noChangeShapeType="1" noTextEdit="1"/>
              </p:cNvSpPr>
              <p:nvPr/>
            </p:nvSpPr>
            <p:spPr>
              <a:xfrm>
                <a:off x="5680075" y="3057525"/>
                <a:ext cx="2177415" cy="1038225"/>
              </a:xfrm>
              <a:prstGeom prst="rect">
                <a:avLst/>
              </a:prstGeom>
              <a:blipFill rotWithShape="1">
                <a:blip r:embed="rId5"/>
                <a:stretch>
                  <a:fillRect b="-1346"/>
                </a:stretch>
              </a:blipFill>
              <a:ln w="0">
                <a:noFill/>
              </a:ln>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67" name="ωₖ⁽⁰⁾ = 2πfₖ⁽⁰⁾"/>
              <p:cNvSpPr>
                <a:spLocks noGrp="1"/>
              </p:cNvSpPr>
              <p:nvPr/>
            </p:nvSpPr>
            <p:spPr>
              <a:xfrm>
                <a:off x="5680075" y="4238625"/>
                <a:ext cx="5124450" cy="409575"/>
              </a:xfrm>
              <a:prstGeom prst="rect">
                <a:avLst/>
              </a:prstGeom>
              <a:noFill/>
              <a:ln w="0">
                <a:noFill/>
              </a:ln>
            </p:spPr>
            <p:txBody>
              <a:bodyPr wrap="square" lIns="0" tIns="0" rIns="0" bIns="0" anchor="t">
                <a:noAutofit/>
              </a:bodyPr>
              <a:lstStyle>
                <a:defPPr algn="l">
                  <a:defRPr sz="2175" b="0">
                    <a:solidFill>
                      <a:srgbClr val="000000"/>
                    </a:solidFill>
                    <a:latin typeface="Arial" panose="020B0604020202020204"/>
                    <a:ea typeface="Arial" panose="020B0604020202020204"/>
                    <a:cs typeface="Arial" panose="020B0604020202020204"/>
                  </a:defRPr>
                </a:defPPr>
              </a:lstStyle>
              <a:p>
                <a:pPr algn="l">
                  <a:defRPr sz="2175" b="0">
                    <a:solidFill>
                      <a:srgbClr val="000000"/>
                    </a:solidFill>
                    <a:latin typeface="Arial" panose="020B0604020202020204"/>
                    <a:ea typeface="Arial" panose="020B0604020202020204"/>
                    <a:cs typeface="Arial" panose="020B0604020202020204"/>
                  </a:defRPr>
                </a:pPr>
                <a14:m>
                  <m:oMath xmlns:m="http://schemas.openxmlformats.org/officeDocument/2006/math">
                    <m:r>
                      <m:rPr>
                        <m:sty m:val="p"/>
                      </m:rPr>
                      <a:rPr lang="en-US" sz="2175" b="0">
                        <a:solidFill>
                          <a:srgbClr val="000000"/>
                        </a:solidFill>
                        <a:latin typeface="Cambria Math" panose="02040503050406030204" charset="0"/>
                        <a:ea typeface="Arial" panose="020B0604020202020204"/>
                        <a:cs typeface="Cambria Math" panose="02040503050406030204" charset="0"/>
                      </a:rPr>
                      <m:t>ω</m:t>
                    </m:r>
                    <m:r>
                      <a:rPr lang="en-US" sz="2175" b="0">
                        <a:solidFill>
                          <a:srgbClr val="000000"/>
                        </a:solidFill>
                        <a:latin typeface="Cambria Math" panose="02040503050406030204" charset="0"/>
                        <a:ea typeface="Arial" panose="020B0604020202020204"/>
                        <a:cs typeface="Cambria Math" panose="02040503050406030204" charset="0"/>
                      </a:rPr>
                      <m:t>ₖ⁽⁰⁾</m:t>
                    </m:r>
                  </m:oMath>
                </a14:m>
                <a:r>
                  <a:rPr sz="2175" b="0">
                    <a:solidFill>
                      <a:srgbClr val="000000"/>
                    </a:solidFill>
                    <a:latin typeface="Arial" panose="020B0604020202020204"/>
                    <a:ea typeface="Arial" panose="020B0604020202020204"/>
                    <a:cs typeface="Arial" panose="020B0604020202020204"/>
                  </a:rPr>
                  <a:t> = </a:t>
                </a:r>
                <a14:m>
                  <m:oMath xmlns:m="http://schemas.openxmlformats.org/officeDocument/2006/math">
                    <m:r>
                      <a:rPr lang="en-US" sz="2175" b="0">
                        <a:solidFill>
                          <a:srgbClr val="000000"/>
                        </a:solidFill>
                        <a:latin typeface="Cambria Math" panose="02040503050406030204" charset="0"/>
                        <a:ea typeface="Arial" panose="020B0604020202020204"/>
                        <a:cs typeface="Cambria Math" panose="02040503050406030204" charset="0"/>
                      </a:rPr>
                      <m:t>2</m:t>
                    </m:r>
                    <m:r>
                      <m:rPr>
                        <m:sty m:val="p"/>
                      </m:rPr>
                      <a:rPr lang="en-US" sz="2175" b="0">
                        <a:solidFill>
                          <a:srgbClr val="000000"/>
                        </a:solidFill>
                        <a:latin typeface="Cambria Math" panose="02040503050406030204" charset="0"/>
                        <a:ea typeface="Arial" panose="020B0604020202020204"/>
                        <a:cs typeface="Cambria Math" panose="02040503050406030204" charset="0"/>
                      </a:rPr>
                      <m:t>πf</m:t>
                    </m:r>
                    <m:r>
                      <a:rPr lang="en-US" sz="2175" b="0">
                        <a:solidFill>
                          <a:srgbClr val="000000"/>
                        </a:solidFill>
                        <a:latin typeface="Cambria Math" panose="02040503050406030204" charset="0"/>
                        <a:ea typeface="Arial" panose="020B0604020202020204"/>
                        <a:cs typeface="Cambria Math" panose="02040503050406030204" charset="0"/>
                      </a:rPr>
                      <m:t>ₖ⁽⁰⁾</m:t>
                    </m:r>
                  </m:oMath>
                </a14:m>
                <a:endParaRPr sz="2175" b="0">
                  <a:solidFill>
                    <a:srgbClr val="000000"/>
                  </a:solidFill>
                  <a:latin typeface="Arial" panose="020B0604020202020204"/>
                  <a:ea typeface="Arial" panose="020B0604020202020204"/>
                  <a:cs typeface="Arial" panose="020B0604020202020204"/>
                </a:endParaRPr>
              </a:p>
            </p:txBody>
          </p:sp>
        </mc:Choice>
        <mc:Fallback>
          <p:sp>
            <p:nvSpPr>
              <p:cNvPr id="67" name="ωₖ⁽⁰⁾ = 2πfₖ⁽⁰⁾"/>
              <p:cNvSpPr>
                <a:spLocks noRot="1" noChangeAspect="1" noMove="1" noResize="1" noEditPoints="1" noAdjustHandles="1" noChangeArrowheads="1" noChangeShapeType="1" noTextEdit="1"/>
              </p:cNvSpPr>
              <p:nvPr/>
            </p:nvSpPr>
            <p:spPr>
              <a:xfrm>
                <a:off x="5680075" y="4238625"/>
                <a:ext cx="5124450" cy="409575"/>
              </a:xfrm>
              <a:prstGeom prst="rect">
                <a:avLst/>
              </a:prstGeom>
              <a:blipFill rotWithShape="1">
                <a:blip r:embed="rId6"/>
                <a:stretch>
                  <a:fillRect/>
                </a:stretch>
              </a:blipFill>
              <a:ln w="0">
                <a:noFill/>
              </a:ln>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68" name="Estimate M₀, ωbase and {Mₖ, ωₖ, Qₖ}"/>
              <p:cNvSpPr>
                <a:spLocks noGrp="1"/>
              </p:cNvSpPr>
              <p:nvPr/>
            </p:nvSpPr>
            <p:spPr>
              <a:xfrm>
                <a:off x="7985125" y="4555490"/>
                <a:ext cx="3740150" cy="590550"/>
              </a:xfrm>
              <a:prstGeom prst="rect">
                <a:avLst/>
              </a:prstGeom>
              <a:noFill/>
              <a:ln w="0">
                <a:noFill/>
              </a:ln>
            </p:spPr>
            <p:txBody>
              <a:bodyPr wrap="square" lIns="0" tIns="0" rIns="0" bIns="0" anchor="t">
                <a:noAutofit/>
              </a:bodyPr>
              <a:lstStyle>
                <a:defPPr algn="l">
                  <a:defRPr sz="1875" b="0">
                    <a:solidFill>
                      <a:srgbClr val="000000"/>
                    </a:solidFill>
                    <a:latin typeface="Arial" panose="020B0604020202020204"/>
                    <a:ea typeface="Arial" panose="020B0604020202020204"/>
                    <a:cs typeface="Arial" panose="020B0604020202020204"/>
                  </a:defRPr>
                </a:defPPr>
              </a:lstStyle>
              <a:p>
                <a:pPr algn="l">
                  <a:defRPr sz="1875" b="0">
                    <a:solidFill>
                      <a:srgbClr val="000000"/>
                    </a:solidFill>
                    <a:latin typeface="Arial" panose="020B0604020202020204"/>
                    <a:ea typeface="Arial" panose="020B0604020202020204"/>
                    <a:cs typeface="Arial" panose="020B0604020202020204"/>
                  </a:defRPr>
                </a:pPr>
                <a:r>
                  <a:rPr sz="1875" b="0">
                    <a:solidFill>
                      <a:srgbClr val="000000"/>
                    </a:solidFill>
                    <a:latin typeface="Arial" panose="020B0604020202020204"/>
                    <a:ea typeface="Arial" panose="020B0604020202020204"/>
                    <a:cs typeface="Arial" panose="020B0604020202020204"/>
                  </a:rPr>
                  <a:t>Estimate </a:t>
                </a:r>
                <a14:m>
                  <m:oMath xmlns:m="http://schemas.openxmlformats.org/officeDocument/2006/math">
                    <m:r>
                      <m:rPr>
                        <m:sty m:val="p"/>
                      </m:rPr>
                      <a:rPr lang="en-US" sz="1875" b="0">
                        <a:solidFill>
                          <a:srgbClr val="000000"/>
                        </a:solidFill>
                        <a:latin typeface="Cambria Math" panose="02040503050406030204" charset="0"/>
                        <a:ea typeface="Arial" panose="020B0604020202020204"/>
                        <a:cs typeface="Cambria Math" panose="02040503050406030204" charset="0"/>
                      </a:rPr>
                      <m:t>M</m:t>
                    </m:r>
                    <m:r>
                      <a:rPr lang="en-US" sz="1875" b="0">
                        <a:solidFill>
                          <a:srgbClr val="000000"/>
                        </a:solidFill>
                        <a:latin typeface="Cambria Math" panose="02040503050406030204" charset="0"/>
                        <a:ea typeface="Arial" panose="020B0604020202020204"/>
                        <a:cs typeface="Cambria Math" panose="02040503050406030204" charset="0"/>
                      </a:rPr>
                      <m:t>₀, </m:t>
                    </m:r>
                    <m:r>
                      <m:rPr>
                        <m:sty m:val="p"/>
                      </m:rPr>
                      <a:rPr lang="en-US" sz="1875" b="0">
                        <a:solidFill>
                          <a:srgbClr val="000000"/>
                        </a:solidFill>
                        <a:latin typeface="Cambria Math" panose="02040503050406030204" charset="0"/>
                        <a:ea typeface="Arial" panose="020B0604020202020204"/>
                        <a:cs typeface="Cambria Math" panose="02040503050406030204" charset="0"/>
                      </a:rPr>
                      <m:t>ω</m:t>
                    </m:r>
                    <m:r>
                      <m:rPr>
                        <m:sty m:val="p"/>
                      </m:rPr>
                      <a:rPr lang="en-US" sz="1875" b="0" baseline="-25000">
                        <a:solidFill>
                          <a:srgbClr val="000000"/>
                        </a:solidFill>
                        <a:latin typeface="Cambria Math" panose="02040503050406030204" charset="0"/>
                        <a:ea typeface="Arial" panose="020B0604020202020204"/>
                        <a:cs typeface="Cambria Math" panose="02040503050406030204" charset="0"/>
                      </a:rPr>
                      <m:t>base</m:t>
                    </m:r>
                    <m:r>
                      <a:rPr lang="en-US" sz="1875" b="0">
                        <a:solidFill>
                          <a:srgbClr val="000000"/>
                        </a:solidFill>
                        <a:latin typeface="Cambria Math" panose="02040503050406030204" charset="0"/>
                        <a:ea typeface="Arial" panose="020B0604020202020204"/>
                        <a:cs typeface="Cambria Math" panose="02040503050406030204" charset="0"/>
                      </a:rPr>
                      <m:t> </m:t>
                    </m:r>
                    <m:r>
                      <m:rPr>
                        <m:sty m:val="p"/>
                      </m:rPr>
                      <a:rPr lang="en-US" sz="1875" b="0">
                        <a:solidFill>
                          <a:srgbClr val="000000"/>
                        </a:solidFill>
                        <a:latin typeface="Cambria Math" panose="02040503050406030204" charset="0"/>
                        <a:ea typeface="Arial" panose="020B0604020202020204"/>
                        <a:cs typeface="Cambria Math" panose="02040503050406030204" charset="0"/>
                      </a:rPr>
                      <m:t>and</m:t>
                    </m:r>
                    <m:r>
                      <a:rPr lang="en-US" sz="1875" b="0">
                        <a:solidFill>
                          <a:srgbClr val="000000"/>
                        </a:solidFill>
                        <a:latin typeface="Cambria Math" panose="02040503050406030204" charset="0"/>
                        <a:ea typeface="Arial" panose="020B0604020202020204"/>
                        <a:cs typeface="Cambria Math" panose="02040503050406030204" charset="0"/>
                      </a:rPr>
                      <m:t> {</m:t>
                    </m:r>
                    <m:r>
                      <m:rPr>
                        <m:sty m:val="p"/>
                      </m:rPr>
                      <a:rPr lang="en-US" sz="1875" b="0">
                        <a:solidFill>
                          <a:srgbClr val="000000"/>
                        </a:solidFill>
                        <a:latin typeface="Cambria Math" panose="02040503050406030204" charset="0"/>
                        <a:ea typeface="Arial" panose="020B0604020202020204"/>
                        <a:cs typeface="Cambria Math" panose="02040503050406030204" charset="0"/>
                      </a:rPr>
                      <m:t>M</m:t>
                    </m:r>
                    <m:r>
                      <a:rPr lang="en-US" sz="1875" b="0">
                        <a:solidFill>
                          <a:srgbClr val="000000"/>
                        </a:solidFill>
                        <a:latin typeface="Cambria Math" panose="02040503050406030204" charset="0"/>
                        <a:ea typeface="Arial" panose="020B0604020202020204"/>
                        <a:cs typeface="Cambria Math" panose="02040503050406030204" charset="0"/>
                      </a:rPr>
                      <m:t>ₖ, </m:t>
                    </m:r>
                    <m:r>
                      <m:rPr>
                        <m:sty m:val="p"/>
                      </m:rPr>
                      <a:rPr lang="en-US" sz="1875" b="0">
                        <a:solidFill>
                          <a:srgbClr val="000000"/>
                        </a:solidFill>
                        <a:latin typeface="Cambria Math" panose="02040503050406030204" charset="0"/>
                        <a:ea typeface="Arial" panose="020B0604020202020204"/>
                        <a:cs typeface="Cambria Math" panose="02040503050406030204" charset="0"/>
                      </a:rPr>
                      <m:t>ω</m:t>
                    </m:r>
                    <m:r>
                      <a:rPr lang="en-US" sz="1875" b="0">
                        <a:solidFill>
                          <a:srgbClr val="000000"/>
                        </a:solidFill>
                        <a:latin typeface="Cambria Math" panose="02040503050406030204" charset="0"/>
                        <a:ea typeface="Arial" panose="020B0604020202020204"/>
                        <a:cs typeface="Cambria Math" panose="02040503050406030204" charset="0"/>
                      </a:rPr>
                      <m:t>ₖ, </m:t>
                    </m:r>
                    <m:r>
                      <m:rPr>
                        <m:sty m:val="p"/>
                      </m:rPr>
                      <a:rPr lang="en-US" sz="1875" b="0">
                        <a:solidFill>
                          <a:srgbClr val="000000"/>
                        </a:solidFill>
                        <a:latin typeface="Cambria Math" panose="02040503050406030204" charset="0"/>
                        <a:ea typeface="Arial" panose="020B0604020202020204"/>
                        <a:cs typeface="Cambria Math" panose="02040503050406030204" charset="0"/>
                      </a:rPr>
                      <m:t>Q</m:t>
                    </m:r>
                    <m:r>
                      <a:rPr lang="en-US" sz="1875" b="0">
                        <a:solidFill>
                          <a:srgbClr val="000000"/>
                        </a:solidFill>
                        <a:latin typeface="Cambria Math" panose="02040503050406030204" charset="0"/>
                        <a:ea typeface="Arial" panose="020B0604020202020204"/>
                        <a:cs typeface="Cambria Math" panose="02040503050406030204" charset="0"/>
                      </a:rPr>
                      <m:t>ₖ}</m:t>
                    </m:r>
                  </m:oMath>
                </a14:m>
                <a:endParaRPr sz="1875" b="0">
                  <a:solidFill>
                    <a:srgbClr val="000000"/>
                  </a:solidFill>
                  <a:latin typeface="Arial" panose="020B0604020202020204"/>
                  <a:ea typeface="Arial" panose="020B0604020202020204"/>
                  <a:cs typeface="Arial" panose="020B0604020202020204"/>
                </a:endParaRPr>
              </a:p>
            </p:txBody>
          </p:sp>
        </mc:Choice>
        <mc:Fallback>
          <p:sp>
            <p:nvSpPr>
              <p:cNvPr id="68" name="Estimate M₀, ωbase and {Mₖ, ωₖ, Qₖ}"/>
              <p:cNvSpPr>
                <a:spLocks noRot="1" noChangeAspect="1" noMove="1" noResize="1" noEditPoints="1" noAdjustHandles="1" noChangeArrowheads="1" noChangeShapeType="1" noTextEdit="1"/>
              </p:cNvSpPr>
              <p:nvPr/>
            </p:nvSpPr>
            <p:spPr>
              <a:xfrm>
                <a:off x="7985125" y="4555490"/>
                <a:ext cx="3740150" cy="590550"/>
              </a:xfrm>
              <a:prstGeom prst="rect">
                <a:avLst/>
              </a:prstGeom>
              <a:blipFill rotWithShape="1">
                <a:blip r:embed="rId7"/>
                <a:stretch>
                  <a:fillRect/>
                </a:stretch>
              </a:blipFill>
              <a:ln w="0">
                <a:noFill/>
              </a:ln>
            </p:spPr>
            <p:txBody>
              <a:bodyPr/>
              <a:lstStyle/>
              <a:p>
                <a:r>
                  <a:rPr lang="zh-CN" altLang="en-US">
                    <a:noFill/>
                  </a:rPr>
                  <a:t> </a:t>
                </a:r>
              </a:p>
            </p:txBody>
          </p:sp>
        </mc:Fallback>
      </mc:AlternateContent>
      <p:sp>
        <p:nvSpPr>
          <p:cNvPr id="69" name="矩形 68"/>
          <p:cNvSpPr>
            <a:spLocks noGrp="1"/>
          </p:cNvSpPr>
          <p:nvPr/>
        </p:nvSpPr>
        <p:spPr>
          <a:xfrm>
            <a:off x="314325" y="5800725"/>
            <a:ext cx="11525250" cy="409575"/>
          </a:xfrm>
          <a:prstGeom prst="rect">
            <a:avLst/>
          </a:prstGeom>
          <a:solidFill>
            <a:srgbClr val="E9F0FF"/>
          </a:solidFill>
          <a:ln w="0">
            <a:noFill/>
            <a:prstDash val="solid"/>
          </a:ln>
        </p:spPr>
      </p:sp>
      <p:sp>
        <p:nvSpPr>
          <p:cNvPr id="70" name="Spectral peaks initialize the fit; measured input-output dyn"/>
          <p:cNvSpPr>
            <a:spLocks noGrp="1"/>
          </p:cNvSpPr>
          <p:nvPr/>
        </p:nvSpPr>
        <p:spPr>
          <a:xfrm>
            <a:off x="447675" y="5876925"/>
            <a:ext cx="11239500" cy="304800"/>
          </a:xfrm>
          <a:prstGeom prst="rect">
            <a:avLst/>
          </a:prstGeom>
          <a:noFill/>
          <a:ln w="0">
            <a:noFill/>
          </a:ln>
        </p:spPr>
        <p:txBody>
          <a:bodyPr wrap="square" lIns="0" tIns="0" rIns="0" bIns="0" anchor="t">
            <a:noAutofit/>
          </a:bodyPr>
          <a:lstStyle>
            <a:defPPr algn="l">
              <a:defRPr sz="1725" b="1">
                <a:solidFill>
                  <a:srgbClr val="2B519A"/>
                </a:solidFill>
                <a:latin typeface="Arial" panose="020B0604020202020204"/>
                <a:ea typeface="Arial" panose="020B0604020202020204"/>
                <a:cs typeface="Arial" panose="020B0604020202020204"/>
              </a:defRPr>
            </a:defPPr>
          </a:lstStyle>
          <a:p>
            <a:pPr algn="l">
              <a:defRPr sz="1725" b="1">
                <a:solidFill>
                  <a:srgbClr val="2B519A"/>
                </a:solidFill>
                <a:latin typeface="Arial" panose="020B0604020202020204"/>
                <a:ea typeface="Arial" panose="020B0604020202020204"/>
                <a:cs typeface="Arial" panose="020B0604020202020204"/>
              </a:defRPr>
            </a:pPr>
            <a:r>
              <a:rPr sz="1725" b="1">
                <a:solidFill>
                  <a:srgbClr val="2B519A"/>
                </a:solidFill>
                <a:latin typeface="Arial" panose="020B0604020202020204"/>
                <a:ea typeface="Arial" panose="020B0604020202020204"/>
                <a:cs typeface="Arial" panose="020B0604020202020204"/>
              </a:rPr>
              <a:t>Spectral peaks initialize the fit; measured input-output dynamics determine the model.</a:t>
            </a:r>
            <a:endParaRPr sz="1725" b="1">
              <a:solidFill>
                <a:srgbClr val="2B519A"/>
              </a:solidFill>
              <a:latin typeface="Arial" panose="020B0604020202020204"/>
              <a:ea typeface="Arial" panose="020B0604020202020204"/>
              <a:cs typeface="Arial" panose="020B0604020202020204"/>
            </a:endParaRPr>
          </a:p>
        </p:txBody>
      </p:sp>
      <p:sp>
        <p:nvSpPr>
          <p:cNvPr id="71" name="F. Qiu et al., Fig. 8, Section 3. 120, 280 and 200 Hz are in"/>
          <p:cNvSpPr>
            <a:spLocks noGrp="1"/>
          </p:cNvSpPr>
          <p:nvPr/>
        </p:nvSpPr>
        <p:spPr>
          <a:xfrm>
            <a:off x="323850" y="6296025"/>
            <a:ext cx="11496675" cy="219075"/>
          </a:xfrm>
          <a:prstGeom prst="rect">
            <a:avLst/>
          </a:prstGeom>
          <a:noFill/>
          <a:ln w="0">
            <a:noFill/>
          </a:ln>
        </p:spPr>
        <p:txBody>
          <a:bodyPr wrap="square" lIns="0" tIns="0" rIns="0" bIns="0" anchor="t">
            <a:noAutofit/>
          </a:bodyPr>
          <a:lstStyle>
            <a:defPPr algn="l">
              <a:defRPr sz="900" b="0">
                <a:solidFill>
                  <a:srgbClr val="44546A"/>
                </a:solidFill>
                <a:latin typeface="Arial" panose="020B0604020202020204"/>
                <a:ea typeface="Arial" panose="020B0604020202020204"/>
                <a:cs typeface="Arial" panose="020B0604020202020204"/>
              </a:defRPr>
            </a:defPPr>
          </a:lstStyle>
          <a:p>
            <a:pPr algn="l">
              <a:defRPr sz="900" b="0">
                <a:solidFill>
                  <a:srgbClr val="44546A"/>
                </a:solidFill>
                <a:latin typeface="Arial" panose="020B0604020202020204"/>
                <a:ea typeface="Arial" panose="020B0604020202020204"/>
                <a:cs typeface="Arial" panose="020B0604020202020204"/>
              </a:defRPr>
            </a:pPr>
            <a:r>
              <a:rPr sz="900" b="0">
                <a:solidFill>
                  <a:srgbClr val="44546A"/>
                </a:solidFill>
                <a:latin typeface="Arial" panose="020B0604020202020204"/>
                <a:ea typeface="Arial" panose="020B0604020202020204"/>
                <a:cs typeface="Arial" panose="020B0604020202020204"/>
              </a:rPr>
              <a:t>F. Qiu et al., Fig. 8, Section 3. 120, 280 and 200 Hz are initialization values, not final fitted parameters.</a:t>
            </a:r>
            <a:endParaRPr sz="900" b="0">
              <a:solidFill>
                <a:srgbClr val="44546A"/>
              </a:solidFill>
              <a:latin typeface="Arial" panose="020B0604020202020204"/>
              <a:ea typeface="Arial" panose="020B0604020202020204"/>
              <a:cs typeface="Arial" panose="020B0604020202020204"/>
            </a:endParaRPr>
          </a:p>
        </p:txBody>
      </p:sp>
      <p:sp>
        <p:nvSpPr>
          <p:cNvPr id="2" name="Initial frequency values"/>
          <p:cNvSpPr>
            <a:spLocks noGrp="1"/>
          </p:cNvSpPr>
          <p:nvPr/>
        </p:nvSpPr>
        <p:spPr>
          <a:xfrm>
            <a:off x="8288020" y="3465830"/>
            <a:ext cx="3112135" cy="352425"/>
          </a:xfrm>
          <a:prstGeom prst="rect">
            <a:avLst/>
          </a:prstGeom>
          <a:noFill/>
          <a:ln w="0">
            <a:noFill/>
          </a:ln>
        </p:spPr>
        <p:txBody>
          <a:bodyPr wrap="square" lIns="0" tIns="0" rIns="0" bIns="0" anchor="t">
            <a:noAutofit/>
          </a:bodyPr>
          <a:lstStyle>
            <a:defPPr algn="l">
              <a:defRPr sz="2100" b="1">
                <a:solidFill>
                  <a:srgbClr val="2B519A"/>
                </a:solidFill>
                <a:latin typeface="Arial" panose="020B0604020202020204"/>
                <a:ea typeface="Arial" panose="020B0604020202020204"/>
                <a:cs typeface="Arial" panose="020B0604020202020204"/>
              </a:defRPr>
            </a:defPPr>
          </a:lstStyle>
          <a:p>
            <a:pPr algn="l">
              <a:defRPr sz="2100" b="1">
                <a:solidFill>
                  <a:srgbClr val="2B519A"/>
                </a:solidFill>
                <a:latin typeface="Arial" panose="020B0604020202020204"/>
                <a:ea typeface="Arial" panose="020B0604020202020204"/>
                <a:cs typeface="Arial" panose="020B0604020202020204"/>
              </a:defRPr>
            </a:pPr>
            <a:r>
              <a:rPr lang="en-US" sz="2100" b="1">
                <a:solidFill>
                  <a:srgbClr val="2B519A"/>
                </a:solidFill>
                <a:latin typeface="Arial" panose="020B0604020202020204"/>
                <a:ea typeface="Arial" panose="020B0604020202020204"/>
                <a:cs typeface="Arial" panose="020B0604020202020204"/>
              </a:rPr>
              <a:t>After</a:t>
            </a:r>
            <a:r>
              <a:rPr sz="2100" b="1">
                <a:solidFill>
                  <a:srgbClr val="2B519A"/>
                </a:solidFill>
                <a:latin typeface="Arial" panose="020B0604020202020204"/>
                <a:ea typeface="Arial" panose="020B0604020202020204"/>
                <a:cs typeface="Arial" panose="020B0604020202020204"/>
              </a:rPr>
              <a:t> </a:t>
            </a:r>
            <a:r>
              <a:rPr lang="en-US" sz="2100" b="1">
                <a:solidFill>
                  <a:srgbClr val="2B519A"/>
                </a:solidFill>
                <a:latin typeface="Arial" panose="020B0604020202020204"/>
                <a:ea typeface="Arial" panose="020B0604020202020204"/>
                <a:cs typeface="Arial" panose="020B0604020202020204"/>
              </a:rPr>
              <a:t>many</a:t>
            </a:r>
            <a:r>
              <a:rPr sz="2100" b="1">
                <a:solidFill>
                  <a:srgbClr val="2B519A"/>
                </a:solidFill>
                <a:latin typeface="Arial" panose="020B0604020202020204"/>
                <a:ea typeface="Arial" panose="020B0604020202020204"/>
                <a:cs typeface="Arial" panose="020B0604020202020204"/>
              </a:rPr>
              <a:t> </a:t>
            </a:r>
            <a:r>
              <a:rPr lang="en-US" sz="2100" b="1">
                <a:solidFill>
                  <a:srgbClr val="2B519A"/>
                </a:solidFill>
                <a:latin typeface="Arial" panose="020B0604020202020204"/>
                <a:ea typeface="Arial" panose="020B0604020202020204"/>
                <a:cs typeface="Arial" panose="020B0604020202020204"/>
              </a:rPr>
              <a:t>iterations</a:t>
            </a:r>
            <a:endParaRPr lang="en-US" sz="2100" b="1">
              <a:solidFill>
                <a:srgbClr val="2B519A"/>
              </a:solidFill>
              <a:latin typeface="Arial" panose="020B0604020202020204"/>
              <a:ea typeface="Arial" panose="020B0604020202020204"/>
              <a:cs typeface="Arial" panose="020B0604020202020204"/>
            </a:endParaRPr>
          </a:p>
        </p:txBody>
      </p:sp>
      <mc:AlternateContent xmlns:mc="http://schemas.openxmlformats.org/markup-compatibility/2006">
        <mc:Choice xmlns:a14="http://schemas.microsoft.com/office/drawing/2010/main" Requires="a14">
          <p:sp>
            <p:nvSpPr>
              <p:cNvPr id="3" name="文本框 2"/>
              <p:cNvSpPr txBox="1"/>
              <p:nvPr/>
            </p:nvSpPr>
            <p:spPr>
              <a:xfrm>
                <a:off x="8288020" y="3867150"/>
                <a:ext cx="1012190" cy="398780"/>
              </a:xfrm>
              <a:prstGeom prst="rect">
                <a:avLst/>
              </a:prstGeom>
              <a:noFill/>
            </p:spPr>
            <p:txBody>
              <a:bodyPr wrap="square" rtlCol="0">
                <a:spAutoFit/>
              </a:bodyPr>
              <a:p>
                <a14:m>
                  <m:oMathPara xmlns:m="http://schemas.openxmlformats.org/officeDocument/2006/math">
                    <m:oMathParaPr>
                      <m:jc m:val="left"/>
                    </m:oMathParaPr>
                    <m:oMath xmlns:m="http://schemas.openxmlformats.org/officeDocument/2006/math">
                      <m:r>
                        <a:rPr lang="en-US" altLang="zh-CN" sz="2000" i="1">
                          <a:latin typeface="Cambria Math" panose="02040503050406030204" charset="0"/>
                          <a:cs typeface="Cambria Math" panose="02040503050406030204" charset="0"/>
                        </a:rPr>
                        <m:t>∆</m:t>
                      </m:r>
                      <m:r>
                        <a:rPr lang="en-US" altLang="zh-CN" sz="2000" i="1">
                          <a:latin typeface="Cambria Math" panose="02040503050406030204" charset="0"/>
                          <a:cs typeface="Cambria Math" panose="02040503050406030204" charset="0"/>
                        </a:rPr>
                        <m:t>𝑓</m:t>
                      </m:r>
                      <m:r>
                        <a:rPr lang="en-US" altLang="zh-CN" sz="2000" i="1" baseline="-25000">
                          <a:latin typeface="Cambria Math" panose="02040503050406030204" charset="0"/>
                          <a:cs typeface="Cambria Math" panose="02040503050406030204" charset="0"/>
                        </a:rPr>
                        <m:t>𝑚𝑜𝑑𝑒𝑙</m:t>
                      </m:r>
                    </m:oMath>
                  </m:oMathPara>
                </a14:m>
                <a:endParaRPr lang="en-US" altLang="zh-CN" sz="2000" i="1" baseline="-25000">
                  <a:latin typeface="Cambria Math" panose="02040503050406030204" charset="0"/>
                  <a:cs typeface="Cambria Math" panose="02040503050406030204" charset="0"/>
                </a:endParaRPr>
              </a:p>
            </p:txBody>
          </p:sp>
        </mc:Choice>
        <mc:Fallback>
          <p:sp>
            <p:nvSpPr>
              <p:cNvPr id="3" name="文本框 2"/>
              <p:cNvSpPr txBox="1">
                <a:spLocks noRot="1" noChangeAspect="1" noMove="1" noResize="1" noEditPoints="1" noAdjustHandles="1" noChangeArrowheads="1" noChangeShapeType="1" noTextEdit="1"/>
              </p:cNvSpPr>
              <p:nvPr/>
            </p:nvSpPr>
            <p:spPr>
              <a:xfrm>
                <a:off x="8288020" y="3867150"/>
                <a:ext cx="1012190" cy="398780"/>
              </a:xfrm>
              <a:prstGeom prst="rect">
                <a:avLst/>
              </a:prstGeom>
              <a:blipFill rotWithShape="1">
                <a:blip r:embed="rId8"/>
                <a:stretch>
                  <a:fillRect b="-637"/>
                </a:stretch>
              </a:blipFill>
            </p:spPr>
            <p:txBody>
              <a:bodyPr/>
              <a:lstStyle/>
              <a:p>
                <a:r>
                  <a:rPr lang="zh-CN" altLang="en-US">
                    <a:noFill/>
                  </a:rPr>
                  <a:t> </a:t>
                </a:r>
              </a:p>
            </p:txBody>
          </p:sp>
        </mc:Fallback>
      </mc:AlternateContent>
      <p:cxnSp>
        <p:nvCxnSpPr>
          <p:cNvPr id="4" name="直接箭头连接符 3"/>
          <p:cNvCxnSpPr/>
          <p:nvPr/>
        </p:nvCxnSpPr>
        <p:spPr>
          <a:xfrm>
            <a:off x="9384665" y="4028440"/>
            <a:ext cx="0" cy="0"/>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cxnSp>
        <p:nvCxnSpPr>
          <p:cNvPr id="5" name="直接箭头连接符 4"/>
          <p:cNvCxnSpPr/>
          <p:nvPr/>
        </p:nvCxnSpPr>
        <p:spPr>
          <a:xfrm>
            <a:off x="9426575" y="4060190"/>
            <a:ext cx="572770" cy="6350"/>
          </a:xfrm>
          <a:prstGeom prst="straightConnector1">
            <a:avLst/>
          </a:prstGeom>
          <a:ln w="31750">
            <a:tailEnd type="arrow"/>
          </a:ln>
        </p:spPr>
        <p:style>
          <a:lnRef idx="2">
            <a:schemeClr val="accent1"/>
          </a:lnRef>
          <a:fillRef idx="0">
            <a:srgbClr val="FFFFFF"/>
          </a:fillRef>
          <a:effectRef idx="0">
            <a:srgbClr val="FFFFFF"/>
          </a:effectRef>
          <a:fontRef idx="minor">
            <a:schemeClr val="tx1"/>
          </a:fontRef>
        </p:style>
      </p:cxnSp>
      <mc:AlternateContent xmlns:mc="http://schemas.openxmlformats.org/markup-compatibility/2006">
        <mc:Choice xmlns:a14="http://schemas.microsoft.com/office/drawing/2010/main" Requires="a14">
          <p:sp>
            <p:nvSpPr>
              <p:cNvPr id="6" name="文本框 5"/>
              <p:cNvSpPr txBox="1"/>
              <p:nvPr/>
            </p:nvSpPr>
            <p:spPr>
              <a:xfrm>
                <a:off x="10125710" y="3867785"/>
                <a:ext cx="1012190" cy="398780"/>
              </a:xfrm>
              <a:prstGeom prst="rect">
                <a:avLst/>
              </a:prstGeom>
              <a:noFill/>
            </p:spPr>
            <p:txBody>
              <a:bodyPr wrap="square" rtlCol="0">
                <a:spAutoFit/>
              </a:bodyPr>
              <a:p>
                <a14:m>
                  <m:oMathPara xmlns:m="http://schemas.openxmlformats.org/officeDocument/2006/math">
                    <m:oMathParaPr>
                      <m:jc m:val="left"/>
                    </m:oMathParaPr>
                    <m:oMath xmlns:m="http://schemas.openxmlformats.org/officeDocument/2006/math">
                      <m:r>
                        <a:rPr lang="en-US" altLang="zh-CN" sz="2000" i="1">
                          <a:latin typeface="Cambria Math" panose="02040503050406030204" charset="0"/>
                          <a:cs typeface="Cambria Math" panose="02040503050406030204" charset="0"/>
                        </a:rPr>
                        <m:t>∆</m:t>
                      </m:r>
                      <m:r>
                        <a:rPr lang="en-US" altLang="zh-CN" sz="2000" i="1">
                          <a:latin typeface="Cambria Math" panose="02040503050406030204" charset="0"/>
                          <a:cs typeface="Cambria Math" panose="02040503050406030204" charset="0"/>
                        </a:rPr>
                        <m:t>𝑓</m:t>
                      </m:r>
                      <m:r>
                        <a:rPr lang="en-US" altLang="zh-CN" sz="2000" i="1" baseline="-25000">
                          <a:latin typeface="Cambria Math" panose="02040503050406030204" charset="0"/>
                          <a:cs typeface="Cambria Math" panose="02040503050406030204" charset="0"/>
                        </a:rPr>
                        <m:t>𝑟𝑒𝑎𝑙</m:t>
                      </m:r>
                    </m:oMath>
                  </m:oMathPara>
                </a14:m>
                <a:endParaRPr lang="en-US" altLang="zh-CN" sz="2000" i="1" baseline="-25000">
                  <a:latin typeface="Cambria Math" panose="02040503050406030204" charset="0"/>
                  <a:cs typeface="Cambria Math" panose="02040503050406030204" charset="0"/>
                </a:endParaRPr>
              </a:p>
            </p:txBody>
          </p:sp>
        </mc:Choice>
        <mc:Fallback>
          <p:sp>
            <p:nvSpPr>
              <p:cNvPr id="6" name="文本框 5"/>
              <p:cNvSpPr txBox="1">
                <a:spLocks noRot="1" noChangeAspect="1" noMove="1" noResize="1" noEditPoints="1" noAdjustHandles="1" noChangeArrowheads="1" noChangeShapeType="1" noTextEdit="1"/>
              </p:cNvSpPr>
              <p:nvPr/>
            </p:nvSpPr>
            <p:spPr>
              <a:xfrm>
                <a:off x="10125710" y="3867785"/>
                <a:ext cx="1012190" cy="398780"/>
              </a:xfrm>
              <a:prstGeom prst="rect">
                <a:avLst/>
              </a:prstGeom>
              <a:blipFill rotWithShape="1">
                <a:blip r:embed="rId9"/>
                <a:stretch>
                  <a:fillRect b="-637"/>
                </a:stretch>
              </a:blipFill>
            </p:spPr>
            <p:txBody>
              <a:bodyPr/>
              <a:lstStyle/>
              <a:p>
                <a:r>
                  <a:rPr lang="zh-CN" altLang="en-US">
                    <a:noFill/>
                  </a:rPr>
                  <a:t> </a:t>
                </a:r>
              </a:p>
            </p:txBody>
          </p:sp>
        </mc:Fallback>
      </mc:AlternateContent>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 name="标题 15"/>
          <p:cNvSpPr>
            <a:spLocks noGrp="1"/>
          </p:cNvSpPr>
          <p:nvPr/>
        </p:nvSpPr>
        <p:spPr>
          <a:xfrm>
            <a:off x="2133600" y="262890"/>
            <a:ext cx="6505575" cy="685800"/>
          </a:xfrm>
          <a:prstGeom prst="rect">
            <a:avLst/>
          </a:prstGeom>
        </p:spPr>
        <p:txBody>
          <a:bodyPr wrap="none" lIns="0" tIns="0" rIns="0" bIns="0" anchor="ctr">
            <a:noAutofit/>
          </a:bodyPr>
          <a:lstStyle>
            <a:defPPr algn="ctr">
              <a:defRPr sz="2775" b="1">
                <a:solidFill>
                  <a:srgbClr val="000000"/>
                </a:solidFill>
                <a:latin typeface="Arial" panose="020B0604020202020204"/>
                <a:ea typeface="Arial" panose="020B0604020202020204"/>
                <a:cs typeface="Arial" panose="020B0604020202020204"/>
              </a:defRPr>
            </a:defPPr>
            <a:lvl1pPr algn="l" defTabSz="914400">
              <a:lnSpc>
                <a:spcPct val="90000"/>
              </a:lnSpc>
              <a:spcBef>
                <a:spcPct val="0"/>
              </a:spcBef>
              <a:buNone/>
              <a:defRPr sz="3600" b="1" kern="1200">
                <a:solidFill>
                  <a:schemeClr val="tx1"/>
                </a:solidFill>
                <a:latin typeface="Times New Roman" panose="02020603050405020304"/>
                <a:ea typeface="Times New Roman" panose="02020603050405020304"/>
                <a:cs typeface="Times New Roman" panose="02020603050405020304"/>
              </a:defRPr>
            </a:lvl1pPr>
          </a:lstStyle>
          <a:p>
            <a:pPr algn="ctr">
              <a:buNone/>
              <a:defRPr sz="2775" b="1">
                <a:solidFill>
                  <a:srgbClr val="000000"/>
                </a:solidFill>
                <a:latin typeface="Arial" panose="020B0604020202020204"/>
                <a:ea typeface="Arial" panose="020B0604020202020204"/>
                <a:cs typeface="Arial" panose="020B0604020202020204"/>
              </a:defRPr>
            </a:pPr>
            <a:r>
              <a:rPr sz="2775" b="1">
                <a:solidFill>
                  <a:srgbClr val="000000"/>
                </a:solidFill>
                <a:latin typeface="Arial" panose="020B0604020202020204"/>
                <a:ea typeface="Arial" panose="020B0604020202020204"/>
                <a:cs typeface="Arial" panose="020B0604020202020204"/>
              </a:rPr>
              <a:t>Grey-Box Identification Data</a:t>
            </a:r>
            <a:endParaRPr sz="2775" b="1">
              <a:solidFill>
                <a:srgbClr val="000000"/>
              </a:solidFill>
              <a:latin typeface="Arial" panose="020B0604020202020204"/>
              <a:ea typeface="Arial" panose="020B0604020202020204"/>
              <a:cs typeface="Arial" panose="020B0604020202020204"/>
            </a:endParaRPr>
          </a:p>
        </p:txBody>
      </p:sp>
      <p:sp>
        <p:nvSpPr>
          <p:cNvPr id="14" name="矩形 13"/>
          <p:cNvSpPr>
            <a:spLocks noGrp="1"/>
          </p:cNvSpPr>
          <p:nvPr/>
        </p:nvSpPr>
        <p:spPr>
          <a:xfrm>
            <a:off x="304800" y="1028700"/>
            <a:ext cx="11572875" cy="857250"/>
          </a:xfrm>
          <a:prstGeom prst="rect">
            <a:avLst/>
          </a:prstGeom>
          <a:noFill/>
          <a:ln w="0">
            <a:noFill/>
          </a:ln>
        </p:spPr>
        <p:txBody>
          <a:bodyPr wrap="square" lIns="0" tIns="0" rIns="0" bIns="0" anchor="t">
            <a:noAutofit/>
          </a:bodyPr>
          <a:lstStyle>
            <a:defPPr algn="l">
              <a:defRPr sz="1875" b="0">
                <a:solidFill>
                  <a:srgbClr val="000000"/>
                </a:solidFill>
                <a:latin typeface="Arial" panose="020B0604020202020204"/>
                <a:ea typeface="Arial" panose="020B0604020202020204"/>
                <a:cs typeface="Arial" panose="020B0604020202020204"/>
              </a:defRPr>
            </a:defPPr>
          </a:lstStyle>
          <a:p>
            <a:pPr marL="228600" indent="-114300" algn="l">
              <a:spcAft>
                <a:spcPts val="800"/>
              </a:spcAft>
              <a:buChar char="•"/>
              <a:defRPr sz="1875" b="0">
                <a:solidFill>
                  <a:srgbClr val="000000"/>
                </a:solidFill>
                <a:latin typeface="Arial" panose="020B0604020202020204"/>
                <a:ea typeface="Arial" panose="020B0604020202020204"/>
                <a:cs typeface="Arial" panose="020B0604020202020204"/>
              </a:defRPr>
            </a:pPr>
            <a:r>
              <a:t>Rapid field changes excite the cavity mechanical response.</a:t>
            </a:r>
          </a:p>
          <a:p>
            <a:pPr marL="228600" indent="-114300" algn="l">
              <a:spcAft>
                <a:spcPts val="800"/>
              </a:spcAft>
              <a:buChar char="•"/>
              <a:defRPr sz="1875" b="0">
                <a:solidFill>
                  <a:srgbClr val="000000"/>
                </a:solidFill>
                <a:latin typeface="Arial" panose="020B0604020202020204"/>
                <a:ea typeface="Arial" panose="020B0604020202020204"/>
                <a:cs typeface="Arial" panose="020B0604020202020204"/>
              </a:defRPr>
            </a:pPr>
            <a:r>
              <a:t>Use routine operating events as input-output records.</a:t>
            </a:r>
          </a:p>
        </p:txBody>
      </p:sp>
      <p:sp>
        <p:nvSpPr>
          <p:cNvPr id="19" name="矩形 18"/>
          <p:cNvSpPr>
            <a:spLocks noGrp="1"/>
          </p:cNvSpPr>
          <p:nvPr/>
        </p:nvSpPr>
        <p:spPr>
          <a:xfrm>
            <a:off x="9195435" y="1304290"/>
            <a:ext cx="2902437" cy="962025"/>
          </a:xfrm>
          <a:prstGeom prst="rect">
            <a:avLst/>
          </a:prstGeom>
          <a:solidFill>
            <a:srgbClr val="F2F5F8"/>
          </a:solidFill>
          <a:ln w="11430">
            <a:solidFill>
              <a:srgbClr val="2B519A"/>
            </a:solidFill>
            <a:prstDash val="solid"/>
          </a:ln>
        </p:spPr>
      </p:sp>
      <p:sp>
        <p:nvSpPr>
          <p:cNvPr id="20" name="Measured input"/>
          <p:cNvSpPr>
            <a:spLocks noGrp="1"/>
          </p:cNvSpPr>
          <p:nvPr/>
        </p:nvSpPr>
        <p:spPr>
          <a:xfrm>
            <a:off x="9290477" y="1428115"/>
            <a:ext cx="2712353" cy="314325"/>
          </a:xfrm>
          <a:prstGeom prst="rect">
            <a:avLst/>
          </a:prstGeom>
          <a:noFill/>
          <a:ln w="0">
            <a:noFill/>
          </a:ln>
        </p:spPr>
        <p:txBody>
          <a:bodyPr wrap="square" lIns="0" tIns="0" rIns="0" bIns="0" anchor="t">
            <a:noAutofit/>
          </a:bodyPr>
          <a:lstStyle>
            <a:defPPr algn="l">
              <a:defRPr sz="1875" b="1">
                <a:solidFill>
                  <a:srgbClr val="2B519A"/>
                </a:solidFill>
                <a:latin typeface="Arial" panose="020B0604020202020204"/>
                <a:ea typeface="Arial" panose="020B0604020202020204"/>
                <a:cs typeface="Arial" panose="020B0604020202020204"/>
              </a:defRPr>
            </a:defPPr>
          </a:lstStyle>
          <a:p>
            <a:pPr algn="l">
              <a:buNone/>
              <a:defRPr sz="1875" b="1">
                <a:solidFill>
                  <a:srgbClr val="2B519A"/>
                </a:solidFill>
                <a:latin typeface="Arial" panose="020B0604020202020204"/>
                <a:ea typeface="Arial" panose="020B0604020202020204"/>
                <a:cs typeface="Arial" panose="020B0604020202020204"/>
              </a:defRPr>
            </a:pPr>
            <a:r>
              <a:rPr sz="1875" b="1">
                <a:solidFill>
                  <a:srgbClr val="2B519A"/>
                </a:solidFill>
                <a:latin typeface="Arial" panose="020B0604020202020204"/>
                <a:ea typeface="Arial" panose="020B0604020202020204"/>
                <a:cs typeface="Arial" panose="020B0604020202020204"/>
              </a:rPr>
              <a:t>Measured input</a:t>
            </a:r>
            <a:endParaRPr sz="1875" b="1">
              <a:solidFill>
                <a:srgbClr val="2B519A"/>
              </a:solidFill>
              <a:latin typeface="Arial" panose="020B0604020202020204"/>
              <a:ea typeface="Arial" panose="020B0604020202020204"/>
              <a:cs typeface="Arial" panose="020B0604020202020204"/>
            </a:endParaRPr>
          </a:p>
        </p:txBody>
      </p:sp>
      <p:sp>
        <p:nvSpPr>
          <p:cNvPr id="21" name="Squared accelerating field"/>
          <p:cNvSpPr>
            <a:spLocks noGrp="1"/>
          </p:cNvSpPr>
          <p:nvPr/>
        </p:nvSpPr>
        <p:spPr>
          <a:xfrm>
            <a:off x="9290477" y="1809115"/>
            <a:ext cx="2712353" cy="409575"/>
          </a:xfrm>
          <a:prstGeom prst="rect">
            <a:avLst/>
          </a:prstGeom>
          <a:noFill/>
          <a:ln w="0">
            <a:noFill/>
          </a:ln>
        </p:spPr>
        <p:txBody>
          <a:bodyPr wrap="square" lIns="0" tIns="0" rIns="0" bIns="0" anchor="t">
            <a:noAutofit/>
          </a:bodyPr>
          <a:lstStyle>
            <a:defPPr algn="l">
              <a:defRPr sz="1650" b="0">
                <a:solidFill>
                  <a:srgbClr val="000000"/>
                </a:solidFill>
                <a:latin typeface="Arial" panose="020B0604020202020204"/>
                <a:ea typeface="Arial" panose="020B0604020202020204"/>
                <a:cs typeface="Arial" panose="020B0604020202020204"/>
              </a:defRPr>
            </a:defPPr>
          </a:lstStyle>
          <a:p>
            <a:pPr algn="l">
              <a:buNone/>
              <a:defRPr sz="1650" b="0">
                <a:solidFill>
                  <a:srgbClr val="000000"/>
                </a:solidFill>
                <a:latin typeface="Arial" panose="020B0604020202020204"/>
                <a:ea typeface="Arial" panose="020B0604020202020204"/>
                <a:cs typeface="Arial" panose="020B0604020202020204"/>
              </a:defRPr>
            </a:pPr>
            <a:r>
              <a:rPr sz="1650" b="0">
                <a:solidFill>
                  <a:srgbClr val="000000"/>
                </a:solidFill>
                <a:latin typeface="Arial" panose="020B0604020202020204"/>
                <a:ea typeface="Arial" panose="020B0604020202020204"/>
                <a:cs typeface="Arial" panose="020B0604020202020204"/>
              </a:rPr>
              <a:t>Squared accelerating field</a:t>
            </a:r>
            <a:endParaRPr sz="1650" b="0">
              <a:solidFill>
                <a:srgbClr val="000000"/>
              </a:solidFill>
              <a:latin typeface="Arial" panose="020B0604020202020204"/>
              <a:ea typeface="Arial" panose="020B0604020202020204"/>
              <a:cs typeface="Arial" panose="020B0604020202020204"/>
            </a:endParaRPr>
          </a:p>
        </p:txBody>
      </p:sp>
      <p:sp>
        <p:nvSpPr>
          <p:cNvPr id="22" name="矩形 21"/>
          <p:cNvSpPr>
            <a:spLocks noGrp="1"/>
          </p:cNvSpPr>
          <p:nvPr/>
        </p:nvSpPr>
        <p:spPr>
          <a:xfrm>
            <a:off x="9195435" y="2809240"/>
            <a:ext cx="2902437" cy="962025"/>
          </a:xfrm>
          <a:prstGeom prst="rect">
            <a:avLst/>
          </a:prstGeom>
          <a:solidFill>
            <a:srgbClr val="F2F5F8"/>
          </a:solidFill>
          <a:ln w="11430">
            <a:solidFill>
              <a:srgbClr val="2B519A"/>
            </a:solidFill>
            <a:prstDash val="solid"/>
          </a:ln>
        </p:spPr>
      </p:sp>
      <p:sp>
        <p:nvSpPr>
          <p:cNvPr id="23" name="Reconstructed output"/>
          <p:cNvSpPr>
            <a:spLocks noGrp="1"/>
          </p:cNvSpPr>
          <p:nvPr/>
        </p:nvSpPr>
        <p:spPr>
          <a:xfrm>
            <a:off x="9290477" y="2933065"/>
            <a:ext cx="2712353" cy="314325"/>
          </a:xfrm>
          <a:prstGeom prst="rect">
            <a:avLst/>
          </a:prstGeom>
          <a:noFill/>
          <a:ln w="0">
            <a:noFill/>
          </a:ln>
        </p:spPr>
        <p:txBody>
          <a:bodyPr wrap="square" lIns="0" tIns="0" rIns="0" bIns="0" anchor="t">
            <a:noAutofit/>
          </a:bodyPr>
          <a:lstStyle>
            <a:defPPr algn="l">
              <a:defRPr sz="1875" b="1">
                <a:solidFill>
                  <a:srgbClr val="2B519A"/>
                </a:solidFill>
                <a:latin typeface="Arial" panose="020B0604020202020204"/>
                <a:ea typeface="Arial" panose="020B0604020202020204"/>
                <a:cs typeface="Arial" panose="020B0604020202020204"/>
              </a:defRPr>
            </a:defPPr>
          </a:lstStyle>
          <a:p>
            <a:pPr algn="l">
              <a:buNone/>
              <a:defRPr sz="1875" b="1">
                <a:solidFill>
                  <a:srgbClr val="2B519A"/>
                </a:solidFill>
                <a:latin typeface="Arial" panose="020B0604020202020204"/>
                <a:ea typeface="Arial" panose="020B0604020202020204"/>
                <a:cs typeface="Arial" panose="020B0604020202020204"/>
              </a:defRPr>
            </a:pPr>
            <a:r>
              <a:rPr sz="1875" b="1">
                <a:solidFill>
                  <a:srgbClr val="2B519A"/>
                </a:solidFill>
                <a:latin typeface="Arial" panose="020B0604020202020204"/>
                <a:ea typeface="Arial" panose="020B0604020202020204"/>
                <a:cs typeface="Arial" panose="020B0604020202020204"/>
              </a:rPr>
              <a:t>Reconstructed output</a:t>
            </a:r>
            <a:endParaRPr sz="1875" b="1">
              <a:solidFill>
                <a:srgbClr val="2B519A"/>
              </a:solidFill>
              <a:latin typeface="Arial" panose="020B0604020202020204"/>
              <a:ea typeface="Arial" panose="020B0604020202020204"/>
              <a:cs typeface="Arial" panose="020B0604020202020204"/>
            </a:endParaRPr>
          </a:p>
        </p:txBody>
      </p:sp>
      <p:sp>
        <p:nvSpPr>
          <p:cNvPr id="24" name="Cavity detuning Δf(t)"/>
          <p:cNvSpPr>
            <a:spLocks noGrp="1"/>
          </p:cNvSpPr>
          <p:nvPr/>
        </p:nvSpPr>
        <p:spPr>
          <a:xfrm>
            <a:off x="9290477" y="3314065"/>
            <a:ext cx="2712353" cy="409575"/>
          </a:xfrm>
          <a:prstGeom prst="rect">
            <a:avLst/>
          </a:prstGeom>
          <a:noFill/>
          <a:ln w="0">
            <a:noFill/>
          </a:ln>
        </p:spPr>
        <p:txBody>
          <a:bodyPr wrap="square" lIns="0" tIns="0" rIns="0" bIns="0" anchor="t">
            <a:noAutofit/>
          </a:bodyPr>
          <a:lstStyle>
            <a:defPPr algn="l">
              <a:defRPr sz="1650" b="0">
                <a:solidFill>
                  <a:srgbClr val="000000"/>
                </a:solidFill>
                <a:latin typeface="Arial" panose="020B0604020202020204"/>
                <a:ea typeface="Arial" panose="020B0604020202020204"/>
                <a:cs typeface="Arial" panose="020B0604020202020204"/>
              </a:defRPr>
            </a:defPPr>
          </a:lstStyle>
          <a:p>
            <a:pPr algn="l">
              <a:buNone/>
              <a:defRPr sz="1650" b="0">
                <a:solidFill>
                  <a:srgbClr val="000000"/>
                </a:solidFill>
                <a:latin typeface="Arial" panose="020B0604020202020204"/>
                <a:ea typeface="Arial" panose="020B0604020202020204"/>
                <a:cs typeface="Arial" panose="020B0604020202020204"/>
              </a:defRPr>
            </a:pPr>
            <a:r>
              <a:rPr sz="1650" b="0">
                <a:solidFill>
                  <a:srgbClr val="000000"/>
                </a:solidFill>
                <a:latin typeface="Arial" panose="020B0604020202020204"/>
                <a:ea typeface="Arial" panose="020B0604020202020204"/>
                <a:cs typeface="Arial" panose="020B0604020202020204"/>
              </a:rPr>
              <a:t>Cavity detuning Δf(t)</a:t>
            </a:r>
            <a:endParaRPr sz="1650" b="0">
              <a:solidFill>
                <a:srgbClr val="000000"/>
              </a:solidFill>
              <a:latin typeface="Arial" panose="020B0604020202020204"/>
              <a:ea typeface="Arial" panose="020B0604020202020204"/>
              <a:cs typeface="Arial" panose="020B0604020202020204"/>
            </a:endParaRPr>
          </a:p>
        </p:txBody>
      </p:sp>
      <p:sp>
        <p:nvSpPr>
          <p:cNvPr id="25" name="直接连接符 24"/>
          <p:cNvSpPr>
            <a:spLocks noGrp="1"/>
          </p:cNvSpPr>
          <p:nvPr/>
        </p:nvSpPr>
        <p:spPr>
          <a:xfrm>
            <a:off x="10650309" y="2313940"/>
            <a:ext cx="0" cy="371475"/>
          </a:xfrm>
          <a:prstGeom prst="line">
            <a:avLst/>
          </a:prstGeom>
          <a:noFill/>
          <a:ln w="19050">
            <a:solidFill>
              <a:srgbClr val="2B519A"/>
            </a:solidFill>
            <a:prstDash val="solid"/>
          </a:ln>
        </p:spPr>
      </p:sp>
      <p:sp>
        <p:nvSpPr>
          <p:cNvPr id="26" name="等腰三角形 25"/>
          <p:cNvSpPr>
            <a:spLocks noGrp="1"/>
          </p:cNvSpPr>
          <p:nvPr/>
        </p:nvSpPr>
        <p:spPr>
          <a:xfrm rot="10800000">
            <a:off x="10606444" y="2647315"/>
            <a:ext cx="95042" cy="123825"/>
          </a:xfrm>
          <a:prstGeom prst="triangle">
            <a:avLst/>
          </a:prstGeom>
          <a:solidFill>
            <a:srgbClr val="2B519A"/>
          </a:solidFill>
          <a:ln w="0">
            <a:noFill/>
          </a:ln>
        </p:spPr>
      </p:sp>
      <p:sp>
        <p:nvSpPr>
          <p:cNvPr id="28" name="矩形 27"/>
          <p:cNvSpPr>
            <a:spLocks noGrp="1"/>
          </p:cNvSpPr>
          <p:nvPr/>
        </p:nvSpPr>
        <p:spPr>
          <a:xfrm>
            <a:off x="314325" y="5867400"/>
            <a:ext cx="11525250" cy="409575"/>
          </a:xfrm>
          <a:prstGeom prst="rect">
            <a:avLst/>
          </a:prstGeom>
          <a:solidFill>
            <a:srgbClr val="E9F0FF"/>
          </a:solidFill>
          <a:ln w="0">
            <a:noFill/>
            <a:prstDash val="solid"/>
          </a:ln>
        </p:spPr>
      </p:sp>
      <p:sp>
        <p:nvSpPr>
          <p:cNvPr id="29" name="Earlier group work by Feng Qiu and colleagues uses"/>
          <p:cNvSpPr>
            <a:spLocks noGrp="1"/>
          </p:cNvSpPr>
          <p:nvPr/>
        </p:nvSpPr>
        <p:spPr>
          <a:xfrm>
            <a:off x="447675" y="5924550"/>
            <a:ext cx="11249025" cy="323850"/>
          </a:xfrm>
          <a:prstGeom prst="rect">
            <a:avLst/>
          </a:prstGeom>
          <a:noFill/>
          <a:ln w="0">
            <a:noFill/>
          </a:ln>
        </p:spPr>
        <p:txBody>
          <a:bodyPr wrap="square" lIns="0" tIns="0" rIns="0" bIns="0" anchor="t">
            <a:noAutofit/>
          </a:bodyPr>
          <a:lstStyle>
            <a:defPPr algn="l">
              <a:defRPr sz="1725" b="1">
                <a:solidFill>
                  <a:srgbClr val="2B519A"/>
                </a:solidFill>
                <a:latin typeface="Arial" panose="020B0604020202020204"/>
                <a:ea typeface="Arial" panose="020B0604020202020204"/>
                <a:cs typeface="Arial" panose="020B0604020202020204"/>
              </a:defRPr>
            </a:defPPr>
          </a:lstStyle>
          <a:p>
            <a:pPr algn="l">
              <a:buNone/>
              <a:defRPr sz="1800" b="1">
                <a:solidFill>
                  <a:srgbClr val="2B519A"/>
                </a:solidFill>
                <a:latin typeface="Arial" panose="020B0604020202020204"/>
                <a:ea typeface="Arial" panose="020B0604020202020204"/>
                <a:cs typeface="Arial" panose="020B0604020202020204"/>
              </a:defRPr>
            </a:pPr>
            <a:r>
              <a:rPr sz="1725" b="1">
                <a:solidFill>
                  <a:srgbClr val="2B519A"/>
                </a:solidFill>
                <a:latin typeface="Arial" panose="020B0604020202020204"/>
                <a:ea typeface="Arial" panose="020B0604020202020204"/>
                <a:cs typeface="Arial" panose="020B0604020202020204"/>
              </a:rPr>
              <a:t>Operating transients provide measured input-output records for identification.</a:t>
            </a:r>
            <a:endParaRPr sz="1800" b="1">
              <a:solidFill>
                <a:srgbClr val="2B519A"/>
              </a:solidFill>
              <a:latin typeface="Arial" panose="020B0604020202020204"/>
              <a:ea typeface="Arial" panose="020B0604020202020204"/>
              <a:cs typeface="Arial" panose="020B0604020202020204"/>
            </a:endParaRPr>
          </a:p>
        </p:txBody>
      </p:sp>
      <p:sp>
        <p:nvSpPr>
          <p:cNvPr id="30" name="F. Qiu et al., NIM A 1012 (2021) 165633, Fig. 7(a,"/>
          <p:cNvSpPr>
            <a:spLocks noGrp="1"/>
          </p:cNvSpPr>
          <p:nvPr/>
        </p:nvSpPr>
        <p:spPr>
          <a:xfrm>
            <a:off x="323850" y="6305550"/>
            <a:ext cx="11334750" cy="180975"/>
          </a:xfrm>
          <a:prstGeom prst="rect">
            <a:avLst/>
          </a:prstGeom>
          <a:noFill/>
          <a:ln w="0">
            <a:noFill/>
          </a:ln>
        </p:spPr>
        <p:txBody>
          <a:bodyPr wrap="square" lIns="0" tIns="0" rIns="0" bIns="0" anchor="t">
            <a:noAutofit/>
          </a:bodyPr>
          <a:lstStyle>
            <a:defPPr algn="l">
              <a:defRPr sz="975" b="0">
                <a:solidFill>
                  <a:srgbClr val="44546A"/>
                </a:solidFill>
                <a:latin typeface="Arial" panose="020B0604020202020204"/>
                <a:ea typeface="Arial" panose="020B0604020202020204"/>
                <a:cs typeface="Arial" panose="020B0604020202020204"/>
              </a:defRPr>
            </a:defPPr>
          </a:lstStyle>
          <a:p>
            <a:pPr algn="l">
              <a:buNone/>
              <a:defRPr sz="975" b="0">
                <a:solidFill>
                  <a:srgbClr val="44546A"/>
                </a:solidFill>
                <a:latin typeface="Arial" panose="020B0604020202020204"/>
                <a:ea typeface="Arial" panose="020B0604020202020204"/>
                <a:cs typeface="Arial" panose="020B0604020202020204"/>
              </a:defRPr>
            </a:pPr>
            <a:r>
              <a:rPr sz="975" b="0">
                <a:solidFill>
                  <a:srgbClr val="44546A"/>
                </a:solidFill>
                <a:latin typeface="Arial" panose="020B0604020202020204"/>
                <a:ea typeface="Arial" panose="020B0604020202020204"/>
                <a:cs typeface="Arial" panose="020B0604020202020204"/>
              </a:rPr>
              <a:t>F. Qiu et al., NIM A 1012 (2021) 165633, Fig. 7(a–d), Eqs. (1)–(2).</a:t>
            </a:r>
            <a:endParaRPr sz="975" b="0">
              <a:solidFill>
                <a:srgbClr val="44546A"/>
              </a:solidFill>
              <a:latin typeface="Arial" panose="020B0604020202020204"/>
              <a:ea typeface="Arial" panose="020B0604020202020204"/>
              <a:cs typeface="Arial" panose="020B0604020202020204"/>
            </a:endParaRPr>
          </a:p>
        </p:txBody>
      </p:sp>
      <p:pic>
        <p:nvPicPr>
          <p:cNvPr id="31" name="图片 30"/>
          <p:cNvPicPr>
            <a:picLocks noChangeAspect="1"/>
          </p:cNvPicPr>
          <p:nvPr/>
        </p:nvPicPr>
        <p:blipFill>
          <a:blip r:embed="rId1"/>
          <a:stretch>
            <a:fillRect/>
          </a:stretch>
        </p:blipFill>
        <p:spPr>
          <a:xfrm>
            <a:off x="9232411" y="118777"/>
            <a:ext cx="1141248" cy="671798"/>
          </a:xfrm>
          <a:prstGeom prst="rect">
            <a:avLst/>
          </a:prstGeom>
        </p:spPr>
      </p:pic>
      <p:pic>
        <p:nvPicPr>
          <p:cNvPr id="32" name="图片 31"/>
          <p:cNvPicPr>
            <a:picLocks noChangeAspect="1"/>
          </p:cNvPicPr>
          <p:nvPr/>
        </p:nvPicPr>
        <p:blipFill>
          <a:blip r:embed="rId2"/>
          <a:stretch>
            <a:fillRect/>
          </a:stretch>
        </p:blipFill>
        <p:spPr>
          <a:xfrm>
            <a:off x="10457935" y="0"/>
            <a:ext cx="826467" cy="808101"/>
          </a:xfrm>
          <a:prstGeom prst="rect">
            <a:avLst/>
          </a:prstGeom>
        </p:spPr>
      </p:pic>
      <p:pic>
        <p:nvPicPr>
          <p:cNvPr id="33" name="图片 32"/>
          <p:cNvPicPr>
            <a:picLocks noChangeAspect="1"/>
          </p:cNvPicPr>
          <p:nvPr/>
        </p:nvPicPr>
        <p:blipFill>
          <a:blip r:embed="rId3"/>
          <a:stretch>
            <a:fillRect/>
          </a:stretch>
        </p:blipFill>
        <p:spPr>
          <a:xfrm>
            <a:off x="11288459" y="42672"/>
            <a:ext cx="768382" cy="768382"/>
          </a:xfrm>
          <a:prstGeom prst="rect">
            <a:avLst/>
          </a:prstGeom>
        </p:spPr>
      </p:pic>
      <p:pic>
        <p:nvPicPr>
          <p:cNvPr id="2" name="图片 1"/>
          <p:cNvPicPr>
            <a:picLocks noChangeAspect="1"/>
          </p:cNvPicPr>
          <p:nvPr/>
        </p:nvPicPr>
        <p:blipFill>
          <a:blip r:embed="rId4"/>
          <a:stretch>
            <a:fillRect/>
          </a:stretch>
        </p:blipFill>
        <p:spPr>
          <a:xfrm>
            <a:off x="227965" y="1666875"/>
            <a:ext cx="8811895" cy="4200525"/>
          </a:xfrm>
          <a:prstGeom prst="rect">
            <a:avLst/>
          </a:prstGeom>
        </p:spPr>
      </p:pic>
      <p:sp>
        <p:nvSpPr>
          <p:cNvPr id="4" name="文本框 3"/>
          <p:cNvSpPr>
            <a:spLocks noGrp="1"/>
          </p:cNvSpPr>
          <p:nvPr/>
        </p:nvSpPr>
        <p:spPr>
          <a:xfrm>
            <a:off x="9154795" y="4035425"/>
            <a:ext cx="2901950" cy="1568450"/>
          </a:xfrm>
          <a:prstGeom prst="rect">
            <a:avLst/>
          </a:prstGeom>
        </p:spPr>
        <p:txBody>
          <a:bodyPr wrap="square">
            <a:spAutoFit/>
          </a:bodyPr>
          <a:lstStyle/>
          <a:p>
            <a:pPr indent="0">
              <a:lnSpc>
                <a:spcPct val="150000"/>
              </a:lnSpc>
              <a:buNone/>
            </a:pPr>
            <a:r>
              <a:rPr sz="1600">
                <a:latin typeface="Arial" panose="020B0604020202020204"/>
                <a:ea typeface="Arial" panose="020B0604020202020204"/>
                <a:cs typeface="Arial" panose="020B0604020202020204"/>
              </a:rPr>
              <a:t>(a) Fast Setpoint Tracking</a:t>
            </a:r>
            <a:endParaRPr sz="1600">
              <a:latin typeface="Arial" panose="020B0604020202020204"/>
              <a:ea typeface="Arial" panose="020B0604020202020204"/>
              <a:cs typeface="Arial" panose="020B0604020202020204"/>
            </a:endParaRPr>
          </a:p>
          <a:p>
            <a:pPr indent="0">
              <a:lnSpc>
                <a:spcPct val="150000"/>
              </a:lnSpc>
              <a:buNone/>
            </a:pPr>
            <a:r>
              <a:rPr sz="1600">
                <a:latin typeface="Arial" panose="020B0604020202020204"/>
                <a:ea typeface="Arial" panose="020B0604020202020204"/>
                <a:cs typeface="Arial" panose="020B0604020202020204"/>
              </a:rPr>
              <a:t>(b) Power-F</a:t>
            </a:r>
            <a:r>
              <a:rPr sz="1600">
                <a:latin typeface="Arial" panose="020B0604020202020204"/>
                <a:ea typeface="Arial" panose="020B0604020202020204"/>
                <a:cs typeface="Arial" panose="020B0604020202020204"/>
              </a:rPr>
              <a:t>ault Field Decay</a:t>
            </a:r>
            <a:endParaRPr sz="1600">
              <a:latin typeface="Arial" panose="020B0604020202020204"/>
              <a:ea typeface="Arial" panose="020B0604020202020204"/>
              <a:cs typeface="Arial" panose="020B0604020202020204"/>
            </a:endParaRPr>
          </a:p>
          <a:p>
            <a:pPr indent="0">
              <a:lnSpc>
                <a:spcPct val="150000"/>
              </a:lnSpc>
              <a:buNone/>
            </a:pPr>
            <a:r>
              <a:rPr sz="1600">
                <a:latin typeface="Arial" panose="020B0604020202020204"/>
                <a:ea typeface="Arial" panose="020B0604020202020204"/>
                <a:cs typeface="Arial" panose="020B0604020202020204"/>
              </a:rPr>
              <a:t>(c) RF-Off Field Decay</a:t>
            </a:r>
            <a:endParaRPr sz="1600">
              <a:latin typeface="Arial" panose="020B0604020202020204"/>
              <a:ea typeface="Arial" panose="020B0604020202020204"/>
              <a:cs typeface="Arial" panose="020B0604020202020204"/>
            </a:endParaRPr>
          </a:p>
          <a:p>
            <a:pPr indent="0">
              <a:lnSpc>
                <a:spcPct val="150000"/>
              </a:lnSpc>
              <a:buNone/>
            </a:pPr>
            <a:r>
              <a:rPr sz="1600">
                <a:latin typeface="Arial" panose="020B0604020202020204"/>
                <a:ea typeface="Arial" panose="020B0604020202020204"/>
                <a:cs typeface="Arial" panose="020B0604020202020204"/>
              </a:rPr>
              <a:t>(d) Pulsed RF </a:t>
            </a:r>
            <a:endParaRPr sz="1600">
              <a:latin typeface="Arial" panose="020B0604020202020204"/>
              <a:ea typeface="Arial" panose="020B0604020202020204"/>
              <a:cs typeface="Arial" panose="020B0604020202020204"/>
            </a:endParaRPr>
          </a:p>
        </p:txBody>
      </p:sp>
      <p:sp>
        <p:nvSpPr>
          <p:cNvPr id="34" name="7"/>
          <p:cNvSpPr>
            <a:spLocks noGrp="1"/>
          </p:cNvSpPr>
          <p:nvPr/>
        </p:nvSpPr>
        <p:spPr>
          <a:xfrm>
            <a:off x="11668125" y="6600825"/>
            <a:ext cx="428625" cy="200025"/>
          </a:xfrm>
          <a:prstGeom prst="rect">
            <a:avLst/>
          </a:prstGeom>
          <a:noFill/>
          <a:ln w="0">
            <a:noFill/>
          </a:ln>
        </p:spPr>
        <p:txBody>
          <a:bodyPr wrap="square" lIns="0" tIns="0" rIns="0" bIns="0" anchor="t">
            <a:noAutofit/>
          </a:bodyPr>
          <a:lstStyle>
            <a:defPPr algn="r">
              <a:defRPr sz="1200" b="0">
                <a:solidFill>
                  <a:srgbClr val="FFFFFF"/>
                </a:solidFill>
                <a:latin typeface="Arial" panose="020B0604020202020204"/>
                <a:ea typeface="Arial" panose="020B0604020202020204"/>
                <a:cs typeface="Arial" panose="020B0604020202020204"/>
              </a:defRPr>
            </a:defPPr>
          </a:lstStyle>
          <a:p>
            <a:pPr algn="r">
              <a:defRPr sz="1200" b="0">
                <a:solidFill>
                  <a:srgbClr val="FFFFFF"/>
                </a:solidFill>
                <a:latin typeface="Arial" panose="020B0604020202020204"/>
                <a:ea typeface="Arial" panose="020B0604020202020204"/>
                <a:cs typeface="Arial" panose="020B0604020202020204"/>
              </a:defRPr>
            </a:pPr>
            <a:r>
              <a:rPr lang="en-US" sz="1200" b="0">
                <a:solidFill>
                  <a:srgbClr val="FFFFFF"/>
                </a:solidFill>
                <a:latin typeface="Arial" panose="020B0604020202020204"/>
                <a:ea typeface="Arial" panose="020B0604020202020204"/>
                <a:cs typeface="Arial" panose="020B0604020202020204"/>
              </a:rPr>
              <a:t>8</a:t>
            </a:r>
            <a:endParaRPr lang="en-US" sz="1200" b="0">
              <a:solidFill>
                <a:srgbClr val="FFFFFF"/>
              </a:solidFill>
              <a:latin typeface="Arial" panose="020B0604020202020204"/>
              <a:ea typeface="Arial" panose="020B0604020202020204"/>
              <a:cs typeface="Arial" panose="020B0604020202020204"/>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 name="标题 15"/>
          <p:cNvSpPr>
            <a:spLocks noGrp="1"/>
          </p:cNvSpPr>
          <p:nvPr/>
        </p:nvSpPr>
        <p:spPr>
          <a:xfrm>
            <a:off x="2317115" y="250825"/>
            <a:ext cx="6524625" cy="647700"/>
          </a:xfrm>
          <a:prstGeom prst="rect">
            <a:avLst/>
          </a:prstGeom>
        </p:spPr>
        <p:txBody>
          <a:bodyPr wrap="none" lIns="0" tIns="0" rIns="0" bIns="0" anchor="ctr">
            <a:noAutofit/>
          </a:bodyPr>
          <a:lstStyle>
            <a:defPPr algn="ctr">
              <a:defRPr sz="2475" b="1">
                <a:solidFill>
                  <a:srgbClr val="000000"/>
                </a:solidFill>
                <a:latin typeface="Arial" panose="020B0604020202020204"/>
                <a:ea typeface="Arial" panose="020B0604020202020204"/>
                <a:cs typeface="Arial" panose="020B0604020202020204"/>
              </a:defRPr>
            </a:defPPr>
            <a:lvl1pPr algn="l" defTabSz="914400">
              <a:lnSpc>
                <a:spcPct val="90000"/>
              </a:lnSpc>
              <a:spcBef>
                <a:spcPct val="0"/>
              </a:spcBef>
              <a:buNone/>
              <a:defRPr sz="3600" b="1" kern="1200">
                <a:solidFill>
                  <a:schemeClr val="tx1"/>
                </a:solidFill>
                <a:latin typeface="Times New Roman" panose="02020603050405020304"/>
                <a:ea typeface="Times New Roman" panose="02020603050405020304"/>
                <a:cs typeface="Times New Roman" panose="02020603050405020304"/>
              </a:defRPr>
            </a:lvl1pPr>
          </a:lstStyle>
          <a:p>
            <a:pPr algn="ctr">
              <a:buNone/>
              <a:defRPr sz="2475" b="1">
                <a:solidFill>
                  <a:srgbClr val="000000"/>
                </a:solidFill>
                <a:latin typeface="Arial" panose="020B0604020202020204"/>
                <a:ea typeface="Arial" panose="020B0604020202020204"/>
                <a:cs typeface="Arial" panose="020B0604020202020204"/>
              </a:defRPr>
            </a:pPr>
            <a:r>
              <a:rPr sz="2780" b="1">
                <a:solidFill>
                  <a:srgbClr val="000000"/>
                </a:solidFill>
                <a:latin typeface="Arial" panose="020B0604020202020204"/>
                <a:ea typeface="Arial" panose="020B0604020202020204"/>
                <a:cs typeface="Arial" panose="020B0604020202020204"/>
              </a:rPr>
              <a:t>Identified LFD Transfer Function</a:t>
            </a:r>
            <a:endParaRPr sz="2780" b="1">
              <a:solidFill>
                <a:srgbClr val="000000"/>
              </a:solidFill>
              <a:latin typeface="Arial" panose="020B0604020202020204"/>
              <a:ea typeface="Arial" panose="020B0604020202020204"/>
              <a:cs typeface="Arial" panose="020B0604020202020204"/>
            </a:endParaRPr>
          </a:p>
        </p:txBody>
      </p:sp>
      <p:pic>
        <p:nvPicPr>
          <p:cNvPr id="42" name="图片 41"/>
          <p:cNvPicPr>
            <a:picLocks noChangeAspect="1"/>
          </p:cNvPicPr>
          <p:nvPr/>
        </p:nvPicPr>
        <p:blipFill>
          <a:blip r:embed="rId1"/>
          <a:stretch>
            <a:fillRect/>
          </a:stretch>
        </p:blipFill>
        <p:spPr>
          <a:xfrm>
            <a:off x="9232411" y="118777"/>
            <a:ext cx="1141248" cy="671798"/>
          </a:xfrm>
          <a:prstGeom prst="rect">
            <a:avLst/>
          </a:prstGeom>
        </p:spPr>
      </p:pic>
      <p:pic>
        <p:nvPicPr>
          <p:cNvPr id="43" name="图片 42"/>
          <p:cNvPicPr>
            <a:picLocks noChangeAspect="1"/>
          </p:cNvPicPr>
          <p:nvPr/>
        </p:nvPicPr>
        <p:blipFill>
          <a:blip r:embed="rId2"/>
          <a:stretch>
            <a:fillRect/>
          </a:stretch>
        </p:blipFill>
        <p:spPr>
          <a:xfrm>
            <a:off x="10457935" y="0"/>
            <a:ext cx="826467" cy="808101"/>
          </a:xfrm>
          <a:prstGeom prst="rect">
            <a:avLst/>
          </a:prstGeom>
        </p:spPr>
      </p:pic>
      <p:pic>
        <p:nvPicPr>
          <p:cNvPr id="44" name="图片 43"/>
          <p:cNvPicPr>
            <a:picLocks noChangeAspect="1"/>
          </p:cNvPicPr>
          <p:nvPr/>
        </p:nvPicPr>
        <p:blipFill>
          <a:blip r:embed="rId3"/>
          <a:stretch>
            <a:fillRect/>
          </a:stretch>
        </p:blipFill>
        <p:spPr>
          <a:xfrm>
            <a:off x="11288459" y="42672"/>
            <a:ext cx="768382" cy="768382"/>
          </a:xfrm>
          <a:prstGeom prst="rect">
            <a:avLst/>
          </a:prstGeom>
        </p:spPr>
      </p:pic>
      <p:sp>
        <p:nvSpPr>
          <p:cNvPr id="45" name="12"/>
          <p:cNvSpPr>
            <a:spLocks noGrp="1"/>
          </p:cNvSpPr>
          <p:nvPr/>
        </p:nvSpPr>
        <p:spPr>
          <a:xfrm>
            <a:off x="11668125" y="6600825"/>
            <a:ext cx="428625" cy="200025"/>
          </a:xfrm>
          <a:prstGeom prst="rect">
            <a:avLst/>
          </a:prstGeom>
          <a:noFill/>
          <a:ln w="0">
            <a:noFill/>
          </a:ln>
        </p:spPr>
        <p:txBody>
          <a:bodyPr wrap="square" lIns="0" tIns="0" rIns="0" bIns="0" anchor="t">
            <a:noAutofit/>
          </a:bodyPr>
          <a:lstStyle>
            <a:defPPr algn="r">
              <a:defRPr sz="1200" b="0">
                <a:solidFill>
                  <a:srgbClr val="FFFFFF"/>
                </a:solidFill>
                <a:latin typeface="Arial" panose="020B0604020202020204"/>
                <a:ea typeface="Arial" panose="020B0604020202020204"/>
                <a:cs typeface="Arial" panose="020B0604020202020204"/>
              </a:defRPr>
            </a:defPPr>
          </a:lstStyle>
          <a:p>
            <a:pPr algn="r">
              <a:defRPr sz="1200" b="0">
                <a:solidFill>
                  <a:srgbClr val="FFFFFF"/>
                </a:solidFill>
                <a:latin typeface="Arial" panose="020B0604020202020204"/>
                <a:ea typeface="Arial" panose="020B0604020202020204"/>
                <a:cs typeface="Arial" panose="020B0604020202020204"/>
              </a:defRPr>
            </a:pPr>
            <a:r>
              <a:rPr lang="en-US" sz="1200" b="0">
                <a:solidFill>
                  <a:srgbClr val="FFFFFF"/>
                </a:solidFill>
                <a:latin typeface="Arial" panose="020B0604020202020204"/>
                <a:ea typeface="Arial" panose="020B0604020202020204"/>
                <a:cs typeface="Arial" panose="020B0604020202020204"/>
              </a:rPr>
              <a:t>9</a:t>
            </a:r>
            <a:endParaRPr lang="en-US" sz="1200" b="0">
              <a:solidFill>
                <a:srgbClr val="FFFFFF"/>
              </a:solidFill>
              <a:latin typeface="Arial" panose="020B0604020202020204"/>
              <a:ea typeface="Arial" panose="020B0604020202020204"/>
              <a:cs typeface="Arial" panose="020B0604020202020204"/>
            </a:endParaRPr>
          </a:p>
        </p:txBody>
      </p:sp>
      <p:pic>
        <p:nvPicPr>
          <p:cNvPr id="46" name="图片 45"/>
          <p:cNvPicPr>
            <a:picLocks noChangeAspect="1"/>
          </p:cNvPicPr>
          <p:nvPr/>
        </p:nvPicPr>
        <p:blipFill>
          <a:blip r:embed="rId4"/>
          <a:stretch>
            <a:fillRect/>
          </a:stretch>
        </p:blipFill>
        <p:spPr>
          <a:xfrm>
            <a:off x="722253" y="1143000"/>
            <a:ext cx="5042019" cy="4572000"/>
          </a:xfrm>
          <a:prstGeom prst="rect">
            <a:avLst/>
          </a:prstGeom>
        </p:spPr>
      </p:pic>
      <p:sp>
        <p:nvSpPr>
          <p:cNvPr id="47" name="Frequency-domain model output"/>
          <p:cNvSpPr>
            <a:spLocks noGrp="1"/>
          </p:cNvSpPr>
          <p:nvPr/>
        </p:nvSpPr>
        <p:spPr>
          <a:xfrm>
            <a:off x="6743700" y="1304925"/>
            <a:ext cx="5048250" cy="685800"/>
          </a:xfrm>
          <a:prstGeom prst="rect">
            <a:avLst/>
          </a:prstGeom>
          <a:noFill/>
          <a:ln w="0">
            <a:noFill/>
          </a:ln>
        </p:spPr>
        <p:txBody>
          <a:bodyPr wrap="square" lIns="0" tIns="0" rIns="0" bIns="0" anchor="t">
            <a:noAutofit/>
          </a:bodyPr>
          <a:lstStyle>
            <a:defPPr algn="l">
              <a:defRPr sz="2100" b="1">
                <a:solidFill>
                  <a:srgbClr val="2B519A"/>
                </a:solidFill>
                <a:latin typeface="Arial" panose="020B0604020202020204"/>
                <a:ea typeface="Arial" panose="020B0604020202020204"/>
                <a:cs typeface="Arial" panose="020B0604020202020204"/>
              </a:defRPr>
            </a:defPPr>
          </a:lstStyle>
          <a:p>
            <a:pPr algn="l">
              <a:defRPr sz="2100" b="1">
                <a:solidFill>
                  <a:srgbClr val="2B519A"/>
                </a:solidFill>
                <a:latin typeface="Arial" panose="020B0604020202020204"/>
                <a:ea typeface="Arial" panose="020B0604020202020204"/>
                <a:cs typeface="Arial" panose="020B0604020202020204"/>
              </a:defRPr>
            </a:pPr>
            <a:r>
              <a:rPr sz="2100" b="1">
                <a:solidFill>
                  <a:srgbClr val="2B519A"/>
                </a:solidFill>
                <a:latin typeface="Arial" panose="020B0604020202020204"/>
                <a:ea typeface="Arial" panose="020B0604020202020204"/>
                <a:cs typeface="Arial" panose="020B0604020202020204"/>
              </a:rPr>
              <a:t>Frequency-domain model output</a:t>
            </a:r>
            <a:endParaRPr sz="2100" b="1">
              <a:solidFill>
                <a:srgbClr val="2B519A"/>
              </a:solidFill>
              <a:latin typeface="Arial" panose="020B0604020202020204"/>
              <a:ea typeface="Arial" panose="020B0604020202020204"/>
              <a:cs typeface="Arial" panose="020B0604020202020204"/>
            </a:endParaRPr>
          </a:p>
        </p:txBody>
      </p:sp>
      <p:sp>
        <p:nvSpPr>
          <p:cNvPr id="48" name="矩形 47"/>
          <p:cNvSpPr>
            <a:spLocks noGrp="1"/>
          </p:cNvSpPr>
          <p:nvPr/>
        </p:nvSpPr>
        <p:spPr>
          <a:xfrm>
            <a:off x="6629400" y="2219325"/>
            <a:ext cx="5057775" cy="2152650"/>
          </a:xfrm>
          <a:prstGeom prst="rect">
            <a:avLst/>
          </a:prstGeom>
          <a:noFill/>
          <a:ln w="0">
            <a:noFill/>
          </a:ln>
        </p:spPr>
        <p:txBody>
          <a:bodyPr wrap="square" lIns="0" tIns="0" rIns="0" bIns="0" anchor="t">
            <a:noAutofit/>
          </a:bodyPr>
          <a:lstStyle>
            <a:defPPr algn="l">
              <a:defRPr sz="1950" b="0">
                <a:solidFill>
                  <a:srgbClr val="000000"/>
                </a:solidFill>
                <a:latin typeface="Arial" panose="020B0604020202020204"/>
                <a:ea typeface="Arial" panose="020B0604020202020204"/>
                <a:cs typeface="Arial" panose="020B0604020202020204"/>
              </a:defRPr>
            </a:defPPr>
          </a:lstStyle>
          <a:p>
            <a:pPr marL="228600" indent="-114300" algn="l">
              <a:spcAft>
                <a:spcPts val="800"/>
              </a:spcAft>
              <a:buChar char="•"/>
              <a:defRPr sz="1950" b="0">
                <a:solidFill>
                  <a:srgbClr val="000000"/>
                </a:solidFill>
                <a:latin typeface="Arial" panose="020B0604020202020204"/>
                <a:ea typeface="Arial" panose="020B0604020202020204"/>
                <a:cs typeface="Arial" panose="020B0604020202020204"/>
              </a:defRPr>
            </a:pPr>
            <a:r>
              <a:t>Additional branches produce extra resonant features.</a:t>
            </a:r>
          </a:p>
          <a:p>
            <a:pPr marL="228600" indent="-114300" algn="l">
              <a:spcAft>
                <a:spcPts val="800"/>
              </a:spcAft>
              <a:buChar char="•"/>
              <a:defRPr sz="1950" b="0">
                <a:solidFill>
                  <a:srgbClr val="000000"/>
                </a:solidFill>
                <a:latin typeface="Arial" panose="020B0604020202020204"/>
                <a:ea typeface="Arial" panose="020B0604020202020204"/>
                <a:cs typeface="Arial" panose="020B0604020202020204"/>
              </a:defRPr>
            </a:pPr>
            <a:r>
              <a:t>Magnitude and phase follow from the fitted model.</a:t>
            </a:r>
          </a:p>
          <a:p>
            <a:pPr marL="228600" indent="-114300" algn="l">
              <a:spcAft>
                <a:spcPts val="800"/>
              </a:spcAft>
              <a:buChar char="•"/>
              <a:defRPr sz="1950" b="0">
                <a:solidFill>
                  <a:srgbClr val="000000"/>
                </a:solidFill>
                <a:latin typeface="Arial" panose="020B0604020202020204"/>
                <a:ea typeface="Arial" panose="020B0604020202020204"/>
                <a:cs typeface="Arial" panose="020B0604020202020204"/>
              </a:defRPr>
            </a:pPr>
            <a:r>
              <a:t>One parameter set supports time- and frequency-domain evaluation.</a:t>
            </a:r>
          </a:p>
        </p:txBody>
      </p:sp>
      <p:sp>
        <p:nvSpPr>
          <p:cNvPr id="49" name="N = 1  /  N = 2  /  N = 3"/>
          <p:cNvSpPr>
            <a:spLocks noGrp="1"/>
          </p:cNvSpPr>
          <p:nvPr/>
        </p:nvSpPr>
        <p:spPr>
          <a:xfrm>
            <a:off x="6094730" y="4867275"/>
            <a:ext cx="5057775" cy="409575"/>
          </a:xfrm>
          <a:prstGeom prst="rect">
            <a:avLst/>
          </a:prstGeom>
          <a:noFill/>
          <a:ln w="0">
            <a:noFill/>
          </a:ln>
        </p:spPr>
        <p:txBody>
          <a:bodyPr wrap="square" lIns="0" tIns="0" rIns="0" bIns="0" anchor="t">
            <a:noAutofit/>
          </a:bodyPr>
          <a:lstStyle>
            <a:defPPr algn="ctr">
              <a:defRPr sz="2250" b="1">
                <a:solidFill>
                  <a:srgbClr val="2B519A"/>
                </a:solidFill>
                <a:latin typeface="Arial" panose="020B0604020202020204"/>
                <a:ea typeface="Arial" panose="020B0604020202020204"/>
                <a:cs typeface="Arial" panose="020B0604020202020204"/>
              </a:defRPr>
            </a:defPPr>
          </a:lstStyle>
          <a:p>
            <a:pPr algn="ctr">
              <a:defRPr sz="2250" b="1">
                <a:solidFill>
                  <a:srgbClr val="2B519A"/>
                </a:solidFill>
                <a:latin typeface="Arial" panose="020B0604020202020204"/>
                <a:ea typeface="Arial" panose="020B0604020202020204"/>
                <a:cs typeface="Arial" panose="020B0604020202020204"/>
              </a:defRPr>
            </a:pPr>
            <a:r>
              <a:rPr sz="2250" b="1">
                <a:solidFill>
                  <a:srgbClr val="2B519A"/>
                </a:solidFill>
                <a:latin typeface="Arial" panose="020B0604020202020204"/>
                <a:ea typeface="Arial" panose="020B0604020202020204"/>
                <a:cs typeface="Arial" panose="020B0604020202020204"/>
              </a:rPr>
              <a:t>N = 1  </a:t>
            </a:r>
            <a:r>
              <a:rPr lang="en-US" sz="2250" b="1">
                <a:solidFill>
                  <a:srgbClr val="2B519A"/>
                </a:solidFill>
                <a:latin typeface="Arial" panose="020B0604020202020204"/>
                <a:ea typeface="Arial" panose="020B0604020202020204"/>
                <a:cs typeface="Arial" panose="020B0604020202020204"/>
              </a:rPr>
              <a:t>|</a:t>
            </a:r>
            <a:r>
              <a:rPr sz="2250" b="1">
                <a:solidFill>
                  <a:srgbClr val="2B519A"/>
                </a:solidFill>
                <a:latin typeface="Arial" panose="020B0604020202020204"/>
                <a:ea typeface="Arial" panose="020B0604020202020204"/>
                <a:cs typeface="Arial" panose="020B0604020202020204"/>
              </a:rPr>
              <a:t>  N = 2  </a:t>
            </a:r>
            <a:r>
              <a:rPr lang="en-US" sz="2250" b="1">
                <a:solidFill>
                  <a:srgbClr val="2B519A"/>
                </a:solidFill>
                <a:latin typeface="Arial" panose="020B0604020202020204"/>
                <a:ea typeface="Arial" panose="020B0604020202020204"/>
                <a:cs typeface="Arial" panose="020B0604020202020204"/>
              </a:rPr>
              <a:t>|</a:t>
            </a:r>
            <a:r>
              <a:rPr sz="2250" b="1">
                <a:solidFill>
                  <a:srgbClr val="2B519A"/>
                </a:solidFill>
                <a:latin typeface="Arial" panose="020B0604020202020204"/>
                <a:ea typeface="Arial" panose="020B0604020202020204"/>
                <a:cs typeface="Arial" panose="020B0604020202020204"/>
              </a:rPr>
              <a:t>  N = 3</a:t>
            </a:r>
            <a:endParaRPr sz="2250" b="1">
              <a:solidFill>
                <a:srgbClr val="2B519A"/>
              </a:solidFill>
              <a:latin typeface="Arial" panose="020B0604020202020204"/>
              <a:ea typeface="Arial" panose="020B0604020202020204"/>
              <a:cs typeface="Arial" panose="020B0604020202020204"/>
            </a:endParaRPr>
          </a:p>
        </p:txBody>
      </p:sp>
      <p:sp>
        <p:nvSpPr>
          <p:cNvPr id="50" name="矩形 49"/>
          <p:cNvSpPr>
            <a:spLocks noGrp="1"/>
          </p:cNvSpPr>
          <p:nvPr/>
        </p:nvSpPr>
        <p:spPr>
          <a:xfrm>
            <a:off x="314325" y="5800725"/>
            <a:ext cx="11525250" cy="409575"/>
          </a:xfrm>
          <a:prstGeom prst="rect">
            <a:avLst/>
          </a:prstGeom>
          <a:solidFill>
            <a:srgbClr val="E9F0FF"/>
          </a:solidFill>
          <a:ln w="0">
            <a:noFill/>
            <a:prstDash val="solid"/>
          </a:ln>
        </p:spPr>
      </p:sp>
      <p:sp>
        <p:nvSpPr>
          <p:cNvPr id="51" name="Operating waveform data yield a compact LFD transfer functio"/>
          <p:cNvSpPr>
            <a:spLocks noGrp="1"/>
          </p:cNvSpPr>
          <p:nvPr/>
        </p:nvSpPr>
        <p:spPr>
          <a:xfrm>
            <a:off x="447675" y="5876925"/>
            <a:ext cx="11239500" cy="304800"/>
          </a:xfrm>
          <a:prstGeom prst="rect">
            <a:avLst/>
          </a:prstGeom>
          <a:noFill/>
          <a:ln w="0">
            <a:noFill/>
          </a:ln>
        </p:spPr>
        <p:txBody>
          <a:bodyPr wrap="square" lIns="0" tIns="0" rIns="0" bIns="0" anchor="t">
            <a:noAutofit/>
          </a:bodyPr>
          <a:lstStyle>
            <a:defPPr algn="l">
              <a:defRPr sz="1725" b="1">
                <a:solidFill>
                  <a:srgbClr val="2B519A"/>
                </a:solidFill>
                <a:latin typeface="Arial" panose="020B0604020202020204"/>
                <a:ea typeface="Arial" panose="020B0604020202020204"/>
                <a:cs typeface="Arial" panose="020B0604020202020204"/>
              </a:defRPr>
            </a:defPPr>
          </a:lstStyle>
          <a:p>
            <a:pPr algn="l">
              <a:defRPr sz="1725" b="1">
                <a:solidFill>
                  <a:srgbClr val="2B519A"/>
                </a:solidFill>
                <a:latin typeface="Arial" panose="020B0604020202020204"/>
                <a:ea typeface="Arial" panose="020B0604020202020204"/>
                <a:cs typeface="Arial" panose="020B0604020202020204"/>
              </a:defRPr>
            </a:pPr>
            <a:r>
              <a:rPr sz="1725" b="1">
                <a:solidFill>
                  <a:srgbClr val="2B519A"/>
                </a:solidFill>
                <a:latin typeface="Arial" panose="020B0604020202020204"/>
                <a:ea typeface="Arial" panose="020B0604020202020204"/>
                <a:cs typeface="Arial" panose="020B0604020202020204"/>
              </a:rPr>
              <a:t>Operating waveform data yield a compact LFD transfer function.</a:t>
            </a:r>
            <a:endParaRPr sz="1725" b="1">
              <a:solidFill>
                <a:srgbClr val="2B519A"/>
              </a:solidFill>
              <a:latin typeface="Arial" panose="020B0604020202020204"/>
              <a:ea typeface="Arial" panose="020B0604020202020204"/>
              <a:cs typeface="Arial" panose="020B0604020202020204"/>
            </a:endParaRPr>
          </a:p>
        </p:txBody>
      </p:sp>
      <p:sp>
        <p:nvSpPr>
          <p:cNvPr id="52" name="F. Qiu et al., Fig. 9, Section 3. The curves show fitted mod"/>
          <p:cNvSpPr>
            <a:spLocks noGrp="1"/>
          </p:cNvSpPr>
          <p:nvPr/>
        </p:nvSpPr>
        <p:spPr>
          <a:xfrm>
            <a:off x="323850" y="6296025"/>
            <a:ext cx="11496675" cy="219075"/>
          </a:xfrm>
          <a:prstGeom prst="rect">
            <a:avLst/>
          </a:prstGeom>
          <a:noFill/>
          <a:ln w="0">
            <a:noFill/>
          </a:ln>
        </p:spPr>
        <p:txBody>
          <a:bodyPr wrap="square" lIns="0" tIns="0" rIns="0" bIns="0" anchor="t">
            <a:noAutofit/>
          </a:bodyPr>
          <a:lstStyle>
            <a:defPPr algn="l">
              <a:defRPr sz="900" b="0">
                <a:solidFill>
                  <a:srgbClr val="44546A"/>
                </a:solidFill>
                <a:latin typeface="Arial" panose="020B0604020202020204"/>
                <a:ea typeface="Arial" panose="020B0604020202020204"/>
                <a:cs typeface="Arial" panose="020B0604020202020204"/>
              </a:defRPr>
            </a:defPPr>
          </a:lstStyle>
          <a:p>
            <a:pPr algn="l">
              <a:defRPr sz="900" b="0">
                <a:solidFill>
                  <a:srgbClr val="44546A"/>
                </a:solidFill>
                <a:latin typeface="Arial" panose="020B0604020202020204"/>
                <a:ea typeface="Arial" panose="020B0604020202020204"/>
                <a:cs typeface="Arial" panose="020B0604020202020204"/>
              </a:defRPr>
            </a:pPr>
            <a:r>
              <a:rPr sz="900" b="0">
                <a:solidFill>
                  <a:srgbClr val="44546A"/>
                </a:solidFill>
                <a:latin typeface="Arial" panose="020B0604020202020204"/>
                <a:ea typeface="Arial" panose="020B0604020202020204"/>
                <a:cs typeface="Arial" panose="020B0604020202020204"/>
              </a:rPr>
              <a:t>F. Qiu et al., Fig. 9, Section 3. The curves show fitted models rather than a new stepped-sine measurement.</a:t>
            </a:r>
            <a:endParaRPr sz="900" b="0">
              <a:solidFill>
                <a:srgbClr val="44546A"/>
              </a:solidFill>
              <a:latin typeface="Arial" panose="020B0604020202020204"/>
              <a:ea typeface="Arial" panose="020B0604020202020204"/>
              <a:cs typeface="Arial" panose="020B0604020202020204"/>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 name="标题 15"/>
          <p:cNvSpPr>
            <a:spLocks noGrp="1"/>
          </p:cNvSpPr>
          <p:nvPr/>
        </p:nvSpPr>
        <p:spPr>
          <a:xfrm>
            <a:off x="2175510" y="238125"/>
            <a:ext cx="6524625" cy="647700"/>
          </a:xfrm>
          <a:prstGeom prst="rect">
            <a:avLst/>
          </a:prstGeom>
        </p:spPr>
        <p:txBody>
          <a:bodyPr wrap="none" lIns="0" tIns="0" rIns="0" bIns="0" anchor="ctr">
            <a:noAutofit/>
          </a:bodyPr>
          <a:lstStyle>
            <a:defPPr algn="ctr">
              <a:defRPr sz="2700" b="1">
                <a:solidFill>
                  <a:srgbClr val="000000"/>
                </a:solidFill>
                <a:latin typeface="Arial" panose="020B0604020202020204"/>
                <a:ea typeface="Arial" panose="020B0604020202020204"/>
                <a:cs typeface="Arial" panose="020B0604020202020204"/>
              </a:defRPr>
            </a:defPPr>
            <a:lvl1pPr algn="l" defTabSz="914400">
              <a:lnSpc>
                <a:spcPct val="90000"/>
              </a:lnSpc>
              <a:spcBef>
                <a:spcPct val="0"/>
              </a:spcBef>
              <a:buNone/>
              <a:defRPr sz="3600" b="1" kern="1200">
                <a:solidFill>
                  <a:schemeClr val="tx1"/>
                </a:solidFill>
                <a:latin typeface="Times New Roman" panose="02020603050405020304"/>
                <a:ea typeface="Times New Roman" panose="02020603050405020304"/>
                <a:cs typeface="Times New Roman" panose="02020603050405020304"/>
              </a:defRPr>
            </a:lvl1pPr>
          </a:lstStyle>
          <a:p>
            <a:pPr algn="ctr">
              <a:buNone/>
              <a:defRPr sz="2700" b="1">
                <a:solidFill>
                  <a:srgbClr val="000000"/>
                </a:solidFill>
                <a:latin typeface="Arial" panose="020B0604020202020204"/>
                <a:ea typeface="Arial" panose="020B0604020202020204"/>
                <a:cs typeface="Arial" panose="020B0604020202020204"/>
              </a:defRPr>
            </a:pPr>
            <a:r>
              <a:rPr sz="2780" b="1">
                <a:solidFill>
                  <a:srgbClr val="000000"/>
                </a:solidFill>
                <a:latin typeface="Arial" panose="020B0604020202020204"/>
                <a:ea typeface="Arial" panose="020B0604020202020204"/>
                <a:cs typeface="Arial" panose="020B0604020202020204"/>
              </a:rPr>
              <a:t>Model Order and Transient Fit</a:t>
            </a:r>
            <a:endParaRPr sz="2780" b="1">
              <a:solidFill>
                <a:srgbClr val="000000"/>
              </a:solidFill>
              <a:latin typeface="Arial" panose="020B0604020202020204"/>
              <a:ea typeface="Arial" panose="020B0604020202020204"/>
              <a:cs typeface="Arial" panose="020B0604020202020204"/>
            </a:endParaRPr>
          </a:p>
        </p:txBody>
      </p:sp>
      <p:pic>
        <p:nvPicPr>
          <p:cNvPr id="42" name="图片 41"/>
          <p:cNvPicPr>
            <a:picLocks noChangeAspect="1"/>
          </p:cNvPicPr>
          <p:nvPr/>
        </p:nvPicPr>
        <p:blipFill>
          <a:blip r:embed="rId1"/>
          <a:stretch>
            <a:fillRect/>
          </a:stretch>
        </p:blipFill>
        <p:spPr>
          <a:xfrm>
            <a:off x="9232411" y="118777"/>
            <a:ext cx="1141248" cy="671798"/>
          </a:xfrm>
          <a:prstGeom prst="rect">
            <a:avLst/>
          </a:prstGeom>
        </p:spPr>
      </p:pic>
      <p:pic>
        <p:nvPicPr>
          <p:cNvPr id="43" name="图片 42"/>
          <p:cNvPicPr>
            <a:picLocks noChangeAspect="1"/>
          </p:cNvPicPr>
          <p:nvPr/>
        </p:nvPicPr>
        <p:blipFill>
          <a:blip r:embed="rId2"/>
          <a:stretch>
            <a:fillRect/>
          </a:stretch>
        </p:blipFill>
        <p:spPr>
          <a:xfrm>
            <a:off x="10457935" y="0"/>
            <a:ext cx="826467" cy="808101"/>
          </a:xfrm>
          <a:prstGeom prst="rect">
            <a:avLst/>
          </a:prstGeom>
        </p:spPr>
      </p:pic>
      <p:pic>
        <p:nvPicPr>
          <p:cNvPr id="44" name="图片 43"/>
          <p:cNvPicPr>
            <a:picLocks noChangeAspect="1"/>
          </p:cNvPicPr>
          <p:nvPr/>
        </p:nvPicPr>
        <p:blipFill>
          <a:blip r:embed="rId3"/>
          <a:stretch>
            <a:fillRect/>
          </a:stretch>
        </p:blipFill>
        <p:spPr>
          <a:xfrm>
            <a:off x="11288459" y="42672"/>
            <a:ext cx="768382" cy="768382"/>
          </a:xfrm>
          <a:prstGeom prst="rect">
            <a:avLst/>
          </a:prstGeom>
        </p:spPr>
      </p:pic>
      <p:sp>
        <p:nvSpPr>
          <p:cNvPr id="45" name="11"/>
          <p:cNvSpPr>
            <a:spLocks noGrp="1"/>
          </p:cNvSpPr>
          <p:nvPr/>
        </p:nvSpPr>
        <p:spPr>
          <a:xfrm>
            <a:off x="11668125" y="6600825"/>
            <a:ext cx="428625" cy="200025"/>
          </a:xfrm>
          <a:prstGeom prst="rect">
            <a:avLst/>
          </a:prstGeom>
          <a:noFill/>
          <a:ln w="0">
            <a:noFill/>
          </a:ln>
        </p:spPr>
        <p:txBody>
          <a:bodyPr wrap="square" lIns="0" tIns="0" rIns="0" bIns="0" anchor="t">
            <a:noAutofit/>
          </a:bodyPr>
          <a:lstStyle>
            <a:defPPr algn="r">
              <a:defRPr sz="1200" b="0">
                <a:solidFill>
                  <a:srgbClr val="FFFFFF"/>
                </a:solidFill>
                <a:latin typeface="Arial" panose="020B0604020202020204"/>
                <a:ea typeface="Arial" panose="020B0604020202020204"/>
                <a:cs typeface="Arial" panose="020B0604020202020204"/>
              </a:defRPr>
            </a:defPPr>
          </a:lstStyle>
          <a:p>
            <a:pPr algn="r">
              <a:defRPr sz="1200" b="0">
                <a:solidFill>
                  <a:srgbClr val="FFFFFF"/>
                </a:solidFill>
                <a:latin typeface="Arial" panose="020B0604020202020204"/>
                <a:ea typeface="Arial" panose="020B0604020202020204"/>
                <a:cs typeface="Arial" panose="020B0604020202020204"/>
              </a:defRPr>
            </a:pPr>
            <a:r>
              <a:rPr lang="en-US" sz="1200" b="0">
                <a:solidFill>
                  <a:srgbClr val="FFFFFF"/>
                </a:solidFill>
                <a:latin typeface="Arial" panose="020B0604020202020204"/>
                <a:ea typeface="Arial" panose="020B0604020202020204"/>
                <a:cs typeface="Arial" panose="020B0604020202020204"/>
              </a:rPr>
              <a:t>10</a:t>
            </a:r>
            <a:endParaRPr lang="en-US" sz="1200" b="0">
              <a:solidFill>
                <a:srgbClr val="FFFFFF"/>
              </a:solidFill>
              <a:latin typeface="Arial" panose="020B0604020202020204"/>
              <a:ea typeface="Arial" panose="020B0604020202020204"/>
              <a:cs typeface="Arial" panose="020B0604020202020204"/>
            </a:endParaRPr>
          </a:p>
        </p:txBody>
      </p:sp>
      <p:sp>
        <p:nvSpPr>
          <p:cNvPr id="46" name="矩形 45"/>
          <p:cNvSpPr>
            <a:spLocks noGrp="1"/>
          </p:cNvSpPr>
          <p:nvPr/>
        </p:nvSpPr>
        <p:spPr>
          <a:xfrm>
            <a:off x="323850" y="1085850"/>
            <a:ext cx="11458575" cy="476250"/>
          </a:xfrm>
          <a:prstGeom prst="rect">
            <a:avLst/>
          </a:prstGeom>
          <a:noFill/>
          <a:ln w="0">
            <a:noFill/>
          </a:ln>
        </p:spPr>
        <p:txBody>
          <a:bodyPr wrap="square" lIns="0" tIns="0" rIns="0" bIns="0" anchor="t">
            <a:noAutofit/>
          </a:bodyPr>
          <a:lstStyle>
            <a:defPPr algn="l">
              <a:defRPr sz="2025" b="0">
                <a:solidFill>
                  <a:srgbClr val="000000"/>
                </a:solidFill>
                <a:latin typeface="Arial" panose="020B0604020202020204"/>
                <a:ea typeface="Arial" panose="020B0604020202020204"/>
                <a:cs typeface="Arial" panose="020B0604020202020204"/>
              </a:defRPr>
            </a:defPPr>
          </a:lstStyle>
          <a:p>
            <a:pPr marL="228600" indent="-114300" algn="l">
              <a:spcAft>
                <a:spcPts val="800"/>
              </a:spcAft>
              <a:buChar char="•"/>
              <a:defRPr sz="2025" b="0">
                <a:solidFill>
                  <a:srgbClr val="000000"/>
                </a:solidFill>
                <a:latin typeface="Arial" panose="020B0604020202020204"/>
                <a:ea typeface="Arial" panose="020B0604020202020204"/>
                <a:cs typeface="Arial" panose="020B0604020202020204"/>
              </a:defRPr>
            </a:pPr>
            <a:r>
              <a:t>The same fast-setpoint record tests N = 1, 2 and 3.</a:t>
            </a:r>
          </a:p>
        </p:txBody>
      </p:sp>
      <p:sp>
        <p:nvSpPr>
          <p:cNvPr id="47" name="N = 1"/>
          <p:cNvSpPr>
            <a:spLocks noGrp="1"/>
          </p:cNvSpPr>
          <p:nvPr/>
        </p:nvSpPr>
        <p:spPr>
          <a:xfrm>
            <a:off x="1366520" y="1762125"/>
            <a:ext cx="3581400" cy="381000"/>
          </a:xfrm>
          <a:prstGeom prst="rect">
            <a:avLst/>
          </a:prstGeom>
          <a:noFill/>
          <a:ln w="0">
            <a:noFill/>
          </a:ln>
        </p:spPr>
        <p:txBody>
          <a:bodyPr wrap="square" lIns="0" tIns="0" rIns="0" bIns="0" anchor="t">
            <a:noAutofit/>
          </a:bodyPr>
          <a:lstStyle>
            <a:defPPr algn="ctr">
              <a:defRPr sz="2175" b="1">
                <a:solidFill>
                  <a:srgbClr val="2B519A"/>
                </a:solidFill>
                <a:latin typeface="Arial" panose="020B0604020202020204"/>
                <a:ea typeface="Arial" panose="020B0604020202020204"/>
                <a:cs typeface="Arial" panose="020B0604020202020204"/>
              </a:defRPr>
            </a:defPPr>
          </a:lstStyle>
          <a:p>
            <a:pPr algn="ctr">
              <a:defRPr sz="2175" b="1">
                <a:solidFill>
                  <a:srgbClr val="2B519A"/>
                </a:solidFill>
                <a:latin typeface="Arial" panose="020B0604020202020204"/>
                <a:ea typeface="Arial" panose="020B0604020202020204"/>
                <a:cs typeface="Arial" panose="020B0604020202020204"/>
              </a:defRPr>
            </a:pPr>
            <a:r>
              <a:rPr sz="2175" b="1">
                <a:solidFill>
                  <a:srgbClr val="2B519A"/>
                </a:solidFill>
                <a:latin typeface="Arial" panose="020B0604020202020204"/>
                <a:ea typeface="Arial" panose="020B0604020202020204"/>
                <a:cs typeface="Arial" panose="020B0604020202020204"/>
              </a:rPr>
              <a:t>N = 1</a:t>
            </a:r>
            <a:endParaRPr sz="2175" b="1">
              <a:solidFill>
                <a:srgbClr val="2B519A"/>
              </a:solidFill>
              <a:latin typeface="Arial" panose="020B0604020202020204"/>
              <a:ea typeface="Arial" panose="020B0604020202020204"/>
              <a:cs typeface="Arial" panose="020B0604020202020204"/>
            </a:endParaRPr>
          </a:p>
        </p:txBody>
      </p:sp>
      <p:sp>
        <p:nvSpPr>
          <p:cNvPr id="48" name="N = 2"/>
          <p:cNvSpPr>
            <a:spLocks noGrp="1"/>
          </p:cNvSpPr>
          <p:nvPr/>
        </p:nvSpPr>
        <p:spPr>
          <a:xfrm>
            <a:off x="4305300" y="1733550"/>
            <a:ext cx="3581400" cy="381000"/>
          </a:xfrm>
          <a:prstGeom prst="rect">
            <a:avLst/>
          </a:prstGeom>
          <a:noFill/>
          <a:ln w="0">
            <a:noFill/>
          </a:ln>
        </p:spPr>
        <p:txBody>
          <a:bodyPr wrap="square" lIns="0" tIns="0" rIns="0" bIns="0" anchor="t">
            <a:noAutofit/>
          </a:bodyPr>
          <a:lstStyle>
            <a:defPPr algn="ctr">
              <a:defRPr sz="2175" b="1">
                <a:solidFill>
                  <a:srgbClr val="2B519A"/>
                </a:solidFill>
                <a:latin typeface="Arial" panose="020B0604020202020204"/>
                <a:ea typeface="Arial" panose="020B0604020202020204"/>
                <a:cs typeface="Arial" panose="020B0604020202020204"/>
              </a:defRPr>
            </a:defPPr>
          </a:lstStyle>
          <a:p>
            <a:pPr algn="ctr">
              <a:defRPr sz="2175" b="1">
                <a:solidFill>
                  <a:srgbClr val="2B519A"/>
                </a:solidFill>
                <a:latin typeface="Arial" panose="020B0604020202020204"/>
                <a:ea typeface="Arial" panose="020B0604020202020204"/>
                <a:cs typeface="Arial" panose="020B0604020202020204"/>
              </a:defRPr>
            </a:pPr>
            <a:r>
              <a:rPr sz="2175" b="1">
                <a:solidFill>
                  <a:srgbClr val="2B519A"/>
                </a:solidFill>
                <a:latin typeface="Arial" panose="020B0604020202020204"/>
                <a:ea typeface="Arial" panose="020B0604020202020204"/>
                <a:cs typeface="Arial" panose="020B0604020202020204"/>
              </a:rPr>
              <a:t>N = 2</a:t>
            </a:r>
            <a:endParaRPr sz="2175" b="1">
              <a:solidFill>
                <a:srgbClr val="2B519A"/>
              </a:solidFill>
              <a:latin typeface="Arial" panose="020B0604020202020204"/>
              <a:ea typeface="Arial" panose="020B0604020202020204"/>
              <a:cs typeface="Arial" panose="020B0604020202020204"/>
            </a:endParaRPr>
          </a:p>
        </p:txBody>
      </p:sp>
      <p:sp>
        <p:nvSpPr>
          <p:cNvPr id="49" name="N = 3"/>
          <p:cNvSpPr>
            <a:spLocks noGrp="1"/>
          </p:cNvSpPr>
          <p:nvPr/>
        </p:nvSpPr>
        <p:spPr>
          <a:xfrm>
            <a:off x="7428865" y="1734820"/>
            <a:ext cx="3581400" cy="381000"/>
          </a:xfrm>
          <a:prstGeom prst="rect">
            <a:avLst/>
          </a:prstGeom>
          <a:noFill/>
          <a:ln w="0">
            <a:noFill/>
          </a:ln>
        </p:spPr>
        <p:txBody>
          <a:bodyPr wrap="square" lIns="0" tIns="0" rIns="0" bIns="0" anchor="t">
            <a:noAutofit/>
          </a:bodyPr>
          <a:lstStyle>
            <a:defPPr algn="ctr">
              <a:defRPr sz="2175" b="1">
                <a:solidFill>
                  <a:srgbClr val="2B519A"/>
                </a:solidFill>
                <a:latin typeface="Arial" panose="020B0604020202020204"/>
                <a:ea typeface="Arial" panose="020B0604020202020204"/>
                <a:cs typeface="Arial" panose="020B0604020202020204"/>
              </a:defRPr>
            </a:defPPr>
          </a:lstStyle>
          <a:p>
            <a:pPr algn="ctr">
              <a:defRPr sz="2175" b="1">
                <a:solidFill>
                  <a:srgbClr val="2B519A"/>
                </a:solidFill>
                <a:latin typeface="Arial" panose="020B0604020202020204"/>
                <a:ea typeface="Arial" panose="020B0604020202020204"/>
                <a:cs typeface="Arial" panose="020B0604020202020204"/>
              </a:defRPr>
            </a:pPr>
            <a:r>
              <a:rPr sz="2175" b="1">
                <a:solidFill>
                  <a:srgbClr val="2B519A"/>
                </a:solidFill>
                <a:latin typeface="Arial" panose="020B0604020202020204"/>
                <a:ea typeface="Arial" panose="020B0604020202020204"/>
                <a:cs typeface="Arial" panose="020B0604020202020204"/>
              </a:rPr>
              <a:t>N = 3</a:t>
            </a:r>
            <a:endParaRPr sz="2175" b="1">
              <a:solidFill>
                <a:srgbClr val="2B519A"/>
              </a:solidFill>
              <a:latin typeface="Arial" panose="020B0604020202020204"/>
              <a:ea typeface="Arial" panose="020B0604020202020204"/>
              <a:cs typeface="Arial" panose="020B0604020202020204"/>
            </a:endParaRPr>
          </a:p>
        </p:txBody>
      </p:sp>
      <p:pic>
        <p:nvPicPr>
          <p:cNvPr id="50" name="图片 49"/>
          <p:cNvPicPr>
            <a:picLocks noChangeAspect="1"/>
          </p:cNvPicPr>
          <p:nvPr/>
        </p:nvPicPr>
        <p:blipFill>
          <a:blip r:embed="rId4"/>
          <a:stretch>
            <a:fillRect/>
          </a:stretch>
        </p:blipFill>
        <p:spPr>
          <a:xfrm>
            <a:off x="1366520" y="2078990"/>
            <a:ext cx="9006840" cy="3683635"/>
          </a:xfrm>
          <a:prstGeom prst="rect">
            <a:avLst/>
          </a:prstGeom>
        </p:spPr>
      </p:pic>
      <p:sp>
        <p:nvSpPr>
          <p:cNvPr id="51" name="矩形 50"/>
          <p:cNvSpPr>
            <a:spLocks noGrp="1"/>
          </p:cNvSpPr>
          <p:nvPr/>
        </p:nvSpPr>
        <p:spPr>
          <a:xfrm>
            <a:off x="314325" y="5800725"/>
            <a:ext cx="11525250" cy="409575"/>
          </a:xfrm>
          <a:prstGeom prst="rect">
            <a:avLst/>
          </a:prstGeom>
          <a:solidFill>
            <a:srgbClr val="E9F0FF"/>
          </a:solidFill>
          <a:ln w="0">
            <a:noFill/>
            <a:prstDash val="solid"/>
          </a:ln>
        </p:spPr>
      </p:sp>
      <p:sp>
        <p:nvSpPr>
          <p:cNvPr id="52" name="N = 3 gives the best transient match among the tested model "/>
          <p:cNvSpPr>
            <a:spLocks noGrp="1"/>
          </p:cNvSpPr>
          <p:nvPr/>
        </p:nvSpPr>
        <p:spPr>
          <a:xfrm>
            <a:off x="447675" y="5876925"/>
            <a:ext cx="11239500" cy="304800"/>
          </a:xfrm>
          <a:prstGeom prst="rect">
            <a:avLst/>
          </a:prstGeom>
          <a:noFill/>
          <a:ln w="0">
            <a:noFill/>
          </a:ln>
        </p:spPr>
        <p:txBody>
          <a:bodyPr wrap="square" lIns="0" tIns="0" rIns="0" bIns="0" anchor="t">
            <a:noAutofit/>
          </a:bodyPr>
          <a:lstStyle>
            <a:defPPr algn="l">
              <a:defRPr sz="1725" b="1">
                <a:solidFill>
                  <a:srgbClr val="2B519A"/>
                </a:solidFill>
                <a:latin typeface="Arial" panose="020B0604020202020204"/>
                <a:ea typeface="Arial" panose="020B0604020202020204"/>
                <a:cs typeface="Arial" panose="020B0604020202020204"/>
              </a:defRPr>
            </a:defPPr>
          </a:lstStyle>
          <a:p>
            <a:pPr algn="l">
              <a:defRPr sz="1725" b="1">
                <a:solidFill>
                  <a:srgbClr val="2B519A"/>
                </a:solidFill>
                <a:latin typeface="Arial" panose="020B0604020202020204"/>
                <a:ea typeface="Arial" panose="020B0604020202020204"/>
                <a:cs typeface="Arial" panose="020B0604020202020204"/>
              </a:defRPr>
            </a:pPr>
            <a:r>
              <a:rPr sz="1725" b="1">
                <a:solidFill>
                  <a:srgbClr val="2B519A"/>
                </a:solidFill>
                <a:latin typeface="Arial" panose="020B0604020202020204"/>
                <a:ea typeface="Arial" panose="020B0604020202020204"/>
                <a:cs typeface="Arial" panose="020B0604020202020204"/>
              </a:rPr>
              <a:t>N = 3 gives the best transient match among the tested model orders.</a:t>
            </a:r>
            <a:endParaRPr sz="1725" b="1">
              <a:solidFill>
                <a:srgbClr val="2B519A"/>
              </a:solidFill>
              <a:latin typeface="Arial" panose="020B0604020202020204"/>
              <a:ea typeface="Arial" panose="020B0604020202020204"/>
              <a:cs typeface="Arial" panose="020B0604020202020204"/>
            </a:endParaRPr>
          </a:p>
        </p:txBody>
      </p:sp>
      <p:sp>
        <p:nvSpPr>
          <p:cNvPr id="53" name="F. Qiu et al., Fig. 10, Section 3. Grey: measured detuning. "/>
          <p:cNvSpPr>
            <a:spLocks noGrp="1"/>
          </p:cNvSpPr>
          <p:nvPr/>
        </p:nvSpPr>
        <p:spPr>
          <a:xfrm>
            <a:off x="323850" y="6296025"/>
            <a:ext cx="11496675" cy="219075"/>
          </a:xfrm>
          <a:prstGeom prst="rect">
            <a:avLst/>
          </a:prstGeom>
          <a:noFill/>
          <a:ln w="0">
            <a:noFill/>
          </a:ln>
        </p:spPr>
        <p:txBody>
          <a:bodyPr wrap="square" lIns="0" tIns="0" rIns="0" bIns="0" anchor="t">
            <a:noAutofit/>
          </a:bodyPr>
          <a:lstStyle>
            <a:defPPr algn="l">
              <a:defRPr sz="900" b="0">
                <a:solidFill>
                  <a:srgbClr val="44546A"/>
                </a:solidFill>
                <a:latin typeface="Arial" panose="020B0604020202020204"/>
                <a:ea typeface="Arial" panose="020B0604020202020204"/>
                <a:cs typeface="Arial" panose="020B0604020202020204"/>
              </a:defRPr>
            </a:defPPr>
          </a:lstStyle>
          <a:p>
            <a:pPr algn="l">
              <a:defRPr sz="900" b="0">
                <a:solidFill>
                  <a:srgbClr val="44546A"/>
                </a:solidFill>
                <a:latin typeface="Arial" panose="020B0604020202020204"/>
                <a:ea typeface="Arial" panose="020B0604020202020204"/>
                <a:cs typeface="Arial" panose="020B0604020202020204"/>
              </a:defRPr>
            </a:pPr>
            <a:r>
              <a:rPr sz="900" b="0">
                <a:solidFill>
                  <a:srgbClr val="44546A"/>
                </a:solidFill>
                <a:latin typeface="Arial" panose="020B0604020202020204"/>
                <a:ea typeface="Arial" panose="020B0604020202020204"/>
                <a:cs typeface="Arial" panose="020B0604020202020204"/>
              </a:rPr>
              <a:t>F. Qiu et al., Fig. 10, Section 3. Grey: measured detuning. Green/blue/red: model prediction. Purple: residual.</a:t>
            </a:r>
            <a:endParaRPr sz="900" b="0">
              <a:solidFill>
                <a:srgbClr val="44546A"/>
              </a:solidFill>
              <a:latin typeface="Arial" panose="020B0604020202020204"/>
              <a:ea typeface="Arial" panose="020B0604020202020204"/>
              <a:cs typeface="Arial" panose="020B0604020202020204"/>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 name="标题 15"/>
          <p:cNvSpPr>
            <a:spLocks noGrp="1"/>
          </p:cNvSpPr>
          <p:nvPr/>
        </p:nvSpPr>
        <p:spPr>
          <a:xfrm>
            <a:off x="1622425" y="229870"/>
            <a:ext cx="6505575" cy="685800"/>
          </a:xfrm>
          <a:prstGeom prst="rect">
            <a:avLst/>
          </a:prstGeom>
        </p:spPr>
        <p:txBody>
          <a:bodyPr wrap="none" lIns="0" tIns="0" rIns="0" bIns="0" anchor="ctr">
            <a:noAutofit/>
          </a:bodyPr>
          <a:lstStyle>
            <a:defPPr algn="ctr">
              <a:defRPr sz="2775" b="1">
                <a:solidFill>
                  <a:srgbClr val="000000"/>
                </a:solidFill>
                <a:latin typeface="Arial" panose="020B0604020202020204"/>
                <a:ea typeface="Arial" panose="020B0604020202020204"/>
                <a:cs typeface="Arial" panose="020B0604020202020204"/>
              </a:defRPr>
            </a:defPPr>
            <a:lvl1pPr algn="l" defTabSz="914400">
              <a:lnSpc>
                <a:spcPct val="90000"/>
              </a:lnSpc>
              <a:spcBef>
                <a:spcPct val="0"/>
              </a:spcBef>
              <a:buNone/>
              <a:defRPr sz="3600" b="1" kern="1200">
                <a:solidFill>
                  <a:schemeClr val="tx1"/>
                </a:solidFill>
                <a:latin typeface="Times New Roman" panose="02020603050405020304"/>
                <a:ea typeface="Times New Roman" panose="02020603050405020304"/>
                <a:cs typeface="Times New Roman" panose="02020603050405020304"/>
              </a:defRPr>
            </a:lvl1pPr>
          </a:lstStyle>
          <a:p>
            <a:pPr algn="ctr">
              <a:buNone/>
              <a:defRPr sz="2775" b="1">
                <a:solidFill>
                  <a:srgbClr val="000000"/>
                </a:solidFill>
                <a:latin typeface="Arial" panose="020B0604020202020204"/>
                <a:ea typeface="Arial" panose="020B0604020202020204"/>
                <a:cs typeface="Arial" panose="020B0604020202020204"/>
              </a:defRPr>
            </a:pPr>
            <a:r>
              <a:rPr sz="2775" b="1">
                <a:solidFill>
                  <a:srgbClr val="000000"/>
                </a:solidFill>
                <a:latin typeface="Arial" panose="020B0604020202020204"/>
                <a:ea typeface="Arial" panose="020B0604020202020204"/>
                <a:cs typeface="Arial" panose="020B0604020202020204"/>
              </a:rPr>
              <a:t>Grey-Box Validation</a:t>
            </a:r>
            <a:endParaRPr sz="2775" b="1">
              <a:solidFill>
                <a:srgbClr val="000000"/>
              </a:solidFill>
              <a:latin typeface="Arial" panose="020B0604020202020204"/>
              <a:ea typeface="Arial" panose="020B0604020202020204"/>
              <a:cs typeface="Arial" panose="020B0604020202020204"/>
            </a:endParaRPr>
          </a:p>
        </p:txBody>
      </p:sp>
      <p:sp>
        <p:nvSpPr>
          <p:cNvPr id="14" name="矩形 13"/>
          <p:cNvSpPr>
            <a:spLocks noGrp="1"/>
          </p:cNvSpPr>
          <p:nvPr/>
        </p:nvSpPr>
        <p:spPr>
          <a:xfrm>
            <a:off x="314325" y="1242060"/>
            <a:ext cx="11525250" cy="552450"/>
          </a:xfrm>
          <a:prstGeom prst="rect">
            <a:avLst/>
          </a:prstGeom>
          <a:noFill/>
          <a:ln w="0">
            <a:noFill/>
          </a:ln>
        </p:spPr>
        <p:txBody>
          <a:bodyPr wrap="square" lIns="0" tIns="0" rIns="0" bIns="0" anchor="t">
            <a:noAutofit/>
          </a:bodyPr>
          <a:lstStyle>
            <a:defPPr algn="l">
              <a:defRPr sz="1875" b="0">
                <a:solidFill>
                  <a:srgbClr val="000000"/>
                </a:solidFill>
                <a:latin typeface="Arial" panose="020B0604020202020204"/>
                <a:ea typeface="Arial" panose="020B0604020202020204"/>
                <a:cs typeface="Arial" panose="020B0604020202020204"/>
              </a:defRPr>
            </a:defPPr>
          </a:lstStyle>
          <a:p>
            <a:pPr marL="228600" indent="-114300" algn="l">
              <a:spcAft>
                <a:spcPts val="800"/>
              </a:spcAft>
              <a:buChar char="•"/>
              <a:defRPr sz="1875" b="0">
                <a:solidFill>
                  <a:srgbClr val="000000"/>
                </a:solidFill>
                <a:latin typeface="Arial" panose="020B0604020202020204"/>
                <a:ea typeface="Arial" panose="020B0604020202020204"/>
                <a:cs typeface="Arial" panose="020B0604020202020204"/>
              </a:defRPr>
            </a:pPr>
            <a:r>
              <a:rPr sz="1875"/>
              <a:t>One N = 3 parameter set predicts detuning under different measured field inputs.</a:t>
            </a:r>
            <a:endParaRPr sz="1875"/>
          </a:p>
        </p:txBody>
      </p:sp>
      <p:sp>
        <p:nvSpPr>
          <p:cNvPr id="15" name="RF trip"/>
          <p:cNvSpPr>
            <a:spLocks noGrp="1"/>
          </p:cNvSpPr>
          <p:nvPr/>
        </p:nvSpPr>
        <p:spPr>
          <a:xfrm>
            <a:off x="586105" y="1838325"/>
            <a:ext cx="3714750" cy="323850"/>
          </a:xfrm>
          <a:prstGeom prst="rect">
            <a:avLst/>
          </a:prstGeom>
          <a:noFill/>
          <a:ln w="0">
            <a:noFill/>
          </a:ln>
        </p:spPr>
        <p:txBody>
          <a:bodyPr wrap="square" lIns="0" tIns="0" rIns="0" bIns="0" anchor="t">
            <a:noAutofit/>
          </a:bodyPr>
          <a:lstStyle>
            <a:defPPr algn="ctr">
              <a:defRPr sz="2025" b="1">
                <a:solidFill>
                  <a:srgbClr val="2B519A"/>
                </a:solidFill>
                <a:latin typeface="Arial" panose="020B0604020202020204"/>
                <a:ea typeface="Arial" panose="020B0604020202020204"/>
                <a:cs typeface="Arial" panose="020B0604020202020204"/>
              </a:defRPr>
            </a:defPPr>
          </a:lstStyle>
          <a:p>
            <a:pPr algn="ctr">
              <a:buNone/>
              <a:defRPr sz="2025" b="1">
                <a:solidFill>
                  <a:srgbClr val="2B519A"/>
                </a:solidFill>
                <a:latin typeface="Arial" panose="020B0604020202020204"/>
                <a:ea typeface="Arial" panose="020B0604020202020204"/>
                <a:cs typeface="Arial" panose="020B0604020202020204"/>
              </a:defRPr>
            </a:pPr>
            <a:r>
              <a:rPr sz="2025" b="1">
                <a:solidFill>
                  <a:srgbClr val="2B519A"/>
                </a:solidFill>
                <a:latin typeface="Arial" panose="020B0604020202020204"/>
                <a:ea typeface="Arial" panose="020B0604020202020204"/>
                <a:cs typeface="Arial" panose="020B0604020202020204"/>
              </a:rPr>
              <a:t>RF trip</a:t>
            </a:r>
            <a:endParaRPr sz="2025" b="1">
              <a:solidFill>
                <a:srgbClr val="2B519A"/>
              </a:solidFill>
              <a:latin typeface="Arial" panose="020B0604020202020204"/>
              <a:ea typeface="Arial" panose="020B0604020202020204"/>
              <a:cs typeface="Arial" panose="020B0604020202020204"/>
            </a:endParaRPr>
          </a:p>
        </p:txBody>
      </p:sp>
      <p:pic>
        <p:nvPicPr>
          <p:cNvPr id="16" name="图片 15"/>
          <p:cNvPicPr>
            <a:picLocks noChangeAspect="1"/>
          </p:cNvPicPr>
          <p:nvPr/>
        </p:nvPicPr>
        <p:blipFill>
          <a:blip r:embed="rId1"/>
          <a:stretch>
            <a:fillRect/>
          </a:stretch>
        </p:blipFill>
        <p:spPr>
          <a:xfrm>
            <a:off x="510540" y="2347595"/>
            <a:ext cx="3790315" cy="3013710"/>
          </a:xfrm>
          <a:prstGeom prst="rect">
            <a:avLst/>
          </a:prstGeom>
        </p:spPr>
      </p:pic>
      <p:sp>
        <p:nvSpPr>
          <p:cNvPr id="17" name="RF switch-off"/>
          <p:cNvSpPr>
            <a:spLocks noGrp="1"/>
          </p:cNvSpPr>
          <p:nvPr/>
        </p:nvSpPr>
        <p:spPr>
          <a:xfrm>
            <a:off x="4413250" y="1807210"/>
            <a:ext cx="3714750" cy="323850"/>
          </a:xfrm>
          <a:prstGeom prst="rect">
            <a:avLst/>
          </a:prstGeom>
          <a:noFill/>
          <a:ln w="0">
            <a:noFill/>
          </a:ln>
        </p:spPr>
        <p:txBody>
          <a:bodyPr wrap="square" lIns="0" tIns="0" rIns="0" bIns="0" anchor="t">
            <a:noAutofit/>
          </a:bodyPr>
          <a:lstStyle>
            <a:defPPr algn="ctr">
              <a:defRPr sz="2025" b="1">
                <a:solidFill>
                  <a:srgbClr val="2B519A"/>
                </a:solidFill>
                <a:latin typeface="Arial" panose="020B0604020202020204"/>
                <a:ea typeface="Arial" panose="020B0604020202020204"/>
                <a:cs typeface="Arial" panose="020B0604020202020204"/>
              </a:defRPr>
            </a:defPPr>
          </a:lstStyle>
          <a:p>
            <a:pPr algn="ctr">
              <a:buNone/>
              <a:defRPr sz="2025" b="1">
                <a:solidFill>
                  <a:srgbClr val="2B519A"/>
                </a:solidFill>
                <a:latin typeface="Arial" panose="020B0604020202020204"/>
                <a:ea typeface="Arial" panose="020B0604020202020204"/>
                <a:cs typeface="Arial" panose="020B0604020202020204"/>
              </a:defRPr>
            </a:pPr>
            <a:r>
              <a:rPr sz="2025" b="1">
                <a:solidFill>
                  <a:srgbClr val="2B519A"/>
                </a:solidFill>
                <a:latin typeface="Arial" panose="020B0604020202020204"/>
                <a:ea typeface="Arial" panose="020B0604020202020204"/>
                <a:cs typeface="Arial" panose="020B0604020202020204"/>
              </a:rPr>
              <a:t>RF switch-off</a:t>
            </a:r>
            <a:endParaRPr sz="2025" b="1">
              <a:solidFill>
                <a:srgbClr val="2B519A"/>
              </a:solidFill>
              <a:latin typeface="Arial" panose="020B0604020202020204"/>
              <a:ea typeface="Arial" panose="020B0604020202020204"/>
              <a:cs typeface="Arial" panose="020B0604020202020204"/>
            </a:endParaRPr>
          </a:p>
        </p:txBody>
      </p:sp>
      <p:pic>
        <p:nvPicPr>
          <p:cNvPr id="18" name="图片 17"/>
          <p:cNvPicPr>
            <a:picLocks noChangeAspect="1"/>
          </p:cNvPicPr>
          <p:nvPr/>
        </p:nvPicPr>
        <p:blipFill>
          <a:blip r:embed="rId2"/>
          <a:stretch>
            <a:fillRect/>
          </a:stretch>
        </p:blipFill>
        <p:spPr>
          <a:xfrm>
            <a:off x="4399280" y="2347595"/>
            <a:ext cx="3775710" cy="3025140"/>
          </a:xfrm>
          <a:prstGeom prst="rect">
            <a:avLst/>
          </a:prstGeom>
        </p:spPr>
      </p:pic>
      <p:sp>
        <p:nvSpPr>
          <p:cNvPr id="19" name="Pulsed RF"/>
          <p:cNvSpPr>
            <a:spLocks noGrp="1"/>
          </p:cNvSpPr>
          <p:nvPr/>
        </p:nvSpPr>
        <p:spPr>
          <a:xfrm>
            <a:off x="8240395" y="1794510"/>
            <a:ext cx="3714750" cy="323850"/>
          </a:xfrm>
          <a:prstGeom prst="rect">
            <a:avLst/>
          </a:prstGeom>
          <a:noFill/>
          <a:ln w="0">
            <a:noFill/>
          </a:ln>
        </p:spPr>
        <p:txBody>
          <a:bodyPr wrap="square" lIns="0" tIns="0" rIns="0" bIns="0" anchor="t">
            <a:noAutofit/>
          </a:bodyPr>
          <a:lstStyle>
            <a:defPPr algn="ctr">
              <a:defRPr sz="2025" b="1">
                <a:solidFill>
                  <a:srgbClr val="2B519A"/>
                </a:solidFill>
                <a:latin typeface="Arial" panose="020B0604020202020204"/>
                <a:ea typeface="Arial" panose="020B0604020202020204"/>
                <a:cs typeface="Arial" panose="020B0604020202020204"/>
              </a:defRPr>
            </a:defPPr>
          </a:lstStyle>
          <a:p>
            <a:pPr algn="ctr">
              <a:buNone/>
              <a:defRPr sz="2025" b="1">
                <a:solidFill>
                  <a:srgbClr val="2B519A"/>
                </a:solidFill>
                <a:latin typeface="Arial" panose="020B0604020202020204"/>
                <a:ea typeface="Arial" panose="020B0604020202020204"/>
                <a:cs typeface="Arial" panose="020B0604020202020204"/>
              </a:defRPr>
            </a:pPr>
            <a:r>
              <a:rPr sz="2025" b="1">
                <a:solidFill>
                  <a:srgbClr val="2B519A"/>
                </a:solidFill>
                <a:latin typeface="Arial" panose="020B0604020202020204"/>
                <a:ea typeface="Arial" panose="020B0604020202020204"/>
                <a:cs typeface="Arial" panose="020B0604020202020204"/>
              </a:rPr>
              <a:t>Pulsed RF</a:t>
            </a:r>
            <a:endParaRPr sz="2025" b="1">
              <a:solidFill>
                <a:srgbClr val="2B519A"/>
              </a:solidFill>
              <a:latin typeface="Arial" panose="020B0604020202020204"/>
              <a:ea typeface="Arial" panose="020B0604020202020204"/>
              <a:cs typeface="Arial" panose="020B0604020202020204"/>
            </a:endParaRPr>
          </a:p>
        </p:txBody>
      </p:sp>
      <p:pic>
        <p:nvPicPr>
          <p:cNvPr id="20" name="图片 19"/>
          <p:cNvPicPr>
            <a:picLocks noChangeAspect="1"/>
          </p:cNvPicPr>
          <p:nvPr/>
        </p:nvPicPr>
        <p:blipFill>
          <a:blip r:embed="rId3"/>
          <a:stretch>
            <a:fillRect/>
          </a:stretch>
        </p:blipFill>
        <p:spPr>
          <a:xfrm>
            <a:off x="8177530" y="2447925"/>
            <a:ext cx="3856355" cy="3134360"/>
          </a:xfrm>
          <a:prstGeom prst="rect">
            <a:avLst/>
          </a:prstGeom>
        </p:spPr>
      </p:pic>
      <p:sp>
        <p:nvSpPr>
          <p:cNvPr id="24" name="矩形 23"/>
          <p:cNvSpPr>
            <a:spLocks noGrp="1"/>
          </p:cNvSpPr>
          <p:nvPr/>
        </p:nvSpPr>
        <p:spPr>
          <a:xfrm>
            <a:off x="314325" y="5781675"/>
            <a:ext cx="11525250" cy="409575"/>
          </a:xfrm>
          <a:prstGeom prst="rect">
            <a:avLst/>
          </a:prstGeom>
          <a:solidFill>
            <a:srgbClr val="E9F0FF"/>
          </a:solidFill>
          <a:ln w="0">
            <a:noFill/>
            <a:prstDash val="solid"/>
          </a:ln>
        </p:spPr>
      </p:sp>
      <p:sp>
        <p:nvSpPr>
          <p:cNvPr id="25" name="The same compact model describes the dominant dyna"/>
          <p:cNvSpPr>
            <a:spLocks noGrp="1"/>
          </p:cNvSpPr>
          <p:nvPr/>
        </p:nvSpPr>
        <p:spPr>
          <a:xfrm>
            <a:off x="447675" y="5867400"/>
            <a:ext cx="11249025" cy="323850"/>
          </a:xfrm>
          <a:prstGeom prst="rect">
            <a:avLst/>
          </a:prstGeom>
          <a:noFill/>
          <a:ln w="0">
            <a:noFill/>
          </a:ln>
        </p:spPr>
        <p:txBody>
          <a:bodyPr wrap="square" lIns="0" tIns="0" rIns="0" bIns="0" anchor="t">
            <a:noAutofit/>
          </a:bodyPr>
          <a:lstStyle>
            <a:defPPr algn="l">
              <a:defRPr sz="1725" b="1">
                <a:solidFill>
                  <a:srgbClr val="2B519A"/>
                </a:solidFill>
                <a:latin typeface="Arial" panose="020B0604020202020204"/>
                <a:ea typeface="Arial" panose="020B0604020202020204"/>
                <a:cs typeface="Arial" panose="020B0604020202020204"/>
              </a:defRPr>
            </a:defPPr>
          </a:lstStyle>
          <a:p>
            <a:pPr algn="l">
              <a:buNone/>
              <a:defRPr sz="1800" b="1">
                <a:solidFill>
                  <a:srgbClr val="2B519A"/>
                </a:solidFill>
                <a:latin typeface="Arial" panose="020B0604020202020204"/>
                <a:ea typeface="Arial" panose="020B0604020202020204"/>
                <a:cs typeface="Arial" panose="020B0604020202020204"/>
              </a:defRPr>
            </a:pPr>
            <a:r>
              <a:rPr sz="1725" b="1">
                <a:solidFill>
                  <a:srgbClr val="2B519A"/>
                </a:solidFill>
                <a:latin typeface="Arial" panose="020B0604020202020204"/>
                <a:ea typeface="Arial" panose="020B0604020202020204"/>
                <a:cs typeface="Arial" panose="020B0604020202020204"/>
              </a:rPr>
              <a:t>Other RF events test the predictive behavior of the fitted mechanical model.</a:t>
            </a:r>
            <a:endParaRPr sz="1800" b="1">
              <a:solidFill>
                <a:srgbClr val="2B519A"/>
              </a:solidFill>
              <a:latin typeface="Arial" panose="020B0604020202020204"/>
              <a:ea typeface="Arial" panose="020B0604020202020204"/>
              <a:cs typeface="Arial" panose="020B0604020202020204"/>
            </a:endParaRPr>
          </a:p>
        </p:txBody>
      </p:sp>
      <p:sp>
        <p:nvSpPr>
          <p:cNvPr id="26" name="F. Qiu et al., NIM A 1012 (2021) 165633, Fig. 11(b"/>
          <p:cNvSpPr>
            <a:spLocks noGrp="1"/>
          </p:cNvSpPr>
          <p:nvPr/>
        </p:nvSpPr>
        <p:spPr>
          <a:xfrm>
            <a:off x="323850" y="6305550"/>
            <a:ext cx="11334750" cy="180975"/>
          </a:xfrm>
          <a:prstGeom prst="rect">
            <a:avLst/>
          </a:prstGeom>
          <a:noFill/>
          <a:ln w="0">
            <a:noFill/>
          </a:ln>
        </p:spPr>
        <p:txBody>
          <a:bodyPr wrap="square" lIns="0" tIns="0" rIns="0" bIns="0" anchor="t">
            <a:noAutofit/>
          </a:bodyPr>
          <a:lstStyle>
            <a:defPPr algn="l">
              <a:defRPr sz="975" b="0">
                <a:solidFill>
                  <a:srgbClr val="44546A"/>
                </a:solidFill>
                <a:latin typeface="Arial" panose="020B0604020202020204"/>
                <a:ea typeface="Arial" panose="020B0604020202020204"/>
                <a:cs typeface="Arial" panose="020B0604020202020204"/>
              </a:defRPr>
            </a:defPPr>
          </a:lstStyle>
          <a:p>
            <a:pPr algn="l">
              <a:buNone/>
              <a:defRPr sz="975" b="0">
                <a:solidFill>
                  <a:srgbClr val="44546A"/>
                </a:solidFill>
                <a:latin typeface="Arial" panose="020B0604020202020204"/>
                <a:ea typeface="Arial" panose="020B0604020202020204"/>
                <a:cs typeface="Arial" panose="020B0604020202020204"/>
              </a:defRPr>
            </a:pPr>
            <a:r>
              <a:rPr sz="975" b="0">
                <a:solidFill>
                  <a:srgbClr val="44546A"/>
                </a:solidFill>
                <a:latin typeface="Arial" panose="020B0604020202020204"/>
                <a:ea typeface="Arial" panose="020B0604020202020204"/>
                <a:cs typeface="Arial" panose="020B0604020202020204"/>
              </a:rPr>
              <a:t>F. Qiu et al., NIM A 1012 (2021) 165633, Fig. 11(b–d), Section 4.</a:t>
            </a:r>
            <a:endParaRPr sz="975" b="0">
              <a:solidFill>
                <a:srgbClr val="44546A"/>
              </a:solidFill>
              <a:latin typeface="Arial" panose="020B0604020202020204"/>
              <a:ea typeface="Arial" panose="020B0604020202020204"/>
              <a:cs typeface="Arial" panose="020B0604020202020204"/>
            </a:endParaRPr>
          </a:p>
        </p:txBody>
      </p:sp>
      <p:pic>
        <p:nvPicPr>
          <p:cNvPr id="27" name="图片 26"/>
          <p:cNvPicPr>
            <a:picLocks noChangeAspect="1"/>
          </p:cNvPicPr>
          <p:nvPr/>
        </p:nvPicPr>
        <p:blipFill>
          <a:blip r:embed="rId4"/>
          <a:stretch>
            <a:fillRect/>
          </a:stretch>
        </p:blipFill>
        <p:spPr>
          <a:xfrm>
            <a:off x="9232411" y="118777"/>
            <a:ext cx="1141248" cy="671798"/>
          </a:xfrm>
          <a:prstGeom prst="rect">
            <a:avLst/>
          </a:prstGeom>
        </p:spPr>
      </p:pic>
      <p:pic>
        <p:nvPicPr>
          <p:cNvPr id="28" name="图片 27"/>
          <p:cNvPicPr>
            <a:picLocks noChangeAspect="1"/>
          </p:cNvPicPr>
          <p:nvPr/>
        </p:nvPicPr>
        <p:blipFill>
          <a:blip r:embed="rId5"/>
          <a:stretch>
            <a:fillRect/>
          </a:stretch>
        </p:blipFill>
        <p:spPr>
          <a:xfrm>
            <a:off x="10457935" y="0"/>
            <a:ext cx="826467" cy="808101"/>
          </a:xfrm>
          <a:prstGeom prst="rect">
            <a:avLst/>
          </a:prstGeom>
        </p:spPr>
      </p:pic>
      <p:pic>
        <p:nvPicPr>
          <p:cNvPr id="29" name="图片 28"/>
          <p:cNvPicPr>
            <a:picLocks noChangeAspect="1"/>
          </p:cNvPicPr>
          <p:nvPr/>
        </p:nvPicPr>
        <p:blipFill>
          <a:blip r:embed="rId6"/>
          <a:stretch>
            <a:fillRect/>
          </a:stretch>
        </p:blipFill>
        <p:spPr>
          <a:xfrm>
            <a:off x="11288459" y="42672"/>
            <a:ext cx="768382" cy="768382"/>
          </a:xfrm>
          <a:prstGeom prst="rect">
            <a:avLst/>
          </a:prstGeom>
        </p:spPr>
      </p:pic>
      <p:pic>
        <p:nvPicPr>
          <p:cNvPr id="2" name="图片 1"/>
          <p:cNvPicPr>
            <a:picLocks noChangeAspect="1"/>
          </p:cNvPicPr>
          <p:nvPr/>
        </p:nvPicPr>
        <p:blipFill>
          <a:blip r:embed="rId7"/>
          <a:stretch>
            <a:fillRect/>
          </a:stretch>
        </p:blipFill>
        <p:spPr>
          <a:xfrm>
            <a:off x="0" y="1964690"/>
            <a:ext cx="1532255" cy="897890"/>
          </a:xfrm>
          <a:prstGeom prst="rect">
            <a:avLst/>
          </a:prstGeom>
        </p:spPr>
      </p:pic>
      <p:sp>
        <p:nvSpPr>
          <p:cNvPr id="30" name="13"/>
          <p:cNvSpPr>
            <a:spLocks noGrp="1"/>
          </p:cNvSpPr>
          <p:nvPr/>
        </p:nvSpPr>
        <p:spPr>
          <a:xfrm>
            <a:off x="11668125" y="6600825"/>
            <a:ext cx="428625" cy="200025"/>
          </a:xfrm>
          <a:prstGeom prst="rect">
            <a:avLst/>
          </a:prstGeom>
          <a:noFill/>
          <a:ln w="0">
            <a:noFill/>
          </a:ln>
        </p:spPr>
        <p:txBody>
          <a:bodyPr wrap="square" lIns="0" tIns="0" rIns="0" bIns="0" anchor="t">
            <a:noAutofit/>
          </a:bodyPr>
          <a:lstStyle>
            <a:defPPr algn="r">
              <a:defRPr sz="1200" b="0">
                <a:solidFill>
                  <a:srgbClr val="FFFFFF"/>
                </a:solidFill>
                <a:latin typeface="Arial" panose="020B0604020202020204"/>
                <a:ea typeface="Arial" panose="020B0604020202020204"/>
                <a:cs typeface="Arial" panose="020B0604020202020204"/>
              </a:defRPr>
            </a:defPPr>
          </a:lstStyle>
          <a:p>
            <a:pPr algn="r">
              <a:defRPr sz="1200" b="0">
                <a:solidFill>
                  <a:srgbClr val="FFFFFF"/>
                </a:solidFill>
                <a:latin typeface="Arial" panose="020B0604020202020204"/>
                <a:ea typeface="Arial" panose="020B0604020202020204"/>
                <a:cs typeface="Arial" panose="020B0604020202020204"/>
              </a:defRPr>
            </a:pPr>
            <a:r>
              <a:rPr lang="en-US" sz="1200" b="0">
                <a:solidFill>
                  <a:srgbClr val="FFFFFF"/>
                </a:solidFill>
                <a:latin typeface="Arial" panose="020B0604020202020204"/>
                <a:ea typeface="Arial" panose="020B0604020202020204"/>
                <a:cs typeface="Arial" panose="020B0604020202020204"/>
              </a:rPr>
              <a:t>11</a:t>
            </a:r>
            <a:endParaRPr lang="en-US" sz="1200" b="0">
              <a:solidFill>
                <a:srgbClr val="FFFFFF"/>
              </a:solidFill>
              <a:latin typeface="Arial" panose="020B0604020202020204"/>
              <a:ea typeface="Arial" panose="020B0604020202020204"/>
              <a:cs typeface="Arial" panose="020B0604020202020204"/>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 name="标题 15"/>
          <p:cNvSpPr>
            <a:spLocks noGrp="1"/>
          </p:cNvSpPr>
          <p:nvPr/>
        </p:nvSpPr>
        <p:spPr>
          <a:xfrm>
            <a:off x="2472055" y="257175"/>
            <a:ext cx="6524625" cy="647700"/>
          </a:xfrm>
          <a:prstGeom prst="rect">
            <a:avLst/>
          </a:prstGeom>
        </p:spPr>
        <p:txBody>
          <a:bodyPr wrap="none" lIns="0" tIns="0" rIns="0" bIns="0" anchor="ctr">
            <a:noAutofit/>
          </a:bodyPr>
          <a:lstStyle>
            <a:defPPr algn="ctr">
              <a:defRPr sz="2475" b="1">
                <a:solidFill>
                  <a:srgbClr val="000000"/>
                </a:solidFill>
                <a:latin typeface="Arial" panose="020B0604020202020204"/>
                <a:ea typeface="Arial" panose="020B0604020202020204"/>
                <a:cs typeface="Arial" panose="020B0604020202020204"/>
              </a:defRPr>
            </a:defPPr>
            <a:lvl1pPr algn="l" defTabSz="914400">
              <a:lnSpc>
                <a:spcPct val="90000"/>
              </a:lnSpc>
              <a:spcBef>
                <a:spcPct val="0"/>
              </a:spcBef>
              <a:buNone/>
              <a:defRPr sz="3600" b="1" kern="1200">
                <a:solidFill>
                  <a:schemeClr val="tx1"/>
                </a:solidFill>
                <a:latin typeface="Times New Roman" panose="02020603050405020304"/>
                <a:ea typeface="Times New Roman" panose="02020603050405020304"/>
                <a:cs typeface="Times New Roman" panose="02020603050405020304"/>
              </a:defRPr>
            </a:lvl1pPr>
          </a:lstStyle>
          <a:p>
            <a:pPr algn="ctr">
              <a:buNone/>
              <a:defRPr sz="2475" b="1">
                <a:solidFill>
                  <a:srgbClr val="000000"/>
                </a:solidFill>
                <a:latin typeface="Arial" panose="020B0604020202020204"/>
                <a:ea typeface="Arial" panose="020B0604020202020204"/>
                <a:cs typeface="Arial" panose="020B0604020202020204"/>
              </a:defRPr>
            </a:pPr>
            <a:r>
              <a:rPr sz="2780" b="1">
                <a:solidFill>
                  <a:srgbClr val="000000"/>
                </a:solidFill>
                <a:latin typeface="Arial" panose="020B0604020202020204"/>
                <a:ea typeface="Arial" panose="020B0604020202020204"/>
                <a:cs typeface="Arial" panose="020B0604020202020204"/>
              </a:rPr>
              <a:t>Grey-Box Piezo Validation at cERL</a:t>
            </a:r>
            <a:endParaRPr sz="2780" b="1">
              <a:solidFill>
                <a:srgbClr val="000000"/>
              </a:solidFill>
              <a:latin typeface="Arial" panose="020B0604020202020204"/>
              <a:ea typeface="Arial" panose="020B0604020202020204"/>
              <a:cs typeface="Arial" panose="020B0604020202020204"/>
            </a:endParaRPr>
          </a:p>
        </p:txBody>
      </p:sp>
      <p:pic>
        <p:nvPicPr>
          <p:cNvPr id="42" name="图片 41"/>
          <p:cNvPicPr>
            <a:picLocks noChangeAspect="1"/>
          </p:cNvPicPr>
          <p:nvPr/>
        </p:nvPicPr>
        <p:blipFill>
          <a:blip r:embed="rId1"/>
          <a:stretch>
            <a:fillRect/>
          </a:stretch>
        </p:blipFill>
        <p:spPr>
          <a:xfrm>
            <a:off x="9232411" y="118777"/>
            <a:ext cx="1141248" cy="671798"/>
          </a:xfrm>
          <a:prstGeom prst="rect">
            <a:avLst/>
          </a:prstGeom>
        </p:spPr>
      </p:pic>
      <p:pic>
        <p:nvPicPr>
          <p:cNvPr id="43" name="图片 42"/>
          <p:cNvPicPr>
            <a:picLocks noChangeAspect="1"/>
          </p:cNvPicPr>
          <p:nvPr/>
        </p:nvPicPr>
        <p:blipFill>
          <a:blip r:embed="rId2"/>
          <a:stretch>
            <a:fillRect/>
          </a:stretch>
        </p:blipFill>
        <p:spPr>
          <a:xfrm>
            <a:off x="10457935" y="0"/>
            <a:ext cx="826467" cy="808101"/>
          </a:xfrm>
          <a:prstGeom prst="rect">
            <a:avLst/>
          </a:prstGeom>
        </p:spPr>
      </p:pic>
      <p:pic>
        <p:nvPicPr>
          <p:cNvPr id="44" name="图片 43"/>
          <p:cNvPicPr>
            <a:picLocks noChangeAspect="1"/>
          </p:cNvPicPr>
          <p:nvPr/>
        </p:nvPicPr>
        <p:blipFill>
          <a:blip r:embed="rId3"/>
          <a:stretch>
            <a:fillRect/>
          </a:stretch>
        </p:blipFill>
        <p:spPr>
          <a:xfrm>
            <a:off x="11288459" y="42672"/>
            <a:ext cx="768382" cy="768382"/>
          </a:xfrm>
          <a:prstGeom prst="rect">
            <a:avLst/>
          </a:prstGeom>
        </p:spPr>
      </p:pic>
      <p:sp>
        <p:nvSpPr>
          <p:cNvPr id="45" name="14"/>
          <p:cNvSpPr>
            <a:spLocks noGrp="1"/>
          </p:cNvSpPr>
          <p:nvPr/>
        </p:nvSpPr>
        <p:spPr>
          <a:xfrm>
            <a:off x="11668125" y="6600825"/>
            <a:ext cx="428625" cy="200025"/>
          </a:xfrm>
          <a:prstGeom prst="rect">
            <a:avLst/>
          </a:prstGeom>
          <a:noFill/>
          <a:ln w="0">
            <a:noFill/>
          </a:ln>
        </p:spPr>
        <p:txBody>
          <a:bodyPr wrap="square" lIns="0" tIns="0" rIns="0" bIns="0" anchor="t">
            <a:noAutofit/>
          </a:bodyPr>
          <a:lstStyle>
            <a:defPPr algn="r">
              <a:defRPr sz="1200" b="0">
                <a:solidFill>
                  <a:srgbClr val="FFFFFF"/>
                </a:solidFill>
                <a:latin typeface="Arial" panose="020B0604020202020204"/>
                <a:ea typeface="Arial" panose="020B0604020202020204"/>
                <a:cs typeface="Arial" panose="020B0604020202020204"/>
              </a:defRPr>
            </a:defPPr>
          </a:lstStyle>
          <a:p>
            <a:pPr algn="r">
              <a:defRPr sz="1200" b="0">
                <a:solidFill>
                  <a:srgbClr val="FFFFFF"/>
                </a:solidFill>
                <a:latin typeface="Arial" panose="020B0604020202020204"/>
                <a:ea typeface="Arial" panose="020B0604020202020204"/>
                <a:cs typeface="Arial" panose="020B0604020202020204"/>
              </a:defRPr>
            </a:pPr>
            <a:r>
              <a:rPr lang="en-US" sz="1200" b="0">
                <a:solidFill>
                  <a:srgbClr val="FFFFFF"/>
                </a:solidFill>
                <a:latin typeface="Arial" panose="020B0604020202020204"/>
                <a:ea typeface="Arial" panose="020B0604020202020204"/>
                <a:cs typeface="Arial" panose="020B0604020202020204"/>
              </a:rPr>
              <a:t>12</a:t>
            </a:r>
            <a:endParaRPr lang="en-US" sz="1200" b="0">
              <a:solidFill>
                <a:srgbClr val="FFFFFF"/>
              </a:solidFill>
              <a:latin typeface="Arial" panose="020B0604020202020204"/>
              <a:ea typeface="Arial" panose="020B0604020202020204"/>
              <a:cs typeface="Arial" panose="020B0604020202020204"/>
            </a:endParaRPr>
          </a:p>
        </p:txBody>
      </p:sp>
      <p:sp>
        <p:nvSpPr>
          <p:cNvPr id="46" name="Separate case: cERL ML1, 1.3 GHz nine-cell cavity"/>
          <p:cNvSpPr>
            <a:spLocks noGrp="1"/>
          </p:cNvSpPr>
          <p:nvPr/>
        </p:nvSpPr>
        <p:spPr>
          <a:xfrm>
            <a:off x="323850" y="1057275"/>
            <a:ext cx="11439525" cy="352425"/>
          </a:xfrm>
          <a:prstGeom prst="rect">
            <a:avLst/>
          </a:prstGeom>
          <a:noFill/>
          <a:ln w="0">
            <a:noFill/>
          </a:ln>
        </p:spPr>
        <p:txBody>
          <a:bodyPr wrap="square" lIns="0" tIns="0" rIns="0" bIns="0" anchor="t">
            <a:noAutofit/>
          </a:bodyPr>
          <a:lstStyle>
            <a:defPPr algn="l">
              <a:defRPr sz="2100" b="1">
                <a:solidFill>
                  <a:srgbClr val="2B519A"/>
                </a:solidFill>
                <a:latin typeface="Arial" panose="020B0604020202020204"/>
                <a:ea typeface="Arial" panose="020B0604020202020204"/>
                <a:cs typeface="Arial" panose="020B0604020202020204"/>
              </a:defRPr>
            </a:defPPr>
          </a:lstStyle>
          <a:p>
            <a:pPr algn="l">
              <a:defRPr sz="2100" b="1">
                <a:solidFill>
                  <a:srgbClr val="2B519A"/>
                </a:solidFill>
                <a:latin typeface="Arial" panose="020B0604020202020204"/>
                <a:ea typeface="Arial" panose="020B0604020202020204"/>
                <a:cs typeface="Arial" panose="020B0604020202020204"/>
              </a:defRPr>
            </a:pPr>
            <a:r>
              <a:rPr sz="2100" b="1">
                <a:solidFill>
                  <a:srgbClr val="2B519A"/>
                </a:solidFill>
                <a:latin typeface="Arial" panose="020B0604020202020204"/>
                <a:ea typeface="Arial" panose="020B0604020202020204"/>
                <a:cs typeface="Arial" panose="020B0604020202020204"/>
              </a:rPr>
              <a:t>Separate case: cERL ML1, 1.3 GHz nine-cell cavity</a:t>
            </a:r>
            <a:endParaRPr sz="2100" b="1">
              <a:solidFill>
                <a:srgbClr val="2B519A"/>
              </a:solidFill>
              <a:latin typeface="Arial" panose="020B0604020202020204"/>
              <a:ea typeface="Arial" panose="020B0604020202020204"/>
              <a:cs typeface="Arial" panose="020B0604020202020204"/>
            </a:endParaRPr>
          </a:p>
        </p:txBody>
      </p:sp>
      <p:sp>
        <p:nvSpPr>
          <p:cNvPr id="47" name="Piezo step response for estimation"/>
          <p:cNvSpPr>
            <a:spLocks noGrp="1"/>
          </p:cNvSpPr>
          <p:nvPr/>
        </p:nvSpPr>
        <p:spPr>
          <a:xfrm>
            <a:off x="323850" y="1562100"/>
            <a:ext cx="5219700" cy="352425"/>
          </a:xfrm>
          <a:prstGeom prst="rect">
            <a:avLst/>
          </a:prstGeom>
          <a:noFill/>
          <a:ln w="0">
            <a:noFill/>
          </a:ln>
        </p:spPr>
        <p:txBody>
          <a:bodyPr wrap="square" lIns="0" tIns="0" rIns="0" bIns="0" anchor="t">
            <a:noAutofit/>
          </a:bodyPr>
          <a:lstStyle>
            <a:defPPr algn="l">
              <a:defRPr sz="1950" b="1">
                <a:solidFill>
                  <a:srgbClr val="2B519A"/>
                </a:solidFill>
                <a:latin typeface="Arial" panose="020B0604020202020204"/>
                <a:ea typeface="Arial" panose="020B0604020202020204"/>
                <a:cs typeface="Arial" panose="020B0604020202020204"/>
              </a:defRPr>
            </a:defPPr>
          </a:lstStyle>
          <a:p>
            <a:pPr algn="l">
              <a:defRPr sz="1950" b="1">
                <a:solidFill>
                  <a:srgbClr val="2B519A"/>
                </a:solidFill>
                <a:latin typeface="Arial" panose="020B0604020202020204"/>
                <a:ea typeface="Arial" panose="020B0604020202020204"/>
                <a:cs typeface="Arial" panose="020B0604020202020204"/>
              </a:defRPr>
            </a:pPr>
            <a:r>
              <a:rPr sz="1950" b="1">
                <a:solidFill>
                  <a:srgbClr val="2B519A"/>
                </a:solidFill>
                <a:latin typeface="Arial" panose="020B0604020202020204"/>
                <a:ea typeface="Arial" panose="020B0604020202020204"/>
                <a:cs typeface="Arial" panose="020B0604020202020204"/>
              </a:rPr>
              <a:t>Piezo step response for estimation</a:t>
            </a:r>
            <a:endParaRPr sz="1950" b="1">
              <a:solidFill>
                <a:srgbClr val="2B519A"/>
              </a:solidFill>
              <a:latin typeface="Arial" panose="020B0604020202020204"/>
              <a:ea typeface="Arial" panose="020B0604020202020204"/>
              <a:cs typeface="Arial" panose="020B0604020202020204"/>
            </a:endParaRPr>
          </a:p>
        </p:txBody>
      </p:sp>
      <p:pic>
        <p:nvPicPr>
          <p:cNvPr id="48" name="图片 47"/>
          <p:cNvPicPr>
            <a:picLocks noChangeAspect="1"/>
          </p:cNvPicPr>
          <p:nvPr/>
        </p:nvPicPr>
        <p:blipFill>
          <a:blip r:embed="rId4"/>
          <a:stretch>
            <a:fillRect/>
          </a:stretch>
        </p:blipFill>
        <p:spPr>
          <a:xfrm>
            <a:off x="367760" y="2038350"/>
            <a:ext cx="4922330" cy="3038475"/>
          </a:xfrm>
          <a:prstGeom prst="rect">
            <a:avLst/>
          </a:prstGeom>
        </p:spPr>
      </p:pic>
      <p:sp>
        <p:nvSpPr>
          <p:cNvPr id="49" name="N = 4 model versus reference"/>
          <p:cNvSpPr>
            <a:spLocks noGrp="1"/>
          </p:cNvSpPr>
          <p:nvPr/>
        </p:nvSpPr>
        <p:spPr>
          <a:xfrm>
            <a:off x="6162675" y="1562100"/>
            <a:ext cx="5619750" cy="352425"/>
          </a:xfrm>
          <a:prstGeom prst="rect">
            <a:avLst/>
          </a:prstGeom>
          <a:noFill/>
          <a:ln w="0">
            <a:noFill/>
          </a:ln>
        </p:spPr>
        <p:txBody>
          <a:bodyPr wrap="square" lIns="0" tIns="0" rIns="0" bIns="0" anchor="t">
            <a:noAutofit/>
          </a:bodyPr>
          <a:lstStyle>
            <a:defPPr algn="l">
              <a:defRPr sz="1950" b="1">
                <a:solidFill>
                  <a:srgbClr val="2B519A"/>
                </a:solidFill>
                <a:latin typeface="Arial" panose="020B0604020202020204"/>
                <a:ea typeface="Arial" panose="020B0604020202020204"/>
                <a:cs typeface="Arial" panose="020B0604020202020204"/>
              </a:defRPr>
            </a:defPPr>
          </a:lstStyle>
          <a:p>
            <a:pPr algn="l">
              <a:defRPr sz="1950" b="1">
                <a:solidFill>
                  <a:srgbClr val="2B519A"/>
                </a:solidFill>
                <a:latin typeface="Arial" panose="020B0604020202020204"/>
                <a:ea typeface="Arial" panose="020B0604020202020204"/>
                <a:cs typeface="Arial" panose="020B0604020202020204"/>
              </a:defRPr>
            </a:pPr>
            <a:r>
              <a:rPr sz="1950" b="1">
                <a:solidFill>
                  <a:srgbClr val="2B519A"/>
                </a:solidFill>
                <a:latin typeface="Arial" panose="020B0604020202020204"/>
                <a:ea typeface="Arial" panose="020B0604020202020204"/>
                <a:cs typeface="Arial" panose="020B0604020202020204"/>
              </a:rPr>
              <a:t>N = 4 model versus reference</a:t>
            </a:r>
            <a:endParaRPr sz="1950" b="1">
              <a:solidFill>
                <a:srgbClr val="2B519A"/>
              </a:solidFill>
              <a:latin typeface="Arial" panose="020B0604020202020204"/>
              <a:ea typeface="Arial" panose="020B0604020202020204"/>
              <a:cs typeface="Arial" panose="020B0604020202020204"/>
            </a:endParaRPr>
          </a:p>
        </p:txBody>
      </p:sp>
      <p:pic>
        <p:nvPicPr>
          <p:cNvPr id="50" name="图片 49"/>
          <p:cNvPicPr>
            <a:picLocks noChangeAspect="1"/>
          </p:cNvPicPr>
          <p:nvPr/>
        </p:nvPicPr>
        <p:blipFill>
          <a:blip r:embed="rId5"/>
          <a:stretch>
            <a:fillRect/>
          </a:stretch>
        </p:blipFill>
        <p:spPr>
          <a:xfrm>
            <a:off x="6162675" y="2090858"/>
            <a:ext cx="5638800" cy="2866785"/>
          </a:xfrm>
          <a:prstGeom prst="rect">
            <a:avLst/>
          </a:prstGeom>
        </p:spPr>
      </p:pic>
      <p:sp>
        <p:nvSpPr>
          <p:cNvPr id="51" name="Square-wave responses provide an additional time-domain chec"/>
          <p:cNvSpPr>
            <a:spLocks noGrp="1"/>
          </p:cNvSpPr>
          <p:nvPr/>
        </p:nvSpPr>
        <p:spPr>
          <a:xfrm>
            <a:off x="323850" y="5257800"/>
            <a:ext cx="11430000" cy="400050"/>
          </a:xfrm>
          <a:prstGeom prst="rect">
            <a:avLst/>
          </a:prstGeom>
          <a:noFill/>
          <a:ln w="0">
            <a:noFill/>
          </a:ln>
        </p:spPr>
        <p:txBody>
          <a:bodyPr wrap="square" lIns="0" tIns="0" rIns="0" bIns="0" anchor="t">
            <a:noAutofit/>
          </a:bodyPr>
          <a:lstStyle>
            <a:defPPr algn="l">
              <a:defRPr sz="2025" b="0">
                <a:solidFill>
                  <a:srgbClr val="000000"/>
                </a:solidFill>
                <a:latin typeface="Arial" panose="020B0604020202020204"/>
                <a:ea typeface="Arial" panose="020B0604020202020204"/>
                <a:cs typeface="Arial" panose="020B0604020202020204"/>
              </a:defRPr>
            </a:defPPr>
          </a:lstStyle>
          <a:p>
            <a:pPr algn="l">
              <a:defRPr sz="2025" b="0">
                <a:solidFill>
                  <a:srgbClr val="000000"/>
                </a:solidFill>
                <a:latin typeface="Arial" panose="020B0604020202020204"/>
                <a:ea typeface="Arial" panose="020B0604020202020204"/>
                <a:cs typeface="Arial" panose="020B0604020202020204"/>
              </a:defRPr>
            </a:pPr>
            <a:r>
              <a:rPr sz="2025" b="0">
                <a:solidFill>
                  <a:srgbClr val="000000"/>
                </a:solidFill>
                <a:latin typeface="Arial" panose="020B0604020202020204"/>
                <a:ea typeface="Arial" panose="020B0604020202020204"/>
                <a:cs typeface="Arial" panose="020B0604020202020204"/>
              </a:rPr>
              <a:t>Square-wave responses provide an additional time-domain check.</a:t>
            </a:r>
            <a:endParaRPr sz="2025" b="0">
              <a:solidFill>
                <a:srgbClr val="000000"/>
              </a:solidFill>
              <a:latin typeface="Arial" panose="020B0604020202020204"/>
              <a:ea typeface="Arial" panose="020B0604020202020204"/>
              <a:cs typeface="Arial" panose="020B0604020202020204"/>
            </a:endParaRPr>
          </a:p>
        </p:txBody>
      </p:sp>
      <p:sp>
        <p:nvSpPr>
          <p:cNvPr id="52" name="矩形 51"/>
          <p:cNvSpPr>
            <a:spLocks noGrp="1"/>
          </p:cNvSpPr>
          <p:nvPr/>
        </p:nvSpPr>
        <p:spPr>
          <a:xfrm>
            <a:off x="314325" y="5800725"/>
            <a:ext cx="11525250" cy="409575"/>
          </a:xfrm>
          <a:prstGeom prst="rect">
            <a:avLst/>
          </a:prstGeom>
          <a:solidFill>
            <a:srgbClr val="E9F0FF"/>
          </a:solidFill>
          <a:ln w="0">
            <a:noFill/>
            <a:prstDash val="solid"/>
          </a:ln>
        </p:spPr>
      </p:sp>
      <p:sp>
        <p:nvSpPr>
          <p:cNvPr id="53" name="The grey-box structure also describes dominant dynamics in a"/>
          <p:cNvSpPr>
            <a:spLocks noGrp="1"/>
          </p:cNvSpPr>
          <p:nvPr/>
        </p:nvSpPr>
        <p:spPr>
          <a:xfrm>
            <a:off x="447675" y="5876925"/>
            <a:ext cx="11239500" cy="304800"/>
          </a:xfrm>
          <a:prstGeom prst="rect">
            <a:avLst/>
          </a:prstGeom>
          <a:noFill/>
          <a:ln w="0">
            <a:noFill/>
          </a:ln>
        </p:spPr>
        <p:txBody>
          <a:bodyPr wrap="square" lIns="0" tIns="0" rIns="0" bIns="0" anchor="t">
            <a:noAutofit/>
          </a:bodyPr>
          <a:lstStyle>
            <a:defPPr algn="l">
              <a:defRPr sz="1725" b="1">
                <a:solidFill>
                  <a:srgbClr val="2B519A"/>
                </a:solidFill>
                <a:latin typeface="Arial" panose="020B0604020202020204"/>
                <a:ea typeface="Arial" panose="020B0604020202020204"/>
                <a:cs typeface="Arial" panose="020B0604020202020204"/>
              </a:defRPr>
            </a:defPPr>
          </a:lstStyle>
          <a:p>
            <a:pPr algn="l">
              <a:defRPr sz="1725" b="1">
                <a:solidFill>
                  <a:srgbClr val="2B519A"/>
                </a:solidFill>
                <a:latin typeface="Arial" panose="020B0604020202020204"/>
                <a:ea typeface="Arial" panose="020B0604020202020204"/>
                <a:cs typeface="Arial" panose="020B0604020202020204"/>
              </a:defRPr>
            </a:pPr>
            <a:r>
              <a:rPr sz="1725" b="1">
                <a:solidFill>
                  <a:srgbClr val="2B519A"/>
                </a:solidFill>
                <a:latin typeface="Arial" panose="020B0604020202020204"/>
                <a:ea typeface="Arial" panose="020B0604020202020204"/>
                <a:cs typeface="Arial" panose="020B0604020202020204"/>
              </a:rPr>
              <a:t>The grey-box structure also describes dominant dynamics in a piezo-tuner system.</a:t>
            </a:r>
            <a:endParaRPr sz="1725" b="1">
              <a:solidFill>
                <a:srgbClr val="2B519A"/>
              </a:solidFill>
              <a:latin typeface="Arial" panose="020B0604020202020204"/>
              <a:ea typeface="Arial" panose="020B0604020202020204"/>
              <a:cs typeface="Arial" panose="020B0604020202020204"/>
            </a:endParaRPr>
          </a:p>
        </p:txBody>
      </p:sp>
      <p:sp>
        <p:nvSpPr>
          <p:cNvPr id="54" name="F. Qiu et al., Figs. 12–14, Section 4. Distinct from the CAF"/>
          <p:cNvSpPr>
            <a:spLocks noGrp="1"/>
          </p:cNvSpPr>
          <p:nvPr/>
        </p:nvSpPr>
        <p:spPr>
          <a:xfrm>
            <a:off x="323850" y="6296025"/>
            <a:ext cx="11496675" cy="219075"/>
          </a:xfrm>
          <a:prstGeom prst="rect">
            <a:avLst/>
          </a:prstGeom>
          <a:noFill/>
          <a:ln w="0">
            <a:noFill/>
          </a:ln>
        </p:spPr>
        <p:txBody>
          <a:bodyPr wrap="square" lIns="0" tIns="0" rIns="0" bIns="0" anchor="t">
            <a:noAutofit/>
          </a:bodyPr>
          <a:lstStyle>
            <a:defPPr algn="l">
              <a:defRPr sz="900" b="0">
                <a:solidFill>
                  <a:srgbClr val="44546A"/>
                </a:solidFill>
                <a:latin typeface="Arial" panose="020B0604020202020204"/>
                <a:ea typeface="Arial" panose="020B0604020202020204"/>
                <a:cs typeface="Arial" panose="020B0604020202020204"/>
              </a:defRPr>
            </a:defPPr>
          </a:lstStyle>
          <a:p>
            <a:pPr algn="l">
              <a:defRPr sz="900" b="0">
                <a:solidFill>
                  <a:srgbClr val="44546A"/>
                </a:solidFill>
                <a:latin typeface="Arial" panose="020B0604020202020204"/>
                <a:ea typeface="Arial" panose="020B0604020202020204"/>
                <a:cs typeface="Arial" panose="020B0604020202020204"/>
              </a:defRPr>
            </a:pPr>
            <a:r>
              <a:rPr sz="900" b="0">
                <a:solidFill>
                  <a:srgbClr val="44546A"/>
                </a:solidFill>
                <a:latin typeface="Arial" panose="020B0604020202020204"/>
                <a:ea typeface="Arial" panose="020B0604020202020204"/>
                <a:cs typeface="Arial" panose="020B0604020202020204"/>
              </a:rPr>
              <a:t>F. Qiu et al., Figs. 12–14, Section 4. Distinct from the CAFe N = 3 LFD case.</a:t>
            </a:r>
            <a:endParaRPr sz="900" b="0">
              <a:solidFill>
                <a:srgbClr val="44546A"/>
              </a:solidFill>
              <a:latin typeface="Arial" panose="020B0604020202020204"/>
              <a:ea typeface="Arial" panose="020B0604020202020204"/>
              <a:cs typeface="Arial" panose="020B0604020202020204"/>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 name="标题 15"/>
          <p:cNvSpPr>
            <a:spLocks noGrp="1"/>
          </p:cNvSpPr>
          <p:nvPr/>
        </p:nvSpPr>
        <p:spPr>
          <a:xfrm>
            <a:off x="1541145" y="234315"/>
            <a:ext cx="6524625" cy="647700"/>
          </a:xfrm>
          <a:prstGeom prst="rect">
            <a:avLst/>
          </a:prstGeom>
        </p:spPr>
        <p:txBody>
          <a:bodyPr wrap="none" lIns="0" tIns="0" rIns="0" bIns="0" anchor="ctr">
            <a:noAutofit/>
          </a:bodyPr>
          <a:lstStyle>
            <a:defPPr algn="ctr">
              <a:defRPr sz="2700" b="1">
                <a:solidFill>
                  <a:srgbClr val="000000"/>
                </a:solidFill>
                <a:latin typeface="Arial" panose="020B0604020202020204"/>
                <a:ea typeface="Arial" panose="020B0604020202020204"/>
                <a:cs typeface="Arial" panose="020B0604020202020204"/>
              </a:defRPr>
            </a:defPPr>
            <a:lvl1pPr algn="l" defTabSz="914400">
              <a:lnSpc>
                <a:spcPct val="90000"/>
              </a:lnSpc>
              <a:spcBef>
                <a:spcPct val="0"/>
              </a:spcBef>
              <a:buNone/>
              <a:defRPr sz="3600" b="1" kern="1200">
                <a:solidFill>
                  <a:schemeClr val="tx1"/>
                </a:solidFill>
                <a:latin typeface="Times New Roman" panose="02020603050405020304"/>
                <a:ea typeface="Times New Roman" panose="02020603050405020304"/>
                <a:cs typeface="Times New Roman" panose="02020603050405020304"/>
              </a:defRPr>
            </a:lvl1pPr>
          </a:lstStyle>
          <a:p>
            <a:pPr algn="ctr">
              <a:buNone/>
              <a:defRPr sz="2700" b="1">
                <a:solidFill>
                  <a:srgbClr val="000000"/>
                </a:solidFill>
                <a:latin typeface="Arial" panose="020B0604020202020204"/>
                <a:ea typeface="Arial" panose="020B0604020202020204"/>
                <a:cs typeface="Arial" panose="020B0604020202020204"/>
              </a:defRPr>
            </a:pPr>
            <a:r>
              <a:rPr sz="2780" b="1">
                <a:solidFill>
                  <a:srgbClr val="000000"/>
                </a:solidFill>
                <a:latin typeface="Arial" panose="020B0604020202020204"/>
                <a:ea typeface="Arial" panose="020B0604020202020204"/>
                <a:cs typeface="Arial" panose="020B0604020202020204"/>
              </a:rPr>
              <a:t>Chirp Platform: IP-SAFE</a:t>
            </a:r>
            <a:endParaRPr sz="2780" b="1">
              <a:solidFill>
                <a:srgbClr val="000000"/>
              </a:solidFill>
              <a:latin typeface="Arial" panose="020B0604020202020204"/>
              <a:ea typeface="Arial" panose="020B0604020202020204"/>
              <a:cs typeface="Arial" panose="020B0604020202020204"/>
            </a:endParaRPr>
          </a:p>
        </p:txBody>
      </p:sp>
      <p:pic>
        <p:nvPicPr>
          <p:cNvPr id="42" name="图片 41"/>
          <p:cNvPicPr>
            <a:picLocks noChangeAspect="1"/>
          </p:cNvPicPr>
          <p:nvPr/>
        </p:nvPicPr>
        <p:blipFill>
          <a:blip r:embed="rId1"/>
          <a:stretch>
            <a:fillRect/>
          </a:stretch>
        </p:blipFill>
        <p:spPr>
          <a:xfrm>
            <a:off x="9232411" y="118777"/>
            <a:ext cx="1141248" cy="671798"/>
          </a:xfrm>
          <a:prstGeom prst="rect">
            <a:avLst/>
          </a:prstGeom>
        </p:spPr>
      </p:pic>
      <p:pic>
        <p:nvPicPr>
          <p:cNvPr id="43" name="图片 42"/>
          <p:cNvPicPr>
            <a:picLocks noChangeAspect="1"/>
          </p:cNvPicPr>
          <p:nvPr/>
        </p:nvPicPr>
        <p:blipFill>
          <a:blip r:embed="rId2"/>
          <a:stretch>
            <a:fillRect/>
          </a:stretch>
        </p:blipFill>
        <p:spPr>
          <a:xfrm>
            <a:off x="10457935" y="0"/>
            <a:ext cx="826467" cy="808101"/>
          </a:xfrm>
          <a:prstGeom prst="rect">
            <a:avLst/>
          </a:prstGeom>
        </p:spPr>
      </p:pic>
      <p:pic>
        <p:nvPicPr>
          <p:cNvPr id="44" name="图片 43"/>
          <p:cNvPicPr>
            <a:picLocks noChangeAspect="1"/>
          </p:cNvPicPr>
          <p:nvPr/>
        </p:nvPicPr>
        <p:blipFill>
          <a:blip r:embed="rId3"/>
          <a:stretch>
            <a:fillRect/>
          </a:stretch>
        </p:blipFill>
        <p:spPr>
          <a:xfrm>
            <a:off x="11288459" y="42672"/>
            <a:ext cx="768382" cy="768382"/>
          </a:xfrm>
          <a:prstGeom prst="rect">
            <a:avLst/>
          </a:prstGeom>
        </p:spPr>
      </p:pic>
      <p:sp>
        <p:nvSpPr>
          <p:cNvPr id="45" name="15"/>
          <p:cNvSpPr>
            <a:spLocks noGrp="1"/>
          </p:cNvSpPr>
          <p:nvPr/>
        </p:nvSpPr>
        <p:spPr>
          <a:xfrm>
            <a:off x="11668125" y="6600825"/>
            <a:ext cx="428625" cy="200025"/>
          </a:xfrm>
          <a:prstGeom prst="rect">
            <a:avLst/>
          </a:prstGeom>
          <a:noFill/>
          <a:ln w="0">
            <a:noFill/>
          </a:ln>
        </p:spPr>
        <p:txBody>
          <a:bodyPr wrap="square" lIns="0" tIns="0" rIns="0" bIns="0" anchor="t">
            <a:noAutofit/>
          </a:bodyPr>
          <a:lstStyle>
            <a:defPPr algn="r">
              <a:defRPr sz="1200" b="0">
                <a:solidFill>
                  <a:srgbClr val="FFFFFF"/>
                </a:solidFill>
                <a:latin typeface="Arial" panose="020B0604020202020204"/>
                <a:ea typeface="Arial" panose="020B0604020202020204"/>
                <a:cs typeface="Arial" panose="020B0604020202020204"/>
              </a:defRPr>
            </a:defPPr>
          </a:lstStyle>
          <a:p>
            <a:pPr algn="r">
              <a:defRPr sz="1200" b="0">
                <a:solidFill>
                  <a:srgbClr val="FFFFFF"/>
                </a:solidFill>
                <a:latin typeface="Arial" panose="020B0604020202020204"/>
                <a:ea typeface="Arial" panose="020B0604020202020204"/>
                <a:cs typeface="Arial" panose="020B0604020202020204"/>
              </a:defRPr>
            </a:pPr>
            <a:r>
              <a:rPr sz="1200" b="0">
                <a:solidFill>
                  <a:srgbClr val="FFFFFF"/>
                </a:solidFill>
                <a:latin typeface="Arial" panose="020B0604020202020204"/>
                <a:ea typeface="Arial" panose="020B0604020202020204"/>
                <a:cs typeface="Arial" panose="020B0604020202020204"/>
              </a:rPr>
              <a:t>1</a:t>
            </a:r>
            <a:r>
              <a:rPr lang="en-US" sz="1200" b="0">
                <a:solidFill>
                  <a:srgbClr val="FFFFFF"/>
                </a:solidFill>
                <a:latin typeface="Arial" panose="020B0604020202020204"/>
                <a:ea typeface="Arial" panose="020B0604020202020204"/>
                <a:cs typeface="Arial" panose="020B0604020202020204"/>
              </a:rPr>
              <a:t>3</a:t>
            </a:r>
            <a:endParaRPr lang="en-US" sz="1200" b="0">
              <a:solidFill>
                <a:srgbClr val="FFFFFF"/>
              </a:solidFill>
              <a:latin typeface="Arial" panose="020B0604020202020204"/>
              <a:ea typeface="Arial" panose="020B0604020202020204"/>
              <a:cs typeface="Arial" panose="020B0604020202020204"/>
            </a:endParaRPr>
          </a:p>
        </p:txBody>
      </p:sp>
      <p:sp>
        <p:nvSpPr>
          <p:cNvPr id="46" name="12 cryomodules, 78 SRF cavities; measurement on CM1-1 / HWR0"/>
          <p:cNvSpPr>
            <a:spLocks noGrp="1"/>
          </p:cNvSpPr>
          <p:nvPr/>
        </p:nvSpPr>
        <p:spPr>
          <a:xfrm>
            <a:off x="323850" y="1017905"/>
            <a:ext cx="11525250" cy="323850"/>
          </a:xfrm>
          <a:prstGeom prst="rect">
            <a:avLst/>
          </a:prstGeom>
          <a:noFill/>
          <a:ln w="0">
            <a:noFill/>
          </a:ln>
        </p:spPr>
        <p:txBody>
          <a:bodyPr wrap="square" lIns="0" tIns="0" rIns="0" bIns="0" anchor="t">
            <a:noAutofit/>
          </a:bodyPr>
          <a:lstStyle>
            <a:defPPr algn="l">
              <a:defRPr sz="1875" b="1">
                <a:solidFill>
                  <a:srgbClr val="2B519A"/>
                </a:solidFill>
                <a:latin typeface="Arial" panose="020B0604020202020204"/>
                <a:ea typeface="Arial" panose="020B0604020202020204"/>
                <a:cs typeface="Arial" panose="020B0604020202020204"/>
              </a:defRPr>
            </a:defPPr>
          </a:lstStyle>
          <a:p>
            <a:pPr algn="l">
              <a:defRPr sz="1875" b="1">
                <a:solidFill>
                  <a:srgbClr val="2B519A"/>
                </a:solidFill>
                <a:latin typeface="Arial" panose="020B0604020202020204"/>
                <a:ea typeface="Arial" panose="020B0604020202020204"/>
                <a:cs typeface="Arial" panose="020B0604020202020204"/>
              </a:defRPr>
            </a:pPr>
            <a:r>
              <a:rPr sz="1875" b="1">
                <a:solidFill>
                  <a:srgbClr val="2B519A"/>
                </a:solidFill>
                <a:latin typeface="Arial" panose="020B0604020202020204"/>
                <a:ea typeface="Arial" panose="020B0604020202020204"/>
                <a:cs typeface="Arial" panose="020B0604020202020204"/>
              </a:rPr>
              <a:t>12 cryomodules, 78 SRF cavities; measurement on CM1-1 / HWR010</a:t>
            </a:r>
            <a:endParaRPr sz="1875" b="1">
              <a:solidFill>
                <a:srgbClr val="2B519A"/>
              </a:solidFill>
              <a:latin typeface="Arial" panose="020B0604020202020204"/>
              <a:ea typeface="Arial" panose="020B0604020202020204"/>
              <a:cs typeface="Arial" panose="020B0604020202020204"/>
            </a:endParaRPr>
          </a:p>
        </p:txBody>
      </p:sp>
      <p:pic>
        <p:nvPicPr>
          <p:cNvPr id="47" name="图片 46"/>
          <p:cNvPicPr>
            <a:picLocks noChangeAspect="1"/>
          </p:cNvPicPr>
          <p:nvPr/>
        </p:nvPicPr>
        <p:blipFill>
          <a:blip r:embed="rId4"/>
          <a:stretch>
            <a:fillRect/>
          </a:stretch>
        </p:blipFill>
        <p:spPr>
          <a:xfrm>
            <a:off x="1861185" y="1304925"/>
            <a:ext cx="8859520" cy="1522095"/>
          </a:xfrm>
          <a:prstGeom prst="rect">
            <a:avLst/>
          </a:prstGeom>
        </p:spPr>
      </p:pic>
      <p:graphicFrame>
        <p:nvGraphicFramePr>
          <p:cNvPr id="48" name="表格 47"/>
          <p:cNvGraphicFramePr/>
          <p:nvPr/>
        </p:nvGraphicFramePr>
        <p:xfrm>
          <a:off x="323850" y="2905125"/>
          <a:ext cx="11496675" cy="2876552"/>
        </p:xfrm>
        <a:graphic>
          <a:graphicData uri="http://schemas.openxmlformats.org/drawingml/2006/table">
            <a:tbl>
              <a:tblPr/>
              <a:tblGrid>
                <a:gridCol w="3508375"/>
                <a:gridCol w="2825750"/>
                <a:gridCol w="2571750"/>
                <a:gridCol w="2590800"/>
              </a:tblGrid>
              <a:tr h="359569">
                <a:tc>
                  <a:txBody>
                    <a:bodyPr/>
                    <a:lstStyle/>
                    <a:p>
                      <a:pPr algn="l"/>
                      <a:r>
                        <a:rPr sz="1500" b="1">
                          <a:solidFill>
                            <a:srgbClr val="FFFFFF"/>
                          </a:solidFill>
                          <a:latin typeface="Arial" panose="020B0604020202020204"/>
                          <a:ea typeface="Arial" panose="020B0604020202020204"/>
                          <a:cs typeface="Arial" panose="020B0604020202020204"/>
                        </a:rPr>
                        <a:t>Parameter</a:t>
                      </a:r>
                      <a:endParaRPr sz="1500" b="1">
                        <a:solidFill>
                          <a:srgbClr val="FFFFFF"/>
                        </a:solidFill>
                        <a:latin typeface="Arial" panose="020B0604020202020204"/>
                        <a:ea typeface="Arial" panose="020B0604020202020204"/>
                        <a:cs typeface="Arial" panose="020B0604020202020204"/>
                      </a:endParaRPr>
                    </a:p>
                  </a:txBody>
                  <a:tcPr marL="47625" marR="47625" marT="47625" marB="47625" anchor="ctr">
                    <a:lnL w="9525">
                      <a:solidFill>
                        <a:srgbClr val="D0D4DA"/>
                      </a:solidFill>
                      <a:prstDash val="solid"/>
                    </a:lnL>
                    <a:lnR w="9525">
                      <a:solidFill>
                        <a:srgbClr val="D0D4DA"/>
                      </a:solidFill>
                      <a:prstDash val="solid"/>
                    </a:lnR>
                    <a:lnT w="9525">
                      <a:solidFill>
                        <a:srgbClr val="D0D4DA"/>
                      </a:solidFill>
                      <a:prstDash val="solid"/>
                    </a:lnT>
                    <a:lnB w="9525">
                      <a:solidFill>
                        <a:srgbClr val="D0D4DA"/>
                      </a:solidFill>
                      <a:prstDash val="solid"/>
                    </a:lnB>
                    <a:solidFill>
                      <a:srgbClr val="2B519A"/>
                    </a:solidFill>
                  </a:tcPr>
                </a:tc>
                <a:tc>
                  <a:txBody>
                    <a:bodyPr/>
                    <a:lstStyle/>
                    <a:p>
                      <a:pPr algn="ctr"/>
                      <a:r>
                        <a:rPr sz="1500" b="1">
                          <a:solidFill>
                            <a:srgbClr val="FFFFFF"/>
                          </a:solidFill>
                          <a:latin typeface="Arial" panose="020B0604020202020204"/>
                          <a:ea typeface="Arial" panose="020B0604020202020204"/>
                          <a:cs typeface="Arial" panose="020B0604020202020204"/>
                        </a:rPr>
                        <a:t>HWR010</a:t>
                      </a:r>
                      <a:endParaRPr sz="1500" b="1">
                        <a:solidFill>
                          <a:srgbClr val="FFFFFF"/>
                        </a:solidFill>
                        <a:latin typeface="Arial" panose="020B0604020202020204"/>
                        <a:ea typeface="Arial" panose="020B0604020202020204"/>
                        <a:cs typeface="Arial" panose="020B0604020202020204"/>
                      </a:endParaRPr>
                    </a:p>
                  </a:txBody>
                  <a:tcPr marL="47625" marR="47625" marT="47625" marB="47625" anchor="ctr">
                    <a:lnR w="9525">
                      <a:solidFill>
                        <a:srgbClr val="D0D4DA"/>
                      </a:solidFill>
                      <a:prstDash val="solid"/>
                    </a:lnR>
                    <a:lnT w="9525">
                      <a:solidFill>
                        <a:srgbClr val="D0D4DA"/>
                      </a:solidFill>
                      <a:prstDash val="solid"/>
                    </a:lnT>
                    <a:lnB w="9525">
                      <a:solidFill>
                        <a:srgbClr val="D0D4DA"/>
                      </a:solidFill>
                      <a:prstDash val="solid"/>
                    </a:lnB>
                    <a:solidFill>
                      <a:srgbClr val="2B519A"/>
                    </a:solidFill>
                  </a:tcPr>
                </a:tc>
                <a:tc>
                  <a:txBody>
                    <a:bodyPr/>
                    <a:lstStyle/>
                    <a:p>
                      <a:pPr algn="ctr"/>
                      <a:r>
                        <a:rPr sz="1500" b="1">
                          <a:solidFill>
                            <a:srgbClr val="FFFFFF"/>
                          </a:solidFill>
                          <a:latin typeface="Arial" panose="020B0604020202020204"/>
                          <a:ea typeface="Arial" panose="020B0604020202020204"/>
                          <a:cs typeface="Arial" panose="020B0604020202020204"/>
                        </a:rPr>
                        <a:t>HWR015</a:t>
                      </a:r>
                      <a:endParaRPr sz="1500" b="1">
                        <a:solidFill>
                          <a:srgbClr val="FFFFFF"/>
                        </a:solidFill>
                        <a:latin typeface="Arial" panose="020B0604020202020204"/>
                        <a:ea typeface="Arial" panose="020B0604020202020204"/>
                        <a:cs typeface="Arial" panose="020B0604020202020204"/>
                      </a:endParaRPr>
                    </a:p>
                  </a:txBody>
                  <a:tcPr marL="47625" marR="47625" marT="47625" marB="47625" anchor="ctr">
                    <a:lnR w="9525">
                      <a:solidFill>
                        <a:srgbClr val="D0D4DA"/>
                      </a:solidFill>
                      <a:prstDash val="solid"/>
                    </a:lnR>
                    <a:lnT w="9525">
                      <a:solidFill>
                        <a:srgbClr val="D0D4DA"/>
                      </a:solidFill>
                      <a:prstDash val="solid"/>
                    </a:lnT>
                    <a:lnB w="9525">
                      <a:solidFill>
                        <a:srgbClr val="D0D4DA"/>
                      </a:solidFill>
                      <a:prstDash val="solid"/>
                    </a:lnB>
                    <a:solidFill>
                      <a:srgbClr val="2B519A"/>
                    </a:solidFill>
                  </a:tcPr>
                </a:tc>
                <a:tc>
                  <a:txBody>
                    <a:bodyPr/>
                    <a:lstStyle/>
                    <a:p>
                      <a:pPr algn="ctr"/>
                      <a:r>
                        <a:rPr sz="1500" b="1">
                          <a:solidFill>
                            <a:srgbClr val="FFFFFF"/>
                          </a:solidFill>
                          <a:latin typeface="Arial" panose="020B0604020202020204"/>
                          <a:ea typeface="Arial" panose="020B0604020202020204"/>
                          <a:cs typeface="Arial" panose="020B0604020202020204"/>
                        </a:rPr>
                        <a:t>HWR040</a:t>
                      </a:r>
                      <a:endParaRPr sz="1500" b="1">
                        <a:solidFill>
                          <a:srgbClr val="FFFFFF"/>
                        </a:solidFill>
                        <a:latin typeface="Arial" panose="020B0604020202020204"/>
                        <a:ea typeface="Arial" panose="020B0604020202020204"/>
                        <a:cs typeface="Arial" panose="020B0604020202020204"/>
                      </a:endParaRPr>
                    </a:p>
                  </a:txBody>
                  <a:tcPr marL="47625" marR="47625" marT="47625" marB="47625" anchor="ctr">
                    <a:lnR w="9525">
                      <a:solidFill>
                        <a:srgbClr val="D0D4DA"/>
                      </a:solidFill>
                      <a:prstDash val="solid"/>
                    </a:lnR>
                    <a:lnT w="9525">
                      <a:solidFill>
                        <a:srgbClr val="D0D4DA"/>
                      </a:solidFill>
                      <a:prstDash val="solid"/>
                    </a:lnT>
                    <a:lnB w="9525">
                      <a:solidFill>
                        <a:srgbClr val="D0D4DA"/>
                      </a:solidFill>
                      <a:prstDash val="solid"/>
                    </a:lnB>
                    <a:solidFill>
                      <a:srgbClr val="2B519A"/>
                    </a:solidFill>
                  </a:tcPr>
                </a:tc>
              </a:tr>
              <a:tr h="359569">
                <a:tc>
                  <a:txBody>
                    <a:bodyPr/>
                    <a:lstStyle/>
                    <a:p>
                      <a:pPr algn="l"/>
                      <a:r>
                        <a:rPr sz="1500" b="0">
                          <a:solidFill>
                            <a:srgbClr val="000000"/>
                          </a:solidFill>
                          <a:latin typeface="Arial" panose="020B0604020202020204"/>
                          <a:ea typeface="Arial" panose="020B0604020202020204"/>
                          <a:cs typeface="Arial" panose="020B0604020202020204"/>
                        </a:rPr>
                        <a:t>f</a:t>
                      </a:r>
                      <a:r>
                        <a:rPr sz="1500" b="0" baseline="-25000">
                          <a:solidFill>
                            <a:srgbClr val="000000"/>
                          </a:solidFill>
                          <a:latin typeface="Arial" panose="020B0604020202020204"/>
                          <a:ea typeface="Arial" panose="020B0604020202020204"/>
                          <a:cs typeface="Arial" panose="020B0604020202020204"/>
                        </a:rPr>
                        <a:t>RF</a:t>
                      </a:r>
                      <a:r>
                        <a:rPr sz="1500" b="0">
                          <a:solidFill>
                            <a:srgbClr val="000000"/>
                          </a:solidFill>
                          <a:latin typeface="Arial" panose="020B0604020202020204"/>
                          <a:ea typeface="Arial" panose="020B0604020202020204"/>
                          <a:cs typeface="Arial" panose="020B0604020202020204"/>
                        </a:rPr>
                        <a:t> (MHz)</a:t>
                      </a:r>
                      <a:endParaRPr sz="1500" b="0">
                        <a:solidFill>
                          <a:srgbClr val="000000"/>
                        </a:solidFill>
                        <a:latin typeface="Arial" panose="020B0604020202020204"/>
                        <a:ea typeface="Arial" panose="020B0604020202020204"/>
                        <a:cs typeface="Arial" panose="020B0604020202020204"/>
                      </a:endParaRPr>
                    </a:p>
                  </a:txBody>
                  <a:tcPr marL="47625" marR="47625" marT="47625" marB="47625" anchor="ctr">
                    <a:lnL w="9525">
                      <a:solidFill>
                        <a:srgbClr val="D0D4DA"/>
                      </a:solidFill>
                      <a:prstDash val="solid"/>
                    </a:lnL>
                    <a:lnR w="9525">
                      <a:solidFill>
                        <a:srgbClr val="D0D4DA"/>
                      </a:solidFill>
                      <a:prstDash val="solid"/>
                    </a:lnR>
                    <a:lnB w="9525">
                      <a:solidFill>
                        <a:srgbClr val="D0D4DA"/>
                      </a:solidFill>
                      <a:prstDash val="solid"/>
                    </a:lnB>
                    <a:solidFill>
                      <a:srgbClr val="F2F5F8"/>
                    </a:solidFill>
                  </a:tcPr>
                </a:tc>
                <a:tc>
                  <a:txBody>
                    <a:bodyPr/>
                    <a:lstStyle/>
                    <a:p>
                      <a:pPr algn="ctr"/>
                      <a:r>
                        <a:rPr sz="1500" b="0">
                          <a:solidFill>
                            <a:srgbClr val="000000"/>
                          </a:solidFill>
                          <a:latin typeface="Arial" panose="020B0604020202020204"/>
                          <a:ea typeface="Arial" panose="020B0604020202020204"/>
                          <a:cs typeface="Arial" panose="020B0604020202020204"/>
                        </a:rPr>
                        <a:t>162.5</a:t>
                      </a:r>
                      <a:endParaRPr sz="1500" b="0">
                        <a:solidFill>
                          <a:srgbClr val="000000"/>
                        </a:solidFill>
                        <a:latin typeface="Arial" panose="020B0604020202020204"/>
                        <a:ea typeface="Arial" panose="020B0604020202020204"/>
                        <a:cs typeface="Arial" panose="020B0604020202020204"/>
                      </a:endParaRPr>
                    </a:p>
                  </a:txBody>
                  <a:tcPr marL="47625" marR="47625" marT="47625" marB="47625" anchor="ctr">
                    <a:lnR w="9525">
                      <a:solidFill>
                        <a:srgbClr val="D0D4DA"/>
                      </a:solidFill>
                      <a:prstDash val="solid"/>
                    </a:lnR>
                    <a:lnB w="9525">
                      <a:solidFill>
                        <a:srgbClr val="D0D4DA"/>
                      </a:solidFill>
                      <a:prstDash val="solid"/>
                    </a:lnB>
                    <a:solidFill>
                      <a:srgbClr val="F2F5F8"/>
                    </a:solidFill>
                  </a:tcPr>
                </a:tc>
                <a:tc>
                  <a:txBody>
                    <a:bodyPr/>
                    <a:lstStyle/>
                    <a:p>
                      <a:pPr algn="ctr"/>
                      <a:r>
                        <a:rPr sz="1500" b="0">
                          <a:solidFill>
                            <a:srgbClr val="000000"/>
                          </a:solidFill>
                          <a:latin typeface="Arial" panose="020B0604020202020204"/>
                          <a:ea typeface="Arial" panose="020B0604020202020204"/>
                          <a:cs typeface="Arial" panose="020B0604020202020204"/>
                        </a:rPr>
                        <a:t>162.5</a:t>
                      </a:r>
                      <a:endParaRPr sz="1500" b="0">
                        <a:solidFill>
                          <a:srgbClr val="000000"/>
                        </a:solidFill>
                        <a:latin typeface="Arial" panose="020B0604020202020204"/>
                        <a:ea typeface="Arial" panose="020B0604020202020204"/>
                        <a:cs typeface="Arial" panose="020B0604020202020204"/>
                      </a:endParaRPr>
                    </a:p>
                  </a:txBody>
                  <a:tcPr marL="47625" marR="47625" marT="47625" marB="47625" anchor="ctr">
                    <a:lnR w="9525">
                      <a:solidFill>
                        <a:srgbClr val="D0D4DA"/>
                      </a:solidFill>
                      <a:prstDash val="solid"/>
                    </a:lnR>
                    <a:lnB w="9525">
                      <a:solidFill>
                        <a:srgbClr val="D0D4DA"/>
                      </a:solidFill>
                      <a:prstDash val="solid"/>
                    </a:lnB>
                    <a:solidFill>
                      <a:srgbClr val="F2F5F8"/>
                    </a:solidFill>
                  </a:tcPr>
                </a:tc>
                <a:tc>
                  <a:txBody>
                    <a:bodyPr/>
                    <a:lstStyle/>
                    <a:p>
                      <a:pPr algn="ctr"/>
                      <a:r>
                        <a:rPr sz="1500" b="0">
                          <a:solidFill>
                            <a:srgbClr val="000000"/>
                          </a:solidFill>
                          <a:latin typeface="Arial" panose="020B0604020202020204"/>
                          <a:ea typeface="Arial" panose="020B0604020202020204"/>
                          <a:cs typeface="Arial" panose="020B0604020202020204"/>
                        </a:rPr>
                        <a:t>325</a:t>
                      </a:r>
                      <a:endParaRPr sz="1500" b="0">
                        <a:solidFill>
                          <a:srgbClr val="000000"/>
                        </a:solidFill>
                        <a:latin typeface="Arial" panose="020B0604020202020204"/>
                        <a:ea typeface="Arial" panose="020B0604020202020204"/>
                        <a:cs typeface="Arial" panose="020B0604020202020204"/>
                      </a:endParaRPr>
                    </a:p>
                  </a:txBody>
                  <a:tcPr marL="47625" marR="47625" marT="47625" marB="47625" anchor="ctr">
                    <a:lnR w="9525">
                      <a:solidFill>
                        <a:srgbClr val="D0D4DA"/>
                      </a:solidFill>
                      <a:prstDash val="solid"/>
                    </a:lnR>
                    <a:lnB w="9525">
                      <a:solidFill>
                        <a:srgbClr val="D0D4DA"/>
                      </a:solidFill>
                      <a:prstDash val="solid"/>
                    </a:lnB>
                    <a:solidFill>
                      <a:srgbClr val="F2F5F8"/>
                    </a:solidFill>
                  </a:tcPr>
                </a:tc>
              </a:tr>
              <a:tr h="359569">
                <a:tc>
                  <a:txBody>
                    <a:bodyPr/>
                    <a:lstStyle/>
                    <a:p>
                      <a:pPr algn="l"/>
                      <a:r>
                        <a:rPr sz="1500" b="0">
                          <a:solidFill>
                            <a:srgbClr val="000000"/>
                          </a:solidFill>
                          <a:latin typeface="Arial" panose="020B0604020202020204"/>
                          <a:ea typeface="Arial" panose="020B0604020202020204"/>
                          <a:cs typeface="Arial" panose="020B0604020202020204"/>
                        </a:rPr>
                        <a:t>β</a:t>
                      </a:r>
                      <a:r>
                        <a:rPr sz="1500" b="0" baseline="-25000">
                          <a:solidFill>
                            <a:srgbClr val="000000"/>
                          </a:solidFill>
                          <a:latin typeface="Arial" panose="020B0604020202020204"/>
                          <a:ea typeface="Arial" panose="020B0604020202020204"/>
                          <a:cs typeface="Arial" panose="020B0604020202020204"/>
                        </a:rPr>
                        <a:t>opt</a:t>
                      </a:r>
                      <a:endParaRPr sz="1500" b="0" baseline="-25000">
                        <a:solidFill>
                          <a:srgbClr val="000000"/>
                        </a:solidFill>
                        <a:latin typeface="Arial" panose="020B0604020202020204"/>
                        <a:ea typeface="Arial" panose="020B0604020202020204"/>
                        <a:cs typeface="Arial" panose="020B0604020202020204"/>
                      </a:endParaRPr>
                    </a:p>
                  </a:txBody>
                  <a:tcPr marL="47625" marR="47625" marT="47625" marB="47625" anchor="ctr">
                    <a:lnL w="9525">
                      <a:solidFill>
                        <a:srgbClr val="D0D4DA"/>
                      </a:solidFill>
                      <a:prstDash val="solid"/>
                    </a:lnL>
                    <a:lnR w="9525">
                      <a:solidFill>
                        <a:srgbClr val="D0D4DA"/>
                      </a:solidFill>
                      <a:prstDash val="solid"/>
                    </a:lnR>
                    <a:lnB w="9525">
                      <a:solidFill>
                        <a:srgbClr val="D0D4DA"/>
                      </a:solidFill>
                      <a:prstDash val="solid"/>
                    </a:lnB>
                    <a:solidFill>
                      <a:srgbClr val="FFFFFF"/>
                    </a:solidFill>
                  </a:tcPr>
                </a:tc>
                <a:tc>
                  <a:txBody>
                    <a:bodyPr/>
                    <a:lstStyle/>
                    <a:p>
                      <a:pPr algn="ctr"/>
                      <a:r>
                        <a:rPr sz="1500" b="0">
                          <a:solidFill>
                            <a:srgbClr val="000000"/>
                          </a:solidFill>
                          <a:latin typeface="Arial" panose="020B0604020202020204"/>
                          <a:ea typeface="Arial" panose="020B0604020202020204"/>
                          <a:cs typeface="Arial" panose="020B0604020202020204"/>
                        </a:rPr>
                        <a:t>0.10</a:t>
                      </a:r>
                      <a:endParaRPr sz="1500" b="0">
                        <a:solidFill>
                          <a:srgbClr val="000000"/>
                        </a:solidFill>
                        <a:latin typeface="Arial" panose="020B0604020202020204"/>
                        <a:ea typeface="Arial" panose="020B0604020202020204"/>
                        <a:cs typeface="Arial" panose="020B0604020202020204"/>
                      </a:endParaRPr>
                    </a:p>
                  </a:txBody>
                  <a:tcPr marL="47625" marR="47625" marT="47625" marB="47625" anchor="ctr">
                    <a:lnR w="9525">
                      <a:solidFill>
                        <a:srgbClr val="D0D4DA"/>
                      </a:solidFill>
                      <a:prstDash val="solid"/>
                    </a:lnR>
                    <a:lnB w="9525">
                      <a:solidFill>
                        <a:srgbClr val="D0D4DA"/>
                      </a:solidFill>
                      <a:prstDash val="solid"/>
                    </a:lnB>
                    <a:solidFill>
                      <a:srgbClr val="FFFFFF"/>
                    </a:solidFill>
                  </a:tcPr>
                </a:tc>
                <a:tc>
                  <a:txBody>
                    <a:bodyPr/>
                    <a:lstStyle/>
                    <a:p>
                      <a:pPr algn="ctr"/>
                      <a:r>
                        <a:rPr sz="1500" b="0">
                          <a:solidFill>
                            <a:srgbClr val="000000"/>
                          </a:solidFill>
                          <a:latin typeface="Arial" panose="020B0604020202020204"/>
                          <a:ea typeface="Arial" panose="020B0604020202020204"/>
                          <a:cs typeface="Arial" panose="020B0604020202020204"/>
                        </a:rPr>
                        <a:t>0.15</a:t>
                      </a:r>
                      <a:endParaRPr sz="1500" b="0">
                        <a:solidFill>
                          <a:srgbClr val="000000"/>
                        </a:solidFill>
                        <a:latin typeface="Arial" panose="020B0604020202020204"/>
                        <a:ea typeface="Arial" panose="020B0604020202020204"/>
                        <a:cs typeface="Arial" panose="020B0604020202020204"/>
                      </a:endParaRPr>
                    </a:p>
                  </a:txBody>
                  <a:tcPr marL="47625" marR="47625" marT="47625" marB="47625" anchor="ctr">
                    <a:lnR w="9525">
                      <a:solidFill>
                        <a:srgbClr val="D0D4DA"/>
                      </a:solidFill>
                      <a:prstDash val="solid"/>
                    </a:lnR>
                    <a:lnB w="9525">
                      <a:solidFill>
                        <a:srgbClr val="D0D4DA"/>
                      </a:solidFill>
                      <a:prstDash val="solid"/>
                    </a:lnB>
                    <a:solidFill>
                      <a:srgbClr val="FFFFFF"/>
                    </a:solidFill>
                  </a:tcPr>
                </a:tc>
                <a:tc>
                  <a:txBody>
                    <a:bodyPr/>
                    <a:lstStyle/>
                    <a:p>
                      <a:pPr algn="ctr"/>
                      <a:r>
                        <a:rPr sz="1500" b="0">
                          <a:solidFill>
                            <a:srgbClr val="000000"/>
                          </a:solidFill>
                          <a:latin typeface="Arial" panose="020B0604020202020204"/>
                          <a:ea typeface="Arial" panose="020B0604020202020204"/>
                          <a:cs typeface="Arial" panose="020B0604020202020204"/>
                        </a:rPr>
                        <a:t>0.40</a:t>
                      </a:r>
                      <a:endParaRPr sz="1500" b="0">
                        <a:solidFill>
                          <a:srgbClr val="000000"/>
                        </a:solidFill>
                        <a:latin typeface="Arial" panose="020B0604020202020204"/>
                        <a:ea typeface="Arial" panose="020B0604020202020204"/>
                        <a:cs typeface="Arial" panose="020B0604020202020204"/>
                      </a:endParaRPr>
                    </a:p>
                  </a:txBody>
                  <a:tcPr marL="47625" marR="47625" marT="47625" marB="47625" anchor="ctr">
                    <a:lnR w="9525">
                      <a:solidFill>
                        <a:srgbClr val="D0D4DA"/>
                      </a:solidFill>
                      <a:prstDash val="solid"/>
                    </a:lnR>
                    <a:lnB w="9525">
                      <a:solidFill>
                        <a:srgbClr val="D0D4DA"/>
                      </a:solidFill>
                      <a:prstDash val="solid"/>
                    </a:lnB>
                    <a:solidFill>
                      <a:srgbClr val="FFFFFF"/>
                    </a:solidFill>
                  </a:tcPr>
                </a:tc>
              </a:tr>
              <a:tr h="359569">
                <a:tc>
                  <a:txBody>
                    <a:bodyPr/>
                    <a:lstStyle/>
                    <a:p>
                      <a:pPr algn="l"/>
                      <a:r>
                        <a:rPr sz="1500" b="0">
                          <a:solidFill>
                            <a:srgbClr val="000000"/>
                          </a:solidFill>
                          <a:latin typeface="Arial" panose="020B0604020202020204"/>
                          <a:ea typeface="Arial" panose="020B0604020202020204"/>
                          <a:cs typeface="Arial" panose="020B0604020202020204"/>
                        </a:rPr>
                        <a:t>QL</a:t>
                      </a:r>
                      <a:endParaRPr sz="1500" b="0">
                        <a:solidFill>
                          <a:srgbClr val="000000"/>
                        </a:solidFill>
                        <a:latin typeface="Arial" panose="020B0604020202020204"/>
                        <a:ea typeface="Arial" panose="020B0604020202020204"/>
                        <a:cs typeface="Arial" panose="020B0604020202020204"/>
                      </a:endParaRPr>
                    </a:p>
                  </a:txBody>
                  <a:tcPr marL="47625" marR="47625" marT="47625" marB="47625" anchor="ctr">
                    <a:lnL w="9525">
                      <a:solidFill>
                        <a:srgbClr val="D0D4DA"/>
                      </a:solidFill>
                      <a:prstDash val="solid"/>
                    </a:lnL>
                    <a:lnR w="9525">
                      <a:solidFill>
                        <a:srgbClr val="D0D4DA"/>
                      </a:solidFill>
                      <a:prstDash val="solid"/>
                    </a:lnR>
                    <a:lnB w="9525">
                      <a:solidFill>
                        <a:srgbClr val="D0D4DA"/>
                      </a:solidFill>
                      <a:prstDash val="solid"/>
                    </a:lnB>
                    <a:solidFill>
                      <a:srgbClr val="F2F5F8"/>
                    </a:solidFill>
                  </a:tcPr>
                </a:tc>
                <a:tc>
                  <a:txBody>
                    <a:bodyPr/>
                    <a:lstStyle/>
                    <a:p>
                      <a:pPr algn="ctr"/>
                      <a:r>
                        <a:rPr sz="1500" b="0">
                          <a:solidFill>
                            <a:srgbClr val="000000"/>
                          </a:solidFill>
                          <a:latin typeface="Arial" panose="020B0604020202020204"/>
                          <a:ea typeface="Arial" panose="020B0604020202020204"/>
                          <a:cs typeface="Arial" panose="020B0604020202020204"/>
                        </a:rPr>
                        <a:t>(0.6–1.2)×10⁶</a:t>
                      </a:r>
                      <a:endParaRPr sz="1500" b="0">
                        <a:solidFill>
                          <a:srgbClr val="000000"/>
                        </a:solidFill>
                        <a:latin typeface="Arial" panose="020B0604020202020204"/>
                        <a:ea typeface="Arial" panose="020B0604020202020204"/>
                        <a:cs typeface="Arial" panose="020B0604020202020204"/>
                      </a:endParaRPr>
                    </a:p>
                  </a:txBody>
                  <a:tcPr marL="47625" marR="47625" marT="47625" marB="47625" anchor="ctr">
                    <a:lnR w="9525">
                      <a:solidFill>
                        <a:srgbClr val="D0D4DA"/>
                      </a:solidFill>
                      <a:prstDash val="solid"/>
                    </a:lnR>
                    <a:lnB w="9525">
                      <a:solidFill>
                        <a:srgbClr val="D0D4DA"/>
                      </a:solidFill>
                      <a:prstDash val="solid"/>
                    </a:lnB>
                    <a:solidFill>
                      <a:srgbClr val="F2F5F8"/>
                    </a:solidFill>
                  </a:tcPr>
                </a:tc>
                <a:tc>
                  <a:txBody>
                    <a:bodyPr/>
                    <a:lstStyle/>
                    <a:p>
                      <a:pPr algn="ctr"/>
                      <a:r>
                        <a:rPr sz="1500" b="0">
                          <a:solidFill>
                            <a:srgbClr val="000000"/>
                          </a:solidFill>
                          <a:latin typeface="Arial" panose="020B0604020202020204"/>
                          <a:ea typeface="Arial" panose="020B0604020202020204"/>
                          <a:cs typeface="Arial" panose="020B0604020202020204"/>
                        </a:rPr>
                        <a:t>(0.7–1.6)×10⁶</a:t>
                      </a:r>
                      <a:endParaRPr sz="1500" b="0">
                        <a:solidFill>
                          <a:srgbClr val="000000"/>
                        </a:solidFill>
                        <a:latin typeface="Arial" panose="020B0604020202020204"/>
                        <a:ea typeface="Arial" panose="020B0604020202020204"/>
                        <a:cs typeface="Arial" panose="020B0604020202020204"/>
                      </a:endParaRPr>
                    </a:p>
                  </a:txBody>
                  <a:tcPr marL="47625" marR="47625" marT="47625" marB="47625" anchor="ctr">
                    <a:lnR w="9525">
                      <a:solidFill>
                        <a:srgbClr val="D0D4DA"/>
                      </a:solidFill>
                      <a:prstDash val="solid"/>
                    </a:lnR>
                    <a:lnB w="9525">
                      <a:solidFill>
                        <a:srgbClr val="D0D4DA"/>
                      </a:solidFill>
                      <a:prstDash val="solid"/>
                    </a:lnB>
                    <a:solidFill>
                      <a:srgbClr val="F2F5F8"/>
                    </a:solidFill>
                  </a:tcPr>
                </a:tc>
                <a:tc>
                  <a:txBody>
                    <a:bodyPr/>
                    <a:lstStyle/>
                    <a:p>
                      <a:pPr algn="ctr"/>
                      <a:r>
                        <a:rPr sz="1500" b="0">
                          <a:solidFill>
                            <a:srgbClr val="000000"/>
                          </a:solidFill>
                          <a:latin typeface="Arial" panose="020B0604020202020204"/>
                          <a:ea typeface="Arial" panose="020B0604020202020204"/>
                          <a:cs typeface="Arial" panose="020B0604020202020204"/>
                        </a:rPr>
                        <a:t>(2.2–3.0)×10⁶</a:t>
                      </a:r>
                      <a:endParaRPr sz="1500" b="0">
                        <a:solidFill>
                          <a:srgbClr val="000000"/>
                        </a:solidFill>
                        <a:latin typeface="Arial" panose="020B0604020202020204"/>
                        <a:ea typeface="Arial" panose="020B0604020202020204"/>
                        <a:cs typeface="Arial" panose="020B0604020202020204"/>
                      </a:endParaRPr>
                    </a:p>
                  </a:txBody>
                  <a:tcPr marL="47625" marR="47625" marT="47625" marB="47625" anchor="ctr">
                    <a:lnR w="9525">
                      <a:solidFill>
                        <a:srgbClr val="D0D4DA"/>
                      </a:solidFill>
                      <a:prstDash val="solid"/>
                    </a:lnR>
                    <a:lnB w="9525">
                      <a:solidFill>
                        <a:srgbClr val="D0D4DA"/>
                      </a:solidFill>
                      <a:prstDash val="solid"/>
                    </a:lnB>
                    <a:solidFill>
                      <a:srgbClr val="F2F5F8"/>
                    </a:solidFill>
                  </a:tcPr>
                </a:tc>
              </a:tr>
              <a:tr h="359569">
                <a:tc>
                  <a:txBody>
                    <a:bodyPr/>
                    <a:lstStyle/>
                    <a:p>
                      <a:pPr algn="l"/>
                      <a:r>
                        <a:rPr sz="1500" b="0">
                          <a:solidFill>
                            <a:srgbClr val="000000"/>
                          </a:solidFill>
                          <a:latin typeface="Arial" panose="020B0604020202020204"/>
                          <a:ea typeface="Arial" panose="020B0604020202020204"/>
                          <a:cs typeface="Arial" panose="020B0604020202020204"/>
                        </a:rPr>
                        <a:t>f</a:t>
                      </a:r>
                      <a:r>
                        <a:rPr sz="1500" b="0" baseline="-25000">
                          <a:solidFill>
                            <a:srgbClr val="000000"/>
                          </a:solidFill>
                          <a:latin typeface="Arial" panose="020B0604020202020204"/>
                          <a:ea typeface="Arial" panose="020B0604020202020204"/>
                          <a:cs typeface="Arial" panose="020B0604020202020204"/>
                        </a:rPr>
                        <a:t>0.5</a:t>
                      </a:r>
                      <a:r>
                        <a:rPr sz="1500" b="0">
                          <a:solidFill>
                            <a:srgbClr val="000000"/>
                          </a:solidFill>
                          <a:latin typeface="Arial" panose="020B0604020202020204"/>
                          <a:ea typeface="Arial" panose="020B0604020202020204"/>
                          <a:cs typeface="Arial" panose="020B0604020202020204"/>
                        </a:rPr>
                        <a:t> (Hz)</a:t>
                      </a:r>
                      <a:endParaRPr sz="1500" b="0">
                        <a:solidFill>
                          <a:srgbClr val="000000"/>
                        </a:solidFill>
                        <a:latin typeface="Arial" panose="020B0604020202020204"/>
                        <a:ea typeface="Arial" panose="020B0604020202020204"/>
                        <a:cs typeface="Arial" panose="020B0604020202020204"/>
                      </a:endParaRPr>
                    </a:p>
                  </a:txBody>
                  <a:tcPr marL="47625" marR="47625" marT="47625" marB="47625" anchor="ctr">
                    <a:lnL w="9525">
                      <a:solidFill>
                        <a:srgbClr val="D0D4DA"/>
                      </a:solidFill>
                      <a:prstDash val="solid"/>
                    </a:lnL>
                    <a:lnR w="9525">
                      <a:solidFill>
                        <a:srgbClr val="D0D4DA"/>
                      </a:solidFill>
                      <a:prstDash val="solid"/>
                    </a:lnR>
                    <a:lnB w="9525">
                      <a:solidFill>
                        <a:srgbClr val="D0D4DA"/>
                      </a:solidFill>
                      <a:prstDash val="solid"/>
                    </a:lnB>
                    <a:solidFill>
                      <a:srgbClr val="FFFFFF"/>
                    </a:solidFill>
                  </a:tcPr>
                </a:tc>
                <a:tc>
                  <a:txBody>
                    <a:bodyPr/>
                    <a:lstStyle/>
                    <a:p>
                      <a:pPr algn="ctr"/>
                      <a:r>
                        <a:rPr sz="1500" b="0">
                          <a:solidFill>
                            <a:srgbClr val="000000"/>
                          </a:solidFill>
                          <a:latin typeface="Arial" panose="020B0604020202020204"/>
                          <a:ea typeface="Arial" panose="020B0604020202020204"/>
                          <a:cs typeface="Arial" panose="020B0604020202020204"/>
                        </a:rPr>
                        <a:t>63–126</a:t>
                      </a:r>
                      <a:endParaRPr sz="1500" b="0">
                        <a:solidFill>
                          <a:srgbClr val="000000"/>
                        </a:solidFill>
                        <a:latin typeface="Arial" panose="020B0604020202020204"/>
                        <a:ea typeface="Arial" panose="020B0604020202020204"/>
                        <a:cs typeface="Arial" panose="020B0604020202020204"/>
                      </a:endParaRPr>
                    </a:p>
                  </a:txBody>
                  <a:tcPr marL="47625" marR="47625" marT="47625" marB="47625" anchor="ctr">
                    <a:lnR w="9525">
                      <a:solidFill>
                        <a:srgbClr val="D0D4DA"/>
                      </a:solidFill>
                      <a:prstDash val="solid"/>
                    </a:lnR>
                    <a:lnB w="9525">
                      <a:solidFill>
                        <a:srgbClr val="D0D4DA"/>
                      </a:solidFill>
                      <a:prstDash val="solid"/>
                    </a:lnB>
                    <a:solidFill>
                      <a:srgbClr val="FFFFFF"/>
                    </a:solidFill>
                  </a:tcPr>
                </a:tc>
                <a:tc>
                  <a:txBody>
                    <a:bodyPr/>
                    <a:lstStyle/>
                    <a:p>
                      <a:pPr algn="ctr"/>
                      <a:r>
                        <a:rPr sz="1500" b="0">
                          <a:solidFill>
                            <a:srgbClr val="000000"/>
                          </a:solidFill>
                          <a:latin typeface="Arial" panose="020B0604020202020204"/>
                          <a:ea typeface="Arial" panose="020B0604020202020204"/>
                          <a:cs typeface="Arial" panose="020B0604020202020204"/>
                        </a:rPr>
                        <a:t>51–110</a:t>
                      </a:r>
                      <a:endParaRPr sz="1500" b="0">
                        <a:solidFill>
                          <a:srgbClr val="000000"/>
                        </a:solidFill>
                        <a:latin typeface="Arial" panose="020B0604020202020204"/>
                        <a:ea typeface="Arial" panose="020B0604020202020204"/>
                        <a:cs typeface="Arial" panose="020B0604020202020204"/>
                      </a:endParaRPr>
                    </a:p>
                  </a:txBody>
                  <a:tcPr marL="47625" marR="47625" marT="47625" marB="47625" anchor="ctr">
                    <a:lnR w="9525">
                      <a:solidFill>
                        <a:srgbClr val="D0D4DA"/>
                      </a:solidFill>
                      <a:prstDash val="solid"/>
                    </a:lnR>
                    <a:lnB w="9525">
                      <a:solidFill>
                        <a:srgbClr val="D0D4DA"/>
                      </a:solidFill>
                      <a:prstDash val="solid"/>
                    </a:lnB>
                    <a:solidFill>
                      <a:srgbClr val="FFFFFF"/>
                    </a:solidFill>
                  </a:tcPr>
                </a:tc>
                <a:tc>
                  <a:txBody>
                    <a:bodyPr/>
                    <a:lstStyle/>
                    <a:p>
                      <a:pPr algn="ctr"/>
                      <a:r>
                        <a:rPr sz="1500" b="0">
                          <a:solidFill>
                            <a:srgbClr val="000000"/>
                          </a:solidFill>
                          <a:latin typeface="Arial" panose="020B0604020202020204"/>
                          <a:ea typeface="Arial" panose="020B0604020202020204"/>
                          <a:cs typeface="Arial" panose="020B0604020202020204"/>
                        </a:rPr>
                        <a:t>61–74</a:t>
                      </a:r>
                      <a:endParaRPr sz="1500" b="0">
                        <a:solidFill>
                          <a:srgbClr val="000000"/>
                        </a:solidFill>
                        <a:latin typeface="Arial" panose="020B0604020202020204"/>
                        <a:ea typeface="Arial" panose="020B0604020202020204"/>
                        <a:cs typeface="Arial" panose="020B0604020202020204"/>
                      </a:endParaRPr>
                    </a:p>
                  </a:txBody>
                  <a:tcPr marL="47625" marR="47625" marT="47625" marB="47625" anchor="ctr">
                    <a:lnR w="9525">
                      <a:solidFill>
                        <a:srgbClr val="D0D4DA"/>
                      </a:solidFill>
                      <a:prstDash val="solid"/>
                    </a:lnR>
                    <a:lnB w="9525">
                      <a:solidFill>
                        <a:srgbClr val="D0D4DA"/>
                      </a:solidFill>
                      <a:prstDash val="solid"/>
                    </a:lnB>
                    <a:solidFill>
                      <a:srgbClr val="FFFFFF"/>
                    </a:solidFill>
                  </a:tcPr>
                </a:tc>
              </a:tr>
              <a:tr h="359569">
                <a:tc>
                  <a:txBody>
                    <a:bodyPr/>
                    <a:lstStyle/>
                    <a:p>
                      <a:pPr algn="l"/>
                      <a:r>
                        <a:rPr sz="1500" b="0">
                          <a:solidFill>
                            <a:srgbClr val="000000"/>
                          </a:solidFill>
                          <a:latin typeface="Arial" panose="020B0604020202020204"/>
                          <a:ea typeface="Arial" panose="020B0604020202020204"/>
                          <a:cs typeface="Arial" panose="020B0604020202020204"/>
                        </a:rPr>
                        <a:t>r/Q (Ω)</a:t>
                      </a:r>
                      <a:endParaRPr sz="1500" b="0">
                        <a:solidFill>
                          <a:srgbClr val="000000"/>
                        </a:solidFill>
                        <a:latin typeface="Arial" panose="020B0604020202020204"/>
                        <a:ea typeface="Arial" panose="020B0604020202020204"/>
                        <a:cs typeface="Arial" panose="020B0604020202020204"/>
                      </a:endParaRPr>
                    </a:p>
                  </a:txBody>
                  <a:tcPr marL="47625" marR="47625" marT="47625" marB="47625" anchor="ctr">
                    <a:lnL w="9525">
                      <a:solidFill>
                        <a:srgbClr val="D0D4DA"/>
                      </a:solidFill>
                      <a:prstDash val="solid"/>
                    </a:lnL>
                    <a:lnR w="9525">
                      <a:solidFill>
                        <a:srgbClr val="D0D4DA"/>
                      </a:solidFill>
                      <a:prstDash val="solid"/>
                    </a:lnR>
                    <a:lnB w="9525">
                      <a:solidFill>
                        <a:srgbClr val="D0D4DA"/>
                      </a:solidFill>
                      <a:prstDash val="solid"/>
                    </a:lnB>
                    <a:solidFill>
                      <a:srgbClr val="F2F5F8"/>
                    </a:solidFill>
                  </a:tcPr>
                </a:tc>
                <a:tc>
                  <a:txBody>
                    <a:bodyPr/>
                    <a:lstStyle/>
                    <a:p>
                      <a:pPr algn="ctr"/>
                      <a:r>
                        <a:rPr sz="1500" b="0">
                          <a:solidFill>
                            <a:srgbClr val="000000"/>
                          </a:solidFill>
                          <a:latin typeface="Arial" panose="020B0604020202020204"/>
                          <a:ea typeface="Arial" panose="020B0604020202020204"/>
                          <a:cs typeface="Arial" panose="020B0604020202020204"/>
                        </a:rPr>
                        <a:t>158.3</a:t>
                      </a:r>
                      <a:endParaRPr sz="1500" b="0">
                        <a:solidFill>
                          <a:srgbClr val="000000"/>
                        </a:solidFill>
                        <a:latin typeface="Arial" panose="020B0604020202020204"/>
                        <a:ea typeface="Arial" panose="020B0604020202020204"/>
                        <a:cs typeface="Arial" panose="020B0604020202020204"/>
                      </a:endParaRPr>
                    </a:p>
                  </a:txBody>
                  <a:tcPr marL="47625" marR="47625" marT="47625" marB="47625" anchor="ctr">
                    <a:lnR w="9525">
                      <a:solidFill>
                        <a:srgbClr val="D0D4DA"/>
                      </a:solidFill>
                      <a:prstDash val="solid"/>
                    </a:lnR>
                    <a:lnB w="9525">
                      <a:solidFill>
                        <a:srgbClr val="D0D4DA"/>
                      </a:solidFill>
                      <a:prstDash val="solid"/>
                    </a:lnB>
                    <a:solidFill>
                      <a:srgbClr val="F2F5F8"/>
                    </a:solidFill>
                  </a:tcPr>
                </a:tc>
                <a:tc>
                  <a:txBody>
                    <a:bodyPr/>
                    <a:lstStyle/>
                    <a:p>
                      <a:pPr algn="ctr"/>
                      <a:r>
                        <a:rPr sz="1500" b="0">
                          <a:solidFill>
                            <a:srgbClr val="000000"/>
                          </a:solidFill>
                          <a:latin typeface="Arial" panose="020B0604020202020204"/>
                          <a:ea typeface="Arial" panose="020B0604020202020204"/>
                          <a:cs typeface="Arial" panose="020B0604020202020204"/>
                        </a:rPr>
                        <a:t>287.0</a:t>
                      </a:r>
                      <a:endParaRPr sz="1500" b="0">
                        <a:solidFill>
                          <a:srgbClr val="000000"/>
                        </a:solidFill>
                        <a:latin typeface="Arial" panose="020B0604020202020204"/>
                        <a:ea typeface="Arial" panose="020B0604020202020204"/>
                        <a:cs typeface="Arial" panose="020B0604020202020204"/>
                      </a:endParaRPr>
                    </a:p>
                  </a:txBody>
                  <a:tcPr marL="47625" marR="47625" marT="47625" marB="47625" anchor="ctr">
                    <a:lnR w="9525">
                      <a:solidFill>
                        <a:srgbClr val="D0D4DA"/>
                      </a:solidFill>
                      <a:prstDash val="solid"/>
                    </a:lnR>
                    <a:lnB w="9525">
                      <a:solidFill>
                        <a:srgbClr val="D0D4DA"/>
                      </a:solidFill>
                      <a:prstDash val="solid"/>
                    </a:lnB>
                    <a:solidFill>
                      <a:srgbClr val="F2F5F8"/>
                    </a:solidFill>
                  </a:tcPr>
                </a:tc>
                <a:tc>
                  <a:txBody>
                    <a:bodyPr/>
                    <a:lstStyle/>
                    <a:p>
                      <a:pPr algn="ctr"/>
                      <a:r>
                        <a:rPr sz="1500" b="0">
                          <a:solidFill>
                            <a:srgbClr val="000000"/>
                          </a:solidFill>
                          <a:latin typeface="Arial" panose="020B0604020202020204"/>
                          <a:ea typeface="Arial" panose="020B0604020202020204"/>
                          <a:cs typeface="Arial" panose="020B0604020202020204"/>
                        </a:rPr>
                        <a:t>244.6</a:t>
                      </a:r>
                      <a:endParaRPr sz="1500" b="0">
                        <a:solidFill>
                          <a:srgbClr val="000000"/>
                        </a:solidFill>
                        <a:latin typeface="Arial" panose="020B0604020202020204"/>
                        <a:ea typeface="Arial" panose="020B0604020202020204"/>
                        <a:cs typeface="Arial" panose="020B0604020202020204"/>
                      </a:endParaRPr>
                    </a:p>
                  </a:txBody>
                  <a:tcPr marL="47625" marR="47625" marT="47625" marB="47625" anchor="ctr">
                    <a:lnR w="9525">
                      <a:solidFill>
                        <a:srgbClr val="D0D4DA"/>
                      </a:solidFill>
                      <a:prstDash val="solid"/>
                    </a:lnR>
                    <a:lnB w="9525">
                      <a:solidFill>
                        <a:srgbClr val="D0D4DA"/>
                      </a:solidFill>
                      <a:prstDash val="solid"/>
                    </a:lnB>
                    <a:solidFill>
                      <a:srgbClr val="F2F5F8"/>
                    </a:solidFill>
                  </a:tcPr>
                </a:tc>
              </a:tr>
              <a:tr h="359569">
                <a:tc>
                  <a:txBody>
                    <a:bodyPr/>
                    <a:lstStyle/>
                    <a:p>
                      <a:pPr algn="l"/>
                      <a:r>
                        <a:rPr sz="1500" b="0">
                          <a:solidFill>
                            <a:srgbClr val="000000"/>
                          </a:solidFill>
                          <a:latin typeface="Arial" panose="020B0604020202020204"/>
                          <a:ea typeface="Arial" panose="020B0604020202020204"/>
                          <a:cs typeface="Arial" panose="020B0604020202020204"/>
                        </a:rPr>
                        <a:t>Typical Epeak (MV/m)</a:t>
                      </a:r>
                      <a:endParaRPr sz="1500" b="0">
                        <a:solidFill>
                          <a:srgbClr val="000000"/>
                        </a:solidFill>
                        <a:latin typeface="Arial" panose="020B0604020202020204"/>
                        <a:ea typeface="Arial" panose="020B0604020202020204"/>
                        <a:cs typeface="Arial" panose="020B0604020202020204"/>
                      </a:endParaRPr>
                    </a:p>
                  </a:txBody>
                  <a:tcPr marL="47625" marR="47625" marT="47625" marB="47625" anchor="ctr">
                    <a:lnL w="9525">
                      <a:solidFill>
                        <a:srgbClr val="D0D4DA"/>
                      </a:solidFill>
                      <a:prstDash val="solid"/>
                    </a:lnL>
                    <a:lnR w="9525">
                      <a:solidFill>
                        <a:srgbClr val="D0D4DA"/>
                      </a:solidFill>
                      <a:prstDash val="solid"/>
                    </a:lnR>
                    <a:lnB w="9525">
                      <a:solidFill>
                        <a:srgbClr val="D0D4DA"/>
                      </a:solidFill>
                      <a:prstDash val="solid"/>
                    </a:lnB>
                    <a:solidFill>
                      <a:srgbClr val="FFFFFF"/>
                    </a:solidFill>
                  </a:tcPr>
                </a:tc>
                <a:tc>
                  <a:txBody>
                    <a:bodyPr/>
                    <a:lstStyle/>
                    <a:p>
                      <a:pPr algn="ctr"/>
                      <a:r>
                        <a:rPr sz="1500" b="0">
                          <a:solidFill>
                            <a:srgbClr val="000000"/>
                          </a:solidFill>
                          <a:latin typeface="Arial" panose="020B0604020202020204"/>
                          <a:ea typeface="Arial" panose="020B0604020202020204"/>
                          <a:cs typeface="Arial" panose="020B0604020202020204"/>
                        </a:rPr>
                        <a:t>≈26</a:t>
                      </a:r>
                      <a:endParaRPr sz="1500" b="0">
                        <a:solidFill>
                          <a:srgbClr val="000000"/>
                        </a:solidFill>
                        <a:latin typeface="Arial" panose="020B0604020202020204"/>
                        <a:ea typeface="Arial" panose="020B0604020202020204"/>
                        <a:cs typeface="Arial" panose="020B0604020202020204"/>
                      </a:endParaRPr>
                    </a:p>
                  </a:txBody>
                  <a:tcPr marL="47625" marR="47625" marT="47625" marB="47625" anchor="ctr">
                    <a:lnR w="9525">
                      <a:solidFill>
                        <a:srgbClr val="D0D4DA"/>
                      </a:solidFill>
                      <a:prstDash val="solid"/>
                    </a:lnR>
                    <a:lnB w="9525">
                      <a:solidFill>
                        <a:srgbClr val="D0D4DA"/>
                      </a:solidFill>
                      <a:prstDash val="solid"/>
                    </a:lnB>
                    <a:solidFill>
                      <a:srgbClr val="FFFFFF"/>
                    </a:solidFill>
                  </a:tcPr>
                </a:tc>
                <a:tc>
                  <a:txBody>
                    <a:bodyPr/>
                    <a:lstStyle/>
                    <a:p>
                      <a:pPr algn="ctr"/>
                      <a:r>
                        <a:rPr sz="1500" b="0">
                          <a:solidFill>
                            <a:srgbClr val="000000"/>
                          </a:solidFill>
                          <a:latin typeface="Arial" panose="020B0604020202020204"/>
                          <a:ea typeface="Arial" panose="020B0604020202020204"/>
                          <a:cs typeface="Arial" panose="020B0604020202020204"/>
                        </a:rPr>
                        <a:t>≈28</a:t>
                      </a:r>
                      <a:endParaRPr sz="1500" b="0">
                        <a:solidFill>
                          <a:srgbClr val="000000"/>
                        </a:solidFill>
                        <a:latin typeface="Arial" panose="020B0604020202020204"/>
                        <a:ea typeface="Arial" panose="020B0604020202020204"/>
                        <a:cs typeface="Arial" panose="020B0604020202020204"/>
                      </a:endParaRPr>
                    </a:p>
                  </a:txBody>
                  <a:tcPr marL="47625" marR="47625" marT="47625" marB="47625" anchor="ctr">
                    <a:lnR w="9525">
                      <a:solidFill>
                        <a:srgbClr val="D0D4DA"/>
                      </a:solidFill>
                      <a:prstDash val="solid"/>
                    </a:lnR>
                    <a:lnB w="9525">
                      <a:solidFill>
                        <a:srgbClr val="D0D4DA"/>
                      </a:solidFill>
                      <a:prstDash val="solid"/>
                    </a:lnB>
                    <a:solidFill>
                      <a:srgbClr val="FFFFFF"/>
                    </a:solidFill>
                  </a:tcPr>
                </a:tc>
                <a:tc>
                  <a:txBody>
                    <a:bodyPr/>
                    <a:lstStyle/>
                    <a:p>
                      <a:pPr algn="ctr"/>
                      <a:r>
                        <a:rPr sz="1500" b="0">
                          <a:solidFill>
                            <a:srgbClr val="000000"/>
                          </a:solidFill>
                          <a:latin typeface="Arial" panose="020B0604020202020204"/>
                          <a:ea typeface="Arial" panose="020B0604020202020204"/>
                          <a:cs typeface="Arial" panose="020B0604020202020204"/>
                        </a:rPr>
                        <a:t>≈29</a:t>
                      </a:r>
                      <a:endParaRPr sz="1500" b="0">
                        <a:solidFill>
                          <a:srgbClr val="000000"/>
                        </a:solidFill>
                        <a:latin typeface="Arial" panose="020B0604020202020204"/>
                        <a:ea typeface="Arial" panose="020B0604020202020204"/>
                        <a:cs typeface="Arial" panose="020B0604020202020204"/>
                      </a:endParaRPr>
                    </a:p>
                  </a:txBody>
                  <a:tcPr marL="47625" marR="47625" marT="47625" marB="47625" anchor="ctr">
                    <a:lnR w="9525">
                      <a:solidFill>
                        <a:srgbClr val="D0D4DA"/>
                      </a:solidFill>
                      <a:prstDash val="solid"/>
                    </a:lnR>
                    <a:lnB w="9525">
                      <a:solidFill>
                        <a:srgbClr val="D0D4DA"/>
                      </a:solidFill>
                      <a:prstDash val="solid"/>
                    </a:lnB>
                    <a:solidFill>
                      <a:srgbClr val="FFFFFF"/>
                    </a:solidFill>
                  </a:tcPr>
                </a:tc>
              </a:tr>
              <a:tr h="359569">
                <a:tc>
                  <a:txBody>
                    <a:bodyPr/>
                    <a:lstStyle/>
                    <a:p>
                      <a:pPr algn="l"/>
                      <a:r>
                        <a:rPr sz="1500" b="0">
                          <a:solidFill>
                            <a:srgbClr val="000000"/>
                          </a:solidFill>
                          <a:latin typeface="Arial" panose="020B0604020202020204"/>
                          <a:ea typeface="Arial" panose="020B0604020202020204"/>
                          <a:cs typeface="Arial" panose="020B0604020202020204"/>
                        </a:rPr>
                        <a:t>KLFD [Hz/(MV/m)²]</a:t>
                      </a:r>
                      <a:endParaRPr sz="1500" b="0">
                        <a:solidFill>
                          <a:srgbClr val="000000"/>
                        </a:solidFill>
                        <a:latin typeface="Arial" panose="020B0604020202020204"/>
                        <a:ea typeface="Arial" panose="020B0604020202020204"/>
                        <a:cs typeface="Arial" panose="020B0604020202020204"/>
                      </a:endParaRPr>
                    </a:p>
                  </a:txBody>
                  <a:tcPr marL="47625" marR="47625" marT="47625" marB="47625" anchor="ctr">
                    <a:lnL w="9525">
                      <a:solidFill>
                        <a:srgbClr val="D0D4DA"/>
                      </a:solidFill>
                      <a:prstDash val="solid"/>
                    </a:lnL>
                    <a:lnR w="9525">
                      <a:solidFill>
                        <a:srgbClr val="D0D4DA"/>
                      </a:solidFill>
                      <a:prstDash val="solid"/>
                    </a:lnR>
                    <a:lnB w="9525">
                      <a:solidFill>
                        <a:srgbClr val="D0D4DA"/>
                      </a:solidFill>
                      <a:prstDash val="solid"/>
                    </a:lnB>
                    <a:solidFill>
                      <a:srgbClr val="F2F5F8"/>
                    </a:solidFill>
                  </a:tcPr>
                </a:tc>
                <a:tc>
                  <a:txBody>
                    <a:bodyPr/>
                    <a:lstStyle/>
                    <a:p>
                      <a:pPr algn="ctr"/>
                      <a:r>
                        <a:rPr sz="1500" b="0">
                          <a:solidFill>
                            <a:srgbClr val="000000"/>
                          </a:solidFill>
                          <a:latin typeface="Arial" panose="020B0604020202020204"/>
                          <a:ea typeface="Arial" panose="020B0604020202020204"/>
                          <a:cs typeface="Arial" panose="020B0604020202020204"/>
                        </a:rPr>
                        <a:t>−0.4 to −0.2</a:t>
                      </a:r>
                      <a:endParaRPr sz="1500" b="0">
                        <a:solidFill>
                          <a:srgbClr val="000000"/>
                        </a:solidFill>
                        <a:latin typeface="Arial" panose="020B0604020202020204"/>
                        <a:ea typeface="Arial" panose="020B0604020202020204"/>
                        <a:cs typeface="Arial" panose="020B0604020202020204"/>
                      </a:endParaRPr>
                    </a:p>
                  </a:txBody>
                  <a:tcPr marL="47625" marR="47625" marT="47625" marB="47625" anchor="ctr">
                    <a:lnR w="9525">
                      <a:solidFill>
                        <a:srgbClr val="D0D4DA"/>
                      </a:solidFill>
                      <a:prstDash val="solid"/>
                    </a:lnR>
                    <a:lnB w="9525">
                      <a:solidFill>
                        <a:srgbClr val="D0D4DA"/>
                      </a:solidFill>
                      <a:prstDash val="solid"/>
                    </a:lnB>
                    <a:solidFill>
                      <a:srgbClr val="F2F5F8"/>
                    </a:solidFill>
                  </a:tcPr>
                </a:tc>
                <a:tc>
                  <a:txBody>
                    <a:bodyPr/>
                    <a:lstStyle/>
                    <a:p>
                      <a:pPr algn="ctr"/>
                      <a:r>
                        <a:rPr sz="1500" b="0">
                          <a:solidFill>
                            <a:srgbClr val="000000"/>
                          </a:solidFill>
                          <a:latin typeface="Arial" panose="020B0604020202020204"/>
                          <a:ea typeface="Arial" panose="020B0604020202020204"/>
                          <a:cs typeface="Arial" panose="020B0604020202020204"/>
                        </a:rPr>
                        <a:t>−0.2 to −0.1</a:t>
                      </a:r>
                      <a:endParaRPr sz="1500" b="0">
                        <a:solidFill>
                          <a:srgbClr val="000000"/>
                        </a:solidFill>
                        <a:latin typeface="Arial" panose="020B0604020202020204"/>
                        <a:ea typeface="Arial" panose="020B0604020202020204"/>
                        <a:cs typeface="Arial" panose="020B0604020202020204"/>
                      </a:endParaRPr>
                    </a:p>
                  </a:txBody>
                  <a:tcPr marL="47625" marR="47625" marT="47625" marB="47625" anchor="ctr">
                    <a:lnR w="9525">
                      <a:solidFill>
                        <a:srgbClr val="D0D4DA"/>
                      </a:solidFill>
                      <a:prstDash val="solid"/>
                    </a:lnR>
                    <a:lnB w="9525">
                      <a:solidFill>
                        <a:srgbClr val="D0D4DA"/>
                      </a:solidFill>
                      <a:prstDash val="solid"/>
                    </a:lnB>
                    <a:solidFill>
                      <a:srgbClr val="F2F5F8"/>
                    </a:solidFill>
                  </a:tcPr>
                </a:tc>
                <a:tc>
                  <a:txBody>
                    <a:bodyPr/>
                    <a:lstStyle/>
                    <a:p>
                      <a:pPr algn="ctr"/>
                      <a:r>
                        <a:rPr sz="1500" b="0">
                          <a:solidFill>
                            <a:srgbClr val="000000"/>
                          </a:solidFill>
                          <a:latin typeface="Arial" panose="020B0604020202020204"/>
                          <a:ea typeface="Arial" panose="020B0604020202020204"/>
                          <a:cs typeface="Arial" panose="020B0604020202020204"/>
                        </a:rPr>
                        <a:t>−0.4 to −0.1</a:t>
                      </a:r>
                      <a:endParaRPr sz="1500" b="0">
                        <a:solidFill>
                          <a:srgbClr val="000000"/>
                        </a:solidFill>
                        <a:latin typeface="Arial" panose="020B0604020202020204"/>
                        <a:ea typeface="Arial" panose="020B0604020202020204"/>
                        <a:cs typeface="Arial" panose="020B0604020202020204"/>
                      </a:endParaRPr>
                    </a:p>
                  </a:txBody>
                  <a:tcPr marL="47625" marR="47625" marT="47625" marB="47625" anchor="ctr">
                    <a:lnR w="9525">
                      <a:solidFill>
                        <a:srgbClr val="D0D4DA"/>
                      </a:solidFill>
                      <a:prstDash val="solid"/>
                    </a:lnR>
                    <a:lnB w="9525">
                      <a:solidFill>
                        <a:srgbClr val="D0D4DA"/>
                      </a:solidFill>
                      <a:prstDash val="solid"/>
                    </a:lnB>
                    <a:solidFill>
                      <a:srgbClr val="F2F5F8"/>
                    </a:solidFill>
                  </a:tcPr>
                </a:tc>
              </a:tr>
            </a:tbl>
          </a:graphicData>
        </a:graphic>
      </p:graphicFrame>
      <p:sp>
        <p:nvSpPr>
          <p:cNvPr id="49" name="CM1-1 scan setting: E₀ = 17 MV/m, 5–400 Hz, amplitude and ph"/>
          <p:cNvSpPr>
            <a:spLocks noGrp="1"/>
          </p:cNvSpPr>
          <p:nvPr/>
        </p:nvSpPr>
        <p:spPr>
          <a:xfrm>
            <a:off x="323850" y="5962650"/>
            <a:ext cx="11487150" cy="276225"/>
          </a:xfrm>
          <a:prstGeom prst="rect">
            <a:avLst/>
          </a:prstGeom>
          <a:noFill/>
          <a:ln w="0">
            <a:noFill/>
          </a:ln>
        </p:spPr>
        <p:txBody>
          <a:bodyPr wrap="square" lIns="0" tIns="0" rIns="0" bIns="0" anchor="t">
            <a:noAutofit/>
          </a:bodyPr>
          <a:lstStyle>
            <a:defPPr algn="l">
              <a:defRPr sz="1725" b="1">
                <a:solidFill>
                  <a:srgbClr val="2B519A"/>
                </a:solidFill>
                <a:latin typeface="Arial" panose="020B0604020202020204"/>
                <a:ea typeface="Arial" panose="020B0604020202020204"/>
                <a:cs typeface="Arial" panose="020B0604020202020204"/>
              </a:defRPr>
            </a:defPPr>
          </a:lstStyle>
          <a:p>
            <a:pPr algn="l">
              <a:defRPr sz="1725" b="1">
                <a:solidFill>
                  <a:srgbClr val="2B519A"/>
                </a:solidFill>
                <a:latin typeface="Arial" panose="020B0604020202020204"/>
                <a:ea typeface="Arial" panose="020B0604020202020204"/>
                <a:cs typeface="Arial" panose="020B0604020202020204"/>
              </a:defRPr>
            </a:pPr>
            <a:r>
              <a:rPr sz="1725" b="1">
                <a:solidFill>
                  <a:srgbClr val="2B519A"/>
                </a:solidFill>
                <a:latin typeface="Arial" panose="020B0604020202020204"/>
                <a:ea typeface="Arial" panose="020B0604020202020204"/>
                <a:cs typeface="Arial" panose="020B0604020202020204"/>
              </a:rPr>
              <a:t>CM1-1 scan setting: E₀ = 17 MV/m, 5–400 Hz, amplitude and phase feedback active</a:t>
            </a:r>
            <a:endParaRPr sz="1725" b="1">
              <a:solidFill>
                <a:srgbClr val="2B519A"/>
              </a:solidFill>
              <a:latin typeface="Arial" panose="020B0604020202020204"/>
              <a:ea typeface="Arial" panose="020B0604020202020204"/>
              <a:cs typeface="Arial" panose="020B0604020202020204"/>
            </a:endParaRPr>
          </a:p>
        </p:txBody>
      </p:sp>
      <p:sp>
        <p:nvSpPr>
          <p:cNvPr id="50" name="Y. Miao et al., Fig. 2 and Table 1, Sections II and IV. Typi"/>
          <p:cNvSpPr>
            <a:spLocks noGrp="1"/>
          </p:cNvSpPr>
          <p:nvPr/>
        </p:nvSpPr>
        <p:spPr>
          <a:xfrm>
            <a:off x="323850" y="6296025"/>
            <a:ext cx="11496675" cy="219075"/>
          </a:xfrm>
          <a:prstGeom prst="rect">
            <a:avLst/>
          </a:prstGeom>
          <a:noFill/>
          <a:ln w="0">
            <a:noFill/>
          </a:ln>
        </p:spPr>
        <p:txBody>
          <a:bodyPr wrap="square" lIns="0" tIns="0" rIns="0" bIns="0" anchor="t">
            <a:noAutofit/>
          </a:bodyPr>
          <a:lstStyle>
            <a:defPPr algn="l">
              <a:defRPr sz="900" b="0">
                <a:solidFill>
                  <a:srgbClr val="44546A"/>
                </a:solidFill>
                <a:latin typeface="Arial" panose="020B0604020202020204"/>
                <a:ea typeface="Arial" panose="020B0604020202020204"/>
                <a:cs typeface="Arial" panose="020B0604020202020204"/>
              </a:defRPr>
            </a:defPPr>
          </a:lstStyle>
          <a:p>
            <a:pPr algn="l">
              <a:defRPr sz="900" b="0">
                <a:solidFill>
                  <a:srgbClr val="44546A"/>
                </a:solidFill>
                <a:latin typeface="Arial" panose="020B0604020202020204"/>
                <a:ea typeface="Arial" panose="020B0604020202020204"/>
                <a:cs typeface="Arial" panose="020B0604020202020204"/>
              </a:defRPr>
            </a:pPr>
            <a:r>
              <a:rPr sz="900" b="0">
                <a:solidFill>
                  <a:srgbClr val="44546A"/>
                </a:solidFill>
                <a:latin typeface="Arial" panose="020B0604020202020204"/>
                <a:ea typeface="Arial" panose="020B0604020202020204"/>
                <a:cs typeface="Arial" panose="020B0604020202020204"/>
              </a:rPr>
              <a:t>Y. Miao et al., Fig. 2 and Table 1, Sections II and IV. Typical cavity fields differ from the 17 MV/m scan baseline.</a:t>
            </a:r>
            <a:endParaRPr sz="900" b="0">
              <a:solidFill>
                <a:srgbClr val="44546A"/>
              </a:solidFill>
              <a:latin typeface="Arial" panose="020B0604020202020204"/>
              <a:ea typeface="Arial" panose="020B0604020202020204"/>
              <a:cs typeface="Arial" panose="020B0604020202020204"/>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 name="标题 15"/>
          <p:cNvSpPr>
            <a:spLocks noGrp="1"/>
          </p:cNvSpPr>
          <p:nvPr/>
        </p:nvSpPr>
        <p:spPr>
          <a:xfrm>
            <a:off x="2214245" y="215265"/>
            <a:ext cx="6505575" cy="685800"/>
          </a:xfrm>
          <a:prstGeom prst="rect">
            <a:avLst/>
          </a:prstGeom>
        </p:spPr>
        <p:txBody>
          <a:bodyPr wrap="none" lIns="0" tIns="0" rIns="0" bIns="0" anchor="ctr">
            <a:noAutofit/>
          </a:bodyPr>
          <a:lstStyle>
            <a:defPPr algn="ctr">
              <a:defRPr sz="2775" b="1">
                <a:solidFill>
                  <a:srgbClr val="000000"/>
                </a:solidFill>
                <a:latin typeface="Arial" panose="020B0604020202020204"/>
                <a:ea typeface="Arial" panose="020B0604020202020204"/>
                <a:cs typeface="Arial" panose="020B0604020202020204"/>
              </a:defRPr>
            </a:defPPr>
            <a:lvl1pPr algn="l" defTabSz="914400">
              <a:lnSpc>
                <a:spcPct val="90000"/>
              </a:lnSpc>
              <a:spcBef>
                <a:spcPct val="0"/>
              </a:spcBef>
              <a:buNone/>
              <a:defRPr sz="3600" b="1" kern="1200">
                <a:solidFill>
                  <a:schemeClr val="tx1"/>
                </a:solidFill>
                <a:latin typeface="Times New Roman" panose="02020603050405020304"/>
                <a:ea typeface="Times New Roman" panose="02020603050405020304"/>
                <a:cs typeface="Times New Roman" panose="02020603050405020304"/>
              </a:defRPr>
            </a:lvl1pPr>
          </a:lstStyle>
          <a:p>
            <a:pPr algn="ctr">
              <a:buNone/>
              <a:defRPr sz="2775" b="1">
                <a:solidFill>
                  <a:srgbClr val="000000"/>
                </a:solidFill>
                <a:latin typeface="Arial" panose="020B0604020202020204"/>
                <a:ea typeface="Arial" panose="020B0604020202020204"/>
                <a:cs typeface="Arial" panose="020B0604020202020204"/>
              </a:defRPr>
            </a:pPr>
            <a:r>
              <a:rPr sz="2775" b="1">
                <a:solidFill>
                  <a:srgbClr val="000000"/>
                </a:solidFill>
                <a:latin typeface="Arial" panose="020B0604020202020204"/>
                <a:ea typeface="Arial" panose="020B0604020202020204"/>
                <a:cs typeface="Arial" panose="020B0604020202020204"/>
              </a:rPr>
              <a:t>Closed-Loop Chirp Measurement</a:t>
            </a:r>
            <a:endParaRPr sz="2775" b="1">
              <a:solidFill>
                <a:srgbClr val="000000"/>
              </a:solidFill>
              <a:latin typeface="Arial" panose="020B0604020202020204"/>
              <a:ea typeface="Arial" panose="020B0604020202020204"/>
              <a:cs typeface="Arial" panose="020B0604020202020204"/>
            </a:endParaRPr>
          </a:p>
        </p:txBody>
      </p:sp>
      <p:pic>
        <p:nvPicPr>
          <p:cNvPr id="23" name="图片 22"/>
          <p:cNvPicPr>
            <a:picLocks noChangeAspect="1"/>
          </p:cNvPicPr>
          <p:nvPr/>
        </p:nvPicPr>
        <p:blipFill>
          <a:blip r:embed="rId1"/>
          <a:stretch>
            <a:fillRect/>
          </a:stretch>
        </p:blipFill>
        <p:spPr>
          <a:xfrm>
            <a:off x="9232411" y="118777"/>
            <a:ext cx="1141248" cy="671798"/>
          </a:xfrm>
          <a:prstGeom prst="rect">
            <a:avLst/>
          </a:prstGeom>
        </p:spPr>
      </p:pic>
      <p:pic>
        <p:nvPicPr>
          <p:cNvPr id="24" name="图片 23"/>
          <p:cNvPicPr>
            <a:picLocks noChangeAspect="1"/>
          </p:cNvPicPr>
          <p:nvPr/>
        </p:nvPicPr>
        <p:blipFill>
          <a:blip r:embed="rId2"/>
          <a:stretch>
            <a:fillRect/>
          </a:stretch>
        </p:blipFill>
        <p:spPr>
          <a:xfrm>
            <a:off x="10457935" y="0"/>
            <a:ext cx="826467" cy="808101"/>
          </a:xfrm>
          <a:prstGeom prst="rect">
            <a:avLst/>
          </a:prstGeom>
        </p:spPr>
      </p:pic>
      <p:pic>
        <p:nvPicPr>
          <p:cNvPr id="25" name="图片 24"/>
          <p:cNvPicPr>
            <a:picLocks noChangeAspect="1"/>
          </p:cNvPicPr>
          <p:nvPr/>
        </p:nvPicPr>
        <p:blipFill>
          <a:blip r:embed="rId3"/>
          <a:stretch>
            <a:fillRect/>
          </a:stretch>
        </p:blipFill>
        <p:spPr>
          <a:xfrm>
            <a:off x="11288459" y="42672"/>
            <a:ext cx="768382" cy="768382"/>
          </a:xfrm>
          <a:prstGeom prst="rect">
            <a:avLst/>
          </a:prstGeom>
        </p:spPr>
      </p:pic>
      <p:sp>
        <p:nvSpPr>
          <p:cNvPr id="26" name="16"/>
          <p:cNvSpPr>
            <a:spLocks noGrp="1"/>
          </p:cNvSpPr>
          <p:nvPr/>
        </p:nvSpPr>
        <p:spPr>
          <a:xfrm>
            <a:off x="11668125" y="6600825"/>
            <a:ext cx="428625" cy="200025"/>
          </a:xfrm>
          <a:prstGeom prst="rect">
            <a:avLst/>
          </a:prstGeom>
          <a:noFill/>
          <a:ln w="0">
            <a:noFill/>
          </a:ln>
        </p:spPr>
        <p:txBody>
          <a:bodyPr wrap="square" lIns="0" tIns="0" rIns="0" bIns="0" anchor="t">
            <a:noAutofit/>
          </a:bodyPr>
          <a:lstStyle>
            <a:defPPr algn="r">
              <a:defRPr sz="1200" b="0">
                <a:solidFill>
                  <a:srgbClr val="FFFFFF"/>
                </a:solidFill>
                <a:latin typeface="Arial" panose="020B0604020202020204"/>
                <a:ea typeface="Arial" panose="020B0604020202020204"/>
                <a:cs typeface="Arial" panose="020B0604020202020204"/>
              </a:defRPr>
            </a:defPPr>
          </a:lstStyle>
          <a:p>
            <a:pPr algn="r">
              <a:defRPr sz="1200" b="0">
                <a:solidFill>
                  <a:srgbClr val="FFFFFF"/>
                </a:solidFill>
                <a:latin typeface="Arial" panose="020B0604020202020204"/>
                <a:ea typeface="Arial" panose="020B0604020202020204"/>
                <a:cs typeface="Arial" panose="020B0604020202020204"/>
              </a:defRPr>
            </a:pPr>
            <a:r>
              <a:rPr sz="1200" b="0">
                <a:solidFill>
                  <a:srgbClr val="FFFFFF"/>
                </a:solidFill>
                <a:latin typeface="Arial" panose="020B0604020202020204"/>
                <a:ea typeface="Arial" panose="020B0604020202020204"/>
                <a:cs typeface="Arial" panose="020B0604020202020204"/>
              </a:rPr>
              <a:t>1</a:t>
            </a:r>
            <a:r>
              <a:rPr lang="en-US" sz="1200" b="0">
                <a:solidFill>
                  <a:srgbClr val="FFFFFF"/>
                </a:solidFill>
                <a:latin typeface="Arial" panose="020B0604020202020204"/>
                <a:ea typeface="Arial" panose="020B0604020202020204"/>
                <a:cs typeface="Arial" panose="020B0604020202020204"/>
              </a:rPr>
              <a:t>4</a:t>
            </a:r>
            <a:endParaRPr lang="en-US" sz="1200" b="0">
              <a:solidFill>
                <a:srgbClr val="FFFFFF"/>
              </a:solidFill>
              <a:latin typeface="Arial" panose="020B0604020202020204"/>
              <a:ea typeface="Arial" panose="020B0604020202020204"/>
              <a:cs typeface="Arial" panose="020B0604020202020204"/>
            </a:endParaRPr>
          </a:p>
        </p:txBody>
      </p:sp>
      <p:sp>
        <p:nvSpPr>
          <p:cNvPr id="27" name="矩形 26"/>
          <p:cNvSpPr>
            <a:spLocks noGrp="1"/>
          </p:cNvSpPr>
          <p:nvPr/>
        </p:nvSpPr>
        <p:spPr>
          <a:xfrm>
            <a:off x="323850" y="1066800"/>
            <a:ext cx="11496675" cy="895350"/>
          </a:xfrm>
          <a:prstGeom prst="rect">
            <a:avLst/>
          </a:prstGeom>
          <a:noFill/>
          <a:ln w="0">
            <a:noFill/>
          </a:ln>
        </p:spPr>
        <p:txBody>
          <a:bodyPr wrap="square" lIns="0" tIns="0" rIns="0" bIns="0" anchor="t">
            <a:noAutofit/>
          </a:bodyPr>
          <a:lstStyle>
            <a:defPPr algn="l">
              <a:defRPr sz="2025" b="0">
                <a:solidFill>
                  <a:srgbClr val="000000"/>
                </a:solidFill>
                <a:latin typeface="Arial" panose="020B0604020202020204"/>
                <a:ea typeface="Arial" panose="020B0604020202020204"/>
                <a:cs typeface="Arial" panose="020B0604020202020204"/>
              </a:defRPr>
            </a:defPPr>
          </a:lstStyle>
          <a:p>
            <a:pPr marL="228600" indent="-114300" algn="l">
              <a:spcAft>
                <a:spcPts val="800"/>
              </a:spcAft>
              <a:buChar char="•"/>
              <a:defRPr sz="2025" b="0">
                <a:solidFill>
                  <a:srgbClr val="000000"/>
                </a:solidFill>
                <a:latin typeface="Arial" panose="020B0604020202020204"/>
                <a:ea typeface="Arial" panose="020B0604020202020204"/>
                <a:cs typeface="Arial" panose="020B0604020202020204"/>
              </a:defRPr>
            </a:pPr>
            <a:r>
              <a:t>Chirp and stepped-sine enter the amplitude-setpoint path.</a:t>
            </a:r>
          </a:p>
          <a:p>
            <a:pPr marL="228600" indent="-114300" algn="l">
              <a:spcAft>
                <a:spcPts val="800"/>
              </a:spcAft>
              <a:buChar char="•"/>
              <a:defRPr sz="2025" b="0">
                <a:solidFill>
                  <a:srgbClr val="000000"/>
                </a:solidFill>
                <a:latin typeface="Arial" panose="020B0604020202020204"/>
                <a:ea typeface="Arial" panose="020B0604020202020204"/>
                <a:cs typeface="Arial" panose="020B0604020202020204"/>
              </a:defRPr>
            </a:pPr>
            <a:r>
              <a:t>Amplitude and phase PI feedback remain active.</a:t>
            </a:r>
          </a:p>
        </p:txBody>
      </p:sp>
      <p:pic>
        <p:nvPicPr>
          <p:cNvPr id="28" name="图片 27"/>
          <p:cNvPicPr>
            <a:picLocks noChangeAspect="1"/>
          </p:cNvPicPr>
          <p:nvPr/>
        </p:nvPicPr>
        <p:blipFill>
          <a:blip r:embed="rId4"/>
          <a:stretch>
            <a:fillRect/>
          </a:stretch>
        </p:blipFill>
        <p:spPr>
          <a:xfrm>
            <a:off x="447682" y="2181225"/>
            <a:ext cx="6157580" cy="3228975"/>
          </a:xfrm>
          <a:prstGeom prst="rect">
            <a:avLst/>
          </a:prstGeom>
        </p:spPr>
      </p:pic>
      <p:sp>
        <p:nvSpPr>
          <p:cNvPr id="29" name="Broadband excitation"/>
          <p:cNvSpPr>
            <a:spLocks noGrp="1"/>
          </p:cNvSpPr>
          <p:nvPr/>
        </p:nvSpPr>
        <p:spPr>
          <a:xfrm>
            <a:off x="7012305" y="2262505"/>
            <a:ext cx="3257550" cy="685800"/>
          </a:xfrm>
          <a:prstGeom prst="rect">
            <a:avLst/>
          </a:prstGeom>
          <a:noFill/>
          <a:ln w="0">
            <a:noFill/>
          </a:ln>
        </p:spPr>
        <p:txBody>
          <a:bodyPr wrap="square" lIns="0" tIns="0" rIns="0" bIns="0" anchor="t">
            <a:noAutofit/>
          </a:bodyPr>
          <a:lstStyle>
            <a:defPPr algn="l">
              <a:defRPr sz="2100" b="1">
                <a:solidFill>
                  <a:srgbClr val="2B519A"/>
                </a:solidFill>
                <a:latin typeface="Arial" panose="020B0604020202020204"/>
                <a:ea typeface="Arial" panose="020B0604020202020204"/>
                <a:cs typeface="Arial" panose="020B0604020202020204"/>
              </a:defRPr>
            </a:defPPr>
          </a:lstStyle>
          <a:p>
            <a:pPr algn="l">
              <a:defRPr sz="2100" b="1">
                <a:solidFill>
                  <a:srgbClr val="2B519A"/>
                </a:solidFill>
                <a:latin typeface="Arial" panose="020B0604020202020204"/>
                <a:ea typeface="Arial" panose="020B0604020202020204"/>
                <a:cs typeface="Arial" panose="020B0604020202020204"/>
              </a:defRPr>
            </a:pPr>
            <a:r>
              <a:rPr sz="2100" b="1">
                <a:solidFill>
                  <a:srgbClr val="2B519A"/>
                </a:solidFill>
                <a:latin typeface="Arial" panose="020B0604020202020204"/>
                <a:ea typeface="Arial" panose="020B0604020202020204"/>
                <a:cs typeface="Arial" panose="020B0604020202020204"/>
              </a:rPr>
              <a:t>Broadband excitation</a:t>
            </a:r>
            <a:endParaRPr sz="2100" b="1">
              <a:solidFill>
                <a:srgbClr val="2B519A"/>
              </a:solidFill>
              <a:latin typeface="Arial" panose="020B0604020202020204"/>
              <a:ea typeface="Arial" panose="020B0604020202020204"/>
              <a:cs typeface="Arial" panose="020B0604020202020204"/>
            </a:endParaRPr>
          </a:p>
        </p:txBody>
      </p:sp>
      <p:sp>
        <p:nvSpPr>
          <p:cNvPr id="30" name="5–400 Hz&#10;Single programmed sweep"/>
          <p:cNvSpPr>
            <a:spLocks noGrp="1"/>
          </p:cNvSpPr>
          <p:nvPr/>
        </p:nvSpPr>
        <p:spPr>
          <a:xfrm>
            <a:off x="7071360" y="2946400"/>
            <a:ext cx="3257550" cy="838200"/>
          </a:xfrm>
          <a:prstGeom prst="rect">
            <a:avLst/>
          </a:prstGeom>
          <a:noFill/>
          <a:ln w="0">
            <a:noFill/>
          </a:ln>
        </p:spPr>
        <p:txBody>
          <a:bodyPr wrap="square" lIns="0" tIns="0" rIns="0" bIns="0" anchor="t">
            <a:noAutofit/>
          </a:bodyPr>
          <a:lstStyle>
            <a:defPPr algn="l">
              <a:defRPr sz="2025" b="0">
                <a:solidFill>
                  <a:srgbClr val="000000"/>
                </a:solidFill>
                <a:latin typeface="Arial" panose="020B0604020202020204"/>
                <a:ea typeface="Arial" panose="020B0604020202020204"/>
                <a:cs typeface="Arial" panose="020B0604020202020204"/>
              </a:defRPr>
            </a:defPPr>
          </a:lstStyle>
          <a:p>
            <a:pPr algn="l">
              <a:defRPr sz="2025" b="0">
                <a:solidFill>
                  <a:srgbClr val="000000"/>
                </a:solidFill>
                <a:latin typeface="Arial" panose="020B0604020202020204"/>
                <a:ea typeface="Arial" panose="020B0604020202020204"/>
                <a:cs typeface="Arial" panose="020B0604020202020204"/>
              </a:defRPr>
            </a:pPr>
            <a:r>
              <a:rPr sz="2025" b="0">
                <a:solidFill>
                  <a:srgbClr val="000000"/>
                </a:solidFill>
                <a:latin typeface="Arial" panose="020B0604020202020204"/>
                <a:ea typeface="Arial" panose="020B0604020202020204"/>
                <a:cs typeface="Arial" panose="020B0604020202020204"/>
              </a:rPr>
              <a:t>5–400 Hz</a:t>
            </a:r>
            <a:endParaRPr sz="2025" b="0">
              <a:solidFill>
                <a:srgbClr val="000000"/>
              </a:solidFill>
              <a:latin typeface="Arial" panose="020B0604020202020204"/>
              <a:ea typeface="Arial" panose="020B0604020202020204"/>
              <a:cs typeface="Arial" panose="020B0604020202020204"/>
            </a:endParaRPr>
          </a:p>
          <a:p>
            <a:pPr algn="l">
              <a:defRPr sz="2025" b="0">
                <a:solidFill>
                  <a:srgbClr val="000000"/>
                </a:solidFill>
                <a:latin typeface="Arial" panose="020B0604020202020204"/>
                <a:ea typeface="Arial" panose="020B0604020202020204"/>
                <a:cs typeface="Arial" panose="020B0604020202020204"/>
              </a:defRPr>
            </a:pPr>
            <a:r>
              <a:rPr sz="2025" b="0">
                <a:solidFill>
                  <a:srgbClr val="000000"/>
                </a:solidFill>
                <a:latin typeface="Arial" panose="020B0604020202020204"/>
                <a:ea typeface="Arial" panose="020B0604020202020204"/>
                <a:cs typeface="Arial" panose="020B0604020202020204"/>
              </a:rPr>
              <a:t>Single programmed sweep</a:t>
            </a:r>
            <a:endParaRPr sz="2025" b="0">
              <a:solidFill>
                <a:srgbClr val="000000"/>
              </a:solidFill>
              <a:latin typeface="Arial" panose="020B0604020202020204"/>
              <a:ea typeface="Arial" panose="020B0604020202020204"/>
              <a:cs typeface="Arial" panose="020B0604020202020204"/>
            </a:endParaRPr>
          </a:p>
        </p:txBody>
      </p:sp>
      <p:sp>
        <p:nvSpPr>
          <p:cNvPr id="31" name="Measured input"/>
          <p:cNvSpPr>
            <a:spLocks noGrp="1"/>
          </p:cNvSpPr>
          <p:nvPr/>
        </p:nvSpPr>
        <p:spPr>
          <a:xfrm>
            <a:off x="7071360" y="4156075"/>
            <a:ext cx="3257550" cy="352425"/>
          </a:xfrm>
          <a:prstGeom prst="rect">
            <a:avLst/>
          </a:prstGeom>
          <a:noFill/>
          <a:ln w="0">
            <a:noFill/>
          </a:ln>
        </p:spPr>
        <p:txBody>
          <a:bodyPr wrap="square" lIns="0" tIns="0" rIns="0" bIns="0" anchor="t">
            <a:noAutofit/>
          </a:bodyPr>
          <a:lstStyle>
            <a:defPPr algn="l">
              <a:defRPr sz="2025" b="1">
                <a:solidFill>
                  <a:srgbClr val="2B519A"/>
                </a:solidFill>
                <a:latin typeface="Arial" panose="020B0604020202020204"/>
                <a:ea typeface="Arial" panose="020B0604020202020204"/>
                <a:cs typeface="Arial" panose="020B0604020202020204"/>
              </a:defRPr>
            </a:defPPr>
          </a:lstStyle>
          <a:p>
            <a:pPr algn="l">
              <a:defRPr sz="2025" b="1">
                <a:solidFill>
                  <a:srgbClr val="2B519A"/>
                </a:solidFill>
                <a:latin typeface="Arial" panose="020B0604020202020204"/>
                <a:ea typeface="Arial" panose="020B0604020202020204"/>
                <a:cs typeface="Arial" panose="020B0604020202020204"/>
              </a:defRPr>
            </a:pPr>
            <a:r>
              <a:rPr lang="en-US" altLang="zh-CN">
                <a:sym typeface="+mn-ea"/>
              </a:rPr>
              <a:t>Closed-loop stability</a:t>
            </a:r>
            <a:endParaRPr lang="en-US" altLang="zh-CN"/>
          </a:p>
          <a:p>
            <a:pPr algn="l">
              <a:defRPr sz="2025" b="1">
                <a:solidFill>
                  <a:srgbClr val="2B519A"/>
                </a:solidFill>
                <a:latin typeface="Arial" panose="020B0604020202020204"/>
                <a:ea typeface="Arial" panose="020B0604020202020204"/>
                <a:cs typeface="Arial" panose="020B0604020202020204"/>
              </a:defRPr>
            </a:pPr>
            <a:endParaRPr sz="2025" b="1">
              <a:solidFill>
                <a:srgbClr val="2B519A"/>
              </a:solidFill>
              <a:latin typeface="Arial" panose="020B0604020202020204"/>
              <a:ea typeface="Arial" panose="020B0604020202020204"/>
              <a:cs typeface="Arial" panose="020B0604020202020204"/>
            </a:endParaRPr>
          </a:p>
        </p:txBody>
      </p:sp>
      <p:sp>
        <p:nvSpPr>
          <p:cNvPr id="32" name="Actual squared cavity field"/>
          <p:cNvSpPr>
            <a:spLocks noGrp="1"/>
          </p:cNvSpPr>
          <p:nvPr/>
        </p:nvSpPr>
        <p:spPr>
          <a:xfrm>
            <a:off x="7071360" y="4613275"/>
            <a:ext cx="3257550" cy="695325"/>
          </a:xfrm>
          <a:prstGeom prst="rect">
            <a:avLst/>
          </a:prstGeom>
          <a:noFill/>
          <a:ln w="0">
            <a:noFill/>
          </a:ln>
        </p:spPr>
        <p:txBody>
          <a:bodyPr wrap="square" lIns="0" tIns="0" rIns="0" bIns="0" anchor="t">
            <a:noAutofit/>
          </a:bodyPr>
          <a:lstStyle>
            <a:defPPr algn="l">
              <a:defRPr sz="1875" b="0">
                <a:solidFill>
                  <a:srgbClr val="000000"/>
                </a:solidFill>
                <a:latin typeface="Arial" panose="020B0604020202020204"/>
                <a:ea typeface="Arial" panose="020B0604020202020204"/>
                <a:cs typeface="Arial" panose="020B0604020202020204"/>
              </a:defRPr>
            </a:defPPr>
          </a:lstStyle>
          <a:p>
            <a:pPr algn="l">
              <a:defRPr sz="1875" b="0">
                <a:solidFill>
                  <a:srgbClr val="000000"/>
                </a:solidFill>
                <a:latin typeface="Arial" panose="020B0604020202020204"/>
                <a:ea typeface="Arial" panose="020B0604020202020204"/>
                <a:cs typeface="Arial" panose="020B0604020202020204"/>
              </a:defRPr>
            </a:pPr>
            <a:r>
              <a:rPr lang="en-US" altLang="zh-CN">
                <a:sym typeface="+mn-ea"/>
              </a:rPr>
              <a:t>More stable than conventional open-loop measurement.</a:t>
            </a:r>
            <a:endParaRPr lang="en-US" altLang="zh-CN"/>
          </a:p>
          <a:p>
            <a:pPr algn="l">
              <a:defRPr sz="1875" b="0">
                <a:solidFill>
                  <a:srgbClr val="000000"/>
                </a:solidFill>
                <a:latin typeface="Arial" panose="020B0604020202020204"/>
                <a:ea typeface="Arial" panose="020B0604020202020204"/>
                <a:cs typeface="Arial" panose="020B0604020202020204"/>
              </a:defRPr>
            </a:pPr>
            <a:endParaRPr sz="1875" b="0">
              <a:solidFill>
                <a:srgbClr val="000000"/>
              </a:solidFill>
              <a:latin typeface="Arial" panose="020B0604020202020204"/>
              <a:ea typeface="Arial" panose="020B0604020202020204"/>
              <a:cs typeface="Arial" panose="020B0604020202020204"/>
            </a:endParaRPr>
          </a:p>
        </p:txBody>
      </p:sp>
      <p:sp>
        <p:nvSpPr>
          <p:cNvPr id="33" name="矩形 32"/>
          <p:cNvSpPr>
            <a:spLocks noGrp="1"/>
          </p:cNvSpPr>
          <p:nvPr/>
        </p:nvSpPr>
        <p:spPr>
          <a:xfrm>
            <a:off x="314325" y="5800725"/>
            <a:ext cx="11525250" cy="409575"/>
          </a:xfrm>
          <a:prstGeom prst="rect">
            <a:avLst/>
          </a:prstGeom>
          <a:solidFill>
            <a:srgbClr val="E9F0FF"/>
          </a:solidFill>
          <a:ln w="0">
            <a:noFill/>
            <a:prstDash val="solid"/>
          </a:ln>
        </p:spPr>
      </p:sp>
      <p:sp>
        <p:nvSpPr>
          <p:cNvPr id="34" name="The existing LLRF path provides fast broadband mechanical ex"/>
          <p:cNvSpPr>
            <a:spLocks noGrp="1"/>
          </p:cNvSpPr>
          <p:nvPr/>
        </p:nvSpPr>
        <p:spPr>
          <a:xfrm>
            <a:off x="447675" y="5876925"/>
            <a:ext cx="11239500" cy="304800"/>
          </a:xfrm>
          <a:prstGeom prst="rect">
            <a:avLst/>
          </a:prstGeom>
          <a:noFill/>
          <a:ln w="0">
            <a:noFill/>
          </a:ln>
        </p:spPr>
        <p:txBody>
          <a:bodyPr wrap="square" lIns="0" tIns="0" rIns="0" bIns="0" anchor="t">
            <a:noAutofit/>
          </a:bodyPr>
          <a:lstStyle>
            <a:defPPr algn="l">
              <a:defRPr sz="1725" b="1">
                <a:solidFill>
                  <a:srgbClr val="2B519A"/>
                </a:solidFill>
                <a:latin typeface="Arial" panose="020B0604020202020204"/>
                <a:ea typeface="Arial" panose="020B0604020202020204"/>
                <a:cs typeface="Arial" panose="020B0604020202020204"/>
              </a:defRPr>
            </a:defPPr>
          </a:lstStyle>
          <a:p>
            <a:pPr algn="l">
              <a:defRPr sz="1725" b="1">
                <a:solidFill>
                  <a:srgbClr val="2B519A"/>
                </a:solidFill>
                <a:latin typeface="Arial" panose="020B0604020202020204"/>
                <a:ea typeface="Arial" panose="020B0604020202020204"/>
                <a:cs typeface="Arial" panose="020B0604020202020204"/>
              </a:defRPr>
            </a:pPr>
            <a:r>
              <a:rPr sz="1725" b="1">
                <a:solidFill>
                  <a:srgbClr val="2B519A"/>
                </a:solidFill>
                <a:latin typeface="Arial" panose="020B0604020202020204"/>
                <a:ea typeface="Arial" panose="020B0604020202020204"/>
                <a:cs typeface="Arial" panose="020B0604020202020204"/>
              </a:rPr>
              <a:t>The existing LLRF path provides fast broadband mechanical excitation.</a:t>
            </a:r>
            <a:endParaRPr sz="1725" b="1">
              <a:solidFill>
                <a:srgbClr val="2B519A"/>
              </a:solidFill>
              <a:latin typeface="Arial" panose="020B0604020202020204"/>
              <a:ea typeface="Arial" panose="020B0604020202020204"/>
              <a:cs typeface="Arial" panose="020B0604020202020204"/>
            </a:endParaRPr>
          </a:p>
        </p:txBody>
      </p:sp>
      <p:sp>
        <p:nvSpPr>
          <p:cNvPr id="35" name="Y. Miao et al., Fig. 4, Sections II–III. No external mechani"/>
          <p:cNvSpPr>
            <a:spLocks noGrp="1"/>
          </p:cNvSpPr>
          <p:nvPr/>
        </p:nvSpPr>
        <p:spPr>
          <a:xfrm>
            <a:off x="323850" y="6296025"/>
            <a:ext cx="11496675" cy="219075"/>
          </a:xfrm>
          <a:prstGeom prst="rect">
            <a:avLst/>
          </a:prstGeom>
          <a:noFill/>
          <a:ln w="0">
            <a:noFill/>
          </a:ln>
        </p:spPr>
        <p:txBody>
          <a:bodyPr wrap="square" lIns="0" tIns="0" rIns="0" bIns="0" anchor="t">
            <a:noAutofit/>
          </a:bodyPr>
          <a:lstStyle>
            <a:defPPr algn="l">
              <a:defRPr sz="900" b="0">
                <a:solidFill>
                  <a:srgbClr val="44546A"/>
                </a:solidFill>
                <a:latin typeface="Arial" panose="020B0604020202020204"/>
                <a:ea typeface="Arial" panose="020B0604020202020204"/>
                <a:cs typeface="Arial" panose="020B0604020202020204"/>
              </a:defRPr>
            </a:defPPr>
          </a:lstStyle>
          <a:p>
            <a:pPr algn="l">
              <a:defRPr sz="900" b="0">
                <a:solidFill>
                  <a:srgbClr val="44546A"/>
                </a:solidFill>
                <a:latin typeface="Arial" panose="020B0604020202020204"/>
                <a:ea typeface="Arial" panose="020B0604020202020204"/>
                <a:cs typeface="Arial" panose="020B0604020202020204"/>
              </a:defRPr>
            </a:pPr>
            <a:r>
              <a:rPr sz="900" b="0">
                <a:solidFill>
                  <a:srgbClr val="44546A"/>
                </a:solidFill>
                <a:latin typeface="Arial" panose="020B0604020202020204"/>
                <a:ea typeface="Arial" panose="020B0604020202020204"/>
                <a:cs typeface="Arial" panose="020B0604020202020204"/>
              </a:rPr>
              <a:t>Y. Miao et al., Fig. 4, Sections II–III. No external mechanical actuator is required.</a:t>
            </a:r>
            <a:endParaRPr sz="900" b="0">
              <a:solidFill>
                <a:srgbClr val="44546A"/>
              </a:solidFill>
              <a:latin typeface="Arial" panose="020B0604020202020204"/>
              <a:ea typeface="Arial" panose="020B0604020202020204"/>
              <a:cs typeface="Arial" panose="020B0604020202020204"/>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 name="标题 15"/>
          <p:cNvSpPr>
            <a:spLocks noGrp="1"/>
          </p:cNvSpPr>
          <p:nvPr/>
        </p:nvSpPr>
        <p:spPr>
          <a:xfrm>
            <a:off x="2430145" y="231775"/>
            <a:ext cx="6505575" cy="685800"/>
          </a:xfrm>
          <a:prstGeom prst="rect">
            <a:avLst/>
          </a:prstGeom>
        </p:spPr>
        <p:txBody>
          <a:bodyPr wrap="none" lIns="0" tIns="0" rIns="0" bIns="0" anchor="ctr">
            <a:noAutofit/>
          </a:bodyPr>
          <a:lstStyle>
            <a:defPPr algn="ctr">
              <a:defRPr sz="2775" b="1">
                <a:solidFill>
                  <a:srgbClr val="000000"/>
                </a:solidFill>
                <a:latin typeface="Arial" panose="020B0604020202020204"/>
                <a:ea typeface="Arial" panose="020B0604020202020204"/>
                <a:cs typeface="Arial" panose="020B0604020202020204"/>
              </a:defRPr>
            </a:defPPr>
            <a:lvl1pPr algn="l" defTabSz="914400">
              <a:lnSpc>
                <a:spcPct val="90000"/>
              </a:lnSpc>
              <a:spcBef>
                <a:spcPct val="0"/>
              </a:spcBef>
              <a:buNone/>
              <a:defRPr sz="3600" b="1" kern="1200">
                <a:solidFill>
                  <a:schemeClr val="tx1"/>
                </a:solidFill>
                <a:latin typeface="Times New Roman" panose="02020603050405020304"/>
                <a:ea typeface="Times New Roman" panose="02020603050405020304"/>
                <a:cs typeface="Times New Roman" panose="02020603050405020304"/>
              </a:defRPr>
            </a:lvl1pPr>
          </a:lstStyle>
          <a:p>
            <a:pPr algn="ctr">
              <a:buNone/>
              <a:defRPr sz="2775" b="1">
                <a:solidFill>
                  <a:srgbClr val="000000"/>
                </a:solidFill>
                <a:latin typeface="Arial" panose="020B0604020202020204"/>
                <a:ea typeface="Arial" panose="020B0604020202020204"/>
                <a:cs typeface="Arial" panose="020B0604020202020204"/>
              </a:defRPr>
            </a:pPr>
            <a:r>
              <a:rPr sz="2775" b="1">
                <a:solidFill>
                  <a:srgbClr val="000000"/>
                </a:solidFill>
                <a:latin typeface="Arial" panose="020B0604020202020204"/>
                <a:ea typeface="Arial" panose="020B0604020202020204"/>
                <a:cs typeface="Arial" panose="020B0604020202020204"/>
              </a:rPr>
              <a:t>Chirp and the Squared-Field Input</a:t>
            </a:r>
            <a:endParaRPr sz="2775" b="1">
              <a:solidFill>
                <a:srgbClr val="000000"/>
              </a:solidFill>
              <a:latin typeface="Arial" panose="020B0604020202020204"/>
              <a:ea typeface="Arial" panose="020B0604020202020204"/>
              <a:cs typeface="Arial" panose="020B0604020202020204"/>
            </a:endParaRPr>
          </a:p>
        </p:txBody>
      </p:sp>
      <p:sp>
        <p:nvSpPr>
          <p:cNvPr id="14" name="矩形 13"/>
          <p:cNvSpPr>
            <a:spLocks noGrp="1"/>
          </p:cNvSpPr>
          <p:nvPr/>
        </p:nvSpPr>
        <p:spPr>
          <a:xfrm>
            <a:off x="304800" y="1028700"/>
            <a:ext cx="11525250" cy="523875"/>
          </a:xfrm>
          <a:prstGeom prst="rect">
            <a:avLst/>
          </a:prstGeom>
          <a:noFill/>
          <a:ln w="0">
            <a:noFill/>
          </a:ln>
        </p:spPr>
        <p:txBody>
          <a:bodyPr wrap="square" lIns="0" tIns="0" rIns="0" bIns="0" anchor="t">
            <a:noAutofit/>
          </a:bodyPr>
          <a:lstStyle>
            <a:defPPr algn="l">
              <a:defRPr sz="1875" b="0">
                <a:solidFill>
                  <a:srgbClr val="000000"/>
                </a:solidFill>
                <a:latin typeface="Arial" panose="020B0604020202020204"/>
                <a:ea typeface="Arial" panose="020B0604020202020204"/>
                <a:cs typeface="Arial" panose="020B0604020202020204"/>
              </a:defRPr>
            </a:defPPr>
          </a:lstStyle>
          <a:p>
            <a:pPr marL="228600" indent="-114300" algn="l">
              <a:spcAft>
                <a:spcPts val="800"/>
              </a:spcAft>
              <a:buChar char="•"/>
              <a:defRPr sz="1875" b="0">
                <a:solidFill>
                  <a:srgbClr val="000000"/>
                </a:solidFill>
                <a:latin typeface="Arial" panose="020B0604020202020204"/>
                <a:ea typeface="Arial" panose="020B0604020202020204"/>
                <a:cs typeface="Arial" panose="020B0604020202020204"/>
              </a:defRPr>
            </a:pPr>
            <a:r>
              <a:t>Lorentz-force excitation follows the delivered squared field.</a:t>
            </a:r>
          </a:p>
        </p:txBody>
      </p:sp>
      <p:pic>
        <p:nvPicPr>
          <p:cNvPr id="15" name="图片 14"/>
          <p:cNvPicPr>
            <a:picLocks noChangeAspect="1"/>
          </p:cNvPicPr>
          <p:nvPr/>
        </p:nvPicPr>
        <p:blipFill>
          <a:blip r:embed="rId1"/>
          <a:stretch>
            <a:fillRect/>
          </a:stretch>
        </p:blipFill>
        <p:spPr>
          <a:xfrm>
            <a:off x="1314450" y="1663700"/>
            <a:ext cx="4192270" cy="730250"/>
          </a:xfrm>
          <a:prstGeom prst="rect">
            <a:avLst/>
          </a:prstGeom>
        </p:spPr>
      </p:pic>
      <p:pic>
        <p:nvPicPr>
          <p:cNvPr id="16" name="图片 15"/>
          <p:cNvPicPr>
            <a:picLocks noChangeAspect="1"/>
          </p:cNvPicPr>
          <p:nvPr/>
        </p:nvPicPr>
        <p:blipFill>
          <a:blip r:embed="rId2"/>
          <a:stretch>
            <a:fillRect/>
          </a:stretch>
        </p:blipFill>
        <p:spPr>
          <a:xfrm>
            <a:off x="147320" y="2626995"/>
            <a:ext cx="4872990" cy="670560"/>
          </a:xfrm>
          <a:prstGeom prst="rect">
            <a:avLst/>
          </a:prstGeom>
        </p:spPr>
      </p:pic>
      <p:pic>
        <p:nvPicPr>
          <p:cNvPr id="17" name="图片 16"/>
          <p:cNvPicPr>
            <a:picLocks noChangeAspect="1"/>
          </p:cNvPicPr>
          <p:nvPr/>
        </p:nvPicPr>
        <p:blipFill>
          <a:blip r:embed="rId3"/>
          <a:stretch>
            <a:fillRect/>
          </a:stretch>
        </p:blipFill>
        <p:spPr>
          <a:xfrm>
            <a:off x="1238885" y="3680460"/>
            <a:ext cx="4709795" cy="1338580"/>
          </a:xfrm>
          <a:prstGeom prst="rect">
            <a:avLst/>
          </a:prstGeom>
        </p:spPr>
      </p:pic>
      <p:sp>
        <p:nvSpPr>
          <p:cNvPr id="18" name="Cross term"/>
          <p:cNvSpPr>
            <a:spLocks noGrp="1"/>
          </p:cNvSpPr>
          <p:nvPr/>
        </p:nvSpPr>
        <p:spPr>
          <a:xfrm>
            <a:off x="7305675" y="1733550"/>
            <a:ext cx="4429125" cy="342900"/>
          </a:xfrm>
          <a:prstGeom prst="rect">
            <a:avLst/>
          </a:prstGeom>
          <a:noFill/>
          <a:ln w="0">
            <a:noFill/>
          </a:ln>
        </p:spPr>
        <p:txBody>
          <a:bodyPr wrap="square" lIns="0" tIns="0" rIns="0" bIns="0" anchor="t">
            <a:noAutofit/>
          </a:bodyPr>
          <a:lstStyle>
            <a:defPPr algn="l">
              <a:defRPr sz="2100" b="1">
                <a:solidFill>
                  <a:srgbClr val="2B519A"/>
                </a:solidFill>
                <a:latin typeface="Arial" panose="020B0604020202020204"/>
                <a:ea typeface="Arial" panose="020B0604020202020204"/>
                <a:cs typeface="Arial" panose="020B0604020202020204"/>
              </a:defRPr>
            </a:defPPr>
          </a:lstStyle>
          <a:p>
            <a:pPr algn="l">
              <a:buNone/>
              <a:defRPr sz="2100" b="1">
                <a:solidFill>
                  <a:srgbClr val="2B519A"/>
                </a:solidFill>
                <a:latin typeface="Arial" panose="020B0604020202020204"/>
                <a:ea typeface="Arial" panose="020B0604020202020204"/>
                <a:cs typeface="Arial" panose="020B0604020202020204"/>
              </a:defRPr>
            </a:pPr>
            <a:r>
              <a:rPr sz="2100" b="1">
                <a:solidFill>
                  <a:srgbClr val="2B519A"/>
                </a:solidFill>
                <a:latin typeface="Arial" panose="020B0604020202020204"/>
                <a:ea typeface="Arial" panose="020B0604020202020204"/>
                <a:cs typeface="Arial" panose="020B0604020202020204"/>
              </a:rPr>
              <a:t>Cross term</a:t>
            </a:r>
            <a:endParaRPr sz="2100" b="1">
              <a:solidFill>
                <a:srgbClr val="2B519A"/>
              </a:solidFill>
              <a:latin typeface="Arial" panose="020B0604020202020204"/>
              <a:ea typeface="Arial" panose="020B0604020202020204"/>
              <a:cs typeface="Arial" panose="020B0604020202020204"/>
            </a:endParaRPr>
          </a:p>
        </p:txBody>
      </p:sp>
      <p:sp>
        <p:nvSpPr>
          <p:cNvPr id="19" name="Fundamental chirp component"/>
          <p:cNvSpPr>
            <a:spLocks noGrp="1"/>
          </p:cNvSpPr>
          <p:nvPr/>
        </p:nvSpPr>
        <p:spPr>
          <a:xfrm>
            <a:off x="7305675" y="2181225"/>
            <a:ext cx="4429125" cy="647700"/>
          </a:xfrm>
          <a:prstGeom prst="rect">
            <a:avLst/>
          </a:prstGeom>
          <a:noFill/>
          <a:ln w="0">
            <a:noFill/>
          </a:ln>
        </p:spPr>
        <p:txBody>
          <a:bodyPr wrap="square" lIns="0" tIns="0" rIns="0" bIns="0" anchor="t">
            <a:noAutofit/>
          </a:bodyPr>
          <a:lstStyle>
            <a:defPPr algn="l">
              <a:defRPr sz="2025" b="0">
                <a:solidFill>
                  <a:srgbClr val="000000"/>
                </a:solidFill>
                <a:latin typeface="Arial" panose="020B0604020202020204"/>
                <a:ea typeface="Arial" panose="020B0604020202020204"/>
                <a:cs typeface="Arial" panose="020B0604020202020204"/>
              </a:defRPr>
            </a:defPPr>
          </a:lstStyle>
          <a:p>
            <a:pPr algn="l">
              <a:buNone/>
              <a:defRPr sz="2025" b="0">
                <a:solidFill>
                  <a:srgbClr val="000000"/>
                </a:solidFill>
                <a:latin typeface="Arial" panose="020B0604020202020204"/>
                <a:ea typeface="Arial" panose="020B0604020202020204"/>
                <a:cs typeface="Arial" panose="020B0604020202020204"/>
              </a:defRPr>
            </a:pPr>
            <a:r>
              <a:rPr sz="2025" b="0">
                <a:solidFill>
                  <a:srgbClr val="000000"/>
                </a:solidFill>
                <a:latin typeface="Arial" panose="020B0604020202020204"/>
                <a:ea typeface="Arial" panose="020B0604020202020204"/>
                <a:cs typeface="Arial" panose="020B0604020202020204"/>
              </a:rPr>
              <a:t>Fundamental chirp component</a:t>
            </a:r>
            <a:endParaRPr sz="2025" b="0">
              <a:solidFill>
                <a:srgbClr val="000000"/>
              </a:solidFill>
              <a:latin typeface="Arial" panose="020B0604020202020204"/>
              <a:ea typeface="Arial" panose="020B0604020202020204"/>
              <a:cs typeface="Arial" panose="020B0604020202020204"/>
            </a:endParaRPr>
          </a:p>
        </p:txBody>
      </p:sp>
      <p:sp>
        <p:nvSpPr>
          <p:cNvPr id="20" name="Self-squared term"/>
          <p:cNvSpPr>
            <a:spLocks noGrp="1"/>
          </p:cNvSpPr>
          <p:nvPr/>
        </p:nvSpPr>
        <p:spPr>
          <a:xfrm>
            <a:off x="7305675" y="3124200"/>
            <a:ext cx="4429125" cy="342900"/>
          </a:xfrm>
          <a:prstGeom prst="rect">
            <a:avLst/>
          </a:prstGeom>
          <a:noFill/>
          <a:ln w="0">
            <a:noFill/>
          </a:ln>
        </p:spPr>
        <p:txBody>
          <a:bodyPr wrap="square" lIns="0" tIns="0" rIns="0" bIns="0" anchor="t">
            <a:noAutofit/>
          </a:bodyPr>
          <a:lstStyle>
            <a:defPPr algn="l">
              <a:defRPr sz="2100" b="1">
                <a:solidFill>
                  <a:srgbClr val="2B519A"/>
                </a:solidFill>
                <a:latin typeface="Arial" panose="020B0604020202020204"/>
                <a:ea typeface="Arial" panose="020B0604020202020204"/>
                <a:cs typeface="Arial" panose="020B0604020202020204"/>
              </a:defRPr>
            </a:defPPr>
          </a:lstStyle>
          <a:p>
            <a:pPr algn="l">
              <a:buNone/>
              <a:defRPr sz="2100" b="1">
                <a:solidFill>
                  <a:srgbClr val="2B519A"/>
                </a:solidFill>
                <a:latin typeface="Arial" panose="020B0604020202020204"/>
                <a:ea typeface="Arial" panose="020B0604020202020204"/>
                <a:cs typeface="Arial" panose="020B0604020202020204"/>
              </a:defRPr>
            </a:pPr>
            <a:r>
              <a:rPr sz="2100" b="1">
                <a:solidFill>
                  <a:srgbClr val="2B519A"/>
                </a:solidFill>
                <a:latin typeface="Arial" panose="020B0604020202020204"/>
                <a:ea typeface="Arial" panose="020B0604020202020204"/>
                <a:cs typeface="Arial" panose="020B0604020202020204"/>
              </a:rPr>
              <a:t>Self-squared term</a:t>
            </a:r>
            <a:endParaRPr sz="2100" b="1">
              <a:solidFill>
                <a:srgbClr val="2B519A"/>
              </a:solidFill>
              <a:latin typeface="Arial" panose="020B0604020202020204"/>
              <a:ea typeface="Arial" panose="020B0604020202020204"/>
              <a:cs typeface="Arial" panose="020B0604020202020204"/>
            </a:endParaRPr>
          </a:p>
        </p:txBody>
      </p:sp>
      <p:sp>
        <p:nvSpPr>
          <p:cNvPr id="21" name="Second-harmonic component"/>
          <p:cNvSpPr>
            <a:spLocks noGrp="1"/>
          </p:cNvSpPr>
          <p:nvPr/>
        </p:nvSpPr>
        <p:spPr>
          <a:xfrm>
            <a:off x="7305675" y="3571875"/>
            <a:ext cx="4429125" cy="647700"/>
          </a:xfrm>
          <a:prstGeom prst="rect">
            <a:avLst/>
          </a:prstGeom>
          <a:noFill/>
          <a:ln w="0">
            <a:noFill/>
          </a:ln>
        </p:spPr>
        <p:txBody>
          <a:bodyPr wrap="square" lIns="0" tIns="0" rIns="0" bIns="0" anchor="t">
            <a:noAutofit/>
          </a:bodyPr>
          <a:lstStyle>
            <a:defPPr algn="l">
              <a:defRPr sz="2025" b="0">
                <a:solidFill>
                  <a:srgbClr val="000000"/>
                </a:solidFill>
                <a:latin typeface="Arial" panose="020B0604020202020204"/>
                <a:ea typeface="Arial" panose="020B0604020202020204"/>
                <a:cs typeface="Arial" panose="020B0604020202020204"/>
              </a:defRPr>
            </a:defPPr>
          </a:lstStyle>
          <a:p>
            <a:pPr algn="l">
              <a:buNone/>
              <a:defRPr sz="2025" b="0">
                <a:solidFill>
                  <a:srgbClr val="000000"/>
                </a:solidFill>
                <a:latin typeface="Arial" panose="020B0604020202020204"/>
                <a:ea typeface="Arial" panose="020B0604020202020204"/>
                <a:cs typeface="Arial" panose="020B0604020202020204"/>
              </a:defRPr>
            </a:pPr>
            <a:r>
              <a:rPr sz="2025" b="0">
                <a:solidFill>
                  <a:srgbClr val="000000"/>
                </a:solidFill>
                <a:latin typeface="Arial" panose="020B0604020202020204"/>
                <a:ea typeface="Arial" panose="020B0604020202020204"/>
                <a:cs typeface="Arial" panose="020B0604020202020204"/>
              </a:rPr>
              <a:t>Second-harmonic component</a:t>
            </a:r>
            <a:endParaRPr sz="2025" b="0">
              <a:solidFill>
                <a:srgbClr val="000000"/>
              </a:solidFill>
              <a:latin typeface="Arial" panose="020B0604020202020204"/>
              <a:ea typeface="Arial" panose="020B0604020202020204"/>
              <a:cs typeface="Arial" panose="020B0604020202020204"/>
            </a:endParaRPr>
          </a:p>
        </p:txBody>
      </p:sp>
      <p:sp>
        <p:nvSpPr>
          <p:cNvPr id="22" name="矩形 21"/>
          <p:cNvSpPr>
            <a:spLocks noGrp="1"/>
          </p:cNvSpPr>
          <p:nvPr/>
        </p:nvSpPr>
        <p:spPr>
          <a:xfrm>
            <a:off x="7153275" y="4324350"/>
            <a:ext cx="4581525" cy="990600"/>
          </a:xfrm>
          <a:prstGeom prst="rect">
            <a:avLst/>
          </a:prstGeom>
          <a:solidFill>
            <a:srgbClr val="F2F5F8"/>
          </a:solidFill>
          <a:ln w="11430">
            <a:solidFill>
              <a:srgbClr val="2B519A"/>
            </a:solidFill>
            <a:prstDash val="solid"/>
          </a:ln>
        </p:spPr>
      </p:sp>
      <p:sp>
        <p:nvSpPr>
          <p:cNvPr id="23" name="Measured identification input"/>
          <p:cNvSpPr>
            <a:spLocks noGrp="1"/>
          </p:cNvSpPr>
          <p:nvPr/>
        </p:nvSpPr>
        <p:spPr>
          <a:xfrm>
            <a:off x="7277100" y="4448175"/>
            <a:ext cx="4333875" cy="314325"/>
          </a:xfrm>
          <a:prstGeom prst="rect">
            <a:avLst/>
          </a:prstGeom>
          <a:noFill/>
          <a:ln w="0">
            <a:noFill/>
          </a:ln>
        </p:spPr>
        <p:txBody>
          <a:bodyPr wrap="square" lIns="0" tIns="0" rIns="0" bIns="0" anchor="t">
            <a:noAutofit/>
          </a:bodyPr>
          <a:lstStyle>
            <a:defPPr algn="l">
              <a:defRPr sz="1875" b="1">
                <a:solidFill>
                  <a:srgbClr val="2B519A"/>
                </a:solidFill>
                <a:latin typeface="Arial" panose="020B0604020202020204"/>
                <a:ea typeface="Arial" panose="020B0604020202020204"/>
                <a:cs typeface="Arial" panose="020B0604020202020204"/>
              </a:defRPr>
            </a:defPPr>
          </a:lstStyle>
          <a:p>
            <a:pPr algn="l">
              <a:buNone/>
              <a:defRPr sz="1875" b="1">
                <a:solidFill>
                  <a:srgbClr val="2B519A"/>
                </a:solidFill>
                <a:latin typeface="Arial" panose="020B0604020202020204"/>
                <a:ea typeface="Arial" panose="020B0604020202020204"/>
                <a:cs typeface="Arial" panose="020B0604020202020204"/>
              </a:defRPr>
            </a:pPr>
            <a:r>
              <a:rPr sz="1875" b="1">
                <a:solidFill>
                  <a:srgbClr val="2B519A"/>
                </a:solidFill>
                <a:latin typeface="Arial" panose="020B0604020202020204"/>
                <a:ea typeface="Arial" panose="020B0604020202020204"/>
                <a:cs typeface="Arial" panose="020B0604020202020204"/>
              </a:rPr>
              <a:t>Measured identification input</a:t>
            </a:r>
            <a:endParaRPr sz="1875" b="1">
              <a:solidFill>
                <a:srgbClr val="2B519A"/>
              </a:solidFill>
              <a:latin typeface="Arial" panose="020B0604020202020204"/>
              <a:ea typeface="Arial" panose="020B0604020202020204"/>
              <a:cs typeface="Arial" panose="020B0604020202020204"/>
            </a:endParaRPr>
          </a:p>
        </p:txBody>
      </p:sp>
      <mc:AlternateContent xmlns:mc="http://schemas.openxmlformats.org/markup-compatibility/2006">
        <mc:Choice xmlns:a14="http://schemas.microsoft.com/office/drawing/2010/main" Requires="a14">
          <p:sp>
            <p:nvSpPr>
              <p:cNvPr id="24" name="x(t) = δE²meas(t)"/>
              <p:cNvSpPr>
                <a:spLocks noGrp="1"/>
              </p:cNvSpPr>
              <p:nvPr/>
            </p:nvSpPr>
            <p:spPr>
              <a:xfrm>
                <a:off x="7277100" y="4829175"/>
                <a:ext cx="4333875" cy="438150"/>
              </a:xfrm>
              <a:prstGeom prst="rect">
                <a:avLst/>
              </a:prstGeom>
              <a:noFill/>
              <a:ln w="0">
                <a:noFill/>
              </a:ln>
            </p:spPr>
            <p:txBody>
              <a:bodyPr wrap="square" lIns="0" tIns="0" rIns="0" bIns="0" anchor="t">
                <a:noAutofit/>
              </a:bodyPr>
              <a:lstStyle>
                <a:defPPr algn="l">
                  <a:defRPr sz="1650" b="0">
                    <a:solidFill>
                      <a:srgbClr val="000000"/>
                    </a:solidFill>
                    <a:latin typeface="Arial" panose="020B0604020202020204"/>
                    <a:ea typeface="Arial" panose="020B0604020202020204"/>
                    <a:cs typeface="Arial" panose="020B0604020202020204"/>
                  </a:defRPr>
                </a:defPPr>
              </a:lstStyle>
              <a:p>
                <a:pPr algn="l">
                  <a:buNone/>
                  <a:defRPr sz="1650" b="0">
                    <a:solidFill>
                      <a:srgbClr val="000000"/>
                    </a:solidFill>
                    <a:latin typeface="Arial" panose="020B0604020202020204"/>
                    <a:ea typeface="Arial" panose="020B0604020202020204"/>
                    <a:cs typeface="Arial" panose="020B0604020202020204"/>
                  </a:defRPr>
                </a:pPr>
                <a14:m>
                  <m:oMathPara xmlns:m="http://schemas.openxmlformats.org/officeDocument/2006/math">
                    <m:oMathParaPr>
                      <m:jc m:val="left"/>
                    </m:oMathParaPr>
                    <m:oMath xmlns:m="http://schemas.openxmlformats.org/officeDocument/2006/math">
                      <m:r>
                        <m:rPr>
                          <m:sty m:val="p"/>
                        </m:rPr>
                        <a:rPr lang="en-US" sz="2000" b="0">
                          <a:solidFill>
                            <a:srgbClr val="000000"/>
                          </a:solidFill>
                          <a:latin typeface="Cambria Math" panose="02040503050406030204" charset="0"/>
                          <a:ea typeface="Arial" panose="020B0604020202020204"/>
                          <a:cs typeface="Cambria Math" panose="02040503050406030204" charset="0"/>
                        </a:rPr>
                        <m:t>x</m:t>
                      </m:r>
                      <m:r>
                        <a:rPr lang="en-US" sz="2000" b="0">
                          <a:solidFill>
                            <a:srgbClr val="000000"/>
                          </a:solidFill>
                          <a:latin typeface="Cambria Math" panose="02040503050406030204" charset="0"/>
                          <a:ea typeface="Arial" panose="020B0604020202020204"/>
                          <a:cs typeface="Cambria Math" panose="02040503050406030204" charset="0"/>
                        </a:rPr>
                        <m:t>(</m:t>
                      </m:r>
                      <m:r>
                        <m:rPr>
                          <m:sty m:val="p"/>
                        </m:rPr>
                        <a:rPr lang="en-US" sz="2000" b="0">
                          <a:solidFill>
                            <a:srgbClr val="000000"/>
                          </a:solidFill>
                          <a:latin typeface="Cambria Math" panose="02040503050406030204" charset="0"/>
                          <a:ea typeface="Arial" panose="020B0604020202020204"/>
                          <a:cs typeface="Cambria Math" panose="02040503050406030204" charset="0"/>
                        </a:rPr>
                        <m:t>t</m:t>
                      </m:r>
                      <m:r>
                        <a:rPr lang="en-US" sz="2000" b="0">
                          <a:solidFill>
                            <a:srgbClr val="000000"/>
                          </a:solidFill>
                          <a:latin typeface="Cambria Math" panose="02040503050406030204" charset="0"/>
                          <a:ea typeface="Arial" panose="020B0604020202020204"/>
                          <a:cs typeface="Cambria Math" panose="02040503050406030204" charset="0"/>
                        </a:rPr>
                        <m:t>) = </m:t>
                      </m:r>
                      <m:r>
                        <m:rPr>
                          <m:sty m:val="p"/>
                        </m:rPr>
                        <a:rPr lang="en-US" sz="2000" b="0">
                          <a:solidFill>
                            <a:srgbClr val="000000"/>
                          </a:solidFill>
                          <a:latin typeface="Cambria Math" panose="02040503050406030204" charset="0"/>
                          <a:ea typeface="Arial" panose="020B0604020202020204"/>
                          <a:cs typeface="Cambria Math" panose="02040503050406030204" charset="0"/>
                        </a:rPr>
                        <m:t>δE</m:t>
                      </m:r>
                      <m:r>
                        <a:rPr lang="en-US" sz="2000" b="0">
                          <a:solidFill>
                            <a:srgbClr val="000000"/>
                          </a:solidFill>
                          <a:latin typeface="Cambria Math" panose="02040503050406030204" charset="0"/>
                          <a:ea typeface="Arial" panose="020B0604020202020204"/>
                          <a:cs typeface="Cambria Math" panose="02040503050406030204" charset="0"/>
                        </a:rPr>
                        <m:t>²</m:t>
                      </m:r>
                      <m:r>
                        <m:rPr>
                          <m:sty m:val="p"/>
                        </m:rPr>
                        <a:rPr lang="en-US" sz="2000" b="0" baseline="-25000">
                          <a:solidFill>
                            <a:srgbClr val="000000"/>
                          </a:solidFill>
                          <a:latin typeface="Cambria Math" panose="02040503050406030204" charset="0"/>
                          <a:ea typeface="Arial" panose="020B0604020202020204"/>
                          <a:cs typeface="Cambria Math" panose="02040503050406030204" charset="0"/>
                        </a:rPr>
                        <m:t>nom</m:t>
                      </m:r>
                      <m:r>
                        <a:rPr lang="en-US" sz="2000" b="0">
                          <a:solidFill>
                            <a:srgbClr val="000000"/>
                          </a:solidFill>
                          <a:latin typeface="Cambria Math" panose="02040503050406030204" charset="0"/>
                          <a:ea typeface="Arial" panose="020B0604020202020204"/>
                          <a:cs typeface="Cambria Math" panose="02040503050406030204" charset="0"/>
                        </a:rPr>
                        <m:t>(</m:t>
                      </m:r>
                      <m:r>
                        <m:rPr>
                          <m:sty m:val="p"/>
                        </m:rPr>
                        <a:rPr lang="en-US" sz="2000" b="0">
                          <a:solidFill>
                            <a:srgbClr val="000000"/>
                          </a:solidFill>
                          <a:latin typeface="Cambria Math" panose="02040503050406030204" charset="0"/>
                          <a:ea typeface="Arial" panose="020B0604020202020204"/>
                          <a:cs typeface="Cambria Math" panose="02040503050406030204" charset="0"/>
                        </a:rPr>
                        <m:t>t</m:t>
                      </m:r>
                      <m:r>
                        <a:rPr lang="en-US" sz="2000" b="0">
                          <a:solidFill>
                            <a:srgbClr val="000000"/>
                          </a:solidFill>
                          <a:latin typeface="Cambria Math" panose="02040503050406030204" charset="0"/>
                          <a:ea typeface="MS Mincho" charset="0"/>
                          <a:cs typeface="Cambria Math" panose="02040503050406030204" charset="0"/>
                        </a:rPr>
                        <m:t>)</m:t>
                      </m:r>
                    </m:oMath>
                  </m:oMathPara>
                </a14:m>
                <a:endParaRPr lang="en-US" sz="2000" b="0">
                  <a:solidFill>
                    <a:srgbClr val="000000"/>
                  </a:solidFill>
                  <a:latin typeface="Cambria Math" panose="02040503050406030204" charset="0"/>
                  <a:ea typeface="MS Mincho" charset="0"/>
                  <a:cs typeface="Cambria Math" panose="02040503050406030204" charset="0"/>
                </a:endParaRPr>
              </a:p>
            </p:txBody>
          </p:sp>
        </mc:Choice>
        <mc:Fallback>
          <p:sp>
            <p:nvSpPr>
              <p:cNvPr id="24" name="x(t) = δE²meas(t)"/>
              <p:cNvSpPr>
                <a:spLocks noRot="1" noChangeAspect="1" noMove="1" noResize="1" noEditPoints="1" noAdjustHandles="1" noChangeArrowheads="1" noChangeShapeType="1" noTextEdit="1"/>
              </p:cNvSpPr>
              <p:nvPr/>
            </p:nvSpPr>
            <p:spPr>
              <a:xfrm>
                <a:off x="7277100" y="4829175"/>
                <a:ext cx="4333875" cy="438150"/>
              </a:xfrm>
              <a:prstGeom prst="rect">
                <a:avLst/>
              </a:prstGeom>
              <a:blipFill rotWithShape="1">
                <a:blip r:embed="rId4"/>
                <a:stretch>
                  <a:fillRect/>
                </a:stretch>
              </a:blipFill>
              <a:ln w="0">
                <a:noFill/>
              </a:ln>
            </p:spPr>
            <p:txBody>
              <a:bodyPr/>
              <a:lstStyle/>
              <a:p>
                <a:r>
                  <a:rPr lang="zh-CN" altLang="en-US">
                    <a:noFill/>
                  </a:rPr>
                  <a:t> </a:t>
                </a:r>
              </a:p>
            </p:txBody>
          </p:sp>
        </mc:Fallback>
      </mc:AlternateContent>
      <p:sp>
        <p:nvSpPr>
          <p:cNvPr id="25" name="矩形 24"/>
          <p:cNvSpPr>
            <a:spLocks noGrp="1"/>
          </p:cNvSpPr>
          <p:nvPr/>
        </p:nvSpPr>
        <p:spPr>
          <a:xfrm>
            <a:off x="314325" y="5781675"/>
            <a:ext cx="11525250" cy="409575"/>
          </a:xfrm>
          <a:prstGeom prst="rect">
            <a:avLst/>
          </a:prstGeom>
          <a:solidFill>
            <a:srgbClr val="E9F0FF"/>
          </a:solidFill>
          <a:ln w="0">
            <a:noFill/>
            <a:prstDash val="solid"/>
          </a:ln>
        </p:spPr>
      </p:sp>
      <p:sp>
        <p:nvSpPr>
          <p:cNvPr id="26" name="The programmed command and the measured mechanical"/>
          <p:cNvSpPr>
            <a:spLocks noGrp="1"/>
          </p:cNvSpPr>
          <p:nvPr/>
        </p:nvSpPr>
        <p:spPr>
          <a:xfrm>
            <a:off x="447675" y="5867400"/>
            <a:ext cx="11249025" cy="323850"/>
          </a:xfrm>
          <a:prstGeom prst="rect">
            <a:avLst/>
          </a:prstGeom>
          <a:noFill/>
          <a:ln w="0">
            <a:noFill/>
          </a:ln>
        </p:spPr>
        <p:txBody>
          <a:bodyPr wrap="square" lIns="0" tIns="0" rIns="0" bIns="0" anchor="t">
            <a:noAutofit/>
          </a:bodyPr>
          <a:lstStyle>
            <a:defPPr algn="l">
              <a:defRPr sz="1650" b="1">
                <a:solidFill>
                  <a:srgbClr val="2B519A"/>
                </a:solidFill>
                <a:latin typeface="Arial" panose="020B0604020202020204"/>
                <a:ea typeface="Arial" panose="020B0604020202020204"/>
                <a:cs typeface="Arial" panose="020B0604020202020204"/>
              </a:defRPr>
            </a:defPPr>
          </a:lstStyle>
          <a:p>
            <a:pPr algn="l">
              <a:buNone/>
              <a:defRPr sz="1800" b="1">
                <a:solidFill>
                  <a:srgbClr val="2B519A"/>
                </a:solidFill>
                <a:latin typeface="Arial" panose="020B0604020202020204"/>
                <a:ea typeface="Arial" panose="020B0604020202020204"/>
                <a:cs typeface="Arial" panose="020B0604020202020204"/>
              </a:defRPr>
            </a:pPr>
            <a:r>
              <a:rPr sz="1650" b="1">
                <a:solidFill>
                  <a:srgbClr val="2B519A"/>
                </a:solidFill>
                <a:latin typeface="Arial" panose="020B0604020202020204"/>
                <a:ea typeface="Arial" panose="020B0604020202020204"/>
                <a:cs typeface="Arial" panose="020B0604020202020204"/>
              </a:rPr>
              <a:t>The command sets the desired field; the measured squared field gives the actual input.</a:t>
            </a:r>
            <a:endParaRPr sz="1800" b="1">
              <a:solidFill>
                <a:srgbClr val="2B519A"/>
              </a:solidFill>
              <a:latin typeface="Arial" panose="020B0604020202020204"/>
              <a:ea typeface="Arial" panose="020B0604020202020204"/>
              <a:cs typeface="Arial" panose="020B0604020202020204"/>
            </a:endParaRPr>
          </a:p>
        </p:txBody>
      </p:sp>
      <p:sp>
        <p:nvSpPr>
          <p:cNvPr id="27" name="Y. Miao et al., Eqs. (7)–(11). Anom = 2E₀Echirp,pk"/>
          <p:cNvSpPr>
            <a:spLocks noGrp="1"/>
          </p:cNvSpPr>
          <p:nvPr/>
        </p:nvSpPr>
        <p:spPr>
          <a:xfrm>
            <a:off x="323850" y="6305550"/>
            <a:ext cx="11334750" cy="180975"/>
          </a:xfrm>
          <a:prstGeom prst="rect">
            <a:avLst/>
          </a:prstGeom>
          <a:noFill/>
          <a:ln w="0">
            <a:noFill/>
          </a:ln>
        </p:spPr>
        <p:txBody>
          <a:bodyPr wrap="square" lIns="0" tIns="0" rIns="0" bIns="0" anchor="t">
            <a:noAutofit/>
          </a:bodyPr>
          <a:lstStyle>
            <a:defPPr algn="l">
              <a:defRPr sz="975" b="0">
                <a:solidFill>
                  <a:srgbClr val="44546A"/>
                </a:solidFill>
                <a:latin typeface="Arial" panose="020B0604020202020204"/>
                <a:ea typeface="Arial" panose="020B0604020202020204"/>
                <a:cs typeface="Arial" panose="020B0604020202020204"/>
              </a:defRPr>
            </a:defPPr>
          </a:lstStyle>
          <a:p>
            <a:pPr algn="l">
              <a:buNone/>
              <a:defRPr sz="975" b="0">
                <a:solidFill>
                  <a:srgbClr val="44546A"/>
                </a:solidFill>
                <a:latin typeface="Arial" panose="020B0604020202020204"/>
                <a:ea typeface="Arial" panose="020B0604020202020204"/>
                <a:cs typeface="Arial" panose="020B0604020202020204"/>
              </a:defRPr>
            </a:pPr>
            <a:r>
              <a:rPr sz="975" b="0">
                <a:solidFill>
                  <a:srgbClr val="44546A"/>
                </a:solidFill>
                <a:latin typeface="Arial" panose="020B0604020202020204"/>
                <a:ea typeface="Arial" panose="020B0604020202020204"/>
                <a:cs typeface="Arial" panose="020B0604020202020204"/>
              </a:rPr>
              <a:t>Y. Miao et al., Eqs. (7)–(11). Anom = 2E₀Echirp,pk + Echirp,pk² / 2, in (MV/m)².</a:t>
            </a:r>
            <a:endParaRPr sz="975" b="0">
              <a:solidFill>
                <a:srgbClr val="44546A"/>
              </a:solidFill>
              <a:latin typeface="Arial" panose="020B0604020202020204"/>
              <a:ea typeface="Arial" panose="020B0604020202020204"/>
              <a:cs typeface="Arial" panose="020B0604020202020204"/>
            </a:endParaRPr>
          </a:p>
        </p:txBody>
      </p:sp>
      <p:pic>
        <p:nvPicPr>
          <p:cNvPr id="28" name="图片 27"/>
          <p:cNvPicPr>
            <a:picLocks noChangeAspect="1"/>
          </p:cNvPicPr>
          <p:nvPr/>
        </p:nvPicPr>
        <p:blipFill>
          <a:blip r:embed="rId5"/>
          <a:stretch>
            <a:fillRect/>
          </a:stretch>
        </p:blipFill>
        <p:spPr>
          <a:xfrm>
            <a:off x="9232411" y="118777"/>
            <a:ext cx="1141248" cy="671798"/>
          </a:xfrm>
          <a:prstGeom prst="rect">
            <a:avLst/>
          </a:prstGeom>
        </p:spPr>
      </p:pic>
      <p:pic>
        <p:nvPicPr>
          <p:cNvPr id="29" name="图片 28"/>
          <p:cNvPicPr>
            <a:picLocks noChangeAspect="1"/>
          </p:cNvPicPr>
          <p:nvPr/>
        </p:nvPicPr>
        <p:blipFill>
          <a:blip r:embed="rId6"/>
          <a:stretch>
            <a:fillRect/>
          </a:stretch>
        </p:blipFill>
        <p:spPr>
          <a:xfrm>
            <a:off x="10457935" y="0"/>
            <a:ext cx="826467" cy="808101"/>
          </a:xfrm>
          <a:prstGeom prst="rect">
            <a:avLst/>
          </a:prstGeom>
        </p:spPr>
      </p:pic>
      <p:pic>
        <p:nvPicPr>
          <p:cNvPr id="30" name="图片 29"/>
          <p:cNvPicPr>
            <a:picLocks noChangeAspect="1"/>
          </p:cNvPicPr>
          <p:nvPr/>
        </p:nvPicPr>
        <p:blipFill>
          <a:blip r:embed="rId7"/>
          <a:stretch>
            <a:fillRect/>
          </a:stretch>
        </p:blipFill>
        <p:spPr>
          <a:xfrm>
            <a:off x="11288459" y="42672"/>
            <a:ext cx="768382" cy="768382"/>
          </a:xfrm>
          <a:prstGeom prst="rect">
            <a:avLst/>
          </a:prstGeom>
        </p:spPr>
      </p:pic>
      <p:sp>
        <p:nvSpPr>
          <p:cNvPr id="31" name="17"/>
          <p:cNvSpPr>
            <a:spLocks noGrp="1"/>
          </p:cNvSpPr>
          <p:nvPr/>
        </p:nvSpPr>
        <p:spPr>
          <a:xfrm>
            <a:off x="11668125" y="6600825"/>
            <a:ext cx="428625" cy="200025"/>
          </a:xfrm>
          <a:prstGeom prst="rect">
            <a:avLst/>
          </a:prstGeom>
          <a:noFill/>
          <a:ln w="0">
            <a:noFill/>
          </a:ln>
        </p:spPr>
        <p:txBody>
          <a:bodyPr wrap="square" lIns="0" tIns="0" rIns="0" bIns="0" anchor="t">
            <a:noAutofit/>
          </a:bodyPr>
          <a:lstStyle>
            <a:defPPr algn="r">
              <a:defRPr sz="1200" b="0">
                <a:solidFill>
                  <a:srgbClr val="FFFFFF"/>
                </a:solidFill>
                <a:latin typeface="Arial" panose="020B0604020202020204"/>
                <a:ea typeface="Arial" panose="020B0604020202020204"/>
                <a:cs typeface="Arial" panose="020B0604020202020204"/>
              </a:defRPr>
            </a:defPPr>
          </a:lstStyle>
          <a:p>
            <a:pPr algn="r">
              <a:defRPr sz="1200" b="0">
                <a:solidFill>
                  <a:srgbClr val="FFFFFF"/>
                </a:solidFill>
                <a:latin typeface="Arial" panose="020B0604020202020204"/>
                <a:ea typeface="Arial" panose="020B0604020202020204"/>
                <a:cs typeface="Arial" panose="020B0604020202020204"/>
              </a:defRPr>
            </a:pPr>
            <a:r>
              <a:rPr sz="1200" b="0">
                <a:solidFill>
                  <a:srgbClr val="FFFFFF"/>
                </a:solidFill>
                <a:latin typeface="Arial" panose="020B0604020202020204"/>
                <a:ea typeface="Arial" panose="020B0604020202020204"/>
                <a:cs typeface="Arial" panose="020B0604020202020204"/>
              </a:rPr>
              <a:t>1</a:t>
            </a:r>
            <a:r>
              <a:rPr lang="en-US" sz="1200" b="0">
                <a:solidFill>
                  <a:srgbClr val="FFFFFF"/>
                </a:solidFill>
                <a:latin typeface="Arial" panose="020B0604020202020204"/>
                <a:ea typeface="Arial" panose="020B0604020202020204"/>
                <a:cs typeface="Arial" panose="020B0604020202020204"/>
              </a:rPr>
              <a:t>5</a:t>
            </a:r>
            <a:endParaRPr lang="en-US" sz="1200" b="0">
              <a:solidFill>
                <a:srgbClr val="FFFFFF"/>
              </a:solidFill>
              <a:latin typeface="Arial" panose="020B0604020202020204"/>
              <a:ea typeface="Arial" panose="020B0604020202020204"/>
              <a:cs typeface="Arial" panose="020B0604020202020204"/>
            </a:endParaRPr>
          </a:p>
        </p:txBody>
      </p:sp>
      <p:sp>
        <p:nvSpPr>
          <p:cNvPr id="3" name="文本框 2"/>
          <p:cNvSpPr txBox="1"/>
          <p:nvPr/>
        </p:nvSpPr>
        <p:spPr>
          <a:xfrm>
            <a:off x="348615" y="3721735"/>
            <a:ext cx="1140460" cy="414020"/>
          </a:xfrm>
          <a:prstGeom prst="rect">
            <a:avLst/>
          </a:prstGeom>
          <a:noFill/>
        </p:spPr>
        <p:txBody>
          <a:bodyPr wrap="square" rtlCol="0" anchor="t">
            <a:spAutoFit/>
          </a:bodyPr>
          <a:p>
            <a:pPr algn="l">
              <a:buNone/>
              <a:defRPr sz="2100" b="1">
                <a:solidFill>
                  <a:srgbClr val="2B519A"/>
                </a:solidFill>
                <a:latin typeface="Arial" panose="020B0604020202020204"/>
                <a:ea typeface="Arial" panose="020B0604020202020204"/>
                <a:cs typeface="Arial" panose="020B0604020202020204"/>
              </a:defRPr>
            </a:pPr>
            <a:r>
              <a:rPr lang="en-US" sz="2100" b="1">
                <a:solidFill>
                  <a:srgbClr val="2B519A"/>
                </a:solidFill>
                <a:latin typeface="Arial" panose="020B0604020202020204"/>
                <a:ea typeface="Arial" panose="020B0604020202020204"/>
                <a:cs typeface="Arial" panose="020B0604020202020204"/>
                <a:sym typeface="+mn-ea"/>
              </a:rPr>
              <a:t>Input:</a:t>
            </a:r>
            <a:endParaRPr lang="en-US" sz="2100" b="1">
              <a:solidFill>
                <a:srgbClr val="2B519A"/>
              </a:solidFill>
              <a:latin typeface="Arial" panose="020B0604020202020204"/>
              <a:ea typeface="Arial" panose="020B0604020202020204"/>
              <a:cs typeface="Arial" panose="020B0604020202020204"/>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 name="标题 15"/>
          <p:cNvSpPr>
            <a:spLocks noGrp="1"/>
          </p:cNvSpPr>
          <p:nvPr/>
        </p:nvSpPr>
        <p:spPr>
          <a:xfrm>
            <a:off x="2021840" y="219075"/>
            <a:ext cx="6505575" cy="685800"/>
          </a:xfrm>
          <a:prstGeom prst="rect">
            <a:avLst/>
          </a:prstGeom>
        </p:spPr>
        <p:txBody>
          <a:bodyPr wrap="none" lIns="0" tIns="0" rIns="0" bIns="0" anchor="ctr">
            <a:noAutofit/>
          </a:bodyPr>
          <a:lstStyle>
            <a:defPPr algn="ctr">
              <a:defRPr sz="2775" b="1">
                <a:solidFill>
                  <a:srgbClr val="000000"/>
                </a:solidFill>
                <a:latin typeface="Arial" panose="020B0604020202020204"/>
                <a:ea typeface="Arial" panose="020B0604020202020204"/>
                <a:cs typeface="Arial" panose="020B0604020202020204"/>
              </a:defRPr>
            </a:defPPr>
            <a:lvl1pPr algn="l" defTabSz="914400">
              <a:lnSpc>
                <a:spcPct val="90000"/>
              </a:lnSpc>
              <a:spcBef>
                <a:spcPct val="0"/>
              </a:spcBef>
              <a:buNone/>
              <a:defRPr sz="3600" b="1" kern="1200">
                <a:solidFill>
                  <a:schemeClr val="tx1"/>
                </a:solidFill>
                <a:latin typeface="Times New Roman" panose="02020603050405020304"/>
                <a:ea typeface="Times New Roman" panose="02020603050405020304"/>
                <a:cs typeface="Times New Roman" panose="02020603050405020304"/>
              </a:defRPr>
            </a:lvl1pPr>
          </a:lstStyle>
          <a:p>
            <a:pPr algn="ctr">
              <a:buNone/>
              <a:defRPr sz="2775" b="1">
                <a:solidFill>
                  <a:srgbClr val="000000"/>
                </a:solidFill>
                <a:latin typeface="Arial" panose="020B0604020202020204"/>
                <a:ea typeface="Arial" panose="020B0604020202020204"/>
                <a:cs typeface="Arial" panose="020B0604020202020204"/>
              </a:defRPr>
            </a:pPr>
            <a:r>
              <a:rPr sz="2775" b="1">
                <a:solidFill>
                  <a:srgbClr val="000000"/>
                </a:solidFill>
                <a:latin typeface="Arial" panose="020B0604020202020204"/>
                <a:ea typeface="Arial" panose="020B0604020202020204"/>
                <a:cs typeface="Arial" panose="020B0604020202020204"/>
              </a:rPr>
              <a:t>RF Vectors and Detuning</a:t>
            </a:r>
            <a:endParaRPr sz="2775" b="1">
              <a:solidFill>
                <a:srgbClr val="000000"/>
              </a:solidFill>
              <a:latin typeface="Arial" panose="020B0604020202020204"/>
              <a:ea typeface="Arial" panose="020B0604020202020204"/>
              <a:cs typeface="Arial" panose="020B0604020202020204"/>
            </a:endParaRPr>
          </a:p>
        </p:txBody>
      </p:sp>
      <p:sp>
        <p:nvSpPr>
          <p:cNvPr id="14" name="Representative calibrated RF signals"/>
          <p:cNvSpPr>
            <a:spLocks noGrp="1"/>
          </p:cNvSpPr>
          <p:nvPr/>
        </p:nvSpPr>
        <p:spPr>
          <a:xfrm>
            <a:off x="314325" y="1028700"/>
            <a:ext cx="5810250" cy="342900"/>
          </a:xfrm>
          <a:prstGeom prst="rect">
            <a:avLst/>
          </a:prstGeom>
          <a:noFill/>
          <a:ln w="0">
            <a:noFill/>
          </a:ln>
        </p:spPr>
        <p:txBody>
          <a:bodyPr wrap="square" lIns="0" tIns="0" rIns="0" bIns="0" anchor="t">
            <a:noAutofit/>
          </a:bodyPr>
          <a:lstStyle>
            <a:defPPr algn="l">
              <a:defRPr sz="1950" b="1">
                <a:solidFill>
                  <a:srgbClr val="2B519A"/>
                </a:solidFill>
                <a:latin typeface="Arial" panose="020B0604020202020204"/>
                <a:ea typeface="Arial" panose="020B0604020202020204"/>
                <a:cs typeface="Arial" panose="020B0604020202020204"/>
              </a:defRPr>
            </a:defPPr>
          </a:lstStyle>
          <a:p>
            <a:pPr algn="l">
              <a:buNone/>
              <a:defRPr sz="1950" b="1">
                <a:solidFill>
                  <a:srgbClr val="2B519A"/>
                </a:solidFill>
                <a:latin typeface="Arial" panose="020B0604020202020204"/>
                <a:ea typeface="Arial" panose="020B0604020202020204"/>
                <a:cs typeface="Arial" panose="020B0604020202020204"/>
              </a:defRPr>
            </a:pPr>
            <a:r>
              <a:rPr sz="1950" b="1">
                <a:solidFill>
                  <a:srgbClr val="2B519A"/>
                </a:solidFill>
                <a:latin typeface="Arial" panose="020B0604020202020204"/>
                <a:ea typeface="Arial" panose="020B0604020202020204"/>
                <a:cs typeface="Arial" panose="020B0604020202020204"/>
              </a:rPr>
              <a:t>Representative calibrated RF signals</a:t>
            </a:r>
            <a:endParaRPr sz="1950" b="1">
              <a:solidFill>
                <a:srgbClr val="2B519A"/>
              </a:solidFill>
              <a:latin typeface="Arial" panose="020B0604020202020204"/>
              <a:ea typeface="Arial" panose="020B0604020202020204"/>
              <a:cs typeface="Arial" panose="020B0604020202020204"/>
            </a:endParaRPr>
          </a:p>
        </p:txBody>
      </p:sp>
      <p:pic>
        <p:nvPicPr>
          <p:cNvPr id="15" name="图片 14"/>
          <p:cNvPicPr>
            <a:picLocks noChangeAspect="1"/>
          </p:cNvPicPr>
          <p:nvPr/>
        </p:nvPicPr>
        <p:blipFill>
          <a:blip r:embed="rId1"/>
          <a:stretch>
            <a:fillRect/>
          </a:stretch>
        </p:blipFill>
        <p:spPr>
          <a:xfrm>
            <a:off x="1068163" y="1533525"/>
            <a:ext cx="3311974" cy="4143375"/>
          </a:xfrm>
          <a:prstGeom prst="rect">
            <a:avLst/>
          </a:prstGeom>
        </p:spPr>
      </p:pic>
      <p:sp>
        <p:nvSpPr>
          <p:cNvPr id="16" name="Closed-loop no-beam reconstruction"/>
          <p:cNvSpPr>
            <a:spLocks noGrp="1"/>
          </p:cNvSpPr>
          <p:nvPr/>
        </p:nvSpPr>
        <p:spPr>
          <a:xfrm>
            <a:off x="5572125" y="1028700"/>
            <a:ext cx="6172200" cy="361950"/>
          </a:xfrm>
          <a:prstGeom prst="rect">
            <a:avLst/>
          </a:prstGeom>
          <a:noFill/>
          <a:ln w="0">
            <a:noFill/>
          </a:ln>
        </p:spPr>
        <p:txBody>
          <a:bodyPr wrap="square" lIns="0" tIns="0" rIns="0" bIns="0" anchor="t">
            <a:noAutofit/>
          </a:bodyPr>
          <a:lstStyle>
            <a:defPPr algn="l">
              <a:defRPr sz="2025" b="1">
                <a:solidFill>
                  <a:srgbClr val="2B519A"/>
                </a:solidFill>
                <a:latin typeface="Arial" panose="020B0604020202020204"/>
                <a:ea typeface="Arial" panose="020B0604020202020204"/>
                <a:cs typeface="Arial" panose="020B0604020202020204"/>
              </a:defRPr>
            </a:defPPr>
          </a:lstStyle>
          <a:p>
            <a:pPr algn="l">
              <a:buNone/>
              <a:defRPr sz="2025" b="1">
                <a:solidFill>
                  <a:srgbClr val="2B519A"/>
                </a:solidFill>
                <a:latin typeface="Arial" panose="020B0604020202020204"/>
                <a:ea typeface="Arial" panose="020B0604020202020204"/>
                <a:cs typeface="Arial" panose="020B0604020202020204"/>
              </a:defRPr>
            </a:pPr>
            <a:r>
              <a:rPr sz="2025" b="1">
                <a:solidFill>
                  <a:srgbClr val="2B519A"/>
                </a:solidFill>
                <a:latin typeface="Arial" panose="020B0604020202020204"/>
                <a:ea typeface="Arial" panose="020B0604020202020204"/>
                <a:cs typeface="Arial" panose="020B0604020202020204"/>
              </a:rPr>
              <a:t>Closed-loop no-beam reconstruction</a:t>
            </a:r>
            <a:endParaRPr sz="2025" b="1">
              <a:solidFill>
                <a:srgbClr val="2B519A"/>
              </a:solidFill>
              <a:latin typeface="Arial" panose="020B0604020202020204"/>
              <a:ea typeface="Arial" panose="020B0604020202020204"/>
              <a:cs typeface="Arial" panose="020B0604020202020204"/>
            </a:endParaRPr>
          </a:p>
        </p:txBody>
      </p:sp>
      <p:pic>
        <p:nvPicPr>
          <p:cNvPr id="17" name="图片 16"/>
          <p:cNvPicPr>
            <a:picLocks noChangeAspect="1"/>
          </p:cNvPicPr>
          <p:nvPr/>
        </p:nvPicPr>
        <p:blipFill>
          <a:blip r:embed="rId2"/>
          <a:stretch>
            <a:fillRect/>
          </a:stretch>
        </p:blipFill>
        <p:spPr>
          <a:xfrm>
            <a:off x="5948680" y="1828800"/>
            <a:ext cx="5419725" cy="990600"/>
          </a:xfrm>
          <a:prstGeom prst="rect">
            <a:avLst/>
          </a:prstGeom>
        </p:spPr>
      </p:pic>
      <p:sp>
        <p:nvSpPr>
          <p:cNvPr id="18" name="矩形 17"/>
          <p:cNvSpPr>
            <a:spLocks noGrp="1"/>
          </p:cNvSpPr>
          <p:nvPr/>
        </p:nvSpPr>
        <p:spPr>
          <a:xfrm>
            <a:off x="5553075" y="3257550"/>
            <a:ext cx="6153150" cy="1800225"/>
          </a:xfrm>
          <a:prstGeom prst="rect">
            <a:avLst/>
          </a:prstGeom>
          <a:noFill/>
          <a:ln w="0">
            <a:noFill/>
          </a:ln>
        </p:spPr>
        <p:txBody>
          <a:bodyPr wrap="square" lIns="0" tIns="0" rIns="0" bIns="0" anchor="t">
            <a:noAutofit/>
          </a:bodyPr>
          <a:lstStyle>
            <a:defPPr algn="l">
              <a:defRPr sz="1875" b="0">
                <a:solidFill>
                  <a:srgbClr val="000000"/>
                </a:solidFill>
                <a:latin typeface="Arial" panose="020B0604020202020204"/>
                <a:ea typeface="Arial" panose="020B0604020202020204"/>
                <a:cs typeface="Arial" panose="020B0604020202020204"/>
              </a:defRPr>
            </a:defPPr>
          </a:lstStyle>
          <a:p>
            <a:pPr marL="228600" indent="-114300" algn="l">
              <a:spcAft>
                <a:spcPts val="800"/>
              </a:spcAft>
              <a:buChar char="•"/>
              <a:defRPr sz="1875" b="0">
                <a:solidFill>
                  <a:srgbClr val="000000"/>
                </a:solidFill>
                <a:latin typeface="Arial" panose="020B0604020202020204"/>
                <a:ea typeface="Arial" panose="020B0604020202020204"/>
                <a:cs typeface="Arial" panose="020B0604020202020204"/>
              </a:defRPr>
            </a:pPr>
            <a:r>
              <a:t>Calibrated I/Q supplies magnitudes and phases.</a:t>
            </a:r>
          </a:p>
          <a:p>
            <a:pPr marL="228600" indent="-114300" algn="l">
              <a:spcAft>
                <a:spcPts val="800"/>
              </a:spcAft>
              <a:buChar char="•"/>
              <a:defRPr sz="1875" b="0">
                <a:solidFill>
                  <a:srgbClr val="000000"/>
                </a:solidFill>
                <a:latin typeface="Arial" panose="020B0604020202020204"/>
                <a:ea typeface="Arial" panose="020B0604020202020204"/>
                <a:cs typeface="Arial" panose="020B0604020202020204"/>
              </a:defRPr>
            </a:pPr>
            <a:r>
              <a:t>Strong overcoupling: β / (1 + β) ≈ 1.</a:t>
            </a:r>
          </a:p>
          <a:p>
            <a:pPr marL="228600" indent="-114300" algn="l">
              <a:spcAft>
                <a:spcPts val="800"/>
              </a:spcAft>
              <a:buChar char="•"/>
              <a:defRPr sz="1875" b="0">
                <a:solidFill>
                  <a:srgbClr val="000000"/>
                </a:solidFill>
                <a:latin typeface="Arial" panose="020B0604020202020204"/>
                <a:ea typeface="Arial" panose="020B0604020202020204"/>
                <a:cs typeface="Arial" panose="020B0604020202020204"/>
              </a:defRPr>
            </a:pPr>
            <a:r>
              <a:t>Small cavity-phase derivative under feedback.</a:t>
            </a:r>
          </a:p>
        </p:txBody>
      </p:sp>
      <p:sp>
        <p:nvSpPr>
          <p:cNvPr id="19" name="矩形 18"/>
          <p:cNvSpPr>
            <a:spLocks noGrp="1"/>
          </p:cNvSpPr>
          <p:nvPr/>
        </p:nvSpPr>
        <p:spPr>
          <a:xfrm>
            <a:off x="5543550" y="4886325"/>
            <a:ext cx="6162675" cy="781050"/>
          </a:xfrm>
          <a:prstGeom prst="rect">
            <a:avLst/>
          </a:prstGeom>
          <a:solidFill>
            <a:srgbClr val="F2F5F8"/>
          </a:solidFill>
          <a:ln w="11430">
            <a:solidFill>
              <a:srgbClr val="2B519A"/>
            </a:solidFill>
            <a:prstDash val="solid"/>
          </a:ln>
        </p:spPr>
      </p:sp>
      <p:sp>
        <p:nvSpPr>
          <p:cNvPr id="20" name="Mean-removed output"/>
          <p:cNvSpPr>
            <a:spLocks noGrp="1"/>
          </p:cNvSpPr>
          <p:nvPr/>
        </p:nvSpPr>
        <p:spPr>
          <a:xfrm>
            <a:off x="5667375" y="4972050"/>
            <a:ext cx="5905500" cy="257175"/>
          </a:xfrm>
          <a:prstGeom prst="rect">
            <a:avLst/>
          </a:prstGeom>
          <a:noFill/>
          <a:ln w="0">
            <a:noFill/>
          </a:ln>
        </p:spPr>
        <p:txBody>
          <a:bodyPr wrap="square" lIns="0" tIns="0" rIns="0" bIns="0" anchor="t">
            <a:noAutofit/>
          </a:bodyPr>
          <a:lstStyle>
            <a:defPPr algn="l">
              <a:defRPr sz="1650" b="1">
                <a:solidFill>
                  <a:srgbClr val="2B519A"/>
                </a:solidFill>
                <a:latin typeface="Arial" panose="020B0604020202020204"/>
                <a:ea typeface="Arial" panose="020B0604020202020204"/>
                <a:cs typeface="Arial" panose="020B0604020202020204"/>
              </a:defRPr>
            </a:defPPr>
          </a:lstStyle>
          <a:p>
            <a:pPr algn="l">
              <a:buNone/>
              <a:defRPr sz="1650" b="1">
                <a:solidFill>
                  <a:srgbClr val="2B519A"/>
                </a:solidFill>
                <a:latin typeface="Arial" panose="020B0604020202020204"/>
                <a:ea typeface="Arial" panose="020B0604020202020204"/>
                <a:cs typeface="Arial" panose="020B0604020202020204"/>
              </a:defRPr>
            </a:pPr>
            <a:r>
              <a:rPr sz="1650" b="1">
                <a:solidFill>
                  <a:srgbClr val="2B519A"/>
                </a:solidFill>
                <a:latin typeface="Arial" panose="020B0604020202020204"/>
                <a:ea typeface="Arial" panose="020B0604020202020204"/>
                <a:cs typeface="Arial" panose="020B0604020202020204"/>
              </a:rPr>
              <a:t>Mean-removed output</a:t>
            </a:r>
            <a:endParaRPr sz="1650" b="1">
              <a:solidFill>
                <a:srgbClr val="2B519A"/>
              </a:solidFill>
              <a:latin typeface="Arial" panose="020B0604020202020204"/>
              <a:ea typeface="Arial" panose="020B0604020202020204"/>
              <a:cs typeface="Arial" panose="020B0604020202020204"/>
            </a:endParaRPr>
          </a:p>
        </p:txBody>
      </p:sp>
      <mc:AlternateContent xmlns:mc="http://schemas.openxmlformats.org/markup-compatibility/2006">
        <mc:Choice xmlns:a14="http://schemas.microsoft.com/office/drawing/2010/main" Requires="a14">
          <p:sp>
            <p:nvSpPr>
              <p:cNvPr id="21" name="y(t) = Δf(t) − ⟨Δf(t)⟩"/>
              <p:cNvSpPr>
                <a:spLocks noGrp="1"/>
              </p:cNvSpPr>
              <p:nvPr/>
            </p:nvSpPr>
            <p:spPr>
              <a:xfrm>
                <a:off x="5667375" y="5295900"/>
                <a:ext cx="5905500" cy="314325"/>
              </a:xfrm>
              <a:prstGeom prst="rect">
                <a:avLst/>
              </a:prstGeom>
              <a:noFill/>
              <a:ln w="0">
                <a:noFill/>
              </a:ln>
            </p:spPr>
            <p:txBody>
              <a:bodyPr wrap="square" lIns="0" tIns="0" rIns="0" bIns="0" anchor="t">
                <a:noAutofit/>
              </a:bodyPr>
              <a:lstStyle>
                <a:defPPr algn="l">
                  <a:defRPr sz="1950" b="0">
                    <a:solidFill>
                      <a:srgbClr val="000000"/>
                    </a:solidFill>
                    <a:latin typeface="Arial" panose="020B0604020202020204"/>
                    <a:ea typeface="Arial" panose="020B0604020202020204"/>
                    <a:cs typeface="Arial" panose="020B0604020202020204"/>
                  </a:defRPr>
                </a:defPPr>
              </a:lstStyle>
              <a:p>
                <a:pPr algn="l">
                  <a:buNone/>
                  <a:defRPr sz="1950" b="0">
                    <a:solidFill>
                      <a:srgbClr val="000000"/>
                    </a:solidFill>
                    <a:latin typeface="Arial" panose="020B0604020202020204"/>
                    <a:ea typeface="Arial" panose="020B0604020202020204"/>
                    <a:cs typeface="Arial" panose="020B0604020202020204"/>
                  </a:defRPr>
                </a:pPr>
                <a14:m>
                  <m:oMath xmlns:m="http://schemas.openxmlformats.org/officeDocument/2006/math">
                    <m:r>
                      <m:rPr>
                        <m:sty m:val="p"/>
                      </m:rPr>
                      <a:rPr lang="en-US" sz="1950" b="0">
                        <a:solidFill>
                          <a:srgbClr val="000000"/>
                        </a:solidFill>
                        <a:latin typeface="Cambria Math" panose="02040503050406030204" charset="0"/>
                        <a:ea typeface="Arial" panose="020B0604020202020204"/>
                        <a:cs typeface="Cambria Math" panose="02040503050406030204" charset="0"/>
                      </a:rPr>
                      <m:t>y</m:t>
                    </m:r>
                    <m:r>
                      <a:rPr lang="en-US" sz="1950" b="0">
                        <a:solidFill>
                          <a:srgbClr val="000000"/>
                        </a:solidFill>
                        <a:latin typeface="Cambria Math" panose="02040503050406030204" charset="0"/>
                        <a:ea typeface="Arial" panose="020B0604020202020204"/>
                        <a:cs typeface="Cambria Math" panose="02040503050406030204" charset="0"/>
                      </a:rPr>
                      <m:t>(</m:t>
                    </m:r>
                    <m:r>
                      <m:rPr>
                        <m:sty m:val="p"/>
                      </m:rPr>
                      <a:rPr lang="en-US" sz="1950" b="0">
                        <a:solidFill>
                          <a:srgbClr val="000000"/>
                        </a:solidFill>
                        <a:latin typeface="Cambria Math" panose="02040503050406030204" charset="0"/>
                        <a:ea typeface="Arial" panose="020B0604020202020204"/>
                        <a:cs typeface="Cambria Math" panose="02040503050406030204" charset="0"/>
                      </a:rPr>
                      <m:t>t</m:t>
                    </m:r>
                    <m:r>
                      <a:rPr lang="en-US" sz="1950" b="0">
                        <a:solidFill>
                          <a:srgbClr val="000000"/>
                        </a:solidFill>
                        <a:latin typeface="Cambria Math" panose="02040503050406030204" charset="0"/>
                        <a:ea typeface="Arial" panose="020B0604020202020204"/>
                        <a:cs typeface="Cambria Math" panose="02040503050406030204" charset="0"/>
                      </a:rPr>
                      <m:t>) = </m:t>
                    </m:r>
                    <m:r>
                      <m:rPr>
                        <m:sty m:val="p"/>
                      </m:rPr>
                      <a:rPr lang="en-US" sz="1950" b="0">
                        <a:solidFill>
                          <a:srgbClr val="000000"/>
                        </a:solidFill>
                        <a:latin typeface="Cambria Math" panose="02040503050406030204" charset="0"/>
                        <a:ea typeface="Arial" panose="020B0604020202020204"/>
                        <a:cs typeface="Cambria Math" panose="02040503050406030204" charset="0"/>
                      </a:rPr>
                      <m:t>Δf</m:t>
                    </m:r>
                    <m:r>
                      <a:rPr lang="en-US" sz="1950" b="0">
                        <a:solidFill>
                          <a:srgbClr val="000000"/>
                        </a:solidFill>
                        <a:latin typeface="Cambria Math" panose="02040503050406030204" charset="0"/>
                        <a:ea typeface="Arial" panose="020B0604020202020204"/>
                        <a:cs typeface="Cambria Math" panose="02040503050406030204" charset="0"/>
                      </a:rPr>
                      <m:t>(</m:t>
                    </m:r>
                    <m:r>
                      <m:rPr>
                        <m:sty m:val="p"/>
                      </m:rPr>
                      <a:rPr lang="en-US" sz="1950" b="0">
                        <a:solidFill>
                          <a:srgbClr val="000000"/>
                        </a:solidFill>
                        <a:latin typeface="Cambria Math" panose="02040503050406030204" charset="0"/>
                        <a:ea typeface="Arial" panose="020B0604020202020204"/>
                        <a:cs typeface="Cambria Math" panose="02040503050406030204" charset="0"/>
                      </a:rPr>
                      <m:t>t</m:t>
                    </m:r>
                    <m:r>
                      <a:rPr lang="en-US" sz="1950" b="0">
                        <a:solidFill>
                          <a:srgbClr val="000000"/>
                        </a:solidFill>
                        <a:latin typeface="Cambria Math" panose="02040503050406030204" charset="0"/>
                        <a:ea typeface="Arial" panose="020B0604020202020204"/>
                        <a:cs typeface="Cambria Math" panose="02040503050406030204" charset="0"/>
                      </a:rPr>
                      <m:t>) − ⟨</m:t>
                    </m:r>
                    <m:r>
                      <m:rPr>
                        <m:sty m:val="p"/>
                      </m:rPr>
                      <a:rPr lang="en-US" sz="1950" b="0">
                        <a:solidFill>
                          <a:srgbClr val="000000"/>
                        </a:solidFill>
                        <a:latin typeface="Cambria Math" panose="02040503050406030204" charset="0"/>
                        <a:ea typeface="Arial" panose="020B0604020202020204"/>
                        <a:cs typeface="Cambria Math" panose="02040503050406030204" charset="0"/>
                      </a:rPr>
                      <m:t>Δf</m:t>
                    </m:r>
                    <m:r>
                      <a:rPr lang="en-US" sz="1950" b="0">
                        <a:solidFill>
                          <a:srgbClr val="000000"/>
                        </a:solidFill>
                        <a:latin typeface="Cambria Math" panose="02040503050406030204" charset="0"/>
                        <a:ea typeface="Arial" panose="020B0604020202020204"/>
                        <a:cs typeface="Cambria Math" panose="02040503050406030204" charset="0"/>
                      </a:rPr>
                      <m:t>(</m:t>
                    </m:r>
                    <m:r>
                      <m:rPr>
                        <m:sty m:val="p"/>
                      </m:rPr>
                      <a:rPr lang="en-US" sz="1950" b="0">
                        <a:solidFill>
                          <a:srgbClr val="000000"/>
                        </a:solidFill>
                        <a:latin typeface="Cambria Math" panose="02040503050406030204" charset="0"/>
                        <a:ea typeface="Arial" panose="020B0604020202020204"/>
                        <a:cs typeface="Cambria Math" panose="02040503050406030204" charset="0"/>
                      </a:rPr>
                      <m:t>t</m:t>
                    </m:r>
                    <m:r>
                      <a:rPr lang="en-US" sz="1950" b="0">
                        <a:solidFill>
                          <a:srgbClr val="000000"/>
                        </a:solidFill>
                        <a:latin typeface="Cambria Math" panose="02040503050406030204" charset="0"/>
                        <a:ea typeface="Arial" panose="020B0604020202020204"/>
                        <a:cs typeface="Cambria Math" panose="02040503050406030204" charset="0"/>
                      </a:rPr>
                      <m:t>)</m:t>
                    </m:r>
                  </m:oMath>
                </a14:m>
                <a:r>
                  <a:rPr sz="1950" b="0">
                    <a:solidFill>
                      <a:srgbClr val="000000"/>
                    </a:solidFill>
                    <a:latin typeface="Arial" panose="020B0604020202020204"/>
                    <a:ea typeface="Arial" panose="020B0604020202020204"/>
                    <a:cs typeface="Arial" panose="020B0604020202020204"/>
                  </a:rPr>
                  <a:t>⟩</a:t>
                </a:r>
                <a:endParaRPr sz="1950" b="0">
                  <a:solidFill>
                    <a:srgbClr val="000000"/>
                  </a:solidFill>
                  <a:latin typeface="Arial" panose="020B0604020202020204"/>
                  <a:ea typeface="Arial" panose="020B0604020202020204"/>
                  <a:cs typeface="Arial" panose="020B0604020202020204"/>
                </a:endParaRPr>
              </a:p>
            </p:txBody>
          </p:sp>
        </mc:Choice>
        <mc:Fallback>
          <p:sp>
            <p:nvSpPr>
              <p:cNvPr id="21" name="y(t) = Δf(t) − ⟨Δf(t)⟩"/>
              <p:cNvSpPr>
                <a:spLocks noRot="1" noChangeAspect="1" noMove="1" noResize="1" noEditPoints="1" noAdjustHandles="1" noChangeArrowheads="1" noChangeShapeType="1" noTextEdit="1"/>
              </p:cNvSpPr>
              <p:nvPr/>
            </p:nvSpPr>
            <p:spPr>
              <a:xfrm>
                <a:off x="5667375" y="5295900"/>
                <a:ext cx="5905500" cy="314325"/>
              </a:xfrm>
              <a:prstGeom prst="rect">
                <a:avLst/>
              </a:prstGeom>
              <a:blipFill rotWithShape="1">
                <a:blip r:embed="rId3"/>
                <a:stretch>
                  <a:fillRect/>
                </a:stretch>
              </a:blipFill>
              <a:ln w="0">
                <a:noFill/>
              </a:ln>
            </p:spPr>
            <p:txBody>
              <a:bodyPr/>
              <a:lstStyle/>
              <a:p>
                <a:r>
                  <a:rPr lang="zh-CN" altLang="en-US">
                    <a:noFill/>
                  </a:rPr>
                  <a:t> </a:t>
                </a:r>
              </a:p>
            </p:txBody>
          </p:sp>
        </mc:Fallback>
      </mc:AlternateContent>
      <p:sp>
        <p:nvSpPr>
          <p:cNvPr id="22" name="矩形 21"/>
          <p:cNvSpPr>
            <a:spLocks noGrp="1"/>
          </p:cNvSpPr>
          <p:nvPr/>
        </p:nvSpPr>
        <p:spPr>
          <a:xfrm>
            <a:off x="314325" y="5781675"/>
            <a:ext cx="11525250" cy="409575"/>
          </a:xfrm>
          <a:prstGeom prst="rect">
            <a:avLst/>
          </a:prstGeom>
          <a:solidFill>
            <a:srgbClr val="E9F0FF"/>
          </a:solidFill>
          <a:ln w="0">
            <a:noFill/>
            <a:prstDash val="solid"/>
          </a:ln>
        </p:spPr>
      </p:sp>
      <p:sp>
        <p:nvSpPr>
          <p:cNvPr id="23" name="The cavity-envelope relation connects measured RF "/>
          <p:cNvSpPr>
            <a:spLocks noGrp="1"/>
          </p:cNvSpPr>
          <p:nvPr/>
        </p:nvSpPr>
        <p:spPr>
          <a:xfrm>
            <a:off x="447675" y="5867400"/>
            <a:ext cx="11249025" cy="323850"/>
          </a:xfrm>
          <a:prstGeom prst="rect">
            <a:avLst/>
          </a:prstGeom>
          <a:noFill/>
          <a:ln w="0">
            <a:noFill/>
          </a:ln>
        </p:spPr>
        <p:txBody>
          <a:bodyPr wrap="square" lIns="0" tIns="0" rIns="0" bIns="0" anchor="t">
            <a:noAutofit/>
          </a:bodyPr>
          <a:lstStyle>
            <a:defPPr algn="l">
              <a:defRPr sz="1800" b="1">
                <a:solidFill>
                  <a:srgbClr val="2B519A"/>
                </a:solidFill>
                <a:latin typeface="Arial" panose="020B0604020202020204"/>
                <a:ea typeface="Arial" panose="020B0604020202020204"/>
                <a:cs typeface="Arial" panose="020B0604020202020204"/>
              </a:defRPr>
            </a:defPPr>
          </a:lstStyle>
          <a:p>
            <a:pPr algn="l">
              <a:buNone/>
              <a:defRPr sz="1800" b="1">
                <a:solidFill>
                  <a:srgbClr val="2B519A"/>
                </a:solidFill>
                <a:latin typeface="Arial" panose="020B0604020202020204"/>
                <a:ea typeface="Arial" panose="020B0604020202020204"/>
                <a:cs typeface="Arial" panose="020B0604020202020204"/>
              </a:defRPr>
            </a:pPr>
            <a:r>
              <a:rPr sz="1800" b="1">
                <a:solidFill>
                  <a:srgbClr val="2B519A"/>
                </a:solidFill>
                <a:latin typeface="Arial" panose="020B0604020202020204"/>
                <a:ea typeface="Arial" panose="020B0604020202020204"/>
                <a:cs typeface="Arial" panose="020B0604020202020204"/>
              </a:rPr>
              <a:t>The cavity-envelope relation connects measured RF vectors to detuning.</a:t>
            </a:r>
            <a:endParaRPr sz="1800" b="1">
              <a:solidFill>
                <a:srgbClr val="2B519A"/>
              </a:solidFill>
              <a:latin typeface="Arial" panose="020B0604020202020204"/>
              <a:ea typeface="Arial" panose="020B0604020202020204"/>
              <a:cs typeface="Arial" panose="020B0604020202020204"/>
            </a:endParaRPr>
          </a:p>
        </p:txBody>
      </p:sp>
      <p:sp>
        <p:nvSpPr>
          <p:cNvPr id="24" name="Y. Miao et al., Fig. 6, Eqs. (2)–(5). This RF-vect"/>
          <p:cNvSpPr>
            <a:spLocks noGrp="1"/>
          </p:cNvSpPr>
          <p:nvPr/>
        </p:nvSpPr>
        <p:spPr>
          <a:xfrm>
            <a:off x="323850" y="6305550"/>
            <a:ext cx="11334750" cy="180975"/>
          </a:xfrm>
          <a:prstGeom prst="rect">
            <a:avLst/>
          </a:prstGeom>
          <a:noFill/>
          <a:ln w="0">
            <a:noFill/>
          </a:ln>
        </p:spPr>
        <p:txBody>
          <a:bodyPr wrap="square" lIns="0" tIns="0" rIns="0" bIns="0" anchor="t">
            <a:noAutofit/>
          </a:bodyPr>
          <a:lstStyle>
            <a:defPPr algn="l">
              <a:defRPr sz="975" b="0">
                <a:solidFill>
                  <a:srgbClr val="44546A"/>
                </a:solidFill>
                <a:latin typeface="Arial" panose="020B0604020202020204"/>
                <a:ea typeface="Arial" panose="020B0604020202020204"/>
                <a:cs typeface="Arial" panose="020B0604020202020204"/>
              </a:defRPr>
            </a:defPPr>
          </a:lstStyle>
          <a:p>
            <a:pPr algn="l">
              <a:buNone/>
              <a:defRPr sz="975" b="0">
                <a:solidFill>
                  <a:srgbClr val="44546A"/>
                </a:solidFill>
                <a:latin typeface="Arial" panose="020B0604020202020204"/>
                <a:ea typeface="Arial" panose="020B0604020202020204"/>
                <a:cs typeface="Arial" panose="020B0604020202020204"/>
              </a:defRPr>
            </a:pPr>
            <a:r>
              <a:rPr sz="975" b="0">
                <a:solidFill>
                  <a:srgbClr val="44546A"/>
                </a:solidFill>
                <a:latin typeface="Arial" panose="020B0604020202020204"/>
                <a:ea typeface="Arial" panose="020B0604020202020204"/>
                <a:cs typeface="Arial" panose="020B0604020202020204"/>
              </a:rPr>
              <a:t>Y. Miao et al., Fig. 6, Eqs. (2)–(5). This RF-vector record differs from the 17 MV/m tracking example.</a:t>
            </a:r>
            <a:endParaRPr sz="975" b="0">
              <a:solidFill>
                <a:srgbClr val="44546A"/>
              </a:solidFill>
              <a:latin typeface="Arial" panose="020B0604020202020204"/>
              <a:ea typeface="Arial" panose="020B0604020202020204"/>
              <a:cs typeface="Arial" panose="020B0604020202020204"/>
            </a:endParaRPr>
          </a:p>
        </p:txBody>
      </p:sp>
      <p:pic>
        <p:nvPicPr>
          <p:cNvPr id="25" name="图片 24"/>
          <p:cNvPicPr>
            <a:picLocks noChangeAspect="1"/>
          </p:cNvPicPr>
          <p:nvPr/>
        </p:nvPicPr>
        <p:blipFill>
          <a:blip r:embed="rId4"/>
          <a:stretch>
            <a:fillRect/>
          </a:stretch>
        </p:blipFill>
        <p:spPr>
          <a:xfrm>
            <a:off x="9232411" y="118777"/>
            <a:ext cx="1141248" cy="671798"/>
          </a:xfrm>
          <a:prstGeom prst="rect">
            <a:avLst/>
          </a:prstGeom>
        </p:spPr>
      </p:pic>
      <p:pic>
        <p:nvPicPr>
          <p:cNvPr id="26" name="图片 25"/>
          <p:cNvPicPr>
            <a:picLocks noChangeAspect="1"/>
          </p:cNvPicPr>
          <p:nvPr/>
        </p:nvPicPr>
        <p:blipFill>
          <a:blip r:embed="rId5"/>
          <a:stretch>
            <a:fillRect/>
          </a:stretch>
        </p:blipFill>
        <p:spPr>
          <a:xfrm>
            <a:off x="10457935" y="0"/>
            <a:ext cx="826467" cy="808101"/>
          </a:xfrm>
          <a:prstGeom prst="rect">
            <a:avLst/>
          </a:prstGeom>
        </p:spPr>
      </p:pic>
      <p:pic>
        <p:nvPicPr>
          <p:cNvPr id="27" name="图片 26"/>
          <p:cNvPicPr>
            <a:picLocks noChangeAspect="1"/>
          </p:cNvPicPr>
          <p:nvPr/>
        </p:nvPicPr>
        <p:blipFill>
          <a:blip r:embed="rId6"/>
          <a:stretch>
            <a:fillRect/>
          </a:stretch>
        </p:blipFill>
        <p:spPr>
          <a:xfrm>
            <a:off x="11288459" y="42672"/>
            <a:ext cx="768382" cy="768382"/>
          </a:xfrm>
          <a:prstGeom prst="rect">
            <a:avLst/>
          </a:prstGeom>
        </p:spPr>
      </p:pic>
      <p:sp>
        <p:nvSpPr>
          <p:cNvPr id="28" name="18"/>
          <p:cNvSpPr>
            <a:spLocks noGrp="1"/>
          </p:cNvSpPr>
          <p:nvPr/>
        </p:nvSpPr>
        <p:spPr>
          <a:xfrm>
            <a:off x="11668125" y="6600825"/>
            <a:ext cx="428625" cy="200025"/>
          </a:xfrm>
          <a:prstGeom prst="rect">
            <a:avLst/>
          </a:prstGeom>
          <a:noFill/>
          <a:ln w="0">
            <a:noFill/>
          </a:ln>
        </p:spPr>
        <p:txBody>
          <a:bodyPr wrap="square" lIns="0" tIns="0" rIns="0" bIns="0" anchor="t">
            <a:noAutofit/>
          </a:bodyPr>
          <a:lstStyle>
            <a:defPPr algn="r">
              <a:defRPr sz="1200" b="0">
                <a:solidFill>
                  <a:srgbClr val="FFFFFF"/>
                </a:solidFill>
                <a:latin typeface="Arial" panose="020B0604020202020204"/>
                <a:ea typeface="Arial" panose="020B0604020202020204"/>
                <a:cs typeface="Arial" panose="020B0604020202020204"/>
              </a:defRPr>
            </a:defPPr>
          </a:lstStyle>
          <a:p>
            <a:pPr algn="r">
              <a:defRPr sz="1200" b="0">
                <a:solidFill>
                  <a:srgbClr val="FFFFFF"/>
                </a:solidFill>
                <a:latin typeface="Arial" panose="020B0604020202020204"/>
                <a:ea typeface="Arial" panose="020B0604020202020204"/>
                <a:cs typeface="Arial" panose="020B0604020202020204"/>
              </a:defRPr>
            </a:pPr>
            <a:r>
              <a:rPr sz="1200" b="0">
                <a:solidFill>
                  <a:srgbClr val="FFFFFF"/>
                </a:solidFill>
                <a:latin typeface="Arial" panose="020B0604020202020204"/>
                <a:ea typeface="Arial" panose="020B0604020202020204"/>
                <a:cs typeface="Arial" panose="020B0604020202020204"/>
              </a:rPr>
              <a:t>1</a:t>
            </a:r>
            <a:r>
              <a:rPr lang="en-US" sz="1200" b="0">
                <a:solidFill>
                  <a:srgbClr val="FFFFFF"/>
                </a:solidFill>
                <a:latin typeface="Arial" panose="020B0604020202020204"/>
                <a:ea typeface="Arial" panose="020B0604020202020204"/>
                <a:cs typeface="Arial" panose="020B0604020202020204"/>
              </a:rPr>
              <a:t>6</a:t>
            </a:r>
            <a:endParaRPr lang="en-US" sz="1200" b="0">
              <a:solidFill>
                <a:srgbClr val="FFFFFF"/>
              </a:solidFill>
              <a:latin typeface="Arial" panose="020B0604020202020204"/>
              <a:ea typeface="Arial" panose="020B0604020202020204"/>
              <a:cs typeface="Arial" panose="020B0604020202020204"/>
            </a:endParaRPr>
          </a:p>
        </p:txBody>
      </p:sp>
      <p:sp>
        <p:nvSpPr>
          <p:cNvPr id="3" name="文本框 2"/>
          <p:cNvSpPr txBox="1"/>
          <p:nvPr/>
        </p:nvSpPr>
        <p:spPr>
          <a:xfrm>
            <a:off x="4885690" y="2033905"/>
            <a:ext cx="1615440" cy="414020"/>
          </a:xfrm>
          <a:prstGeom prst="rect">
            <a:avLst/>
          </a:prstGeom>
          <a:noFill/>
        </p:spPr>
        <p:txBody>
          <a:bodyPr wrap="square" rtlCol="0" anchor="t">
            <a:spAutoFit/>
          </a:bodyPr>
          <a:p>
            <a:pPr algn="l">
              <a:buNone/>
              <a:defRPr sz="2100" b="1">
                <a:solidFill>
                  <a:srgbClr val="2B519A"/>
                </a:solidFill>
                <a:latin typeface="Arial" panose="020B0604020202020204"/>
                <a:ea typeface="Arial" panose="020B0604020202020204"/>
                <a:cs typeface="Arial" panose="020B0604020202020204"/>
              </a:defRPr>
            </a:pPr>
            <a:r>
              <a:rPr lang="en-US" sz="2100" b="1">
                <a:solidFill>
                  <a:srgbClr val="2B519A"/>
                </a:solidFill>
                <a:latin typeface="Arial" panose="020B0604020202020204"/>
                <a:ea typeface="Arial" panose="020B0604020202020204"/>
                <a:cs typeface="Arial" panose="020B0604020202020204"/>
                <a:sym typeface="+mn-ea"/>
              </a:rPr>
              <a:t>Output:</a:t>
            </a:r>
            <a:endParaRPr lang="en-US" sz="2100" b="1">
              <a:solidFill>
                <a:srgbClr val="2B519A"/>
              </a:solidFill>
              <a:latin typeface="Arial" panose="020B0604020202020204"/>
              <a:ea typeface="Arial" panose="020B0604020202020204"/>
              <a:cs typeface="Arial" panose="020B0604020202020204"/>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 name="标题 15"/>
          <p:cNvSpPr>
            <a:spLocks noGrp="1"/>
          </p:cNvSpPr>
          <p:nvPr/>
        </p:nvSpPr>
        <p:spPr>
          <a:xfrm>
            <a:off x="2609850" y="66675"/>
            <a:ext cx="6505575" cy="685800"/>
          </a:xfrm>
          <a:prstGeom prst="rect">
            <a:avLst/>
          </a:prstGeom>
        </p:spPr>
        <p:txBody>
          <a:bodyPr wrap="none" lIns="0" tIns="0" rIns="0" bIns="0" anchor="ctr">
            <a:noAutofit/>
          </a:bodyPr>
          <a:lstStyle>
            <a:defPPr algn="ctr">
              <a:defRPr sz="2775" b="1">
                <a:solidFill>
                  <a:srgbClr val="000000"/>
                </a:solidFill>
                <a:latin typeface="Arial" panose="020B0604020202020204"/>
                <a:ea typeface="Arial" panose="020B0604020202020204"/>
                <a:cs typeface="Arial" panose="020B0604020202020204"/>
              </a:defRPr>
            </a:defPPr>
            <a:lvl1pPr algn="l" defTabSz="914400">
              <a:lnSpc>
                <a:spcPct val="90000"/>
              </a:lnSpc>
              <a:spcBef>
                <a:spcPct val="0"/>
              </a:spcBef>
              <a:buNone/>
              <a:defRPr sz="3600" b="1" kern="1200">
                <a:solidFill>
                  <a:schemeClr val="tx1"/>
                </a:solidFill>
                <a:latin typeface="Times New Roman" panose="02020603050405020304"/>
                <a:ea typeface="Times New Roman" panose="02020603050405020304"/>
                <a:cs typeface="Times New Roman" panose="02020603050405020304"/>
              </a:defRPr>
            </a:lvl1pPr>
          </a:lstStyle>
          <a:p>
            <a:pPr algn="ctr">
              <a:buNone/>
              <a:defRPr sz="2775" b="1">
                <a:solidFill>
                  <a:srgbClr val="000000"/>
                </a:solidFill>
                <a:latin typeface="Arial" panose="020B0604020202020204"/>
                <a:ea typeface="Arial" panose="020B0604020202020204"/>
                <a:cs typeface="Arial" panose="020B0604020202020204"/>
              </a:defRPr>
            </a:pPr>
            <a:r>
              <a:rPr sz="2775" b="1">
                <a:solidFill>
                  <a:srgbClr val="000000"/>
                </a:solidFill>
                <a:latin typeface="Arial" panose="020B0604020202020204"/>
                <a:ea typeface="Arial" panose="020B0604020202020204"/>
                <a:cs typeface="Arial" panose="020B0604020202020204"/>
              </a:rPr>
              <a:t>Frequency-Response Estimation</a:t>
            </a:r>
            <a:endParaRPr sz="2775" b="1">
              <a:solidFill>
                <a:srgbClr val="000000"/>
              </a:solidFill>
              <a:latin typeface="Arial" panose="020B0604020202020204"/>
              <a:ea typeface="Arial" panose="020B0604020202020204"/>
              <a:cs typeface="Arial" panose="020B0604020202020204"/>
            </a:endParaRPr>
          </a:p>
        </p:txBody>
      </p:sp>
      <p:sp>
        <p:nvSpPr>
          <p:cNvPr id="14" name="矩形 13"/>
          <p:cNvSpPr>
            <a:spLocks noGrp="1"/>
          </p:cNvSpPr>
          <p:nvPr/>
        </p:nvSpPr>
        <p:spPr>
          <a:xfrm>
            <a:off x="304800" y="1038225"/>
            <a:ext cx="11525250" cy="590550"/>
          </a:xfrm>
          <a:prstGeom prst="rect">
            <a:avLst/>
          </a:prstGeom>
          <a:noFill/>
          <a:ln w="0">
            <a:noFill/>
          </a:ln>
        </p:spPr>
        <p:txBody>
          <a:bodyPr wrap="square" lIns="0" tIns="0" rIns="0" bIns="0" anchor="t">
            <a:noAutofit/>
          </a:bodyPr>
          <a:lstStyle>
            <a:defPPr algn="l">
              <a:defRPr sz="1875" b="0">
                <a:solidFill>
                  <a:srgbClr val="000000"/>
                </a:solidFill>
                <a:latin typeface="Arial" panose="020B0604020202020204"/>
                <a:ea typeface="Arial" panose="020B0604020202020204"/>
                <a:cs typeface="Arial" panose="020B0604020202020204"/>
              </a:defRPr>
            </a:defPPr>
          </a:lstStyle>
          <a:p>
            <a:pPr marL="228600" indent="-114300" algn="l">
              <a:spcAft>
                <a:spcPts val="800"/>
              </a:spcAft>
              <a:buChar char="•"/>
              <a:defRPr sz="1875" b="0">
                <a:solidFill>
                  <a:srgbClr val="000000"/>
                </a:solidFill>
                <a:latin typeface="Arial" panose="020B0604020202020204"/>
                <a:ea typeface="Arial" panose="020B0604020202020204"/>
                <a:cs typeface="Arial" panose="020B0604020202020204"/>
              </a:defRPr>
            </a:pPr>
            <a:r>
              <a:t>Use synchronized, mean-removed input and reconstructed output.</a:t>
            </a:r>
          </a:p>
        </p:txBody>
      </p:sp>
      <p:grpSp>
        <p:nvGrpSpPr>
          <p:cNvPr id="2" name="组合 1"/>
          <p:cNvGrpSpPr/>
          <p:nvPr>
            <p:custDataLst>
              <p:tags r:id="rId1"/>
            </p:custDataLst>
          </p:nvPr>
        </p:nvGrpSpPr>
        <p:grpSpPr>
          <a:xfrm>
            <a:off x="734060" y="1457960"/>
            <a:ext cx="2999740" cy="999490"/>
            <a:chOff x="525" y="3075"/>
            <a:chExt cx="4724" cy="1574"/>
          </a:xfrm>
        </p:grpSpPr>
        <p:sp>
          <p:nvSpPr>
            <p:cNvPr id="15" name="矩形 14"/>
            <p:cNvSpPr>
              <a:spLocks noGrp="1"/>
            </p:cNvSpPr>
            <p:nvPr>
              <p:custDataLst>
                <p:tags r:id="rId2"/>
              </p:custDataLst>
            </p:nvPr>
          </p:nvSpPr>
          <p:spPr>
            <a:xfrm>
              <a:off x="525" y="3075"/>
              <a:ext cx="4725" cy="1575"/>
            </a:xfrm>
            <a:prstGeom prst="rect">
              <a:avLst/>
            </a:prstGeom>
            <a:solidFill>
              <a:srgbClr val="F2F5F8"/>
            </a:solidFill>
            <a:ln w="11430">
              <a:solidFill>
                <a:srgbClr val="2B519A"/>
              </a:solidFill>
              <a:prstDash val="solid"/>
            </a:ln>
          </p:spPr>
        </p:sp>
        <p:sp>
          <p:nvSpPr>
            <p:cNvPr id="16" name="Measured squared field"/>
            <p:cNvSpPr>
              <a:spLocks noGrp="1"/>
            </p:cNvSpPr>
            <p:nvPr>
              <p:custDataLst>
                <p:tags r:id="rId3"/>
              </p:custDataLst>
            </p:nvPr>
          </p:nvSpPr>
          <p:spPr>
            <a:xfrm>
              <a:off x="720" y="3270"/>
              <a:ext cx="4335" cy="495"/>
            </a:xfrm>
            <a:prstGeom prst="rect">
              <a:avLst/>
            </a:prstGeom>
            <a:noFill/>
            <a:ln w="0">
              <a:noFill/>
            </a:ln>
          </p:spPr>
          <p:txBody>
            <a:bodyPr wrap="square" lIns="0" tIns="0" rIns="0" bIns="0" anchor="t">
              <a:noAutofit/>
            </a:bodyPr>
            <a:lstStyle>
              <a:defPPr algn="l">
                <a:defRPr sz="1875" b="1">
                  <a:solidFill>
                    <a:srgbClr val="2B519A"/>
                  </a:solidFill>
                  <a:latin typeface="Arial" panose="020B0604020202020204"/>
                  <a:ea typeface="Arial" panose="020B0604020202020204"/>
                  <a:cs typeface="Arial" panose="020B0604020202020204"/>
                </a:defRPr>
              </a:defPPr>
            </a:lstStyle>
            <a:p>
              <a:pPr algn="l">
                <a:buNone/>
                <a:defRPr sz="1875" b="1">
                  <a:solidFill>
                    <a:srgbClr val="2B519A"/>
                  </a:solidFill>
                  <a:latin typeface="Arial" panose="020B0604020202020204"/>
                  <a:ea typeface="Arial" panose="020B0604020202020204"/>
                  <a:cs typeface="Arial" panose="020B0604020202020204"/>
                </a:defRPr>
              </a:pPr>
              <a:r>
                <a:rPr sz="1875" b="1">
                  <a:solidFill>
                    <a:srgbClr val="2B519A"/>
                  </a:solidFill>
                  <a:latin typeface="Arial" panose="020B0604020202020204"/>
                  <a:ea typeface="Arial" panose="020B0604020202020204"/>
                  <a:cs typeface="Arial" panose="020B0604020202020204"/>
                </a:rPr>
                <a:t>Measured squared field</a:t>
              </a:r>
              <a:endParaRPr sz="1875" b="1">
                <a:solidFill>
                  <a:srgbClr val="2B519A"/>
                </a:solidFill>
                <a:latin typeface="Arial" panose="020B0604020202020204"/>
                <a:ea typeface="Arial" panose="020B0604020202020204"/>
                <a:cs typeface="Arial" panose="020B0604020202020204"/>
              </a:endParaRPr>
            </a:p>
          </p:txBody>
        </p:sp>
        <p:sp>
          <p:nvSpPr>
            <p:cNvPr id="17" name="x(t)"/>
            <p:cNvSpPr>
              <a:spLocks noGrp="1"/>
            </p:cNvSpPr>
            <p:nvPr>
              <p:custDataLst>
                <p:tags r:id="rId4"/>
              </p:custDataLst>
            </p:nvPr>
          </p:nvSpPr>
          <p:spPr>
            <a:xfrm>
              <a:off x="720" y="3870"/>
              <a:ext cx="4335" cy="705"/>
            </a:xfrm>
            <a:prstGeom prst="rect">
              <a:avLst/>
            </a:prstGeom>
            <a:noFill/>
            <a:ln w="0">
              <a:noFill/>
            </a:ln>
          </p:spPr>
          <p:txBody>
            <a:bodyPr wrap="square" lIns="0" tIns="0" rIns="0" bIns="0" anchor="t">
              <a:noAutofit/>
            </a:bodyPr>
            <a:lstStyle>
              <a:defPPr algn="l">
                <a:defRPr sz="1650" b="0">
                  <a:solidFill>
                    <a:srgbClr val="000000"/>
                  </a:solidFill>
                  <a:latin typeface="Arial" panose="020B0604020202020204"/>
                  <a:ea typeface="Arial" panose="020B0604020202020204"/>
                  <a:cs typeface="Arial" panose="020B0604020202020204"/>
                </a:defRPr>
              </a:defPPr>
            </a:lstStyle>
            <a:p>
              <a:pPr algn="ctr">
                <a:buNone/>
                <a:defRPr sz="1650" b="0">
                  <a:solidFill>
                    <a:srgbClr val="000000"/>
                  </a:solidFill>
                  <a:latin typeface="Arial" panose="020B0604020202020204"/>
                  <a:ea typeface="Arial" panose="020B0604020202020204"/>
                  <a:cs typeface="Arial" panose="020B0604020202020204"/>
                </a:defRPr>
              </a:pPr>
              <a:r>
                <a:rPr sz="2000" b="0">
                  <a:solidFill>
                    <a:srgbClr val="000000"/>
                  </a:solidFill>
                  <a:latin typeface="Arial" panose="020B0604020202020204"/>
                  <a:ea typeface="Arial" panose="020B0604020202020204"/>
                  <a:cs typeface="Arial" panose="020B0604020202020204"/>
                </a:rPr>
                <a:t>x(t)</a:t>
              </a:r>
              <a:endParaRPr sz="2000" b="0">
                <a:solidFill>
                  <a:srgbClr val="000000"/>
                </a:solidFill>
                <a:latin typeface="Arial" panose="020B0604020202020204"/>
                <a:ea typeface="Arial" panose="020B0604020202020204"/>
                <a:cs typeface="Arial" panose="020B0604020202020204"/>
              </a:endParaRPr>
            </a:p>
          </p:txBody>
        </p:sp>
      </p:grpSp>
      <p:grpSp>
        <p:nvGrpSpPr>
          <p:cNvPr id="4" name="组合 3"/>
          <p:cNvGrpSpPr/>
          <p:nvPr/>
        </p:nvGrpSpPr>
        <p:grpSpPr>
          <a:xfrm>
            <a:off x="4088765" y="1457325"/>
            <a:ext cx="2999740" cy="999490"/>
            <a:chOff x="1307" y="5203"/>
            <a:chExt cx="4724" cy="1574"/>
          </a:xfrm>
        </p:grpSpPr>
        <p:sp>
          <p:nvSpPr>
            <p:cNvPr id="18" name="矩形 17"/>
            <p:cNvSpPr>
              <a:spLocks noGrp="1"/>
            </p:cNvSpPr>
            <p:nvPr>
              <p:custDataLst>
                <p:tags r:id="rId5"/>
              </p:custDataLst>
            </p:nvPr>
          </p:nvSpPr>
          <p:spPr>
            <a:xfrm>
              <a:off x="1307" y="5203"/>
              <a:ext cx="4725" cy="1575"/>
            </a:xfrm>
            <a:prstGeom prst="rect">
              <a:avLst/>
            </a:prstGeom>
            <a:solidFill>
              <a:srgbClr val="F2F5F8"/>
            </a:solidFill>
            <a:ln w="11430">
              <a:solidFill>
                <a:srgbClr val="2B519A"/>
              </a:solidFill>
              <a:prstDash val="solid"/>
            </a:ln>
          </p:spPr>
        </p:sp>
        <p:sp>
          <p:nvSpPr>
            <p:cNvPr id="19" name="Reconstructed detuning"/>
            <p:cNvSpPr>
              <a:spLocks noGrp="1"/>
            </p:cNvSpPr>
            <p:nvPr>
              <p:custDataLst>
                <p:tags r:id="rId6"/>
              </p:custDataLst>
            </p:nvPr>
          </p:nvSpPr>
          <p:spPr>
            <a:xfrm>
              <a:off x="1502" y="5398"/>
              <a:ext cx="4335" cy="495"/>
            </a:xfrm>
            <a:prstGeom prst="rect">
              <a:avLst/>
            </a:prstGeom>
            <a:noFill/>
            <a:ln w="0">
              <a:noFill/>
            </a:ln>
          </p:spPr>
          <p:txBody>
            <a:bodyPr wrap="square" lIns="0" tIns="0" rIns="0" bIns="0" anchor="t">
              <a:noAutofit/>
            </a:bodyPr>
            <a:lstStyle>
              <a:defPPr algn="l">
                <a:defRPr sz="1875" b="1">
                  <a:solidFill>
                    <a:srgbClr val="2B519A"/>
                  </a:solidFill>
                  <a:latin typeface="Arial" panose="020B0604020202020204"/>
                  <a:ea typeface="Arial" panose="020B0604020202020204"/>
                  <a:cs typeface="Arial" panose="020B0604020202020204"/>
                </a:defRPr>
              </a:defPPr>
            </a:lstStyle>
            <a:p>
              <a:pPr algn="l">
                <a:buNone/>
                <a:defRPr sz="1875" b="1">
                  <a:solidFill>
                    <a:srgbClr val="2B519A"/>
                  </a:solidFill>
                  <a:latin typeface="Arial" panose="020B0604020202020204"/>
                  <a:ea typeface="Arial" panose="020B0604020202020204"/>
                  <a:cs typeface="Arial" panose="020B0604020202020204"/>
                </a:defRPr>
              </a:pPr>
              <a:r>
                <a:rPr sz="1875" b="1">
                  <a:solidFill>
                    <a:srgbClr val="2B519A"/>
                  </a:solidFill>
                  <a:latin typeface="Arial" panose="020B0604020202020204"/>
                  <a:ea typeface="Arial" panose="020B0604020202020204"/>
                  <a:cs typeface="Arial" panose="020B0604020202020204"/>
                </a:rPr>
                <a:t>Reconstructed detuning</a:t>
              </a:r>
              <a:endParaRPr sz="1875" b="1">
                <a:solidFill>
                  <a:srgbClr val="2B519A"/>
                </a:solidFill>
                <a:latin typeface="Arial" panose="020B0604020202020204"/>
                <a:ea typeface="Arial" panose="020B0604020202020204"/>
                <a:cs typeface="Arial" panose="020B0604020202020204"/>
              </a:endParaRPr>
            </a:p>
          </p:txBody>
        </p:sp>
        <p:sp>
          <p:nvSpPr>
            <p:cNvPr id="20" name="y(t)"/>
            <p:cNvSpPr>
              <a:spLocks noGrp="1"/>
            </p:cNvSpPr>
            <p:nvPr>
              <p:custDataLst>
                <p:tags r:id="rId7"/>
              </p:custDataLst>
            </p:nvPr>
          </p:nvSpPr>
          <p:spPr>
            <a:xfrm>
              <a:off x="1502" y="5998"/>
              <a:ext cx="4335" cy="705"/>
            </a:xfrm>
            <a:prstGeom prst="rect">
              <a:avLst/>
            </a:prstGeom>
            <a:noFill/>
            <a:ln w="0">
              <a:noFill/>
            </a:ln>
          </p:spPr>
          <p:txBody>
            <a:bodyPr wrap="square" lIns="0" tIns="0" rIns="0" bIns="0" anchor="t">
              <a:noAutofit/>
            </a:bodyPr>
            <a:lstStyle>
              <a:defPPr algn="l">
                <a:defRPr sz="1650" b="0">
                  <a:solidFill>
                    <a:srgbClr val="000000"/>
                  </a:solidFill>
                  <a:latin typeface="Arial" panose="020B0604020202020204"/>
                  <a:ea typeface="Arial" panose="020B0604020202020204"/>
                  <a:cs typeface="Arial" panose="020B0604020202020204"/>
                </a:defRPr>
              </a:defPPr>
            </a:lstStyle>
            <a:p>
              <a:pPr algn="ctr">
                <a:buNone/>
                <a:defRPr sz="1650" b="0">
                  <a:solidFill>
                    <a:srgbClr val="000000"/>
                  </a:solidFill>
                  <a:latin typeface="Arial" panose="020B0604020202020204"/>
                  <a:ea typeface="Arial" panose="020B0604020202020204"/>
                  <a:cs typeface="Arial" panose="020B0604020202020204"/>
                </a:defRPr>
              </a:pPr>
              <a:r>
                <a:rPr sz="2000" b="0">
                  <a:solidFill>
                    <a:srgbClr val="000000"/>
                  </a:solidFill>
                  <a:latin typeface="Arial" panose="020B0604020202020204"/>
                  <a:ea typeface="Arial" panose="020B0604020202020204"/>
                  <a:cs typeface="Arial" panose="020B0604020202020204"/>
                </a:rPr>
                <a:t>y(t)</a:t>
              </a:r>
              <a:endParaRPr sz="2000" b="0">
                <a:solidFill>
                  <a:srgbClr val="000000"/>
                </a:solidFill>
                <a:latin typeface="Arial" panose="020B0604020202020204"/>
                <a:ea typeface="Arial" panose="020B0604020202020204"/>
                <a:cs typeface="Arial" panose="020B0604020202020204"/>
              </a:endParaRPr>
            </a:p>
          </p:txBody>
        </p:sp>
      </p:grpSp>
      <p:grpSp>
        <p:nvGrpSpPr>
          <p:cNvPr id="5" name="组合 4"/>
          <p:cNvGrpSpPr/>
          <p:nvPr/>
        </p:nvGrpSpPr>
        <p:grpSpPr>
          <a:xfrm>
            <a:off x="1311275" y="3142615"/>
            <a:ext cx="1835150" cy="851535"/>
            <a:chOff x="7247" y="2713"/>
            <a:chExt cx="3554" cy="1574"/>
          </a:xfrm>
        </p:grpSpPr>
        <p:sp>
          <p:nvSpPr>
            <p:cNvPr id="21" name="矩形 20"/>
            <p:cNvSpPr>
              <a:spLocks noGrp="1"/>
            </p:cNvSpPr>
            <p:nvPr>
              <p:custDataLst>
                <p:tags r:id="rId8"/>
              </p:custDataLst>
            </p:nvPr>
          </p:nvSpPr>
          <p:spPr>
            <a:xfrm>
              <a:off x="7247" y="2713"/>
              <a:ext cx="3555" cy="1575"/>
            </a:xfrm>
            <a:prstGeom prst="rect">
              <a:avLst/>
            </a:prstGeom>
            <a:solidFill>
              <a:srgbClr val="F2F5F8"/>
            </a:solidFill>
            <a:ln w="11430">
              <a:solidFill>
                <a:srgbClr val="2B519A"/>
              </a:solidFill>
              <a:prstDash val="solid"/>
            </a:ln>
          </p:spPr>
        </p:sp>
        <p:sp>
          <p:nvSpPr>
            <p:cNvPr id="22" name="FFT"/>
            <p:cNvSpPr>
              <a:spLocks noGrp="1"/>
            </p:cNvSpPr>
            <p:nvPr>
              <p:custDataLst>
                <p:tags r:id="rId9"/>
              </p:custDataLst>
            </p:nvPr>
          </p:nvSpPr>
          <p:spPr>
            <a:xfrm>
              <a:off x="7442" y="2908"/>
              <a:ext cx="3165" cy="495"/>
            </a:xfrm>
            <a:prstGeom prst="rect">
              <a:avLst/>
            </a:prstGeom>
            <a:noFill/>
            <a:ln w="0">
              <a:noFill/>
            </a:ln>
          </p:spPr>
          <p:txBody>
            <a:bodyPr wrap="square" lIns="0" tIns="0" rIns="0" bIns="0" anchor="t">
              <a:noAutofit/>
            </a:bodyPr>
            <a:lstStyle>
              <a:defPPr algn="l">
                <a:defRPr sz="1875" b="1">
                  <a:solidFill>
                    <a:srgbClr val="2B519A"/>
                  </a:solidFill>
                  <a:latin typeface="Arial" panose="020B0604020202020204"/>
                  <a:ea typeface="Arial" panose="020B0604020202020204"/>
                  <a:cs typeface="Arial" panose="020B0604020202020204"/>
                </a:defRPr>
              </a:defPPr>
            </a:lstStyle>
            <a:p>
              <a:pPr algn="ctr">
                <a:buNone/>
                <a:defRPr sz="1875" b="1">
                  <a:solidFill>
                    <a:srgbClr val="2B519A"/>
                  </a:solidFill>
                  <a:latin typeface="Arial" panose="020B0604020202020204"/>
                  <a:ea typeface="Arial" panose="020B0604020202020204"/>
                  <a:cs typeface="Arial" panose="020B0604020202020204"/>
                </a:defRPr>
              </a:pPr>
              <a:r>
                <a:rPr sz="1875" b="1">
                  <a:solidFill>
                    <a:srgbClr val="2B519A"/>
                  </a:solidFill>
                  <a:latin typeface="Arial" panose="020B0604020202020204"/>
                  <a:ea typeface="Arial" panose="020B0604020202020204"/>
                  <a:cs typeface="Arial" panose="020B0604020202020204"/>
                </a:rPr>
                <a:t>FFT</a:t>
              </a:r>
              <a:endParaRPr sz="1875" b="1">
                <a:solidFill>
                  <a:srgbClr val="2B519A"/>
                </a:solidFill>
                <a:latin typeface="Arial" panose="020B0604020202020204"/>
                <a:ea typeface="Arial" panose="020B0604020202020204"/>
                <a:cs typeface="Arial" panose="020B0604020202020204"/>
              </a:endParaRPr>
            </a:p>
          </p:txBody>
        </p:sp>
        <p:sp>
          <p:nvSpPr>
            <p:cNvPr id="23" name="X(jω)"/>
            <p:cNvSpPr>
              <a:spLocks noGrp="1"/>
            </p:cNvSpPr>
            <p:nvPr>
              <p:custDataLst>
                <p:tags r:id="rId10"/>
              </p:custDataLst>
            </p:nvPr>
          </p:nvSpPr>
          <p:spPr>
            <a:xfrm>
              <a:off x="7442" y="3508"/>
              <a:ext cx="3165" cy="705"/>
            </a:xfrm>
            <a:prstGeom prst="rect">
              <a:avLst/>
            </a:prstGeom>
            <a:noFill/>
            <a:ln w="0">
              <a:noFill/>
            </a:ln>
          </p:spPr>
          <p:txBody>
            <a:bodyPr wrap="square" lIns="0" tIns="0" rIns="0" bIns="0" anchor="t">
              <a:noAutofit/>
            </a:bodyPr>
            <a:lstStyle>
              <a:defPPr algn="l">
                <a:defRPr sz="1650" b="0">
                  <a:solidFill>
                    <a:srgbClr val="000000"/>
                  </a:solidFill>
                  <a:latin typeface="Arial" panose="020B0604020202020204"/>
                  <a:ea typeface="Arial" panose="020B0604020202020204"/>
                  <a:cs typeface="Arial" panose="020B0604020202020204"/>
                </a:defRPr>
              </a:defPPr>
            </a:lstStyle>
            <a:p>
              <a:pPr algn="ctr">
                <a:buNone/>
                <a:defRPr sz="1650" b="0">
                  <a:solidFill>
                    <a:srgbClr val="000000"/>
                  </a:solidFill>
                  <a:latin typeface="Arial" panose="020B0604020202020204"/>
                  <a:ea typeface="Arial" panose="020B0604020202020204"/>
                  <a:cs typeface="Arial" panose="020B0604020202020204"/>
                </a:defRPr>
              </a:pPr>
              <a:r>
                <a:rPr sz="1800" b="0">
                  <a:solidFill>
                    <a:srgbClr val="000000"/>
                  </a:solidFill>
                  <a:latin typeface="Arial" panose="020B0604020202020204"/>
                  <a:ea typeface="Arial" panose="020B0604020202020204"/>
                  <a:cs typeface="Arial" panose="020B0604020202020204"/>
                </a:rPr>
                <a:t>X(jω)</a:t>
              </a:r>
              <a:endParaRPr sz="1800" b="0">
                <a:solidFill>
                  <a:srgbClr val="000000"/>
                </a:solidFill>
                <a:latin typeface="Arial" panose="020B0604020202020204"/>
                <a:ea typeface="Arial" panose="020B0604020202020204"/>
                <a:cs typeface="Arial" panose="020B0604020202020204"/>
              </a:endParaRPr>
            </a:p>
          </p:txBody>
        </p:sp>
      </p:grpSp>
      <p:grpSp>
        <p:nvGrpSpPr>
          <p:cNvPr id="7" name="组合 6"/>
          <p:cNvGrpSpPr/>
          <p:nvPr/>
        </p:nvGrpSpPr>
        <p:grpSpPr>
          <a:xfrm>
            <a:off x="4620895" y="3144520"/>
            <a:ext cx="1970405" cy="843915"/>
            <a:chOff x="7247" y="5203"/>
            <a:chExt cx="3554" cy="1574"/>
          </a:xfrm>
        </p:grpSpPr>
        <p:sp>
          <p:nvSpPr>
            <p:cNvPr id="24" name="矩形 23"/>
            <p:cNvSpPr>
              <a:spLocks noGrp="1"/>
            </p:cNvSpPr>
            <p:nvPr>
              <p:custDataLst>
                <p:tags r:id="rId11"/>
              </p:custDataLst>
            </p:nvPr>
          </p:nvSpPr>
          <p:spPr>
            <a:xfrm>
              <a:off x="7247" y="5203"/>
              <a:ext cx="3555" cy="1575"/>
            </a:xfrm>
            <a:prstGeom prst="rect">
              <a:avLst/>
            </a:prstGeom>
            <a:solidFill>
              <a:srgbClr val="F2F5F8"/>
            </a:solidFill>
            <a:ln w="11430">
              <a:solidFill>
                <a:srgbClr val="2B519A"/>
              </a:solidFill>
              <a:prstDash val="solid"/>
            </a:ln>
          </p:spPr>
        </p:sp>
        <p:sp>
          <p:nvSpPr>
            <p:cNvPr id="25" name="FFT"/>
            <p:cNvSpPr>
              <a:spLocks noGrp="1"/>
            </p:cNvSpPr>
            <p:nvPr>
              <p:custDataLst>
                <p:tags r:id="rId12"/>
              </p:custDataLst>
            </p:nvPr>
          </p:nvSpPr>
          <p:spPr>
            <a:xfrm>
              <a:off x="7442" y="5503"/>
              <a:ext cx="3165" cy="495"/>
            </a:xfrm>
            <a:prstGeom prst="rect">
              <a:avLst/>
            </a:prstGeom>
            <a:noFill/>
            <a:ln w="0">
              <a:noFill/>
            </a:ln>
          </p:spPr>
          <p:txBody>
            <a:bodyPr wrap="square" lIns="0" tIns="0" rIns="0" bIns="0" anchor="t">
              <a:noAutofit/>
            </a:bodyPr>
            <a:lstStyle>
              <a:defPPr algn="l">
                <a:defRPr sz="1875" b="1">
                  <a:solidFill>
                    <a:srgbClr val="2B519A"/>
                  </a:solidFill>
                  <a:latin typeface="Arial" panose="020B0604020202020204"/>
                  <a:ea typeface="Arial" panose="020B0604020202020204"/>
                  <a:cs typeface="Arial" panose="020B0604020202020204"/>
                </a:defRPr>
              </a:defPPr>
            </a:lstStyle>
            <a:p>
              <a:pPr algn="ctr">
                <a:buNone/>
                <a:defRPr sz="1875" b="1">
                  <a:solidFill>
                    <a:srgbClr val="2B519A"/>
                  </a:solidFill>
                  <a:latin typeface="Arial" panose="020B0604020202020204"/>
                  <a:ea typeface="Arial" panose="020B0604020202020204"/>
                  <a:cs typeface="Arial" panose="020B0604020202020204"/>
                </a:defRPr>
              </a:pPr>
              <a:r>
                <a:rPr sz="1875" b="1">
                  <a:solidFill>
                    <a:srgbClr val="2B519A"/>
                  </a:solidFill>
                  <a:latin typeface="Arial" panose="020B0604020202020204"/>
                  <a:ea typeface="Arial" panose="020B0604020202020204"/>
                  <a:cs typeface="Arial" panose="020B0604020202020204"/>
                </a:rPr>
                <a:t>FFT</a:t>
              </a:r>
              <a:endParaRPr sz="1875" b="1">
                <a:solidFill>
                  <a:srgbClr val="2B519A"/>
                </a:solidFill>
                <a:latin typeface="Arial" panose="020B0604020202020204"/>
                <a:ea typeface="Arial" panose="020B0604020202020204"/>
                <a:cs typeface="Arial" panose="020B0604020202020204"/>
              </a:endParaRPr>
            </a:p>
          </p:txBody>
        </p:sp>
        <p:sp>
          <p:nvSpPr>
            <p:cNvPr id="26" name="Y(jω)"/>
            <p:cNvSpPr>
              <a:spLocks noGrp="1"/>
            </p:cNvSpPr>
            <p:nvPr>
              <p:custDataLst>
                <p:tags r:id="rId13"/>
              </p:custDataLst>
            </p:nvPr>
          </p:nvSpPr>
          <p:spPr>
            <a:xfrm>
              <a:off x="7442" y="5998"/>
              <a:ext cx="3165" cy="705"/>
            </a:xfrm>
            <a:prstGeom prst="rect">
              <a:avLst/>
            </a:prstGeom>
            <a:noFill/>
            <a:ln w="0">
              <a:noFill/>
            </a:ln>
          </p:spPr>
          <p:txBody>
            <a:bodyPr wrap="square" lIns="0" tIns="0" rIns="0" bIns="0" anchor="t">
              <a:noAutofit/>
            </a:bodyPr>
            <a:lstStyle>
              <a:defPPr algn="l">
                <a:defRPr sz="1650" b="0">
                  <a:solidFill>
                    <a:srgbClr val="000000"/>
                  </a:solidFill>
                  <a:latin typeface="Arial" panose="020B0604020202020204"/>
                  <a:ea typeface="Arial" panose="020B0604020202020204"/>
                  <a:cs typeface="Arial" panose="020B0604020202020204"/>
                </a:defRPr>
              </a:defPPr>
            </a:lstStyle>
            <a:p>
              <a:pPr algn="ctr">
                <a:buNone/>
                <a:defRPr sz="1650" b="0">
                  <a:solidFill>
                    <a:srgbClr val="000000"/>
                  </a:solidFill>
                  <a:latin typeface="Arial" panose="020B0604020202020204"/>
                  <a:ea typeface="Arial" panose="020B0604020202020204"/>
                  <a:cs typeface="Arial" panose="020B0604020202020204"/>
                </a:defRPr>
              </a:pPr>
              <a:r>
                <a:rPr sz="1800" b="0">
                  <a:solidFill>
                    <a:srgbClr val="000000"/>
                  </a:solidFill>
                  <a:latin typeface="Arial" panose="020B0604020202020204"/>
                  <a:ea typeface="Arial" panose="020B0604020202020204"/>
                  <a:cs typeface="Arial" panose="020B0604020202020204"/>
                </a:rPr>
                <a:t>Y(jω)</a:t>
              </a:r>
              <a:endParaRPr sz="1800" b="0">
                <a:solidFill>
                  <a:srgbClr val="000000"/>
                </a:solidFill>
                <a:latin typeface="Arial" panose="020B0604020202020204"/>
                <a:ea typeface="Arial" panose="020B0604020202020204"/>
                <a:cs typeface="Arial" panose="020B0604020202020204"/>
              </a:endParaRPr>
            </a:p>
          </p:txBody>
        </p:sp>
      </p:grpSp>
      <p:grpSp>
        <p:nvGrpSpPr>
          <p:cNvPr id="3" name="组合 2"/>
          <p:cNvGrpSpPr/>
          <p:nvPr/>
        </p:nvGrpSpPr>
        <p:grpSpPr>
          <a:xfrm rot="5400000">
            <a:off x="1943735" y="2740660"/>
            <a:ext cx="570865" cy="123190"/>
            <a:chOff x="6257" y="3418"/>
            <a:chExt cx="899" cy="194"/>
          </a:xfrm>
        </p:grpSpPr>
        <p:sp>
          <p:nvSpPr>
            <p:cNvPr id="27" name="直接连接符 26"/>
            <p:cNvSpPr>
              <a:spLocks noGrp="1"/>
            </p:cNvSpPr>
            <p:nvPr>
              <p:custDataLst>
                <p:tags r:id="rId14"/>
              </p:custDataLst>
            </p:nvPr>
          </p:nvSpPr>
          <p:spPr>
            <a:xfrm>
              <a:off x="6257" y="3508"/>
              <a:ext cx="750" cy="0"/>
            </a:xfrm>
            <a:prstGeom prst="line">
              <a:avLst/>
            </a:prstGeom>
            <a:noFill/>
            <a:ln w="19050">
              <a:solidFill>
                <a:srgbClr val="2B519A"/>
              </a:solidFill>
              <a:prstDash val="solid"/>
            </a:ln>
          </p:spPr>
        </p:sp>
        <p:sp>
          <p:nvSpPr>
            <p:cNvPr id="28" name="等腰三角形 27"/>
            <p:cNvSpPr>
              <a:spLocks noGrp="1"/>
            </p:cNvSpPr>
            <p:nvPr>
              <p:custDataLst>
                <p:tags r:id="rId15"/>
              </p:custDataLst>
            </p:nvPr>
          </p:nvSpPr>
          <p:spPr>
            <a:xfrm rot="5400000">
              <a:off x="6962" y="3418"/>
              <a:ext cx="195" cy="195"/>
            </a:xfrm>
            <a:prstGeom prst="triangle">
              <a:avLst/>
            </a:prstGeom>
            <a:solidFill>
              <a:srgbClr val="2B519A"/>
            </a:solidFill>
            <a:ln w="0">
              <a:noFill/>
            </a:ln>
          </p:spPr>
        </p:sp>
      </p:grpSp>
      <p:grpSp>
        <p:nvGrpSpPr>
          <p:cNvPr id="6" name="组合 5"/>
          <p:cNvGrpSpPr/>
          <p:nvPr/>
        </p:nvGrpSpPr>
        <p:grpSpPr>
          <a:xfrm rot="5400000">
            <a:off x="5299075" y="2734310"/>
            <a:ext cx="570865" cy="123190"/>
            <a:chOff x="6257" y="5908"/>
            <a:chExt cx="899" cy="194"/>
          </a:xfrm>
        </p:grpSpPr>
        <p:sp>
          <p:nvSpPr>
            <p:cNvPr id="29" name="直接连接符 28"/>
            <p:cNvSpPr>
              <a:spLocks noGrp="1"/>
            </p:cNvSpPr>
            <p:nvPr>
              <p:custDataLst>
                <p:tags r:id="rId16"/>
              </p:custDataLst>
            </p:nvPr>
          </p:nvSpPr>
          <p:spPr>
            <a:xfrm>
              <a:off x="6257" y="5998"/>
              <a:ext cx="750" cy="0"/>
            </a:xfrm>
            <a:prstGeom prst="line">
              <a:avLst/>
            </a:prstGeom>
            <a:noFill/>
            <a:ln w="19050">
              <a:solidFill>
                <a:srgbClr val="2B519A"/>
              </a:solidFill>
              <a:prstDash val="solid"/>
            </a:ln>
          </p:spPr>
        </p:sp>
        <p:sp>
          <p:nvSpPr>
            <p:cNvPr id="30" name="等腰三角形 29"/>
            <p:cNvSpPr>
              <a:spLocks noGrp="1"/>
            </p:cNvSpPr>
            <p:nvPr>
              <p:custDataLst>
                <p:tags r:id="rId17"/>
              </p:custDataLst>
            </p:nvPr>
          </p:nvSpPr>
          <p:spPr>
            <a:xfrm rot="5400000">
              <a:off x="6962" y="5908"/>
              <a:ext cx="195" cy="195"/>
            </a:xfrm>
            <a:prstGeom prst="triangle">
              <a:avLst/>
            </a:prstGeom>
            <a:solidFill>
              <a:srgbClr val="2B519A"/>
            </a:solidFill>
            <a:ln w="0">
              <a:noFill/>
            </a:ln>
          </p:spPr>
        </p:sp>
      </p:grpSp>
      <p:grpSp>
        <p:nvGrpSpPr>
          <p:cNvPr id="8" name="组合 7"/>
          <p:cNvGrpSpPr/>
          <p:nvPr/>
        </p:nvGrpSpPr>
        <p:grpSpPr>
          <a:xfrm>
            <a:off x="1723390" y="4629785"/>
            <a:ext cx="4028440" cy="1113790"/>
            <a:chOff x="12165" y="4335"/>
            <a:chExt cx="6344" cy="1754"/>
          </a:xfrm>
        </p:grpSpPr>
        <p:sp>
          <p:nvSpPr>
            <p:cNvPr id="31" name="矩形 30"/>
            <p:cNvSpPr>
              <a:spLocks noGrp="1"/>
            </p:cNvSpPr>
            <p:nvPr/>
          </p:nvSpPr>
          <p:spPr>
            <a:xfrm>
              <a:off x="12165" y="4335"/>
              <a:ext cx="6345" cy="1755"/>
            </a:xfrm>
            <a:prstGeom prst="rect">
              <a:avLst/>
            </a:prstGeom>
            <a:solidFill>
              <a:srgbClr val="F2F5F8"/>
            </a:solidFill>
            <a:ln w="11430">
              <a:solidFill>
                <a:srgbClr val="2B519A"/>
              </a:solidFill>
              <a:prstDash val="solid"/>
            </a:ln>
          </p:spPr>
        </p:sp>
        <p:sp>
          <p:nvSpPr>
            <p:cNvPr id="32" name="Complex ratio"/>
            <p:cNvSpPr>
              <a:spLocks noGrp="1"/>
            </p:cNvSpPr>
            <p:nvPr/>
          </p:nvSpPr>
          <p:spPr>
            <a:xfrm>
              <a:off x="12360" y="4530"/>
              <a:ext cx="5955" cy="495"/>
            </a:xfrm>
            <a:prstGeom prst="rect">
              <a:avLst/>
            </a:prstGeom>
            <a:noFill/>
            <a:ln w="0">
              <a:noFill/>
            </a:ln>
          </p:spPr>
          <p:txBody>
            <a:bodyPr wrap="square" lIns="0" tIns="0" rIns="0" bIns="0" anchor="t">
              <a:noAutofit/>
            </a:bodyPr>
            <a:lstStyle>
              <a:defPPr algn="l">
                <a:defRPr sz="1875" b="1">
                  <a:solidFill>
                    <a:srgbClr val="2B519A"/>
                  </a:solidFill>
                  <a:latin typeface="Arial" panose="020B0604020202020204"/>
                  <a:ea typeface="Arial" panose="020B0604020202020204"/>
                  <a:cs typeface="Arial" panose="020B0604020202020204"/>
                </a:defRPr>
              </a:defPPr>
            </a:lstStyle>
            <a:p>
              <a:pPr algn="l">
                <a:buNone/>
                <a:defRPr sz="1875" b="1">
                  <a:solidFill>
                    <a:srgbClr val="2B519A"/>
                  </a:solidFill>
                  <a:latin typeface="Arial" panose="020B0604020202020204"/>
                  <a:ea typeface="Arial" panose="020B0604020202020204"/>
                  <a:cs typeface="Arial" panose="020B0604020202020204"/>
                </a:defRPr>
              </a:pPr>
              <a:r>
                <a:rPr sz="1875" b="1">
                  <a:solidFill>
                    <a:srgbClr val="2B519A"/>
                  </a:solidFill>
                  <a:latin typeface="Arial" panose="020B0604020202020204"/>
                  <a:ea typeface="Arial" panose="020B0604020202020204"/>
                  <a:cs typeface="Arial" panose="020B0604020202020204"/>
                </a:rPr>
                <a:t>Complex ratio</a:t>
              </a:r>
              <a:endParaRPr sz="1875" b="1">
                <a:solidFill>
                  <a:srgbClr val="2B519A"/>
                </a:solidFill>
                <a:latin typeface="Arial" panose="020B0604020202020204"/>
                <a:ea typeface="Arial" panose="020B0604020202020204"/>
                <a:cs typeface="Arial" panose="020B0604020202020204"/>
              </a:endParaRPr>
            </a:p>
          </p:txBody>
        </p:sp>
        <mc:AlternateContent xmlns:mc="http://schemas.openxmlformats.org/markup-compatibility/2006">
          <mc:Choice xmlns:a14="http://schemas.microsoft.com/office/drawing/2010/main" Requires="a14">
            <p:sp>
              <p:nvSpPr>
                <p:cNvPr id="33" name="K(jω) = Y(jω) / X(jω)"/>
                <p:cNvSpPr>
                  <a:spLocks noGrp="1"/>
                </p:cNvSpPr>
                <p:nvPr/>
              </p:nvSpPr>
              <p:spPr>
                <a:xfrm>
                  <a:off x="12360" y="5130"/>
                  <a:ext cx="5955" cy="885"/>
                </a:xfrm>
                <a:prstGeom prst="rect">
                  <a:avLst/>
                </a:prstGeom>
                <a:noFill/>
                <a:ln w="0">
                  <a:noFill/>
                </a:ln>
              </p:spPr>
              <p:txBody>
                <a:bodyPr wrap="square" lIns="0" tIns="0" rIns="0" bIns="0" anchor="t">
                  <a:noAutofit/>
                </a:bodyPr>
                <a:lstStyle>
                  <a:defPPr algn="l">
                    <a:defRPr sz="1650" b="0">
                      <a:solidFill>
                        <a:srgbClr val="000000"/>
                      </a:solidFill>
                      <a:latin typeface="Arial" panose="020B0604020202020204"/>
                      <a:ea typeface="Arial" panose="020B0604020202020204"/>
                      <a:cs typeface="Arial" panose="020B0604020202020204"/>
                    </a:defRPr>
                  </a:defPPr>
                </a:lstStyle>
                <a:p>
                  <a:pPr algn="l">
                    <a:buNone/>
                    <a:defRPr sz="1650" b="0">
                      <a:solidFill>
                        <a:srgbClr val="000000"/>
                      </a:solidFill>
                      <a:latin typeface="Arial" panose="020B0604020202020204"/>
                      <a:ea typeface="Arial" panose="020B0604020202020204"/>
                      <a:cs typeface="Arial" panose="020B0604020202020204"/>
                    </a:defRPr>
                  </a:pPr>
                  <a14:m>
                    <m:oMathPara xmlns:m="http://schemas.openxmlformats.org/officeDocument/2006/math">
                      <m:oMathParaPr>
                        <m:jc m:val="centerGroup"/>
                      </m:oMathParaPr>
                      <m:oMath xmlns:m="http://schemas.openxmlformats.org/officeDocument/2006/math">
                        <m:r>
                          <m:rPr>
                            <m:sty m:val="p"/>
                          </m:rPr>
                          <a:rPr lang="en-US" sz="2000" b="0">
                            <a:solidFill>
                              <a:srgbClr val="000000"/>
                            </a:solidFill>
                            <a:latin typeface="Cambria Math" panose="02040503050406030204" charset="0"/>
                            <a:ea typeface="Arial" panose="020B0604020202020204"/>
                            <a:cs typeface="Cambria Math" panose="02040503050406030204" charset="0"/>
                          </a:rPr>
                          <m:t>K</m:t>
                        </m:r>
                        <m:r>
                          <a:rPr lang="en-US" sz="2000" b="0">
                            <a:solidFill>
                              <a:srgbClr val="000000"/>
                            </a:solidFill>
                            <a:latin typeface="Cambria Math" panose="02040503050406030204" charset="0"/>
                            <a:ea typeface="Arial" panose="020B0604020202020204"/>
                            <a:cs typeface="Cambria Math" panose="02040503050406030204" charset="0"/>
                          </a:rPr>
                          <m:t>(</m:t>
                        </m:r>
                        <m:r>
                          <m:rPr>
                            <m:sty m:val="p"/>
                          </m:rPr>
                          <a:rPr lang="en-US" sz="2000" b="0">
                            <a:solidFill>
                              <a:srgbClr val="000000"/>
                            </a:solidFill>
                            <a:latin typeface="Cambria Math" panose="02040503050406030204" charset="0"/>
                            <a:ea typeface="Arial" panose="020B0604020202020204"/>
                            <a:cs typeface="Cambria Math" panose="02040503050406030204" charset="0"/>
                          </a:rPr>
                          <m:t>jω</m:t>
                        </m:r>
                        <m:r>
                          <a:rPr lang="en-US" sz="2000" b="0">
                            <a:solidFill>
                              <a:srgbClr val="000000"/>
                            </a:solidFill>
                            <a:latin typeface="Cambria Math" panose="02040503050406030204" charset="0"/>
                            <a:ea typeface="Arial" panose="020B0604020202020204"/>
                            <a:cs typeface="Cambria Math" panose="02040503050406030204" charset="0"/>
                          </a:rPr>
                          <m:t>) = </m:t>
                        </m:r>
                        <m:r>
                          <m:rPr>
                            <m:sty m:val="p"/>
                          </m:rPr>
                          <a:rPr lang="en-US" sz="2000" b="0">
                            <a:solidFill>
                              <a:srgbClr val="000000"/>
                            </a:solidFill>
                            <a:latin typeface="Cambria Math" panose="02040503050406030204" charset="0"/>
                            <a:ea typeface="Arial" panose="020B0604020202020204"/>
                            <a:cs typeface="Cambria Math" panose="02040503050406030204" charset="0"/>
                          </a:rPr>
                          <m:t>Y</m:t>
                        </m:r>
                        <m:r>
                          <a:rPr lang="en-US" sz="2000" b="0">
                            <a:solidFill>
                              <a:srgbClr val="000000"/>
                            </a:solidFill>
                            <a:latin typeface="Cambria Math" panose="02040503050406030204" charset="0"/>
                            <a:ea typeface="Arial" panose="020B0604020202020204"/>
                            <a:cs typeface="Cambria Math" panose="02040503050406030204" charset="0"/>
                          </a:rPr>
                          <m:t>(</m:t>
                        </m:r>
                        <m:r>
                          <m:rPr>
                            <m:sty m:val="p"/>
                          </m:rPr>
                          <a:rPr lang="en-US" sz="2000" b="0">
                            <a:solidFill>
                              <a:srgbClr val="000000"/>
                            </a:solidFill>
                            <a:latin typeface="Cambria Math" panose="02040503050406030204" charset="0"/>
                            <a:ea typeface="Arial" panose="020B0604020202020204"/>
                            <a:cs typeface="Cambria Math" panose="02040503050406030204" charset="0"/>
                          </a:rPr>
                          <m:t>jω</m:t>
                        </m:r>
                        <m:r>
                          <a:rPr lang="en-US" sz="2000" b="0">
                            <a:solidFill>
                              <a:srgbClr val="000000"/>
                            </a:solidFill>
                            <a:latin typeface="Cambria Math" panose="02040503050406030204" charset="0"/>
                            <a:ea typeface="Arial" panose="020B0604020202020204"/>
                            <a:cs typeface="Cambria Math" panose="02040503050406030204" charset="0"/>
                          </a:rPr>
                          <m:t>) / </m:t>
                        </m:r>
                        <m:r>
                          <m:rPr>
                            <m:sty m:val="p"/>
                          </m:rPr>
                          <a:rPr lang="en-US" sz="2000" b="0">
                            <a:solidFill>
                              <a:srgbClr val="000000"/>
                            </a:solidFill>
                            <a:latin typeface="Cambria Math" panose="02040503050406030204" charset="0"/>
                            <a:ea typeface="Arial" panose="020B0604020202020204"/>
                            <a:cs typeface="Cambria Math" panose="02040503050406030204" charset="0"/>
                          </a:rPr>
                          <m:t>X</m:t>
                        </m:r>
                        <m:r>
                          <a:rPr lang="en-US" sz="2000" b="0">
                            <a:solidFill>
                              <a:srgbClr val="000000"/>
                            </a:solidFill>
                            <a:latin typeface="Cambria Math" panose="02040503050406030204" charset="0"/>
                            <a:ea typeface="Arial" panose="020B0604020202020204"/>
                            <a:cs typeface="Cambria Math" panose="02040503050406030204" charset="0"/>
                          </a:rPr>
                          <m:t>(</m:t>
                        </m:r>
                        <m:r>
                          <m:rPr>
                            <m:sty m:val="p"/>
                          </m:rPr>
                          <a:rPr lang="en-US" sz="2000" b="0">
                            <a:solidFill>
                              <a:srgbClr val="000000"/>
                            </a:solidFill>
                            <a:latin typeface="Cambria Math" panose="02040503050406030204" charset="0"/>
                            <a:ea typeface="Arial" panose="020B0604020202020204"/>
                            <a:cs typeface="Cambria Math" panose="02040503050406030204" charset="0"/>
                          </a:rPr>
                          <m:t>jω</m:t>
                        </m:r>
                        <m:r>
                          <a:rPr lang="en-US" sz="2000" b="0">
                            <a:solidFill>
                              <a:srgbClr val="000000"/>
                            </a:solidFill>
                            <a:latin typeface="Cambria Math" panose="02040503050406030204" charset="0"/>
                            <a:ea typeface="MS Mincho" charset="0"/>
                            <a:cs typeface="Cambria Math" panose="02040503050406030204" charset="0"/>
                          </a:rPr>
                          <m:t>)</m:t>
                        </m:r>
                      </m:oMath>
                    </m:oMathPara>
                  </a14:m>
                  <a:endParaRPr lang="en-US" sz="2000" b="0">
                    <a:solidFill>
                      <a:srgbClr val="000000"/>
                    </a:solidFill>
                    <a:latin typeface="Cambria Math" panose="02040503050406030204" charset="0"/>
                    <a:ea typeface="MS Mincho" charset="0"/>
                    <a:cs typeface="Cambria Math" panose="02040503050406030204" charset="0"/>
                  </a:endParaRPr>
                </a:p>
              </p:txBody>
            </p:sp>
          </mc:Choice>
          <mc:Fallback>
            <p:sp>
              <p:nvSpPr>
                <p:cNvPr id="33" name="K(jω) = Y(jω) / X(jω)"/>
                <p:cNvSpPr>
                  <a:spLocks noRot="1" noChangeAspect="1" noMove="1" noResize="1" noEditPoints="1" noAdjustHandles="1" noChangeArrowheads="1" noChangeShapeType="1" noTextEdit="1"/>
                </p:cNvSpPr>
                <p:nvPr/>
              </p:nvSpPr>
              <p:spPr>
                <a:xfrm>
                  <a:off x="12360" y="5130"/>
                  <a:ext cx="5955" cy="885"/>
                </a:xfrm>
                <a:prstGeom prst="rect">
                  <a:avLst/>
                </a:prstGeom>
                <a:blipFill rotWithShape="1">
                  <a:blip r:embed="rId18"/>
                </a:blipFill>
                <a:ln w="0">
                  <a:noFill/>
                </a:ln>
              </p:spPr>
              <p:txBody>
                <a:bodyPr/>
                <a:lstStyle/>
                <a:p>
                  <a:r>
                    <a:rPr lang="zh-CN" altLang="en-US">
                      <a:noFill/>
                    </a:rPr>
                    <a:t> </a:t>
                  </a:r>
                </a:p>
              </p:txBody>
            </p:sp>
          </mc:Fallback>
        </mc:AlternateContent>
      </p:grpSp>
      <p:sp>
        <p:nvSpPr>
          <p:cNvPr id="39" name="Magnitude peaks: candidate modal frequencies"/>
          <p:cNvSpPr>
            <a:spLocks noGrp="1"/>
          </p:cNvSpPr>
          <p:nvPr/>
        </p:nvSpPr>
        <p:spPr>
          <a:xfrm>
            <a:off x="6058535" y="4862830"/>
            <a:ext cx="5934075" cy="647700"/>
          </a:xfrm>
          <a:prstGeom prst="rect">
            <a:avLst/>
          </a:prstGeom>
          <a:noFill/>
          <a:ln w="0">
            <a:noFill/>
          </a:ln>
        </p:spPr>
        <p:txBody>
          <a:bodyPr wrap="square" lIns="0" tIns="0" rIns="0" bIns="0" anchor="t">
            <a:noAutofit/>
          </a:bodyPr>
          <a:lstStyle>
            <a:defPPr algn="l">
              <a:defRPr sz="2025" b="1">
                <a:solidFill>
                  <a:srgbClr val="2B519A"/>
                </a:solidFill>
                <a:latin typeface="Arial" panose="020B0604020202020204"/>
                <a:ea typeface="Arial" panose="020B0604020202020204"/>
                <a:cs typeface="Arial" panose="020B0604020202020204"/>
              </a:defRPr>
            </a:defPPr>
          </a:lstStyle>
          <a:p>
            <a:pPr algn="l">
              <a:buNone/>
              <a:defRPr sz="2025" b="1">
                <a:solidFill>
                  <a:srgbClr val="2B519A"/>
                </a:solidFill>
                <a:latin typeface="Arial" panose="020B0604020202020204"/>
                <a:ea typeface="Arial" panose="020B0604020202020204"/>
                <a:cs typeface="Arial" panose="020B0604020202020204"/>
              </a:defRPr>
            </a:pPr>
            <a:endParaRPr sz="2000" b="1">
              <a:solidFill>
                <a:srgbClr val="2B519A"/>
              </a:solidFill>
              <a:latin typeface="Arial" panose="020B0604020202020204"/>
              <a:ea typeface="Arial" panose="020B0604020202020204"/>
              <a:cs typeface="Arial" panose="020B0604020202020204"/>
            </a:endParaRPr>
          </a:p>
        </p:txBody>
      </p:sp>
      <p:sp>
        <p:nvSpPr>
          <p:cNvPr id="40" name="Phase variation: resonance consistency"/>
          <p:cNvSpPr>
            <a:spLocks noGrp="1"/>
          </p:cNvSpPr>
          <p:nvPr/>
        </p:nvSpPr>
        <p:spPr>
          <a:xfrm>
            <a:off x="6162040" y="5346700"/>
            <a:ext cx="6133465" cy="647700"/>
          </a:xfrm>
          <a:prstGeom prst="rect">
            <a:avLst/>
          </a:prstGeom>
          <a:noFill/>
          <a:ln w="0">
            <a:noFill/>
          </a:ln>
        </p:spPr>
        <p:txBody>
          <a:bodyPr wrap="square" lIns="0" tIns="0" rIns="0" bIns="0" anchor="t">
            <a:noAutofit/>
          </a:bodyPr>
          <a:lstStyle>
            <a:defPPr algn="l">
              <a:defRPr sz="2025" b="1">
                <a:solidFill>
                  <a:srgbClr val="2B519A"/>
                </a:solidFill>
                <a:latin typeface="Arial" panose="020B0604020202020204"/>
                <a:ea typeface="Arial" panose="020B0604020202020204"/>
                <a:cs typeface="Arial" panose="020B0604020202020204"/>
              </a:defRPr>
            </a:defPPr>
          </a:lstStyle>
          <a:p>
            <a:pPr algn="l">
              <a:buNone/>
              <a:defRPr sz="2025" b="1">
                <a:solidFill>
                  <a:srgbClr val="2B519A"/>
                </a:solidFill>
                <a:latin typeface="Arial" panose="020B0604020202020204"/>
                <a:ea typeface="Arial" panose="020B0604020202020204"/>
                <a:cs typeface="Arial" panose="020B0604020202020204"/>
              </a:defRPr>
            </a:pPr>
            <a:r>
              <a:rPr sz="2000">
                <a:sym typeface="+mn-ea"/>
              </a:rPr>
              <a:t>Magnitude peaks: candidate modal frequencies</a:t>
            </a:r>
            <a:endParaRPr sz="2000" b="1">
              <a:solidFill>
                <a:srgbClr val="2B519A"/>
              </a:solidFill>
              <a:latin typeface="Arial" panose="020B0604020202020204"/>
              <a:ea typeface="Arial" panose="020B0604020202020204"/>
              <a:cs typeface="Arial" panose="020B0604020202020204"/>
            </a:endParaRPr>
          </a:p>
        </p:txBody>
      </p:sp>
      <p:sp>
        <p:nvSpPr>
          <p:cNvPr id="41" name="矩形 40"/>
          <p:cNvSpPr>
            <a:spLocks noGrp="1"/>
          </p:cNvSpPr>
          <p:nvPr/>
        </p:nvSpPr>
        <p:spPr>
          <a:xfrm>
            <a:off x="314325" y="5781675"/>
            <a:ext cx="11525250" cy="409575"/>
          </a:xfrm>
          <a:prstGeom prst="rect">
            <a:avLst/>
          </a:prstGeom>
          <a:solidFill>
            <a:srgbClr val="E9F0FF"/>
          </a:solidFill>
          <a:ln w="0">
            <a:noFill/>
            <a:prstDash val="solid"/>
          </a:ln>
        </p:spPr>
      </p:sp>
      <p:sp>
        <p:nvSpPr>
          <p:cNvPr id="42" name="A raw detuning spectrum also reflects the frequenc"/>
          <p:cNvSpPr>
            <a:spLocks noGrp="1"/>
          </p:cNvSpPr>
          <p:nvPr/>
        </p:nvSpPr>
        <p:spPr>
          <a:xfrm>
            <a:off x="447675" y="5867400"/>
            <a:ext cx="11249025" cy="323850"/>
          </a:xfrm>
          <a:prstGeom prst="rect">
            <a:avLst/>
          </a:prstGeom>
          <a:noFill/>
          <a:ln w="0">
            <a:noFill/>
          </a:ln>
        </p:spPr>
        <p:txBody>
          <a:bodyPr wrap="square" lIns="0" tIns="0" rIns="0" bIns="0" anchor="t">
            <a:noAutofit/>
          </a:bodyPr>
          <a:lstStyle>
            <a:defPPr algn="l">
              <a:defRPr sz="1800" b="1">
                <a:solidFill>
                  <a:srgbClr val="2B519A"/>
                </a:solidFill>
                <a:latin typeface="Arial" panose="020B0604020202020204"/>
                <a:ea typeface="Arial" panose="020B0604020202020204"/>
                <a:cs typeface="Arial" panose="020B0604020202020204"/>
              </a:defRPr>
            </a:defPPr>
          </a:lstStyle>
          <a:p>
            <a:pPr algn="l">
              <a:buNone/>
              <a:defRPr sz="1800" b="1">
                <a:solidFill>
                  <a:srgbClr val="2B519A"/>
                </a:solidFill>
                <a:latin typeface="Arial" panose="020B0604020202020204"/>
                <a:ea typeface="Arial" panose="020B0604020202020204"/>
                <a:cs typeface="Arial" panose="020B0604020202020204"/>
              </a:defRPr>
            </a:pPr>
            <a:r>
              <a:rPr sz="1800" b="1">
                <a:solidFill>
                  <a:srgbClr val="2B519A"/>
                </a:solidFill>
                <a:latin typeface="Arial" panose="020B0604020202020204"/>
                <a:ea typeface="Arial" panose="020B0604020202020204"/>
                <a:cs typeface="Arial" panose="020B0604020202020204"/>
              </a:rPr>
              <a:t>A raw detuning spectrum also reflects the frequency content of the excitation.</a:t>
            </a:r>
            <a:endParaRPr sz="1800" b="1">
              <a:solidFill>
                <a:srgbClr val="2B519A"/>
              </a:solidFill>
              <a:latin typeface="Arial" panose="020B0604020202020204"/>
              <a:ea typeface="Arial" panose="020B0604020202020204"/>
              <a:cs typeface="Arial" panose="020B0604020202020204"/>
            </a:endParaRPr>
          </a:p>
        </p:txBody>
      </p:sp>
      <p:sp>
        <p:nvSpPr>
          <p:cNvPr id="43" name="Y. Miao et al., Eq. (6), Section III. Noise, calib"/>
          <p:cNvSpPr>
            <a:spLocks noGrp="1"/>
          </p:cNvSpPr>
          <p:nvPr/>
        </p:nvSpPr>
        <p:spPr>
          <a:xfrm>
            <a:off x="323850" y="6305550"/>
            <a:ext cx="11334750" cy="180975"/>
          </a:xfrm>
          <a:prstGeom prst="rect">
            <a:avLst/>
          </a:prstGeom>
          <a:noFill/>
          <a:ln w="0">
            <a:noFill/>
          </a:ln>
        </p:spPr>
        <p:txBody>
          <a:bodyPr wrap="square" lIns="0" tIns="0" rIns="0" bIns="0" anchor="t">
            <a:noAutofit/>
          </a:bodyPr>
          <a:lstStyle>
            <a:defPPr algn="l">
              <a:defRPr sz="975" b="0">
                <a:solidFill>
                  <a:srgbClr val="44546A"/>
                </a:solidFill>
                <a:latin typeface="Arial" panose="020B0604020202020204"/>
                <a:ea typeface="Arial" panose="020B0604020202020204"/>
                <a:cs typeface="Arial" panose="020B0604020202020204"/>
              </a:defRPr>
            </a:defPPr>
          </a:lstStyle>
          <a:p>
            <a:pPr algn="l">
              <a:buNone/>
              <a:defRPr sz="975" b="0">
                <a:solidFill>
                  <a:srgbClr val="44546A"/>
                </a:solidFill>
                <a:latin typeface="Arial" panose="020B0604020202020204"/>
                <a:ea typeface="Arial" panose="020B0604020202020204"/>
                <a:cs typeface="Arial" panose="020B0604020202020204"/>
              </a:defRPr>
            </a:pPr>
            <a:r>
              <a:rPr sz="975" b="0">
                <a:solidFill>
                  <a:srgbClr val="44546A"/>
                </a:solidFill>
                <a:latin typeface="Arial" panose="020B0604020202020204"/>
                <a:ea typeface="Arial" panose="020B0604020202020204"/>
                <a:cs typeface="Arial" panose="020B0604020202020204"/>
              </a:rPr>
              <a:t>Y. Miao et al., Eq. (6), Section III. Noise, calibration and stationary microphonics still affect the estimate.</a:t>
            </a:r>
            <a:endParaRPr sz="975" b="0">
              <a:solidFill>
                <a:srgbClr val="44546A"/>
              </a:solidFill>
              <a:latin typeface="Arial" panose="020B0604020202020204"/>
              <a:ea typeface="Arial" panose="020B0604020202020204"/>
              <a:cs typeface="Arial" panose="020B0604020202020204"/>
            </a:endParaRPr>
          </a:p>
        </p:txBody>
      </p:sp>
      <p:pic>
        <p:nvPicPr>
          <p:cNvPr id="44" name="图片 43"/>
          <p:cNvPicPr>
            <a:picLocks noChangeAspect="1"/>
          </p:cNvPicPr>
          <p:nvPr/>
        </p:nvPicPr>
        <p:blipFill>
          <a:blip r:embed="rId19"/>
          <a:stretch>
            <a:fillRect/>
          </a:stretch>
        </p:blipFill>
        <p:spPr>
          <a:xfrm>
            <a:off x="9232411" y="118777"/>
            <a:ext cx="1141248" cy="671798"/>
          </a:xfrm>
          <a:prstGeom prst="rect">
            <a:avLst/>
          </a:prstGeom>
        </p:spPr>
      </p:pic>
      <p:pic>
        <p:nvPicPr>
          <p:cNvPr id="45" name="图片 44"/>
          <p:cNvPicPr>
            <a:picLocks noChangeAspect="1"/>
          </p:cNvPicPr>
          <p:nvPr/>
        </p:nvPicPr>
        <p:blipFill>
          <a:blip r:embed="rId20"/>
          <a:stretch>
            <a:fillRect/>
          </a:stretch>
        </p:blipFill>
        <p:spPr>
          <a:xfrm>
            <a:off x="10457935" y="0"/>
            <a:ext cx="826467" cy="808101"/>
          </a:xfrm>
          <a:prstGeom prst="rect">
            <a:avLst/>
          </a:prstGeom>
        </p:spPr>
      </p:pic>
      <p:pic>
        <p:nvPicPr>
          <p:cNvPr id="46" name="图片 45"/>
          <p:cNvPicPr>
            <a:picLocks noChangeAspect="1"/>
          </p:cNvPicPr>
          <p:nvPr/>
        </p:nvPicPr>
        <p:blipFill>
          <a:blip r:embed="rId21"/>
          <a:stretch>
            <a:fillRect/>
          </a:stretch>
        </p:blipFill>
        <p:spPr>
          <a:xfrm>
            <a:off x="11288459" y="42672"/>
            <a:ext cx="768382" cy="768382"/>
          </a:xfrm>
          <a:prstGeom prst="rect">
            <a:avLst/>
          </a:prstGeom>
        </p:spPr>
      </p:pic>
      <p:sp>
        <p:nvSpPr>
          <p:cNvPr id="47" name="19"/>
          <p:cNvSpPr>
            <a:spLocks noGrp="1"/>
          </p:cNvSpPr>
          <p:nvPr/>
        </p:nvSpPr>
        <p:spPr>
          <a:xfrm>
            <a:off x="11668125" y="6600825"/>
            <a:ext cx="428625" cy="200025"/>
          </a:xfrm>
          <a:prstGeom prst="rect">
            <a:avLst/>
          </a:prstGeom>
          <a:noFill/>
          <a:ln w="0">
            <a:noFill/>
          </a:ln>
        </p:spPr>
        <p:txBody>
          <a:bodyPr wrap="square" lIns="0" tIns="0" rIns="0" bIns="0" anchor="t">
            <a:noAutofit/>
          </a:bodyPr>
          <a:lstStyle>
            <a:defPPr algn="r">
              <a:defRPr sz="1200" b="0">
                <a:solidFill>
                  <a:srgbClr val="FFFFFF"/>
                </a:solidFill>
                <a:latin typeface="Arial" panose="020B0604020202020204"/>
                <a:ea typeface="Arial" panose="020B0604020202020204"/>
                <a:cs typeface="Arial" panose="020B0604020202020204"/>
              </a:defRPr>
            </a:defPPr>
          </a:lstStyle>
          <a:p>
            <a:pPr algn="r">
              <a:defRPr sz="1200" b="0">
                <a:solidFill>
                  <a:srgbClr val="FFFFFF"/>
                </a:solidFill>
                <a:latin typeface="Arial" panose="020B0604020202020204"/>
                <a:ea typeface="Arial" panose="020B0604020202020204"/>
                <a:cs typeface="Arial" panose="020B0604020202020204"/>
              </a:defRPr>
            </a:pPr>
            <a:r>
              <a:rPr sz="1200" b="0">
                <a:solidFill>
                  <a:srgbClr val="FFFFFF"/>
                </a:solidFill>
                <a:latin typeface="Arial" panose="020B0604020202020204"/>
                <a:ea typeface="Arial" panose="020B0604020202020204"/>
                <a:cs typeface="Arial" panose="020B0604020202020204"/>
              </a:rPr>
              <a:t>1</a:t>
            </a:r>
            <a:r>
              <a:rPr lang="en-US" sz="1200" b="0">
                <a:solidFill>
                  <a:srgbClr val="FFFFFF"/>
                </a:solidFill>
                <a:latin typeface="Arial" panose="020B0604020202020204"/>
                <a:ea typeface="Arial" panose="020B0604020202020204"/>
                <a:cs typeface="Arial" panose="020B0604020202020204"/>
              </a:rPr>
              <a:t>7</a:t>
            </a:r>
            <a:endParaRPr lang="en-US" sz="1200" b="0">
              <a:solidFill>
                <a:srgbClr val="FFFFFF"/>
              </a:solidFill>
              <a:latin typeface="Arial" panose="020B0604020202020204"/>
              <a:ea typeface="Arial" panose="020B0604020202020204"/>
              <a:cs typeface="Arial" panose="020B0604020202020204"/>
            </a:endParaRPr>
          </a:p>
        </p:txBody>
      </p:sp>
      <p:sp>
        <p:nvSpPr>
          <p:cNvPr id="48" name="左大括号 47"/>
          <p:cNvSpPr/>
          <p:nvPr/>
        </p:nvSpPr>
        <p:spPr>
          <a:xfrm rot="16200000">
            <a:off x="3591560" y="2963545"/>
            <a:ext cx="577850" cy="2752725"/>
          </a:xfrm>
          <a:prstGeom prst="leftBrace">
            <a:avLst/>
          </a:prstGeom>
          <a:ln w="25400"/>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pic>
        <p:nvPicPr>
          <p:cNvPr id="50" name="图片 49"/>
          <p:cNvPicPr>
            <a:picLocks noChangeAspect="1"/>
          </p:cNvPicPr>
          <p:nvPr/>
        </p:nvPicPr>
        <p:blipFill>
          <a:blip r:embed="rId22"/>
          <a:stretch>
            <a:fillRect/>
          </a:stretch>
        </p:blipFill>
        <p:spPr>
          <a:xfrm>
            <a:off x="7650480" y="960120"/>
            <a:ext cx="4342130" cy="434213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 name="标题 15"/>
          <p:cNvSpPr>
            <a:spLocks noGrp="1"/>
          </p:cNvSpPr>
          <p:nvPr/>
        </p:nvSpPr>
        <p:spPr>
          <a:xfrm>
            <a:off x="2910840" y="261620"/>
            <a:ext cx="6505575" cy="685800"/>
          </a:xfrm>
          <a:prstGeom prst="rect">
            <a:avLst/>
          </a:prstGeom>
        </p:spPr>
        <p:txBody>
          <a:bodyPr wrap="none" lIns="0" tIns="0" rIns="0" bIns="0" anchor="ctr">
            <a:noAutofit/>
          </a:bodyPr>
          <a:lstStyle>
            <a:defPPr algn="ctr">
              <a:defRPr sz="2775" b="1">
                <a:solidFill>
                  <a:srgbClr val="000000"/>
                </a:solidFill>
                <a:latin typeface="Arial" panose="020B0604020202020204"/>
                <a:ea typeface="Arial" panose="020B0604020202020204"/>
                <a:cs typeface="Arial" panose="020B0604020202020204"/>
              </a:defRPr>
            </a:defPPr>
            <a:lvl1pPr algn="l" defTabSz="914400">
              <a:lnSpc>
                <a:spcPct val="90000"/>
              </a:lnSpc>
              <a:spcBef>
                <a:spcPct val="0"/>
              </a:spcBef>
              <a:buNone/>
              <a:defRPr sz="3600" b="1" kern="1200">
                <a:solidFill>
                  <a:schemeClr val="tx1"/>
                </a:solidFill>
                <a:latin typeface="Times New Roman" panose="02020603050405020304"/>
                <a:ea typeface="Times New Roman" panose="02020603050405020304"/>
                <a:cs typeface="Times New Roman" panose="02020603050405020304"/>
              </a:defRPr>
            </a:lvl1pPr>
          </a:lstStyle>
          <a:p>
            <a:pPr algn="ctr">
              <a:buNone/>
              <a:defRPr sz="2775" b="1">
                <a:solidFill>
                  <a:srgbClr val="000000"/>
                </a:solidFill>
                <a:latin typeface="Arial" panose="020B0604020202020204"/>
                <a:ea typeface="Arial" panose="020B0604020202020204"/>
                <a:cs typeface="Arial" panose="020B0604020202020204"/>
              </a:defRPr>
            </a:pPr>
            <a:r>
              <a:rPr lang="en-US" altLang="zh-CN" sz="2400" b="1">
                <a:solidFill>
                  <a:srgbClr val="000000"/>
                </a:solidFill>
                <a:latin typeface="Arial" panose="020B0604020202020204"/>
                <a:ea typeface="Arial" panose="020B0604020202020204"/>
                <a:cs typeface="Arial" panose="020B0604020202020204"/>
              </a:rPr>
              <a:t>Stepped-Sine Excitation and Detuning Response</a:t>
            </a:r>
            <a:endParaRPr lang="en-US" altLang="zh-CN" sz="2400" b="1">
              <a:solidFill>
                <a:srgbClr val="000000"/>
              </a:solidFill>
              <a:latin typeface="Arial" panose="020B0604020202020204"/>
              <a:ea typeface="Arial" panose="020B0604020202020204"/>
              <a:cs typeface="Arial" panose="020B0604020202020204"/>
            </a:endParaRPr>
          </a:p>
        </p:txBody>
      </p:sp>
      <p:sp>
        <p:nvSpPr>
          <p:cNvPr id="14" name="矩形 13"/>
          <p:cNvSpPr>
            <a:spLocks noGrp="1"/>
          </p:cNvSpPr>
          <p:nvPr/>
        </p:nvSpPr>
        <p:spPr>
          <a:xfrm>
            <a:off x="304800" y="1038225"/>
            <a:ext cx="11525250" cy="469900"/>
          </a:xfrm>
          <a:prstGeom prst="rect">
            <a:avLst/>
          </a:prstGeom>
          <a:noFill/>
          <a:ln w="0">
            <a:noFill/>
          </a:ln>
        </p:spPr>
        <p:txBody>
          <a:bodyPr wrap="square" lIns="0" tIns="0" rIns="0" bIns="0" anchor="t">
            <a:noAutofit/>
          </a:bodyPr>
          <a:lstStyle>
            <a:defPPr algn="l">
              <a:defRPr sz="1875" b="0">
                <a:solidFill>
                  <a:srgbClr val="000000"/>
                </a:solidFill>
                <a:latin typeface="Arial" panose="020B0604020202020204"/>
                <a:ea typeface="Arial" panose="020B0604020202020204"/>
                <a:cs typeface="Arial" panose="020B0604020202020204"/>
              </a:defRPr>
            </a:defPPr>
          </a:lstStyle>
          <a:p>
            <a:pPr marL="228600" indent="-114300" algn="l">
              <a:spcAft>
                <a:spcPts val="800"/>
              </a:spcAft>
              <a:buChar char="•"/>
              <a:defRPr sz="1875" b="0">
                <a:solidFill>
                  <a:srgbClr val="000000"/>
                </a:solidFill>
                <a:latin typeface="Arial" panose="020B0604020202020204"/>
                <a:ea typeface="Arial" panose="020B0604020202020204"/>
                <a:cs typeface="Arial" panose="020B0604020202020204"/>
              </a:defRPr>
            </a:pPr>
            <a:r>
              <a:rPr lang="en-US" altLang="zh-CN"/>
              <a:t>5–400 Hz, 1 Hz steps, 5 s per step, total scan time ≈ 33 min.</a:t>
            </a:r>
            <a:endParaRPr lang="en-US" altLang="zh-CN"/>
          </a:p>
        </p:txBody>
      </p:sp>
      <p:sp>
        <p:nvSpPr>
          <p:cNvPr id="21" name="Y. Miao et al., Fig. 8(a–c), Section IV.B. This is"/>
          <p:cNvSpPr>
            <a:spLocks noGrp="1"/>
          </p:cNvSpPr>
          <p:nvPr/>
        </p:nvSpPr>
        <p:spPr>
          <a:xfrm>
            <a:off x="323850" y="6305550"/>
            <a:ext cx="11334750" cy="180975"/>
          </a:xfrm>
          <a:prstGeom prst="rect">
            <a:avLst/>
          </a:prstGeom>
          <a:noFill/>
          <a:ln w="0">
            <a:noFill/>
          </a:ln>
        </p:spPr>
        <p:txBody>
          <a:bodyPr wrap="square" lIns="0" tIns="0" rIns="0" bIns="0" anchor="t">
            <a:noAutofit/>
          </a:bodyPr>
          <a:lstStyle>
            <a:defPPr algn="l">
              <a:defRPr sz="975" b="0">
                <a:solidFill>
                  <a:srgbClr val="44546A"/>
                </a:solidFill>
                <a:latin typeface="Arial" panose="020B0604020202020204"/>
                <a:ea typeface="Arial" panose="020B0604020202020204"/>
                <a:cs typeface="Arial" panose="020B0604020202020204"/>
              </a:defRPr>
            </a:defPPr>
          </a:lstStyle>
          <a:p>
            <a:pPr algn="l">
              <a:buNone/>
              <a:defRPr sz="975" b="0">
                <a:solidFill>
                  <a:srgbClr val="44546A"/>
                </a:solidFill>
                <a:latin typeface="Arial" panose="020B0604020202020204"/>
                <a:ea typeface="Arial" panose="020B0604020202020204"/>
                <a:cs typeface="Arial" panose="020B0604020202020204"/>
              </a:defRPr>
            </a:pPr>
            <a:r>
              <a:rPr sz="975" b="0">
                <a:solidFill>
                  <a:srgbClr val="44546A"/>
                </a:solidFill>
                <a:latin typeface="Arial" panose="020B0604020202020204"/>
                <a:ea typeface="Arial" panose="020B0604020202020204"/>
                <a:cs typeface="Arial" panose="020B0604020202020204"/>
              </a:rPr>
              <a:t>Y. Miao et al., Fig. 8(a–c), Section IV.B. This is an input-waveform mismatch metric.</a:t>
            </a:r>
            <a:endParaRPr sz="975" b="0">
              <a:solidFill>
                <a:srgbClr val="44546A"/>
              </a:solidFill>
              <a:latin typeface="Arial" panose="020B0604020202020204"/>
              <a:ea typeface="Arial" panose="020B0604020202020204"/>
              <a:cs typeface="Arial" panose="020B0604020202020204"/>
            </a:endParaRPr>
          </a:p>
        </p:txBody>
      </p:sp>
      <p:pic>
        <p:nvPicPr>
          <p:cNvPr id="23" name="图片 22"/>
          <p:cNvPicPr>
            <a:picLocks noChangeAspect="1"/>
          </p:cNvPicPr>
          <p:nvPr/>
        </p:nvPicPr>
        <p:blipFill>
          <a:blip r:embed="rId1"/>
          <a:stretch>
            <a:fillRect/>
          </a:stretch>
        </p:blipFill>
        <p:spPr>
          <a:xfrm>
            <a:off x="10457935" y="0"/>
            <a:ext cx="826467" cy="808101"/>
          </a:xfrm>
          <a:prstGeom prst="rect">
            <a:avLst/>
          </a:prstGeom>
        </p:spPr>
      </p:pic>
      <p:pic>
        <p:nvPicPr>
          <p:cNvPr id="24" name="图片 23"/>
          <p:cNvPicPr>
            <a:picLocks noChangeAspect="1"/>
          </p:cNvPicPr>
          <p:nvPr/>
        </p:nvPicPr>
        <p:blipFill>
          <a:blip r:embed="rId2"/>
          <a:stretch>
            <a:fillRect/>
          </a:stretch>
        </p:blipFill>
        <p:spPr>
          <a:xfrm>
            <a:off x="11288459" y="42672"/>
            <a:ext cx="768382" cy="768382"/>
          </a:xfrm>
          <a:prstGeom prst="rect">
            <a:avLst/>
          </a:prstGeom>
        </p:spPr>
      </p:pic>
      <p:sp>
        <p:nvSpPr>
          <p:cNvPr id="25" name="20"/>
          <p:cNvSpPr>
            <a:spLocks noGrp="1"/>
          </p:cNvSpPr>
          <p:nvPr/>
        </p:nvSpPr>
        <p:spPr>
          <a:xfrm>
            <a:off x="11668125" y="6600825"/>
            <a:ext cx="428625" cy="200025"/>
          </a:xfrm>
          <a:prstGeom prst="rect">
            <a:avLst/>
          </a:prstGeom>
          <a:noFill/>
          <a:ln w="0">
            <a:noFill/>
          </a:ln>
        </p:spPr>
        <p:txBody>
          <a:bodyPr wrap="square" lIns="0" tIns="0" rIns="0" bIns="0" anchor="t">
            <a:noAutofit/>
          </a:bodyPr>
          <a:lstStyle>
            <a:defPPr algn="r">
              <a:defRPr sz="1200" b="0">
                <a:solidFill>
                  <a:srgbClr val="FFFFFF"/>
                </a:solidFill>
                <a:latin typeface="Arial" panose="020B0604020202020204"/>
                <a:ea typeface="Arial" panose="020B0604020202020204"/>
                <a:cs typeface="Arial" panose="020B0604020202020204"/>
              </a:defRPr>
            </a:defPPr>
          </a:lstStyle>
          <a:p>
            <a:pPr algn="r">
              <a:defRPr sz="1200" b="0">
                <a:solidFill>
                  <a:srgbClr val="FFFFFF"/>
                </a:solidFill>
                <a:latin typeface="Arial" panose="020B0604020202020204"/>
                <a:ea typeface="Arial" panose="020B0604020202020204"/>
                <a:cs typeface="Arial" panose="020B0604020202020204"/>
              </a:defRPr>
            </a:pPr>
            <a:r>
              <a:rPr lang="en-US" sz="1200" b="0">
                <a:solidFill>
                  <a:srgbClr val="FFFFFF"/>
                </a:solidFill>
                <a:latin typeface="Arial" panose="020B0604020202020204"/>
                <a:ea typeface="Arial" panose="020B0604020202020204"/>
                <a:cs typeface="Arial" panose="020B0604020202020204"/>
              </a:rPr>
              <a:t>18</a:t>
            </a:r>
            <a:endParaRPr lang="en-US" sz="1200" b="0">
              <a:solidFill>
                <a:srgbClr val="FFFFFF"/>
              </a:solidFill>
              <a:latin typeface="Arial" panose="020B0604020202020204"/>
              <a:ea typeface="Arial" panose="020B0604020202020204"/>
              <a:cs typeface="Arial" panose="020B0604020202020204"/>
            </a:endParaRPr>
          </a:p>
        </p:txBody>
      </p:sp>
      <p:pic>
        <p:nvPicPr>
          <p:cNvPr id="9" name="图片 8"/>
          <p:cNvPicPr>
            <a:picLocks noChangeAspect="1"/>
          </p:cNvPicPr>
          <p:nvPr/>
        </p:nvPicPr>
        <p:blipFill>
          <a:blip r:embed="rId3"/>
          <a:stretch>
            <a:fillRect/>
          </a:stretch>
        </p:blipFill>
        <p:spPr>
          <a:xfrm>
            <a:off x="1971040" y="2583180"/>
            <a:ext cx="7933690" cy="3569335"/>
          </a:xfrm>
          <a:prstGeom prst="rect">
            <a:avLst/>
          </a:prstGeom>
        </p:spPr>
      </p:pic>
      <p:sp>
        <p:nvSpPr>
          <p:cNvPr id="10" name="文本框 9"/>
          <p:cNvSpPr txBox="1"/>
          <p:nvPr/>
        </p:nvSpPr>
        <p:spPr>
          <a:xfrm>
            <a:off x="530860" y="1508125"/>
            <a:ext cx="11525885" cy="922020"/>
          </a:xfrm>
          <a:prstGeom prst="rect">
            <a:avLst/>
          </a:prstGeom>
        </p:spPr>
        <p:txBody>
          <a:bodyPr wrap="square">
            <a:spAutoFit/>
          </a:bodyPr>
          <a:p>
            <a:pPr marL="342900" indent="-342900">
              <a:buFont typeface="Wingdings" panose="05000000000000000000" charset="0"/>
              <a:buChar char="Ø"/>
            </a:pPr>
            <a:r>
              <a:rPr lang="en-US" altLang="zh-CN"/>
              <a:t>Fundamental and second-harmonic ridges appear in both input and output.</a:t>
            </a:r>
            <a:endParaRPr lang="en-US" altLang="zh-CN"/>
          </a:p>
          <a:p>
            <a:pPr marL="342900" indent="-342900">
              <a:buFont typeface="Wingdings" panose="05000000000000000000" charset="0"/>
              <a:buChar char="Ø"/>
            </a:pPr>
            <a:r>
              <a:rPr lang="en-US" altLang="zh-CN"/>
              <a:t>The second harmonic originates from the quadratic field dependence of the Lorentz force.</a:t>
            </a:r>
            <a:endParaRPr lang="en-US" altLang="zh-CN"/>
          </a:p>
          <a:p>
            <a:pPr marL="342900" indent="-342900">
              <a:buFont typeface="Wingdings" panose="05000000000000000000" charset="0"/>
              <a:buChar char="Ø"/>
            </a:pPr>
            <a:r>
              <a:rPr lang="en-US" altLang="zh-CN"/>
              <a:t>Horizontal bands in detuning indicate stationary microphonics.</a:t>
            </a:r>
            <a:endParaRPr lang="en-US" altLang="zh-CN"/>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 name="标题 15"/>
          <p:cNvSpPr>
            <a:spLocks noGrp="1"/>
          </p:cNvSpPr>
          <p:nvPr/>
        </p:nvSpPr>
        <p:spPr>
          <a:xfrm>
            <a:off x="2560320" y="215265"/>
            <a:ext cx="6505575" cy="685800"/>
          </a:xfrm>
          <a:prstGeom prst="rect">
            <a:avLst/>
          </a:prstGeom>
        </p:spPr>
        <p:txBody>
          <a:bodyPr wrap="none" lIns="0" tIns="0" rIns="0" bIns="0" anchor="ctr">
            <a:noAutofit/>
          </a:bodyPr>
          <a:lstStyle>
            <a:defPPr algn="ctr">
              <a:defRPr sz="2775" b="1">
                <a:solidFill>
                  <a:srgbClr val="000000"/>
                </a:solidFill>
                <a:latin typeface="Arial" panose="020B0604020202020204"/>
                <a:ea typeface="Arial" panose="020B0604020202020204"/>
                <a:cs typeface="Arial" panose="020B0604020202020204"/>
              </a:defRPr>
            </a:defPPr>
            <a:lvl1pPr algn="l" defTabSz="914400">
              <a:lnSpc>
                <a:spcPct val="90000"/>
              </a:lnSpc>
              <a:spcBef>
                <a:spcPct val="0"/>
              </a:spcBef>
              <a:buNone/>
              <a:defRPr sz="3600" b="1" kern="1200">
                <a:solidFill>
                  <a:schemeClr val="tx1"/>
                </a:solidFill>
                <a:latin typeface="Times New Roman" panose="02020603050405020304"/>
                <a:ea typeface="Times New Roman" panose="02020603050405020304"/>
                <a:cs typeface="Times New Roman" panose="02020603050405020304"/>
              </a:defRPr>
            </a:lvl1pPr>
          </a:lstStyle>
          <a:p>
            <a:pPr algn="ctr">
              <a:buNone/>
              <a:defRPr sz="2775" b="1">
                <a:solidFill>
                  <a:srgbClr val="000000"/>
                </a:solidFill>
                <a:latin typeface="Arial" panose="020B0604020202020204"/>
                <a:ea typeface="Arial" panose="020B0604020202020204"/>
                <a:cs typeface="Arial" panose="020B0604020202020204"/>
              </a:defRPr>
            </a:pPr>
            <a:r>
              <a:rPr sz="2775" b="1">
                <a:solidFill>
                  <a:srgbClr val="000000"/>
                </a:solidFill>
                <a:latin typeface="Arial" panose="020B0604020202020204"/>
                <a:ea typeface="Arial" panose="020B0604020202020204"/>
                <a:cs typeface="Arial" panose="020B0604020202020204"/>
              </a:rPr>
              <a:t>Comparison with Reference Methods</a:t>
            </a:r>
            <a:endParaRPr sz="2775" b="1">
              <a:solidFill>
                <a:srgbClr val="000000"/>
              </a:solidFill>
              <a:latin typeface="Arial" panose="020B0604020202020204"/>
              <a:ea typeface="Arial" panose="020B0604020202020204"/>
              <a:cs typeface="Arial" panose="020B0604020202020204"/>
            </a:endParaRPr>
          </a:p>
        </p:txBody>
      </p:sp>
      <p:sp>
        <p:nvSpPr>
          <p:cNvPr id="14" name="矩形 13"/>
          <p:cNvSpPr>
            <a:spLocks noGrp="1"/>
          </p:cNvSpPr>
          <p:nvPr/>
        </p:nvSpPr>
        <p:spPr>
          <a:xfrm>
            <a:off x="304800" y="1038225"/>
            <a:ext cx="11525250" cy="571500"/>
          </a:xfrm>
          <a:prstGeom prst="rect">
            <a:avLst/>
          </a:prstGeom>
          <a:noFill/>
          <a:ln w="0">
            <a:noFill/>
          </a:ln>
        </p:spPr>
        <p:txBody>
          <a:bodyPr wrap="square" lIns="0" tIns="0" rIns="0" bIns="0" anchor="t">
            <a:noAutofit/>
          </a:bodyPr>
          <a:lstStyle>
            <a:defPPr algn="l">
              <a:defRPr sz="1875" b="0">
                <a:solidFill>
                  <a:srgbClr val="000000"/>
                </a:solidFill>
                <a:latin typeface="Arial" panose="020B0604020202020204"/>
                <a:ea typeface="Arial" panose="020B0604020202020204"/>
                <a:cs typeface="Arial" panose="020B0604020202020204"/>
              </a:defRPr>
            </a:defPPr>
          </a:lstStyle>
          <a:p>
            <a:pPr marL="228600" indent="-114300" algn="l">
              <a:spcAft>
                <a:spcPts val="800"/>
              </a:spcAft>
              <a:buChar char="•"/>
              <a:defRPr sz="1875" b="0">
                <a:solidFill>
                  <a:srgbClr val="000000"/>
                </a:solidFill>
                <a:latin typeface="Arial" panose="020B0604020202020204"/>
                <a:ea typeface="Arial" panose="020B0604020202020204"/>
                <a:cs typeface="Arial" panose="020B0604020202020204"/>
              </a:defRPr>
            </a:pPr>
            <a:r>
              <a:rPr sz="1875"/>
              <a:t>IP-SAFE CM1-1: chirp, stepped-sine and grey-box recover the dominant resonances.</a:t>
            </a:r>
            <a:endParaRPr sz="1875"/>
          </a:p>
        </p:txBody>
      </p:sp>
      <p:pic>
        <p:nvPicPr>
          <p:cNvPr id="15" name="图片 14"/>
          <p:cNvPicPr>
            <a:picLocks noChangeAspect="1"/>
          </p:cNvPicPr>
          <p:nvPr/>
        </p:nvPicPr>
        <p:blipFill>
          <a:blip r:embed="rId1"/>
          <a:stretch>
            <a:fillRect/>
          </a:stretch>
        </p:blipFill>
        <p:spPr>
          <a:xfrm>
            <a:off x="876978" y="1809750"/>
            <a:ext cx="4542069" cy="4314825"/>
          </a:xfrm>
          <a:prstGeom prst="rect">
            <a:avLst/>
          </a:prstGeom>
        </p:spPr>
      </p:pic>
      <p:sp>
        <p:nvSpPr>
          <p:cNvPr id="16" name="Acquisition time"/>
          <p:cNvSpPr>
            <a:spLocks noGrp="1"/>
          </p:cNvSpPr>
          <p:nvPr/>
        </p:nvSpPr>
        <p:spPr>
          <a:xfrm>
            <a:off x="6524625" y="1838325"/>
            <a:ext cx="5048250" cy="352425"/>
          </a:xfrm>
          <a:prstGeom prst="rect">
            <a:avLst/>
          </a:prstGeom>
          <a:noFill/>
          <a:ln w="0">
            <a:noFill/>
          </a:ln>
        </p:spPr>
        <p:txBody>
          <a:bodyPr wrap="square" lIns="0" tIns="0" rIns="0" bIns="0" anchor="t">
            <a:noAutofit/>
          </a:bodyPr>
          <a:lstStyle>
            <a:defPPr algn="l">
              <a:defRPr sz="2100" b="1">
                <a:solidFill>
                  <a:srgbClr val="2B519A"/>
                </a:solidFill>
                <a:latin typeface="Arial" panose="020B0604020202020204"/>
                <a:ea typeface="Arial" panose="020B0604020202020204"/>
                <a:cs typeface="Arial" panose="020B0604020202020204"/>
              </a:defRPr>
            </a:defPPr>
          </a:lstStyle>
          <a:p>
            <a:pPr algn="l">
              <a:buNone/>
              <a:defRPr sz="2100" b="1">
                <a:solidFill>
                  <a:srgbClr val="2B519A"/>
                </a:solidFill>
                <a:latin typeface="Arial" panose="020B0604020202020204"/>
                <a:ea typeface="Arial" panose="020B0604020202020204"/>
                <a:cs typeface="Arial" panose="020B0604020202020204"/>
              </a:defRPr>
            </a:pPr>
            <a:r>
              <a:rPr sz="2100" b="1">
                <a:solidFill>
                  <a:srgbClr val="2B519A"/>
                </a:solidFill>
                <a:latin typeface="Arial" panose="020B0604020202020204"/>
                <a:ea typeface="Arial" panose="020B0604020202020204"/>
                <a:cs typeface="Arial" panose="020B0604020202020204"/>
              </a:rPr>
              <a:t>Acquisition time</a:t>
            </a:r>
            <a:endParaRPr sz="2100" b="1">
              <a:solidFill>
                <a:srgbClr val="2B519A"/>
              </a:solidFill>
              <a:latin typeface="Arial" panose="020B0604020202020204"/>
              <a:ea typeface="Arial" panose="020B0604020202020204"/>
              <a:cs typeface="Arial" panose="020B0604020202020204"/>
            </a:endParaRPr>
          </a:p>
        </p:txBody>
      </p:sp>
      <p:sp>
        <p:nvSpPr>
          <p:cNvPr id="17" name="10 s"/>
          <p:cNvSpPr>
            <a:spLocks noGrp="1"/>
          </p:cNvSpPr>
          <p:nvPr/>
        </p:nvSpPr>
        <p:spPr>
          <a:xfrm>
            <a:off x="6524625" y="2295525"/>
            <a:ext cx="1952625" cy="514350"/>
          </a:xfrm>
          <a:prstGeom prst="rect">
            <a:avLst/>
          </a:prstGeom>
          <a:noFill/>
          <a:ln w="0">
            <a:noFill/>
          </a:ln>
        </p:spPr>
        <p:txBody>
          <a:bodyPr wrap="square" lIns="0" tIns="0" rIns="0" bIns="0" anchor="t">
            <a:noAutofit/>
          </a:bodyPr>
          <a:lstStyle>
            <a:defPPr algn="l">
              <a:defRPr sz="3225" b="1">
                <a:solidFill>
                  <a:srgbClr val="C00000"/>
                </a:solidFill>
                <a:latin typeface="Arial" panose="020B0604020202020204"/>
                <a:ea typeface="Arial" panose="020B0604020202020204"/>
                <a:cs typeface="Arial" panose="020B0604020202020204"/>
              </a:defRPr>
            </a:defPPr>
          </a:lstStyle>
          <a:p>
            <a:pPr algn="l">
              <a:buNone/>
              <a:defRPr sz="3225" b="1">
                <a:solidFill>
                  <a:srgbClr val="C00000"/>
                </a:solidFill>
                <a:latin typeface="Arial" panose="020B0604020202020204"/>
                <a:ea typeface="Arial" panose="020B0604020202020204"/>
                <a:cs typeface="Arial" panose="020B0604020202020204"/>
              </a:defRPr>
            </a:pPr>
            <a:r>
              <a:rPr sz="3225" b="1">
                <a:solidFill>
                  <a:srgbClr val="C00000"/>
                </a:solidFill>
                <a:latin typeface="Arial" panose="020B0604020202020204"/>
                <a:ea typeface="Arial" panose="020B0604020202020204"/>
                <a:cs typeface="Arial" panose="020B0604020202020204"/>
              </a:rPr>
              <a:t>10 s</a:t>
            </a:r>
            <a:endParaRPr sz="3225" b="1">
              <a:solidFill>
                <a:srgbClr val="C00000"/>
              </a:solidFill>
              <a:latin typeface="Arial" panose="020B0604020202020204"/>
              <a:ea typeface="Arial" panose="020B0604020202020204"/>
              <a:cs typeface="Arial" panose="020B0604020202020204"/>
            </a:endParaRPr>
          </a:p>
        </p:txBody>
      </p:sp>
      <p:sp>
        <p:nvSpPr>
          <p:cNvPr id="18" name="33 min"/>
          <p:cNvSpPr>
            <a:spLocks noGrp="1"/>
          </p:cNvSpPr>
          <p:nvPr/>
        </p:nvSpPr>
        <p:spPr>
          <a:xfrm>
            <a:off x="9420225" y="2295525"/>
            <a:ext cx="2228850" cy="514350"/>
          </a:xfrm>
          <a:prstGeom prst="rect">
            <a:avLst/>
          </a:prstGeom>
          <a:noFill/>
          <a:ln w="0">
            <a:noFill/>
          </a:ln>
        </p:spPr>
        <p:txBody>
          <a:bodyPr wrap="square" lIns="0" tIns="0" rIns="0" bIns="0" anchor="t">
            <a:noAutofit/>
          </a:bodyPr>
          <a:lstStyle>
            <a:defPPr algn="l">
              <a:defRPr sz="3225" b="1">
                <a:solidFill>
                  <a:srgbClr val="C00000"/>
                </a:solidFill>
                <a:latin typeface="Arial" panose="020B0604020202020204"/>
                <a:ea typeface="Arial" panose="020B0604020202020204"/>
                <a:cs typeface="Arial" panose="020B0604020202020204"/>
              </a:defRPr>
            </a:defPPr>
          </a:lstStyle>
          <a:p>
            <a:pPr algn="l">
              <a:buNone/>
              <a:defRPr sz="3225" b="1">
                <a:solidFill>
                  <a:srgbClr val="C00000"/>
                </a:solidFill>
                <a:latin typeface="Arial" panose="020B0604020202020204"/>
                <a:ea typeface="Arial" panose="020B0604020202020204"/>
                <a:cs typeface="Arial" panose="020B0604020202020204"/>
              </a:defRPr>
            </a:pPr>
            <a:r>
              <a:rPr sz="3225" b="1">
                <a:solidFill>
                  <a:srgbClr val="C00000"/>
                </a:solidFill>
                <a:latin typeface="Arial" panose="020B0604020202020204"/>
                <a:ea typeface="Arial" panose="020B0604020202020204"/>
                <a:cs typeface="Arial" panose="020B0604020202020204"/>
              </a:rPr>
              <a:t>33 min</a:t>
            </a:r>
            <a:endParaRPr sz="3225" b="1">
              <a:solidFill>
                <a:srgbClr val="C00000"/>
              </a:solidFill>
              <a:latin typeface="Arial" panose="020B0604020202020204"/>
              <a:ea typeface="Arial" panose="020B0604020202020204"/>
              <a:cs typeface="Arial" panose="020B0604020202020204"/>
            </a:endParaRPr>
          </a:p>
        </p:txBody>
      </p:sp>
      <p:sp>
        <p:nvSpPr>
          <p:cNvPr id="19" name="Chirp"/>
          <p:cNvSpPr>
            <a:spLocks noGrp="1"/>
          </p:cNvSpPr>
          <p:nvPr/>
        </p:nvSpPr>
        <p:spPr>
          <a:xfrm>
            <a:off x="6524625" y="2857500"/>
            <a:ext cx="1809750" cy="314325"/>
          </a:xfrm>
          <a:prstGeom prst="rect">
            <a:avLst/>
          </a:prstGeom>
          <a:noFill/>
          <a:ln w="0">
            <a:noFill/>
          </a:ln>
        </p:spPr>
        <p:txBody>
          <a:bodyPr wrap="square" lIns="0" tIns="0" rIns="0" bIns="0" anchor="t">
            <a:noAutofit/>
          </a:bodyPr>
          <a:lstStyle>
            <a:defPPr algn="l">
              <a:defRPr sz="1800" b="0">
                <a:solidFill>
                  <a:srgbClr val="000000"/>
                </a:solidFill>
                <a:latin typeface="Arial" panose="020B0604020202020204"/>
                <a:ea typeface="Arial" panose="020B0604020202020204"/>
                <a:cs typeface="Arial" panose="020B0604020202020204"/>
              </a:defRPr>
            </a:defPPr>
          </a:lstStyle>
          <a:p>
            <a:pPr algn="l">
              <a:buNone/>
              <a:defRPr sz="1800" b="0">
                <a:solidFill>
                  <a:srgbClr val="000000"/>
                </a:solidFill>
                <a:latin typeface="Arial" panose="020B0604020202020204"/>
                <a:ea typeface="Arial" panose="020B0604020202020204"/>
                <a:cs typeface="Arial" panose="020B0604020202020204"/>
              </a:defRPr>
            </a:pPr>
            <a:r>
              <a:rPr sz="1800" b="0">
                <a:solidFill>
                  <a:srgbClr val="000000"/>
                </a:solidFill>
                <a:latin typeface="Arial" panose="020B0604020202020204"/>
                <a:ea typeface="Arial" panose="020B0604020202020204"/>
                <a:cs typeface="Arial" panose="020B0604020202020204"/>
              </a:rPr>
              <a:t>Chirp</a:t>
            </a:r>
            <a:endParaRPr sz="1800" b="0">
              <a:solidFill>
                <a:srgbClr val="000000"/>
              </a:solidFill>
              <a:latin typeface="Arial" panose="020B0604020202020204"/>
              <a:ea typeface="Arial" panose="020B0604020202020204"/>
              <a:cs typeface="Arial" panose="020B0604020202020204"/>
            </a:endParaRPr>
          </a:p>
        </p:txBody>
      </p:sp>
      <p:sp>
        <p:nvSpPr>
          <p:cNvPr id="20" name="Stepped-sine"/>
          <p:cNvSpPr>
            <a:spLocks noGrp="1"/>
          </p:cNvSpPr>
          <p:nvPr/>
        </p:nvSpPr>
        <p:spPr>
          <a:xfrm>
            <a:off x="9420225" y="2857500"/>
            <a:ext cx="2209800" cy="314325"/>
          </a:xfrm>
          <a:prstGeom prst="rect">
            <a:avLst/>
          </a:prstGeom>
          <a:noFill/>
          <a:ln w="0">
            <a:noFill/>
          </a:ln>
        </p:spPr>
        <p:txBody>
          <a:bodyPr wrap="square" lIns="0" tIns="0" rIns="0" bIns="0" anchor="t">
            <a:noAutofit/>
          </a:bodyPr>
          <a:lstStyle>
            <a:defPPr algn="l">
              <a:defRPr sz="1800" b="0">
                <a:solidFill>
                  <a:srgbClr val="000000"/>
                </a:solidFill>
                <a:latin typeface="Arial" panose="020B0604020202020204"/>
                <a:ea typeface="Arial" panose="020B0604020202020204"/>
                <a:cs typeface="Arial" panose="020B0604020202020204"/>
              </a:defRPr>
            </a:defPPr>
          </a:lstStyle>
          <a:p>
            <a:pPr algn="l">
              <a:buNone/>
              <a:defRPr sz="1800" b="0">
                <a:solidFill>
                  <a:srgbClr val="000000"/>
                </a:solidFill>
                <a:latin typeface="Arial" panose="020B0604020202020204"/>
                <a:ea typeface="Arial" panose="020B0604020202020204"/>
                <a:cs typeface="Arial" panose="020B0604020202020204"/>
              </a:defRPr>
            </a:pPr>
            <a:r>
              <a:rPr sz="1800" b="0">
                <a:solidFill>
                  <a:srgbClr val="000000"/>
                </a:solidFill>
                <a:latin typeface="Arial" panose="020B0604020202020204"/>
                <a:ea typeface="Arial" panose="020B0604020202020204"/>
                <a:cs typeface="Arial" panose="020B0604020202020204"/>
              </a:rPr>
              <a:t>Stepped-sine</a:t>
            </a:r>
            <a:endParaRPr sz="1800" b="0">
              <a:solidFill>
                <a:srgbClr val="000000"/>
              </a:solidFill>
              <a:latin typeface="Arial" panose="020B0604020202020204"/>
              <a:ea typeface="Arial" panose="020B0604020202020204"/>
              <a:cs typeface="Arial" panose="020B0604020202020204"/>
            </a:endParaRPr>
          </a:p>
        </p:txBody>
      </p:sp>
      <p:graphicFrame>
        <p:nvGraphicFramePr>
          <p:cNvPr id="21" name="表格 20"/>
          <p:cNvGraphicFramePr/>
          <p:nvPr/>
        </p:nvGraphicFramePr>
        <p:xfrm>
          <a:off x="6486525" y="3552825"/>
          <a:ext cx="5305425" cy="1895476"/>
        </p:xfrm>
        <a:graphic>
          <a:graphicData uri="http://schemas.openxmlformats.org/drawingml/2006/table">
            <a:tbl>
              <a:tblPr/>
              <a:tblGrid>
                <a:gridCol w="2886075"/>
                <a:gridCol w="1066800"/>
                <a:gridCol w="1352550"/>
              </a:tblGrid>
              <a:tr h="473869">
                <a:tc>
                  <a:txBody>
                    <a:bodyPr/>
                    <a:lstStyle/>
                    <a:p>
                      <a:r>
                        <a:rPr sz="1650" b="1">
                          <a:solidFill>
                            <a:srgbClr val="FFFFFF"/>
                          </a:solidFill>
                          <a:latin typeface="Arial" panose="020B0604020202020204"/>
                          <a:ea typeface="Arial" panose="020B0604020202020204"/>
                          <a:cs typeface="Arial" panose="020B0604020202020204"/>
                        </a:rPr>
                        <a:t>Metric vs reference</a:t>
                      </a:r>
                      <a:endParaRPr sz="1650" b="1">
                        <a:solidFill>
                          <a:srgbClr val="FFFFFF"/>
                        </a:solidFill>
                        <a:latin typeface="Arial" panose="020B0604020202020204"/>
                        <a:ea typeface="Arial" panose="020B0604020202020204"/>
                        <a:cs typeface="Arial" panose="020B0604020202020204"/>
                      </a:endParaRPr>
                    </a:p>
                  </a:txBody>
                  <a:tcPr marL="85725" marR="85725" marT="85725" marB="85725" anchor="ctr">
                    <a:lnL w="9525">
                      <a:solidFill>
                        <a:srgbClr val="D0D4DA"/>
                      </a:solidFill>
                      <a:prstDash val="solid"/>
                    </a:lnL>
                    <a:lnR w="9525">
                      <a:solidFill>
                        <a:srgbClr val="D0D4DA"/>
                      </a:solidFill>
                      <a:prstDash val="solid"/>
                    </a:lnR>
                    <a:lnT w="9525">
                      <a:solidFill>
                        <a:srgbClr val="D0D4DA"/>
                      </a:solidFill>
                      <a:prstDash val="solid"/>
                    </a:lnT>
                    <a:lnB w="9525">
                      <a:solidFill>
                        <a:srgbClr val="D0D4DA"/>
                      </a:solidFill>
                      <a:prstDash val="solid"/>
                    </a:lnB>
                    <a:solidFill>
                      <a:srgbClr val="2B519A"/>
                    </a:solidFill>
                  </a:tcPr>
                </a:tc>
                <a:tc>
                  <a:txBody>
                    <a:bodyPr/>
                    <a:lstStyle/>
                    <a:p>
                      <a:r>
                        <a:rPr sz="1650" b="1">
                          <a:solidFill>
                            <a:srgbClr val="FFFFFF"/>
                          </a:solidFill>
                          <a:latin typeface="Arial" panose="020B0604020202020204"/>
                          <a:ea typeface="Arial" panose="020B0604020202020204"/>
                          <a:cs typeface="Arial" panose="020B0604020202020204"/>
                        </a:rPr>
                        <a:t>Chirp</a:t>
                      </a:r>
                      <a:endParaRPr sz="1650" b="1">
                        <a:solidFill>
                          <a:srgbClr val="FFFFFF"/>
                        </a:solidFill>
                        <a:latin typeface="Arial" panose="020B0604020202020204"/>
                        <a:ea typeface="Arial" panose="020B0604020202020204"/>
                        <a:cs typeface="Arial" panose="020B0604020202020204"/>
                      </a:endParaRPr>
                    </a:p>
                  </a:txBody>
                  <a:tcPr marL="85725" marR="85725" marT="85725" marB="85725" anchor="ctr">
                    <a:lnR w="9525">
                      <a:solidFill>
                        <a:srgbClr val="D0D4DA"/>
                      </a:solidFill>
                      <a:prstDash val="solid"/>
                    </a:lnR>
                    <a:lnT w="9525">
                      <a:solidFill>
                        <a:srgbClr val="D0D4DA"/>
                      </a:solidFill>
                      <a:prstDash val="solid"/>
                    </a:lnT>
                    <a:lnB w="9525">
                      <a:solidFill>
                        <a:srgbClr val="D0D4DA"/>
                      </a:solidFill>
                      <a:prstDash val="solid"/>
                    </a:lnB>
                    <a:solidFill>
                      <a:srgbClr val="2B519A"/>
                    </a:solidFill>
                  </a:tcPr>
                </a:tc>
                <a:tc>
                  <a:txBody>
                    <a:bodyPr/>
                    <a:lstStyle/>
                    <a:p>
                      <a:r>
                        <a:rPr sz="1650" b="1">
                          <a:solidFill>
                            <a:srgbClr val="FFFFFF"/>
                          </a:solidFill>
                          <a:latin typeface="Arial" panose="020B0604020202020204"/>
                          <a:ea typeface="Arial" panose="020B0604020202020204"/>
                          <a:cs typeface="Arial" panose="020B0604020202020204"/>
                        </a:rPr>
                        <a:t>Grey-box</a:t>
                      </a:r>
                      <a:endParaRPr sz="1650" b="1">
                        <a:solidFill>
                          <a:srgbClr val="FFFFFF"/>
                        </a:solidFill>
                        <a:latin typeface="Arial" panose="020B0604020202020204"/>
                        <a:ea typeface="Arial" panose="020B0604020202020204"/>
                        <a:cs typeface="Arial" panose="020B0604020202020204"/>
                      </a:endParaRPr>
                    </a:p>
                  </a:txBody>
                  <a:tcPr marL="85725" marR="85725" marT="85725" marB="85725" anchor="ctr">
                    <a:lnR w="9525">
                      <a:solidFill>
                        <a:srgbClr val="D0D4DA"/>
                      </a:solidFill>
                      <a:prstDash val="solid"/>
                    </a:lnR>
                    <a:lnT w="9525">
                      <a:solidFill>
                        <a:srgbClr val="D0D4DA"/>
                      </a:solidFill>
                      <a:prstDash val="solid"/>
                    </a:lnT>
                    <a:lnB w="9525">
                      <a:solidFill>
                        <a:srgbClr val="D0D4DA"/>
                      </a:solidFill>
                      <a:prstDash val="solid"/>
                    </a:lnB>
                    <a:solidFill>
                      <a:srgbClr val="2B519A"/>
                    </a:solidFill>
                  </a:tcPr>
                </a:tc>
              </a:tr>
              <a:tr h="473869">
                <a:tc>
                  <a:txBody>
                    <a:bodyPr/>
                    <a:lstStyle/>
                    <a:p>
                      <a:r>
                        <a:rPr sz="1650" b="0">
                          <a:solidFill>
                            <a:srgbClr val="000000"/>
                          </a:solidFill>
                          <a:latin typeface="Arial" panose="020B0604020202020204"/>
                          <a:ea typeface="Arial" panose="020B0604020202020204"/>
                          <a:cs typeface="Arial" panose="020B0604020202020204"/>
                        </a:rPr>
                        <a:t>Mean peak error (Hz)</a:t>
                      </a:r>
                      <a:endParaRPr sz="1650" b="0">
                        <a:solidFill>
                          <a:srgbClr val="000000"/>
                        </a:solidFill>
                        <a:latin typeface="Arial" panose="020B0604020202020204"/>
                        <a:ea typeface="Arial" panose="020B0604020202020204"/>
                        <a:cs typeface="Arial" panose="020B0604020202020204"/>
                      </a:endParaRPr>
                    </a:p>
                  </a:txBody>
                  <a:tcPr marL="85725" marR="85725" marT="85725" marB="85725" anchor="ctr">
                    <a:lnL w="9525">
                      <a:solidFill>
                        <a:srgbClr val="D0D4DA"/>
                      </a:solidFill>
                      <a:prstDash val="solid"/>
                    </a:lnL>
                    <a:lnR w="9525">
                      <a:solidFill>
                        <a:srgbClr val="D0D4DA"/>
                      </a:solidFill>
                      <a:prstDash val="solid"/>
                    </a:lnR>
                    <a:lnB w="9525">
                      <a:solidFill>
                        <a:srgbClr val="D0D4DA"/>
                      </a:solidFill>
                      <a:prstDash val="solid"/>
                    </a:lnB>
                    <a:solidFill>
                      <a:srgbClr val="F2F5F8"/>
                    </a:solidFill>
                  </a:tcPr>
                </a:tc>
                <a:tc>
                  <a:txBody>
                    <a:bodyPr/>
                    <a:lstStyle/>
                    <a:p>
                      <a:r>
                        <a:rPr sz="1650" b="1">
                          <a:solidFill>
                            <a:srgbClr val="000000"/>
                          </a:solidFill>
                          <a:latin typeface="Arial" panose="020B0604020202020204"/>
                          <a:ea typeface="Arial" panose="020B0604020202020204"/>
                          <a:cs typeface="Arial" panose="020B0604020202020204"/>
                        </a:rPr>
                        <a:t>0.80</a:t>
                      </a:r>
                      <a:endParaRPr sz="1650" b="1">
                        <a:solidFill>
                          <a:srgbClr val="000000"/>
                        </a:solidFill>
                        <a:latin typeface="Arial" panose="020B0604020202020204"/>
                        <a:ea typeface="Arial" panose="020B0604020202020204"/>
                        <a:cs typeface="Arial" panose="020B0604020202020204"/>
                      </a:endParaRPr>
                    </a:p>
                  </a:txBody>
                  <a:tcPr marL="85725" marR="85725" marT="85725" marB="85725" anchor="ctr">
                    <a:lnR w="9525">
                      <a:solidFill>
                        <a:srgbClr val="D0D4DA"/>
                      </a:solidFill>
                      <a:prstDash val="solid"/>
                    </a:lnR>
                    <a:lnB w="9525">
                      <a:solidFill>
                        <a:srgbClr val="D0D4DA"/>
                      </a:solidFill>
                      <a:prstDash val="solid"/>
                    </a:lnB>
                    <a:solidFill>
                      <a:srgbClr val="F2F5F8"/>
                    </a:solidFill>
                  </a:tcPr>
                </a:tc>
                <a:tc>
                  <a:txBody>
                    <a:bodyPr/>
                    <a:lstStyle/>
                    <a:p>
                      <a:r>
                        <a:rPr sz="1650" b="1">
                          <a:solidFill>
                            <a:srgbClr val="000000"/>
                          </a:solidFill>
                          <a:latin typeface="Arial" panose="020B0604020202020204"/>
                          <a:ea typeface="Arial" panose="020B0604020202020204"/>
                          <a:cs typeface="Arial" panose="020B0604020202020204"/>
                        </a:rPr>
                        <a:t>1.38</a:t>
                      </a:r>
                      <a:endParaRPr sz="1650" b="1">
                        <a:solidFill>
                          <a:srgbClr val="000000"/>
                        </a:solidFill>
                        <a:latin typeface="Arial" panose="020B0604020202020204"/>
                        <a:ea typeface="Arial" panose="020B0604020202020204"/>
                        <a:cs typeface="Arial" panose="020B0604020202020204"/>
                      </a:endParaRPr>
                    </a:p>
                  </a:txBody>
                  <a:tcPr marL="85725" marR="85725" marT="85725" marB="85725" anchor="ctr">
                    <a:lnR w="9525">
                      <a:solidFill>
                        <a:srgbClr val="D0D4DA"/>
                      </a:solidFill>
                      <a:prstDash val="solid"/>
                    </a:lnR>
                    <a:lnB w="9525">
                      <a:solidFill>
                        <a:srgbClr val="D0D4DA"/>
                      </a:solidFill>
                      <a:prstDash val="solid"/>
                    </a:lnB>
                    <a:solidFill>
                      <a:srgbClr val="F2F5F8"/>
                    </a:solidFill>
                  </a:tcPr>
                </a:tc>
              </a:tr>
              <a:tr h="473869">
                <a:tc>
                  <a:txBody>
                    <a:bodyPr/>
                    <a:lstStyle/>
                    <a:p>
                      <a:r>
                        <a:rPr sz="1650" b="0">
                          <a:solidFill>
                            <a:srgbClr val="000000"/>
                          </a:solidFill>
                          <a:latin typeface="Arial" panose="020B0604020202020204"/>
                          <a:ea typeface="Arial" panose="020B0604020202020204"/>
                          <a:cs typeface="Arial" panose="020B0604020202020204"/>
                        </a:rPr>
                        <a:t>Max. peak error (Hz)</a:t>
                      </a:r>
                      <a:endParaRPr sz="1650" b="0">
                        <a:solidFill>
                          <a:srgbClr val="000000"/>
                        </a:solidFill>
                        <a:latin typeface="Arial" panose="020B0604020202020204"/>
                        <a:ea typeface="Arial" panose="020B0604020202020204"/>
                        <a:cs typeface="Arial" panose="020B0604020202020204"/>
                      </a:endParaRPr>
                    </a:p>
                  </a:txBody>
                  <a:tcPr marL="85725" marR="85725" marT="85725" marB="85725" anchor="ctr">
                    <a:lnL w="9525">
                      <a:solidFill>
                        <a:srgbClr val="D0D4DA"/>
                      </a:solidFill>
                      <a:prstDash val="solid"/>
                    </a:lnL>
                    <a:lnR w="9525">
                      <a:solidFill>
                        <a:srgbClr val="D0D4DA"/>
                      </a:solidFill>
                      <a:prstDash val="solid"/>
                    </a:lnR>
                    <a:lnB w="9525">
                      <a:solidFill>
                        <a:srgbClr val="D0D4DA"/>
                      </a:solidFill>
                      <a:prstDash val="solid"/>
                    </a:lnB>
                    <a:solidFill>
                      <a:srgbClr val="FFFFFF"/>
                    </a:solidFill>
                  </a:tcPr>
                </a:tc>
                <a:tc>
                  <a:txBody>
                    <a:bodyPr/>
                    <a:lstStyle/>
                    <a:p>
                      <a:r>
                        <a:rPr sz="1650" b="1">
                          <a:solidFill>
                            <a:srgbClr val="000000"/>
                          </a:solidFill>
                          <a:latin typeface="Arial" panose="020B0604020202020204"/>
                          <a:ea typeface="Arial" panose="020B0604020202020204"/>
                          <a:cs typeface="Arial" panose="020B0604020202020204"/>
                        </a:rPr>
                        <a:t>1.60</a:t>
                      </a:r>
                      <a:endParaRPr sz="1650" b="1">
                        <a:solidFill>
                          <a:srgbClr val="000000"/>
                        </a:solidFill>
                        <a:latin typeface="Arial" panose="020B0604020202020204"/>
                        <a:ea typeface="Arial" panose="020B0604020202020204"/>
                        <a:cs typeface="Arial" panose="020B0604020202020204"/>
                      </a:endParaRPr>
                    </a:p>
                  </a:txBody>
                  <a:tcPr marL="85725" marR="85725" marT="85725" marB="85725" anchor="ctr">
                    <a:lnR w="9525">
                      <a:solidFill>
                        <a:srgbClr val="D0D4DA"/>
                      </a:solidFill>
                      <a:prstDash val="solid"/>
                    </a:lnR>
                    <a:lnB w="9525">
                      <a:solidFill>
                        <a:srgbClr val="D0D4DA"/>
                      </a:solidFill>
                      <a:prstDash val="solid"/>
                    </a:lnB>
                    <a:solidFill>
                      <a:srgbClr val="FFFFFF"/>
                    </a:solidFill>
                  </a:tcPr>
                </a:tc>
                <a:tc>
                  <a:txBody>
                    <a:bodyPr/>
                    <a:lstStyle/>
                    <a:p>
                      <a:r>
                        <a:rPr sz="1650" b="1">
                          <a:solidFill>
                            <a:srgbClr val="000000"/>
                          </a:solidFill>
                          <a:latin typeface="Arial" panose="020B0604020202020204"/>
                          <a:ea typeface="Arial" panose="020B0604020202020204"/>
                          <a:cs typeface="Arial" panose="020B0604020202020204"/>
                        </a:rPr>
                        <a:t>3.20</a:t>
                      </a:r>
                      <a:endParaRPr sz="1650" b="1">
                        <a:solidFill>
                          <a:srgbClr val="000000"/>
                        </a:solidFill>
                        <a:latin typeface="Arial" panose="020B0604020202020204"/>
                        <a:ea typeface="Arial" panose="020B0604020202020204"/>
                        <a:cs typeface="Arial" panose="020B0604020202020204"/>
                      </a:endParaRPr>
                    </a:p>
                  </a:txBody>
                  <a:tcPr marL="85725" marR="85725" marT="85725" marB="85725" anchor="ctr">
                    <a:lnR w="9525">
                      <a:solidFill>
                        <a:srgbClr val="D0D4DA"/>
                      </a:solidFill>
                      <a:prstDash val="solid"/>
                    </a:lnR>
                    <a:lnB w="9525">
                      <a:solidFill>
                        <a:srgbClr val="D0D4DA"/>
                      </a:solidFill>
                      <a:prstDash val="solid"/>
                    </a:lnB>
                    <a:solidFill>
                      <a:srgbClr val="FFFFFF"/>
                    </a:solidFill>
                  </a:tcPr>
                </a:tc>
              </a:tr>
              <a:tr h="473869">
                <a:tc>
                  <a:txBody>
                    <a:bodyPr/>
                    <a:lstStyle/>
                    <a:p>
                      <a:r>
                        <a:rPr sz="1650" b="0">
                          <a:solidFill>
                            <a:srgbClr val="000000"/>
                          </a:solidFill>
                          <a:latin typeface="Arial" panose="020B0604020202020204"/>
                          <a:ea typeface="Arial" panose="020B0604020202020204"/>
                          <a:cs typeface="Arial" panose="020B0604020202020204"/>
                        </a:rPr>
                        <a:t>Magnitude RMSE (dB)</a:t>
                      </a:r>
                      <a:endParaRPr sz="1650" b="0">
                        <a:solidFill>
                          <a:srgbClr val="000000"/>
                        </a:solidFill>
                        <a:latin typeface="Arial" panose="020B0604020202020204"/>
                        <a:ea typeface="Arial" panose="020B0604020202020204"/>
                        <a:cs typeface="Arial" panose="020B0604020202020204"/>
                      </a:endParaRPr>
                    </a:p>
                  </a:txBody>
                  <a:tcPr marL="85725" marR="85725" marT="85725" marB="85725" anchor="ctr">
                    <a:lnL w="9525">
                      <a:solidFill>
                        <a:srgbClr val="D0D4DA"/>
                      </a:solidFill>
                      <a:prstDash val="solid"/>
                    </a:lnL>
                    <a:lnR w="9525">
                      <a:solidFill>
                        <a:srgbClr val="D0D4DA"/>
                      </a:solidFill>
                      <a:prstDash val="solid"/>
                    </a:lnR>
                    <a:lnB w="9525">
                      <a:solidFill>
                        <a:srgbClr val="D0D4DA"/>
                      </a:solidFill>
                      <a:prstDash val="solid"/>
                    </a:lnB>
                    <a:solidFill>
                      <a:srgbClr val="F2F5F8"/>
                    </a:solidFill>
                  </a:tcPr>
                </a:tc>
                <a:tc>
                  <a:txBody>
                    <a:bodyPr/>
                    <a:lstStyle/>
                    <a:p>
                      <a:r>
                        <a:rPr sz="1650" b="1">
                          <a:solidFill>
                            <a:srgbClr val="000000"/>
                          </a:solidFill>
                          <a:latin typeface="Arial" panose="020B0604020202020204"/>
                          <a:ea typeface="Arial" panose="020B0604020202020204"/>
                          <a:cs typeface="Arial" panose="020B0604020202020204"/>
                        </a:rPr>
                        <a:t>2.11</a:t>
                      </a:r>
                      <a:endParaRPr sz="1650" b="1">
                        <a:solidFill>
                          <a:srgbClr val="000000"/>
                        </a:solidFill>
                        <a:latin typeface="Arial" panose="020B0604020202020204"/>
                        <a:ea typeface="Arial" panose="020B0604020202020204"/>
                        <a:cs typeface="Arial" panose="020B0604020202020204"/>
                      </a:endParaRPr>
                    </a:p>
                  </a:txBody>
                  <a:tcPr marL="85725" marR="85725" marT="85725" marB="85725" anchor="ctr">
                    <a:lnR w="9525">
                      <a:solidFill>
                        <a:srgbClr val="D0D4DA"/>
                      </a:solidFill>
                      <a:prstDash val="solid"/>
                    </a:lnR>
                    <a:lnB w="9525">
                      <a:solidFill>
                        <a:srgbClr val="D0D4DA"/>
                      </a:solidFill>
                      <a:prstDash val="solid"/>
                    </a:lnB>
                    <a:solidFill>
                      <a:srgbClr val="F2F5F8"/>
                    </a:solidFill>
                  </a:tcPr>
                </a:tc>
                <a:tc>
                  <a:txBody>
                    <a:bodyPr/>
                    <a:lstStyle/>
                    <a:p>
                      <a:r>
                        <a:rPr sz="1650" b="1">
                          <a:solidFill>
                            <a:srgbClr val="000000"/>
                          </a:solidFill>
                          <a:latin typeface="Arial" panose="020B0604020202020204"/>
                          <a:ea typeface="Arial" panose="020B0604020202020204"/>
                          <a:cs typeface="Arial" panose="020B0604020202020204"/>
                        </a:rPr>
                        <a:t>N/A</a:t>
                      </a:r>
                      <a:endParaRPr sz="1650" b="1">
                        <a:solidFill>
                          <a:srgbClr val="000000"/>
                        </a:solidFill>
                        <a:latin typeface="Arial" panose="020B0604020202020204"/>
                        <a:ea typeface="Arial" panose="020B0604020202020204"/>
                        <a:cs typeface="Arial" panose="020B0604020202020204"/>
                      </a:endParaRPr>
                    </a:p>
                  </a:txBody>
                  <a:tcPr marL="85725" marR="85725" marT="85725" marB="85725" anchor="ctr">
                    <a:lnR w="9525">
                      <a:solidFill>
                        <a:srgbClr val="D0D4DA"/>
                      </a:solidFill>
                      <a:prstDash val="solid"/>
                    </a:lnR>
                    <a:lnB w="9525">
                      <a:solidFill>
                        <a:srgbClr val="D0D4DA"/>
                      </a:solidFill>
                      <a:prstDash val="solid"/>
                    </a:lnB>
                    <a:solidFill>
                      <a:srgbClr val="F2F5F8"/>
                    </a:solidFill>
                  </a:tcPr>
                </a:tc>
              </a:tr>
            </a:tbl>
          </a:graphicData>
        </a:graphic>
      </p:graphicFrame>
      <p:sp>
        <p:nvSpPr>
          <p:cNvPr id="22" name="Peak errors: four representative modes&#10;N/A: not re"/>
          <p:cNvSpPr>
            <a:spLocks noGrp="1"/>
          </p:cNvSpPr>
          <p:nvPr/>
        </p:nvSpPr>
        <p:spPr>
          <a:xfrm>
            <a:off x="6496050" y="5657850"/>
            <a:ext cx="5229225" cy="542925"/>
          </a:xfrm>
          <a:prstGeom prst="rect">
            <a:avLst/>
          </a:prstGeom>
          <a:noFill/>
          <a:ln w="0">
            <a:noFill/>
          </a:ln>
        </p:spPr>
        <p:txBody>
          <a:bodyPr wrap="square" lIns="0" tIns="0" rIns="0" bIns="0" anchor="t">
            <a:noAutofit/>
          </a:bodyPr>
          <a:lstStyle>
            <a:defPPr algn="l">
              <a:defRPr sz="1500" b="0">
                <a:solidFill>
                  <a:srgbClr val="44546A"/>
                </a:solidFill>
                <a:latin typeface="Arial" panose="020B0604020202020204"/>
                <a:ea typeface="Arial" panose="020B0604020202020204"/>
                <a:cs typeface="Arial" panose="020B0604020202020204"/>
              </a:defRPr>
            </a:defPPr>
          </a:lstStyle>
          <a:p>
            <a:pPr algn="l">
              <a:buNone/>
              <a:defRPr sz="1500" b="0">
                <a:solidFill>
                  <a:srgbClr val="44546A"/>
                </a:solidFill>
                <a:latin typeface="Arial" panose="020B0604020202020204"/>
                <a:ea typeface="Arial" panose="020B0604020202020204"/>
                <a:cs typeface="Arial" panose="020B0604020202020204"/>
              </a:defRPr>
            </a:pPr>
            <a:r>
              <a:rPr sz="1500" b="0">
                <a:solidFill>
                  <a:srgbClr val="44546A"/>
                </a:solidFill>
                <a:latin typeface="Arial" panose="020B0604020202020204"/>
                <a:ea typeface="Arial" panose="020B0604020202020204"/>
                <a:cs typeface="Arial" panose="020B0604020202020204"/>
              </a:rPr>
              <a:t>Peak errors: four representative modes</a:t>
            </a:r>
            <a:endParaRPr sz="1500" b="0">
              <a:solidFill>
                <a:srgbClr val="44546A"/>
              </a:solidFill>
              <a:latin typeface="Arial" panose="020B0604020202020204"/>
              <a:ea typeface="Arial" panose="020B0604020202020204"/>
              <a:cs typeface="Arial" panose="020B0604020202020204"/>
            </a:endParaRPr>
          </a:p>
          <a:p>
            <a:pPr algn="l">
              <a:buNone/>
              <a:defRPr sz="1500" b="0">
                <a:solidFill>
                  <a:srgbClr val="44546A"/>
                </a:solidFill>
                <a:latin typeface="Arial" panose="020B0604020202020204"/>
                <a:ea typeface="Arial" panose="020B0604020202020204"/>
                <a:cs typeface="Arial" panose="020B0604020202020204"/>
              </a:defRPr>
            </a:pPr>
            <a:r>
              <a:rPr sz="1500" b="0">
                <a:solidFill>
                  <a:srgbClr val="44546A"/>
                </a:solidFill>
                <a:latin typeface="Arial" panose="020B0604020202020204"/>
                <a:ea typeface="Arial" panose="020B0604020202020204"/>
                <a:cs typeface="Arial" panose="020B0604020202020204"/>
              </a:rPr>
              <a:t>N/A: not reported for the grey-box result</a:t>
            </a:r>
            <a:endParaRPr sz="1500" b="0">
              <a:solidFill>
                <a:srgbClr val="44546A"/>
              </a:solidFill>
              <a:latin typeface="Arial" panose="020B0604020202020204"/>
              <a:ea typeface="Arial" panose="020B0604020202020204"/>
              <a:cs typeface="Arial" panose="020B0604020202020204"/>
            </a:endParaRPr>
          </a:p>
        </p:txBody>
      </p:sp>
      <p:sp>
        <p:nvSpPr>
          <p:cNvPr id="23" name="Y. Miao et al., Fig. 9 and Table 2. Stepped-sine a"/>
          <p:cNvSpPr>
            <a:spLocks noGrp="1"/>
          </p:cNvSpPr>
          <p:nvPr/>
        </p:nvSpPr>
        <p:spPr>
          <a:xfrm>
            <a:off x="323850" y="6305550"/>
            <a:ext cx="11334750" cy="180975"/>
          </a:xfrm>
          <a:prstGeom prst="rect">
            <a:avLst/>
          </a:prstGeom>
          <a:noFill/>
          <a:ln w="0">
            <a:noFill/>
          </a:ln>
        </p:spPr>
        <p:txBody>
          <a:bodyPr wrap="square" lIns="0" tIns="0" rIns="0" bIns="0" anchor="t">
            <a:noAutofit/>
          </a:bodyPr>
          <a:lstStyle>
            <a:defPPr algn="l">
              <a:defRPr sz="975" b="0">
                <a:solidFill>
                  <a:srgbClr val="44546A"/>
                </a:solidFill>
                <a:latin typeface="Arial" panose="020B0604020202020204"/>
                <a:ea typeface="Arial" panose="020B0604020202020204"/>
                <a:cs typeface="Arial" panose="020B0604020202020204"/>
              </a:defRPr>
            </a:defPPr>
          </a:lstStyle>
          <a:p>
            <a:pPr algn="l">
              <a:buNone/>
              <a:defRPr sz="975" b="0">
                <a:solidFill>
                  <a:srgbClr val="44546A"/>
                </a:solidFill>
                <a:latin typeface="Arial" panose="020B0604020202020204"/>
                <a:ea typeface="Arial" panose="020B0604020202020204"/>
                <a:cs typeface="Arial" panose="020B0604020202020204"/>
              </a:defRPr>
            </a:pPr>
            <a:r>
              <a:rPr sz="975" b="0">
                <a:solidFill>
                  <a:srgbClr val="44546A"/>
                </a:solidFill>
                <a:latin typeface="Arial" panose="020B0604020202020204"/>
                <a:ea typeface="Arial" panose="020B0604020202020204"/>
                <a:cs typeface="Arial" panose="020B0604020202020204"/>
              </a:rPr>
              <a:t>Y. Miao et al., Fig. 9 and Table 2. Stepped-sine acquisition: 396 points × 5 s = 1980 s.</a:t>
            </a:r>
            <a:endParaRPr sz="975" b="0">
              <a:solidFill>
                <a:srgbClr val="44546A"/>
              </a:solidFill>
              <a:latin typeface="Arial" panose="020B0604020202020204"/>
              <a:ea typeface="Arial" panose="020B0604020202020204"/>
              <a:cs typeface="Arial" panose="020B0604020202020204"/>
            </a:endParaRPr>
          </a:p>
        </p:txBody>
      </p:sp>
      <p:pic>
        <p:nvPicPr>
          <p:cNvPr id="24" name="图片 23"/>
          <p:cNvPicPr>
            <a:picLocks noChangeAspect="1"/>
          </p:cNvPicPr>
          <p:nvPr/>
        </p:nvPicPr>
        <p:blipFill>
          <a:blip r:embed="rId2"/>
          <a:stretch>
            <a:fillRect/>
          </a:stretch>
        </p:blipFill>
        <p:spPr>
          <a:xfrm>
            <a:off x="9232411" y="118777"/>
            <a:ext cx="1141248" cy="671798"/>
          </a:xfrm>
          <a:prstGeom prst="rect">
            <a:avLst/>
          </a:prstGeom>
        </p:spPr>
      </p:pic>
      <p:pic>
        <p:nvPicPr>
          <p:cNvPr id="25" name="图片 24"/>
          <p:cNvPicPr>
            <a:picLocks noChangeAspect="1"/>
          </p:cNvPicPr>
          <p:nvPr/>
        </p:nvPicPr>
        <p:blipFill>
          <a:blip r:embed="rId3"/>
          <a:stretch>
            <a:fillRect/>
          </a:stretch>
        </p:blipFill>
        <p:spPr>
          <a:xfrm>
            <a:off x="10457935" y="0"/>
            <a:ext cx="826467" cy="808101"/>
          </a:xfrm>
          <a:prstGeom prst="rect">
            <a:avLst/>
          </a:prstGeom>
        </p:spPr>
      </p:pic>
      <p:pic>
        <p:nvPicPr>
          <p:cNvPr id="26" name="图片 25"/>
          <p:cNvPicPr>
            <a:picLocks noChangeAspect="1"/>
          </p:cNvPicPr>
          <p:nvPr/>
        </p:nvPicPr>
        <p:blipFill>
          <a:blip r:embed="rId4"/>
          <a:stretch>
            <a:fillRect/>
          </a:stretch>
        </p:blipFill>
        <p:spPr>
          <a:xfrm>
            <a:off x="11288459" y="42672"/>
            <a:ext cx="768382" cy="768382"/>
          </a:xfrm>
          <a:prstGeom prst="rect">
            <a:avLst/>
          </a:prstGeom>
        </p:spPr>
      </p:pic>
      <p:sp>
        <p:nvSpPr>
          <p:cNvPr id="27" name="21"/>
          <p:cNvSpPr>
            <a:spLocks noGrp="1"/>
          </p:cNvSpPr>
          <p:nvPr/>
        </p:nvSpPr>
        <p:spPr>
          <a:xfrm>
            <a:off x="11668125" y="6600825"/>
            <a:ext cx="428625" cy="200025"/>
          </a:xfrm>
          <a:prstGeom prst="rect">
            <a:avLst/>
          </a:prstGeom>
          <a:noFill/>
          <a:ln w="0">
            <a:noFill/>
          </a:ln>
        </p:spPr>
        <p:txBody>
          <a:bodyPr wrap="square" lIns="0" tIns="0" rIns="0" bIns="0" anchor="t">
            <a:noAutofit/>
          </a:bodyPr>
          <a:lstStyle>
            <a:defPPr algn="r">
              <a:defRPr sz="1200" b="0">
                <a:solidFill>
                  <a:srgbClr val="FFFFFF"/>
                </a:solidFill>
                <a:latin typeface="Arial" panose="020B0604020202020204"/>
                <a:ea typeface="Arial" panose="020B0604020202020204"/>
                <a:cs typeface="Arial" panose="020B0604020202020204"/>
              </a:defRPr>
            </a:defPPr>
          </a:lstStyle>
          <a:p>
            <a:pPr algn="r">
              <a:defRPr sz="1200" b="0">
                <a:solidFill>
                  <a:srgbClr val="FFFFFF"/>
                </a:solidFill>
                <a:latin typeface="Arial" panose="020B0604020202020204"/>
                <a:ea typeface="Arial" panose="020B0604020202020204"/>
                <a:cs typeface="Arial" panose="020B0604020202020204"/>
              </a:defRPr>
            </a:pPr>
            <a:r>
              <a:rPr lang="en-US" sz="1200" b="0">
                <a:solidFill>
                  <a:srgbClr val="FFFFFF"/>
                </a:solidFill>
                <a:latin typeface="Arial" panose="020B0604020202020204"/>
                <a:ea typeface="Arial" panose="020B0604020202020204"/>
                <a:cs typeface="Arial" panose="020B0604020202020204"/>
              </a:rPr>
              <a:t>19</a:t>
            </a:r>
            <a:endParaRPr lang="en-US" sz="1200" b="0">
              <a:solidFill>
                <a:srgbClr val="FFFFFF"/>
              </a:solidFill>
              <a:latin typeface="Arial" panose="020B0604020202020204"/>
              <a:ea typeface="Arial" panose="020B0604020202020204"/>
              <a:cs typeface="Arial" panose="020B0604020202020204"/>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 name="标题 15"/>
          <p:cNvSpPr>
            <a:spLocks noGrp="1"/>
          </p:cNvSpPr>
          <p:nvPr/>
        </p:nvSpPr>
        <p:spPr>
          <a:xfrm>
            <a:off x="2395220" y="215265"/>
            <a:ext cx="6505575" cy="685800"/>
          </a:xfrm>
          <a:prstGeom prst="rect">
            <a:avLst/>
          </a:prstGeom>
        </p:spPr>
        <p:txBody>
          <a:bodyPr wrap="none" lIns="0" tIns="0" rIns="0" bIns="0" anchor="ctr">
            <a:noAutofit/>
          </a:bodyPr>
          <a:lstStyle>
            <a:defPPr algn="ctr">
              <a:defRPr sz="2775" b="1">
                <a:solidFill>
                  <a:srgbClr val="000000"/>
                </a:solidFill>
                <a:latin typeface="Arial" panose="020B0604020202020204"/>
                <a:ea typeface="Arial" panose="020B0604020202020204"/>
                <a:cs typeface="Arial" panose="020B0604020202020204"/>
              </a:defRPr>
            </a:defPPr>
            <a:lvl1pPr algn="l" defTabSz="914400">
              <a:lnSpc>
                <a:spcPct val="90000"/>
              </a:lnSpc>
              <a:spcBef>
                <a:spcPct val="0"/>
              </a:spcBef>
              <a:buNone/>
              <a:defRPr sz="3600" b="1" kern="1200">
                <a:solidFill>
                  <a:schemeClr val="tx1"/>
                </a:solidFill>
                <a:latin typeface="Times New Roman" panose="02020603050405020304"/>
                <a:ea typeface="Times New Roman" panose="02020603050405020304"/>
                <a:cs typeface="Times New Roman" panose="02020603050405020304"/>
              </a:defRPr>
            </a:lvl1pPr>
          </a:lstStyle>
          <a:p>
            <a:pPr algn="ctr">
              <a:buNone/>
              <a:defRPr sz="2775" b="1">
                <a:solidFill>
                  <a:srgbClr val="000000"/>
                </a:solidFill>
                <a:latin typeface="Arial" panose="020B0604020202020204"/>
                <a:ea typeface="Arial" panose="020B0604020202020204"/>
                <a:cs typeface="Arial" panose="020B0604020202020204"/>
              </a:defRPr>
            </a:pPr>
            <a:r>
              <a:rPr sz="2775" b="1">
                <a:solidFill>
                  <a:srgbClr val="000000"/>
                </a:solidFill>
                <a:latin typeface="Arial" panose="020B0604020202020204"/>
                <a:ea typeface="Arial" panose="020B0604020202020204"/>
                <a:cs typeface="Arial" panose="020B0604020202020204"/>
              </a:rPr>
              <a:t>Duration and Excitation Strength</a:t>
            </a:r>
            <a:endParaRPr sz="2775" b="1">
              <a:solidFill>
                <a:srgbClr val="000000"/>
              </a:solidFill>
              <a:latin typeface="Arial" panose="020B0604020202020204"/>
              <a:ea typeface="Arial" panose="020B0604020202020204"/>
              <a:cs typeface="Arial" panose="020B0604020202020204"/>
            </a:endParaRPr>
          </a:p>
        </p:txBody>
      </p:sp>
      <p:pic>
        <p:nvPicPr>
          <p:cNvPr id="17" name="图片 16"/>
          <p:cNvPicPr>
            <a:picLocks noChangeAspect="1"/>
          </p:cNvPicPr>
          <p:nvPr/>
        </p:nvPicPr>
        <p:blipFill>
          <a:blip r:embed="rId1"/>
          <a:stretch>
            <a:fillRect/>
          </a:stretch>
        </p:blipFill>
        <p:spPr>
          <a:xfrm>
            <a:off x="1248955" y="2300605"/>
            <a:ext cx="8492035" cy="3581400"/>
          </a:xfrm>
          <a:prstGeom prst="rect">
            <a:avLst/>
          </a:prstGeom>
        </p:spPr>
      </p:pic>
      <p:sp>
        <p:nvSpPr>
          <p:cNvPr id="18" name="矩形 17"/>
          <p:cNvSpPr>
            <a:spLocks noGrp="1"/>
          </p:cNvSpPr>
          <p:nvPr/>
        </p:nvSpPr>
        <p:spPr>
          <a:xfrm>
            <a:off x="314325" y="5882005"/>
            <a:ext cx="11525250" cy="409575"/>
          </a:xfrm>
          <a:prstGeom prst="rect">
            <a:avLst/>
          </a:prstGeom>
          <a:solidFill>
            <a:srgbClr val="E9F0FF"/>
          </a:solidFill>
          <a:ln w="0">
            <a:noFill/>
            <a:prstDash val="solid"/>
          </a:ln>
        </p:spPr>
      </p:sp>
      <p:sp>
        <p:nvSpPr>
          <p:cNvPr id="19" name="For this configuration: moderate-to-large excitati"/>
          <p:cNvSpPr>
            <a:spLocks noGrp="1"/>
          </p:cNvSpPr>
          <p:nvPr/>
        </p:nvSpPr>
        <p:spPr>
          <a:xfrm>
            <a:off x="447675" y="5931535"/>
            <a:ext cx="11249025" cy="323850"/>
          </a:xfrm>
          <a:prstGeom prst="rect">
            <a:avLst/>
          </a:prstGeom>
          <a:noFill/>
          <a:ln w="0">
            <a:noFill/>
          </a:ln>
        </p:spPr>
        <p:txBody>
          <a:bodyPr wrap="square" lIns="0" tIns="0" rIns="0" bIns="0" anchor="t">
            <a:noAutofit/>
          </a:bodyPr>
          <a:lstStyle>
            <a:defPPr algn="l">
              <a:defRPr sz="1800" b="1">
                <a:solidFill>
                  <a:srgbClr val="2B519A"/>
                </a:solidFill>
                <a:latin typeface="Arial" panose="020B0604020202020204"/>
                <a:ea typeface="Arial" panose="020B0604020202020204"/>
                <a:cs typeface="Arial" panose="020B0604020202020204"/>
              </a:defRPr>
            </a:defPPr>
          </a:lstStyle>
          <a:p>
            <a:pPr algn="l">
              <a:buNone/>
              <a:defRPr sz="1800" b="1">
                <a:solidFill>
                  <a:srgbClr val="2B519A"/>
                </a:solidFill>
                <a:latin typeface="Arial" panose="020B0604020202020204"/>
                <a:ea typeface="Arial" panose="020B0604020202020204"/>
                <a:cs typeface="Arial" panose="020B0604020202020204"/>
              </a:defRPr>
            </a:pPr>
            <a:r>
              <a:rPr sz="1800" b="1">
                <a:solidFill>
                  <a:srgbClr val="2B519A"/>
                </a:solidFill>
                <a:latin typeface="Arial" panose="020B0604020202020204"/>
                <a:ea typeface="Arial" panose="020B0604020202020204"/>
                <a:cs typeface="Arial" panose="020B0604020202020204"/>
              </a:rPr>
              <a:t>For this configuration: moderate-to-large excitation and roughly 2–10 s.</a:t>
            </a:r>
            <a:endParaRPr sz="1800" b="1">
              <a:solidFill>
                <a:srgbClr val="2B519A"/>
              </a:solidFill>
              <a:latin typeface="Arial" panose="020B0604020202020204"/>
              <a:ea typeface="Arial" panose="020B0604020202020204"/>
              <a:cs typeface="Arial" panose="020B0604020202020204"/>
            </a:endParaRPr>
          </a:p>
        </p:txBody>
      </p:sp>
      <p:sp>
        <p:nvSpPr>
          <p:cNvPr id="20" name="Y. Miao et al., Fig. 11(a,b). Duration preference "/>
          <p:cNvSpPr>
            <a:spLocks noGrp="1"/>
          </p:cNvSpPr>
          <p:nvPr/>
        </p:nvSpPr>
        <p:spPr>
          <a:xfrm>
            <a:off x="323850" y="6305550"/>
            <a:ext cx="11334750" cy="180975"/>
          </a:xfrm>
          <a:prstGeom prst="rect">
            <a:avLst/>
          </a:prstGeom>
          <a:noFill/>
          <a:ln w="0">
            <a:noFill/>
          </a:ln>
        </p:spPr>
        <p:txBody>
          <a:bodyPr wrap="square" lIns="0" tIns="0" rIns="0" bIns="0" anchor="t">
            <a:noAutofit/>
          </a:bodyPr>
          <a:lstStyle>
            <a:defPPr algn="l">
              <a:defRPr sz="975" b="0">
                <a:solidFill>
                  <a:srgbClr val="44546A"/>
                </a:solidFill>
                <a:latin typeface="Arial" panose="020B0604020202020204"/>
                <a:ea typeface="Arial" panose="020B0604020202020204"/>
                <a:cs typeface="Arial" panose="020B0604020202020204"/>
              </a:defRPr>
            </a:defPPr>
          </a:lstStyle>
          <a:p>
            <a:pPr algn="l">
              <a:buNone/>
              <a:defRPr sz="975" b="0">
                <a:solidFill>
                  <a:srgbClr val="44546A"/>
                </a:solidFill>
                <a:latin typeface="Arial" panose="020B0604020202020204"/>
                <a:ea typeface="Arial" panose="020B0604020202020204"/>
                <a:cs typeface="Arial" panose="020B0604020202020204"/>
              </a:defRPr>
            </a:pPr>
            <a:r>
              <a:rPr sz="975" b="0">
                <a:solidFill>
                  <a:srgbClr val="44546A"/>
                </a:solidFill>
                <a:latin typeface="Arial" panose="020B0604020202020204"/>
                <a:ea typeface="Arial" panose="020B0604020202020204"/>
                <a:cs typeface="Arial" panose="020B0604020202020204"/>
              </a:rPr>
              <a:t>Y. Miao et al., Fig. 11(a,b). Duration preference depends on sampling constraints.</a:t>
            </a:r>
            <a:endParaRPr sz="975" b="0">
              <a:solidFill>
                <a:srgbClr val="44546A"/>
              </a:solidFill>
              <a:latin typeface="Arial" panose="020B0604020202020204"/>
              <a:ea typeface="Arial" panose="020B0604020202020204"/>
              <a:cs typeface="Arial" panose="020B0604020202020204"/>
            </a:endParaRPr>
          </a:p>
        </p:txBody>
      </p:sp>
      <p:pic>
        <p:nvPicPr>
          <p:cNvPr id="21" name="图片 20"/>
          <p:cNvPicPr>
            <a:picLocks noChangeAspect="1"/>
          </p:cNvPicPr>
          <p:nvPr/>
        </p:nvPicPr>
        <p:blipFill>
          <a:blip r:embed="rId2"/>
          <a:stretch>
            <a:fillRect/>
          </a:stretch>
        </p:blipFill>
        <p:spPr>
          <a:xfrm>
            <a:off x="9232411" y="118777"/>
            <a:ext cx="1141248" cy="671798"/>
          </a:xfrm>
          <a:prstGeom prst="rect">
            <a:avLst/>
          </a:prstGeom>
        </p:spPr>
      </p:pic>
      <p:pic>
        <p:nvPicPr>
          <p:cNvPr id="22" name="图片 21"/>
          <p:cNvPicPr>
            <a:picLocks noChangeAspect="1"/>
          </p:cNvPicPr>
          <p:nvPr/>
        </p:nvPicPr>
        <p:blipFill>
          <a:blip r:embed="rId3"/>
          <a:stretch>
            <a:fillRect/>
          </a:stretch>
        </p:blipFill>
        <p:spPr>
          <a:xfrm>
            <a:off x="10457935" y="0"/>
            <a:ext cx="826467" cy="808101"/>
          </a:xfrm>
          <a:prstGeom prst="rect">
            <a:avLst/>
          </a:prstGeom>
        </p:spPr>
      </p:pic>
      <p:pic>
        <p:nvPicPr>
          <p:cNvPr id="23" name="图片 22"/>
          <p:cNvPicPr>
            <a:picLocks noChangeAspect="1"/>
          </p:cNvPicPr>
          <p:nvPr/>
        </p:nvPicPr>
        <p:blipFill>
          <a:blip r:embed="rId4"/>
          <a:stretch>
            <a:fillRect/>
          </a:stretch>
        </p:blipFill>
        <p:spPr>
          <a:xfrm>
            <a:off x="11288459" y="42672"/>
            <a:ext cx="768382" cy="768382"/>
          </a:xfrm>
          <a:prstGeom prst="rect">
            <a:avLst/>
          </a:prstGeom>
        </p:spPr>
      </p:pic>
      <p:sp>
        <p:nvSpPr>
          <p:cNvPr id="24" name="22"/>
          <p:cNvSpPr>
            <a:spLocks noGrp="1"/>
          </p:cNvSpPr>
          <p:nvPr/>
        </p:nvSpPr>
        <p:spPr>
          <a:xfrm>
            <a:off x="11668125" y="6600825"/>
            <a:ext cx="428625" cy="200025"/>
          </a:xfrm>
          <a:prstGeom prst="rect">
            <a:avLst/>
          </a:prstGeom>
          <a:noFill/>
          <a:ln w="0">
            <a:noFill/>
          </a:ln>
        </p:spPr>
        <p:txBody>
          <a:bodyPr wrap="square" lIns="0" tIns="0" rIns="0" bIns="0" anchor="t">
            <a:noAutofit/>
          </a:bodyPr>
          <a:lstStyle>
            <a:defPPr algn="r">
              <a:defRPr sz="1200" b="0">
                <a:solidFill>
                  <a:srgbClr val="FFFFFF"/>
                </a:solidFill>
                <a:latin typeface="Arial" panose="020B0604020202020204"/>
                <a:ea typeface="Arial" panose="020B0604020202020204"/>
                <a:cs typeface="Arial" panose="020B0604020202020204"/>
              </a:defRPr>
            </a:defPPr>
          </a:lstStyle>
          <a:p>
            <a:pPr algn="r">
              <a:defRPr sz="1200" b="0">
                <a:solidFill>
                  <a:srgbClr val="FFFFFF"/>
                </a:solidFill>
                <a:latin typeface="Arial" panose="020B0604020202020204"/>
                <a:ea typeface="Arial" panose="020B0604020202020204"/>
                <a:cs typeface="Arial" panose="020B0604020202020204"/>
              </a:defRPr>
            </a:pPr>
            <a:r>
              <a:rPr lang="en-US" sz="1200" b="0">
                <a:solidFill>
                  <a:srgbClr val="FFFFFF"/>
                </a:solidFill>
                <a:latin typeface="Arial" panose="020B0604020202020204"/>
                <a:ea typeface="Arial" panose="020B0604020202020204"/>
                <a:cs typeface="Arial" panose="020B0604020202020204"/>
              </a:rPr>
              <a:t>20</a:t>
            </a:r>
            <a:endParaRPr lang="en-US" sz="1200" b="0">
              <a:solidFill>
                <a:srgbClr val="FFFFFF"/>
              </a:solidFill>
              <a:latin typeface="Arial" panose="020B0604020202020204"/>
              <a:ea typeface="Arial" panose="020B0604020202020204"/>
              <a:cs typeface="Arial" panose="020B0604020202020204"/>
            </a:endParaRPr>
          </a:p>
        </p:txBody>
      </p:sp>
      <p:sp>
        <p:nvSpPr>
          <p:cNvPr id="14" name="矩形 13"/>
          <p:cNvSpPr>
            <a:spLocks noGrp="1"/>
          </p:cNvSpPr>
          <p:nvPr/>
        </p:nvSpPr>
        <p:spPr>
          <a:xfrm>
            <a:off x="304800" y="1038225"/>
            <a:ext cx="11525250" cy="976630"/>
          </a:xfrm>
          <a:prstGeom prst="rect">
            <a:avLst/>
          </a:prstGeom>
          <a:noFill/>
          <a:ln w="0">
            <a:noFill/>
          </a:ln>
        </p:spPr>
        <p:txBody>
          <a:bodyPr wrap="square" lIns="0" tIns="0" rIns="0" bIns="0" anchor="t">
            <a:noAutofit/>
          </a:bodyPr>
          <a:lstStyle>
            <a:defPPr algn="l">
              <a:defRPr sz="1875" b="0">
                <a:solidFill>
                  <a:srgbClr val="000000"/>
                </a:solidFill>
                <a:latin typeface="Arial" panose="020B0604020202020204"/>
                <a:ea typeface="Arial" panose="020B0604020202020204"/>
                <a:cs typeface="Arial" panose="020B0604020202020204"/>
              </a:defRPr>
            </a:defPPr>
          </a:lstStyle>
          <a:p>
            <a:pPr marL="228600" indent="-114300" algn="l">
              <a:spcAft>
                <a:spcPts val="800"/>
              </a:spcAft>
              <a:buChar char="•"/>
              <a:defRPr sz="1875" b="0">
                <a:solidFill>
                  <a:srgbClr val="000000"/>
                </a:solidFill>
                <a:latin typeface="Arial" panose="020B0604020202020204"/>
                <a:ea typeface="Arial" panose="020B0604020202020204"/>
                <a:cs typeface="Arial" panose="020B0604020202020204"/>
              </a:defRPr>
            </a:pPr>
            <a:r>
              <a:t>CM1-1 at Epeak = 17 MV/m with approximately fixed acquired sample count.</a:t>
            </a:r>
          </a:p>
          <a:p>
            <a:pPr marL="228600" indent="-114300" algn="l">
              <a:spcAft>
                <a:spcPts val="800"/>
              </a:spcAft>
              <a:buChar char="•"/>
              <a:defRPr sz="1875" b="0">
                <a:solidFill>
                  <a:srgbClr val="000000"/>
                </a:solidFill>
                <a:latin typeface="Arial" panose="020B0604020202020204"/>
                <a:ea typeface="Arial" panose="020B0604020202020204"/>
                <a:cs typeface="Arial" panose="020B0604020202020204"/>
              </a:defRPr>
            </a:pPr>
            <a:r>
              <a:rPr lang="en-US"/>
              <a:t>A</a:t>
            </a:r>
            <a:r>
              <a:rPr lang="en-US" baseline="-25000"/>
              <a:t>nom</a:t>
            </a:r>
            <a:r>
              <a:rPr lang="en-US"/>
              <a:t>: </a:t>
            </a:r>
            <a:r>
              <a:rPr lang="en-US" altLang="zh-CN"/>
              <a:t> Nominal squared-field excitation strength of chirp signal</a:t>
            </a:r>
            <a:endParaRPr lang="en-US" altLang="zh-CN"/>
          </a:p>
          <a:p>
            <a:pPr marL="228600" indent="-114300" algn="l">
              <a:spcAft>
                <a:spcPts val="800"/>
              </a:spcAft>
              <a:buChar char="•"/>
              <a:defRPr sz="1875" b="0">
                <a:solidFill>
                  <a:srgbClr val="000000"/>
                </a:solidFill>
                <a:latin typeface="Arial" panose="020B0604020202020204"/>
                <a:ea typeface="Arial" panose="020B0604020202020204"/>
                <a:cs typeface="Arial" panose="020B0604020202020204"/>
              </a:defRPr>
            </a:pPr>
            <a:r>
              <a:rPr lang="en-US" altLang="zh-CN"/>
              <a:t>T</a:t>
            </a:r>
            <a:r>
              <a:rPr lang="en-US" altLang="zh-CN" baseline="-25000"/>
              <a:t>chirp</a:t>
            </a:r>
            <a:r>
              <a:rPr lang="en-US" altLang="zh-CN"/>
              <a:t>: Chirp sweep duration</a:t>
            </a:r>
            <a:endParaRPr lang="en-US" altLang="zh-CN"/>
          </a:p>
        </p:txBody>
      </p:sp>
      <p:sp>
        <p:nvSpPr>
          <p:cNvPr id="15" name="Magnitude RMSE"/>
          <p:cNvSpPr>
            <a:spLocks noGrp="1"/>
          </p:cNvSpPr>
          <p:nvPr/>
        </p:nvSpPr>
        <p:spPr>
          <a:xfrm>
            <a:off x="1168400" y="2242185"/>
            <a:ext cx="4533900" cy="333375"/>
          </a:xfrm>
          <a:prstGeom prst="rect">
            <a:avLst/>
          </a:prstGeom>
          <a:noFill/>
          <a:ln w="0">
            <a:noFill/>
          </a:ln>
        </p:spPr>
        <p:txBody>
          <a:bodyPr wrap="square" lIns="0" tIns="0" rIns="0" bIns="0" anchor="t">
            <a:noAutofit/>
          </a:bodyPr>
          <a:lstStyle>
            <a:defPPr algn="ctr">
              <a:defRPr sz="2025" b="1">
                <a:solidFill>
                  <a:srgbClr val="2B519A"/>
                </a:solidFill>
                <a:latin typeface="Arial" panose="020B0604020202020204"/>
                <a:ea typeface="Arial" panose="020B0604020202020204"/>
                <a:cs typeface="Arial" panose="020B0604020202020204"/>
              </a:defRPr>
            </a:defPPr>
          </a:lstStyle>
          <a:p>
            <a:pPr algn="ctr">
              <a:buNone/>
              <a:defRPr sz="2025" b="1">
                <a:solidFill>
                  <a:srgbClr val="2B519A"/>
                </a:solidFill>
                <a:latin typeface="Arial" panose="020B0604020202020204"/>
                <a:ea typeface="Arial" panose="020B0604020202020204"/>
                <a:cs typeface="Arial" panose="020B0604020202020204"/>
              </a:defRPr>
            </a:pPr>
            <a:r>
              <a:rPr sz="1800" b="1">
                <a:solidFill>
                  <a:srgbClr val="2B519A"/>
                </a:solidFill>
                <a:latin typeface="Arial" panose="020B0604020202020204"/>
                <a:ea typeface="Arial" panose="020B0604020202020204"/>
                <a:cs typeface="Arial" panose="020B0604020202020204"/>
              </a:rPr>
              <a:t>Magnitude RMSE</a:t>
            </a:r>
            <a:endParaRPr sz="1800" b="1">
              <a:solidFill>
                <a:srgbClr val="2B519A"/>
              </a:solidFill>
              <a:latin typeface="Arial" panose="020B0604020202020204"/>
              <a:ea typeface="Arial" panose="020B0604020202020204"/>
              <a:cs typeface="Arial" panose="020B0604020202020204"/>
            </a:endParaRPr>
          </a:p>
        </p:txBody>
      </p:sp>
      <p:sp>
        <p:nvSpPr>
          <p:cNvPr id="16" name="Mean modal-frequency difference"/>
          <p:cNvSpPr>
            <a:spLocks noGrp="1"/>
          </p:cNvSpPr>
          <p:nvPr/>
        </p:nvSpPr>
        <p:spPr>
          <a:xfrm>
            <a:off x="5342890" y="2242185"/>
            <a:ext cx="4933950" cy="333375"/>
          </a:xfrm>
          <a:prstGeom prst="rect">
            <a:avLst/>
          </a:prstGeom>
          <a:noFill/>
          <a:ln w="0">
            <a:noFill/>
          </a:ln>
        </p:spPr>
        <p:txBody>
          <a:bodyPr wrap="square" lIns="0" tIns="0" rIns="0" bIns="0" anchor="t">
            <a:noAutofit/>
          </a:bodyPr>
          <a:lstStyle>
            <a:defPPr algn="ctr">
              <a:defRPr sz="2025" b="1">
                <a:solidFill>
                  <a:srgbClr val="2B519A"/>
                </a:solidFill>
                <a:latin typeface="Arial" panose="020B0604020202020204"/>
                <a:ea typeface="Arial" panose="020B0604020202020204"/>
                <a:cs typeface="Arial" panose="020B0604020202020204"/>
              </a:defRPr>
            </a:defPPr>
          </a:lstStyle>
          <a:p>
            <a:pPr algn="ctr">
              <a:buNone/>
              <a:defRPr sz="2025" b="1">
                <a:solidFill>
                  <a:srgbClr val="2B519A"/>
                </a:solidFill>
                <a:latin typeface="Arial" panose="020B0604020202020204"/>
                <a:ea typeface="Arial" panose="020B0604020202020204"/>
                <a:cs typeface="Arial" panose="020B0604020202020204"/>
              </a:defRPr>
            </a:pPr>
            <a:r>
              <a:rPr sz="1800" b="1">
                <a:solidFill>
                  <a:srgbClr val="2B519A"/>
                </a:solidFill>
                <a:latin typeface="Arial" panose="020B0604020202020204"/>
                <a:ea typeface="Arial" panose="020B0604020202020204"/>
                <a:cs typeface="Arial" panose="020B0604020202020204"/>
              </a:rPr>
              <a:t>Mean modal-frequency difference</a:t>
            </a:r>
            <a:endParaRPr sz="1800" b="1">
              <a:solidFill>
                <a:srgbClr val="2B519A"/>
              </a:solidFill>
              <a:latin typeface="Arial" panose="020B0604020202020204"/>
              <a:ea typeface="Arial" panose="020B0604020202020204"/>
              <a:cs typeface="Arial" panose="020B0604020202020204"/>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 name="标题 15"/>
          <p:cNvSpPr>
            <a:spLocks noGrp="1"/>
          </p:cNvSpPr>
          <p:nvPr/>
        </p:nvSpPr>
        <p:spPr>
          <a:xfrm>
            <a:off x="2097405" y="244475"/>
            <a:ext cx="6505575" cy="685800"/>
          </a:xfrm>
          <a:prstGeom prst="rect">
            <a:avLst/>
          </a:prstGeom>
        </p:spPr>
        <p:txBody>
          <a:bodyPr wrap="none" lIns="0" tIns="0" rIns="0" bIns="0" anchor="ctr">
            <a:noAutofit/>
          </a:bodyPr>
          <a:lstStyle>
            <a:defPPr algn="ctr">
              <a:defRPr sz="2775" b="1">
                <a:solidFill>
                  <a:srgbClr val="000000"/>
                </a:solidFill>
                <a:latin typeface="Arial" panose="020B0604020202020204"/>
                <a:ea typeface="Arial" panose="020B0604020202020204"/>
                <a:cs typeface="Arial" panose="020B0604020202020204"/>
              </a:defRPr>
            </a:defPPr>
            <a:lvl1pPr algn="l" defTabSz="914400">
              <a:lnSpc>
                <a:spcPct val="90000"/>
              </a:lnSpc>
              <a:spcBef>
                <a:spcPct val="0"/>
              </a:spcBef>
              <a:buNone/>
              <a:defRPr sz="3600" b="1" kern="1200">
                <a:solidFill>
                  <a:schemeClr val="tx1"/>
                </a:solidFill>
                <a:latin typeface="Times New Roman" panose="02020603050405020304"/>
                <a:ea typeface="Times New Roman" panose="02020603050405020304"/>
                <a:cs typeface="Times New Roman" panose="02020603050405020304"/>
              </a:defRPr>
            </a:lvl1pPr>
          </a:lstStyle>
          <a:p>
            <a:pPr algn="ctr">
              <a:buNone/>
              <a:defRPr sz="2775" b="1">
                <a:solidFill>
                  <a:srgbClr val="000000"/>
                </a:solidFill>
                <a:latin typeface="Arial" panose="020B0604020202020204"/>
                <a:ea typeface="Arial" panose="020B0604020202020204"/>
                <a:cs typeface="Arial" panose="020B0604020202020204"/>
              </a:defRPr>
            </a:pPr>
            <a:r>
              <a:rPr sz="2775" b="1">
                <a:solidFill>
                  <a:srgbClr val="000000"/>
                </a:solidFill>
                <a:latin typeface="Arial" panose="020B0604020202020204"/>
                <a:ea typeface="Arial" panose="020B0604020202020204"/>
                <a:cs typeface="Arial" panose="020B0604020202020204"/>
              </a:rPr>
              <a:t>Influence of LLRF PI Settings</a:t>
            </a:r>
            <a:endParaRPr sz="2775" b="1">
              <a:solidFill>
                <a:srgbClr val="000000"/>
              </a:solidFill>
              <a:latin typeface="Arial" panose="020B0604020202020204"/>
              <a:ea typeface="Arial" panose="020B0604020202020204"/>
              <a:cs typeface="Arial" panose="020B0604020202020204"/>
            </a:endParaRPr>
          </a:p>
        </p:txBody>
      </p:sp>
      <p:sp>
        <p:nvSpPr>
          <p:cNvPr id="14" name="矩形 13"/>
          <p:cNvSpPr>
            <a:spLocks noGrp="1"/>
          </p:cNvSpPr>
          <p:nvPr/>
        </p:nvSpPr>
        <p:spPr>
          <a:xfrm>
            <a:off x="304800" y="1038225"/>
            <a:ext cx="11525250" cy="581025"/>
          </a:xfrm>
          <a:prstGeom prst="rect">
            <a:avLst/>
          </a:prstGeom>
          <a:noFill/>
          <a:ln w="0">
            <a:noFill/>
          </a:ln>
        </p:spPr>
        <p:txBody>
          <a:bodyPr wrap="square" lIns="0" tIns="0" rIns="0" bIns="0" anchor="t">
            <a:noAutofit/>
          </a:bodyPr>
          <a:lstStyle>
            <a:defPPr algn="l">
              <a:defRPr sz="1875" b="0">
                <a:solidFill>
                  <a:srgbClr val="000000"/>
                </a:solidFill>
                <a:latin typeface="Arial" panose="020B0604020202020204"/>
                <a:ea typeface="Arial" panose="020B0604020202020204"/>
                <a:cs typeface="Arial" panose="020B0604020202020204"/>
              </a:defRPr>
            </a:defPPr>
          </a:lstStyle>
          <a:p>
            <a:pPr marL="228600" indent="-114300" algn="l">
              <a:spcAft>
                <a:spcPts val="800"/>
              </a:spcAft>
              <a:buChar char="•"/>
              <a:defRPr sz="1875" b="0">
                <a:solidFill>
                  <a:srgbClr val="000000"/>
                </a:solidFill>
                <a:latin typeface="Arial" panose="020B0604020202020204"/>
                <a:ea typeface="Arial" panose="020B0604020202020204"/>
                <a:cs typeface="Arial" panose="020B0604020202020204"/>
              </a:defRPr>
            </a:pPr>
            <a:r>
              <a:t>Amplitude-loop proportional-gain scan, with phase-loop parameters fixed.</a:t>
            </a:r>
          </a:p>
        </p:txBody>
      </p:sp>
      <p:pic>
        <p:nvPicPr>
          <p:cNvPr id="15" name="图片 14"/>
          <p:cNvPicPr>
            <a:picLocks noChangeAspect="1"/>
          </p:cNvPicPr>
          <p:nvPr/>
        </p:nvPicPr>
        <p:blipFill>
          <a:blip r:embed="rId1"/>
          <a:stretch>
            <a:fillRect/>
          </a:stretch>
        </p:blipFill>
        <p:spPr>
          <a:xfrm>
            <a:off x="295275" y="1800669"/>
            <a:ext cx="11506200" cy="3237612"/>
          </a:xfrm>
          <a:prstGeom prst="rect">
            <a:avLst/>
          </a:prstGeom>
        </p:spPr>
      </p:pic>
      <p:sp>
        <p:nvSpPr>
          <p:cNvPr id="16" name="Tracking near resonance"/>
          <p:cNvSpPr>
            <a:spLocks noGrp="1"/>
          </p:cNvSpPr>
          <p:nvPr/>
        </p:nvSpPr>
        <p:spPr>
          <a:xfrm>
            <a:off x="727075" y="5236210"/>
            <a:ext cx="3695700" cy="361950"/>
          </a:xfrm>
          <a:prstGeom prst="rect">
            <a:avLst/>
          </a:prstGeom>
          <a:noFill/>
          <a:ln w="0">
            <a:noFill/>
          </a:ln>
        </p:spPr>
        <p:txBody>
          <a:bodyPr wrap="square" lIns="0" tIns="0" rIns="0" bIns="0" anchor="t">
            <a:noAutofit/>
          </a:bodyPr>
          <a:lstStyle>
            <a:defPPr algn="l">
              <a:defRPr sz="1875" b="1">
                <a:solidFill>
                  <a:srgbClr val="2B519A"/>
                </a:solidFill>
                <a:latin typeface="Arial" panose="020B0604020202020204"/>
                <a:ea typeface="Arial" panose="020B0604020202020204"/>
                <a:cs typeface="Arial" panose="020B0604020202020204"/>
              </a:defRPr>
            </a:defPPr>
          </a:lstStyle>
          <a:p>
            <a:pPr algn="l">
              <a:buNone/>
              <a:defRPr sz="1875" b="1">
                <a:solidFill>
                  <a:srgbClr val="2B519A"/>
                </a:solidFill>
                <a:latin typeface="Arial" panose="020B0604020202020204"/>
                <a:ea typeface="Arial" panose="020B0604020202020204"/>
                <a:cs typeface="Arial" panose="020B0604020202020204"/>
              </a:defRPr>
            </a:pPr>
            <a:r>
              <a:rPr sz="1875" b="1">
                <a:solidFill>
                  <a:srgbClr val="2B519A"/>
                </a:solidFill>
                <a:latin typeface="Arial" panose="020B0604020202020204"/>
                <a:ea typeface="Arial" panose="020B0604020202020204"/>
                <a:cs typeface="Arial" panose="020B0604020202020204"/>
              </a:rPr>
              <a:t>Tracking near resonance</a:t>
            </a:r>
            <a:endParaRPr sz="1875" b="1">
              <a:solidFill>
                <a:srgbClr val="2B519A"/>
              </a:solidFill>
              <a:latin typeface="Arial" panose="020B0604020202020204"/>
              <a:ea typeface="Arial" panose="020B0604020202020204"/>
              <a:cs typeface="Arial" panose="020B0604020202020204"/>
            </a:endParaRPr>
          </a:p>
        </p:txBody>
      </p:sp>
      <p:sp>
        <p:nvSpPr>
          <p:cNvPr id="17" name="Magnitude RMSE"/>
          <p:cNvSpPr>
            <a:spLocks noGrp="1"/>
          </p:cNvSpPr>
          <p:nvPr/>
        </p:nvSpPr>
        <p:spPr>
          <a:xfrm>
            <a:off x="4935855" y="5248910"/>
            <a:ext cx="3667125" cy="361950"/>
          </a:xfrm>
          <a:prstGeom prst="rect">
            <a:avLst/>
          </a:prstGeom>
          <a:noFill/>
          <a:ln w="0">
            <a:noFill/>
          </a:ln>
        </p:spPr>
        <p:txBody>
          <a:bodyPr wrap="square" lIns="0" tIns="0" rIns="0" bIns="0" anchor="t">
            <a:noAutofit/>
          </a:bodyPr>
          <a:lstStyle>
            <a:defPPr algn="l">
              <a:defRPr sz="1875" b="1">
                <a:solidFill>
                  <a:srgbClr val="2B519A"/>
                </a:solidFill>
                <a:latin typeface="Arial" panose="020B0604020202020204"/>
                <a:ea typeface="Arial" panose="020B0604020202020204"/>
                <a:cs typeface="Arial" panose="020B0604020202020204"/>
              </a:defRPr>
            </a:defPPr>
          </a:lstStyle>
          <a:p>
            <a:pPr algn="l">
              <a:buNone/>
              <a:defRPr sz="1875" b="1">
                <a:solidFill>
                  <a:srgbClr val="2B519A"/>
                </a:solidFill>
                <a:latin typeface="Arial" panose="020B0604020202020204"/>
                <a:ea typeface="Arial" panose="020B0604020202020204"/>
                <a:cs typeface="Arial" panose="020B0604020202020204"/>
              </a:defRPr>
            </a:pPr>
            <a:r>
              <a:rPr sz="1875" b="1">
                <a:solidFill>
                  <a:srgbClr val="2B519A"/>
                </a:solidFill>
                <a:latin typeface="Arial" panose="020B0604020202020204"/>
                <a:ea typeface="Arial" panose="020B0604020202020204"/>
                <a:cs typeface="Arial" panose="020B0604020202020204"/>
              </a:rPr>
              <a:t>Magnitude RMSE</a:t>
            </a:r>
            <a:endParaRPr sz="1875" b="1">
              <a:solidFill>
                <a:srgbClr val="2B519A"/>
              </a:solidFill>
              <a:latin typeface="Arial" panose="020B0604020202020204"/>
              <a:ea typeface="Arial" panose="020B0604020202020204"/>
              <a:cs typeface="Arial" panose="020B0604020202020204"/>
            </a:endParaRPr>
          </a:p>
        </p:txBody>
      </p:sp>
      <p:sp>
        <p:nvSpPr>
          <p:cNvPr id="18" name="Mean frequency difference"/>
          <p:cNvSpPr>
            <a:spLocks noGrp="1"/>
          </p:cNvSpPr>
          <p:nvPr/>
        </p:nvSpPr>
        <p:spPr>
          <a:xfrm>
            <a:off x="8391525" y="5263515"/>
            <a:ext cx="3705225" cy="361950"/>
          </a:xfrm>
          <a:prstGeom prst="rect">
            <a:avLst/>
          </a:prstGeom>
          <a:noFill/>
          <a:ln w="0">
            <a:noFill/>
          </a:ln>
        </p:spPr>
        <p:txBody>
          <a:bodyPr wrap="square" lIns="0" tIns="0" rIns="0" bIns="0" anchor="t">
            <a:noAutofit/>
          </a:bodyPr>
          <a:lstStyle>
            <a:defPPr algn="l">
              <a:defRPr sz="1875" b="1">
                <a:solidFill>
                  <a:srgbClr val="2B519A"/>
                </a:solidFill>
                <a:latin typeface="Arial" panose="020B0604020202020204"/>
                <a:ea typeface="Arial" panose="020B0604020202020204"/>
                <a:cs typeface="Arial" panose="020B0604020202020204"/>
              </a:defRPr>
            </a:defPPr>
          </a:lstStyle>
          <a:p>
            <a:pPr algn="l">
              <a:buNone/>
              <a:defRPr sz="1875" b="1">
                <a:solidFill>
                  <a:srgbClr val="2B519A"/>
                </a:solidFill>
                <a:latin typeface="Arial" panose="020B0604020202020204"/>
                <a:ea typeface="Arial" panose="020B0604020202020204"/>
                <a:cs typeface="Arial" panose="020B0604020202020204"/>
              </a:defRPr>
            </a:pPr>
            <a:r>
              <a:rPr sz="1875" b="1">
                <a:solidFill>
                  <a:srgbClr val="2B519A"/>
                </a:solidFill>
                <a:latin typeface="Arial" panose="020B0604020202020204"/>
                <a:ea typeface="Arial" panose="020B0604020202020204"/>
                <a:cs typeface="Arial" panose="020B0604020202020204"/>
              </a:rPr>
              <a:t>Mean frequency difference</a:t>
            </a:r>
            <a:endParaRPr sz="1875" b="1">
              <a:solidFill>
                <a:srgbClr val="2B519A"/>
              </a:solidFill>
              <a:latin typeface="Arial" panose="020B0604020202020204"/>
              <a:ea typeface="Arial" panose="020B0604020202020204"/>
              <a:cs typeface="Arial" panose="020B0604020202020204"/>
            </a:endParaRPr>
          </a:p>
        </p:txBody>
      </p:sp>
      <p:sp>
        <p:nvSpPr>
          <p:cNvPr id="19" name="Local error burst at low gain"/>
          <p:cNvSpPr>
            <a:spLocks noGrp="1"/>
          </p:cNvSpPr>
          <p:nvPr/>
        </p:nvSpPr>
        <p:spPr>
          <a:xfrm>
            <a:off x="727075" y="5693410"/>
            <a:ext cx="3695700" cy="381000"/>
          </a:xfrm>
          <a:prstGeom prst="rect">
            <a:avLst/>
          </a:prstGeom>
          <a:noFill/>
          <a:ln w="0">
            <a:noFill/>
          </a:ln>
        </p:spPr>
        <p:txBody>
          <a:bodyPr wrap="square" lIns="0" tIns="0" rIns="0" bIns="0" anchor="t">
            <a:noAutofit/>
          </a:bodyPr>
          <a:lstStyle>
            <a:defPPr algn="l">
              <a:defRPr sz="1800" b="0">
                <a:solidFill>
                  <a:srgbClr val="000000"/>
                </a:solidFill>
                <a:latin typeface="Arial" panose="020B0604020202020204"/>
                <a:ea typeface="Arial" panose="020B0604020202020204"/>
                <a:cs typeface="Arial" panose="020B0604020202020204"/>
              </a:defRPr>
            </a:defPPr>
          </a:lstStyle>
          <a:p>
            <a:pPr algn="l">
              <a:buNone/>
              <a:defRPr sz="1800" b="0">
                <a:solidFill>
                  <a:srgbClr val="000000"/>
                </a:solidFill>
                <a:latin typeface="Arial" panose="020B0604020202020204"/>
                <a:ea typeface="Arial" panose="020B0604020202020204"/>
                <a:cs typeface="Arial" panose="020B0604020202020204"/>
              </a:defRPr>
            </a:pPr>
            <a:r>
              <a:rPr sz="1800" b="0">
                <a:solidFill>
                  <a:srgbClr val="000000"/>
                </a:solidFill>
                <a:latin typeface="Arial" panose="020B0604020202020204"/>
                <a:ea typeface="Arial" panose="020B0604020202020204"/>
                <a:cs typeface="Arial" panose="020B0604020202020204"/>
              </a:rPr>
              <a:t>Local error burst at low gain</a:t>
            </a:r>
            <a:endParaRPr sz="1800" b="0">
              <a:solidFill>
                <a:srgbClr val="000000"/>
              </a:solidFill>
              <a:latin typeface="Arial" panose="020B0604020202020204"/>
              <a:ea typeface="Arial" panose="020B0604020202020204"/>
              <a:cs typeface="Arial" panose="020B0604020202020204"/>
            </a:endParaRPr>
          </a:p>
        </p:txBody>
      </p:sp>
      <p:sp>
        <p:nvSpPr>
          <p:cNvPr id="20" name="3.90 to 1.93 dB"/>
          <p:cNvSpPr>
            <a:spLocks noGrp="1"/>
          </p:cNvSpPr>
          <p:nvPr/>
        </p:nvSpPr>
        <p:spPr>
          <a:xfrm>
            <a:off x="4935855" y="5693410"/>
            <a:ext cx="3629025" cy="428625"/>
          </a:xfrm>
          <a:prstGeom prst="rect">
            <a:avLst/>
          </a:prstGeom>
          <a:noFill/>
          <a:ln w="0">
            <a:noFill/>
          </a:ln>
        </p:spPr>
        <p:txBody>
          <a:bodyPr wrap="square" lIns="0" tIns="0" rIns="0" bIns="0" anchor="t">
            <a:noAutofit/>
          </a:bodyPr>
          <a:lstStyle>
            <a:defPPr algn="l">
              <a:defRPr sz="2325" b="1">
                <a:solidFill>
                  <a:srgbClr val="C00000"/>
                </a:solidFill>
                <a:latin typeface="Arial" panose="020B0604020202020204"/>
                <a:ea typeface="Arial" panose="020B0604020202020204"/>
                <a:cs typeface="Arial" panose="020B0604020202020204"/>
              </a:defRPr>
            </a:defPPr>
          </a:lstStyle>
          <a:p>
            <a:pPr algn="l">
              <a:buNone/>
              <a:defRPr sz="2325" b="1">
                <a:solidFill>
                  <a:srgbClr val="C00000"/>
                </a:solidFill>
                <a:latin typeface="Arial" panose="020B0604020202020204"/>
                <a:ea typeface="Arial" panose="020B0604020202020204"/>
                <a:cs typeface="Arial" panose="020B0604020202020204"/>
              </a:defRPr>
            </a:pPr>
            <a:r>
              <a:rPr sz="2325" b="1">
                <a:solidFill>
                  <a:srgbClr val="C00000"/>
                </a:solidFill>
                <a:latin typeface="Arial" panose="020B0604020202020204"/>
                <a:ea typeface="Arial" panose="020B0604020202020204"/>
                <a:cs typeface="Arial" panose="020B0604020202020204"/>
              </a:rPr>
              <a:t>3.90 to 1.93 dB</a:t>
            </a:r>
            <a:endParaRPr sz="2325" b="1">
              <a:solidFill>
                <a:srgbClr val="C00000"/>
              </a:solidFill>
              <a:latin typeface="Arial" panose="020B0604020202020204"/>
              <a:ea typeface="Arial" panose="020B0604020202020204"/>
              <a:cs typeface="Arial" panose="020B0604020202020204"/>
            </a:endParaRPr>
          </a:p>
        </p:txBody>
      </p:sp>
      <p:sp>
        <p:nvSpPr>
          <p:cNvPr id="21" name="1.66–1.86 Hz"/>
          <p:cNvSpPr>
            <a:spLocks noGrp="1"/>
          </p:cNvSpPr>
          <p:nvPr/>
        </p:nvSpPr>
        <p:spPr>
          <a:xfrm>
            <a:off x="8691880" y="5693410"/>
            <a:ext cx="2028825" cy="428625"/>
          </a:xfrm>
          <a:prstGeom prst="rect">
            <a:avLst/>
          </a:prstGeom>
          <a:noFill/>
          <a:ln w="0">
            <a:noFill/>
          </a:ln>
        </p:spPr>
        <p:txBody>
          <a:bodyPr wrap="square" lIns="0" tIns="0" rIns="0" bIns="0" anchor="t">
            <a:noAutofit/>
          </a:bodyPr>
          <a:lstStyle>
            <a:defPPr algn="l">
              <a:defRPr sz="2325" b="1">
                <a:solidFill>
                  <a:srgbClr val="C00000"/>
                </a:solidFill>
                <a:latin typeface="Arial" panose="020B0604020202020204"/>
                <a:ea typeface="Arial" panose="020B0604020202020204"/>
                <a:cs typeface="Arial" panose="020B0604020202020204"/>
              </a:defRPr>
            </a:defPPr>
          </a:lstStyle>
          <a:p>
            <a:pPr algn="l">
              <a:buNone/>
              <a:defRPr sz="2325" b="1">
                <a:solidFill>
                  <a:srgbClr val="C00000"/>
                </a:solidFill>
                <a:latin typeface="Arial" panose="020B0604020202020204"/>
                <a:ea typeface="Arial" panose="020B0604020202020204"/>
                <a:cs typeface="Arial" panose="020B0604020202020204"/>
              </a:defRPr>
            </a:pPr>
            <a:r>
              <a:rPr sz="2325" b="1">
                <a:solidFill>
                  <a:srgbClr val="C00000"/>
                </a:solidFill>
                <a:latin typeface="Arial" panose="020B0604020202020204"/>
                <a:ea typeface="Arial" panose="020B0604020202020204"/>
                <a:cs typeface="Arial" panose="020B0604020202020204"/>
              </a:rPr>
              <a:t>1.66–1.86 Hz</a:t>
            </a:r>
            <a:endParaRPr sz="2325" b="1">
              <a:solidFill>
                <a:srgbClr val="C00000"/>
              </a:solidFill>
              <a:latin typeface="Arial" panose="020B0604020202020204"/>
              <a:ea typeface="Arial" panose="020B0604020202020204"/>
              <a:cs typeface="Arial" panose="020B0604020202020204"/>
            </a:endParaRPr>
          </a:p>
        </p:txBody>
      </p:sp>
      <p:sp>
        <p:nvSpPr>
          <p:cNvPr id="22" name="Y. Miao et al., Fig. 13(a–c). Phase-loop dependenc"/>
          <p:cNvSpPr>
            <a:spLocks noGrp="1"/>
          </p:cNvSpPr>
          <p:nvPr/>
        </p:nvSpPr>
        <p:spPr>
          <a:xfrm>
            <a:off x="323850" y="6305550"/>
            <a:ext cx="11334750" cy="180975"/>
          </a:xfrm>
          <a:prstGeom prst="rect">
            <a:avLst/>
          </a:prstGeom>
          <a:noFill/>
          <a:ln w="0">
            <a:noFill/>
          </a:ln>
        </p:spPr>
        <p:txBody>
          <a:bodyPr wrap="square" lIns="0" tIns="0" rIns="0" bIns="0" anchor="t">
            <a:noAutofit/>
          </a:bodyPr>
          <a:lstStyle>
            <a:defPPr algn="l">
              <a:defRPr sz="975" b="0">
                <a:solidFill>
                  <a:srgbClr val="44546A"/>
                </a:solidFill>
                <a:latin typeface="Arial" panose="020B0604020202020204"/>
                <a:ea typeface="Arial" panose="020B0604020202020204"/>
                <a:cs typeface="Arial" panose="020B0604020202020204"/>
              </a:defRPr>
            </a:defPPr>
          </a:lstStyle>
          <a:p>
            <a:pPr algn="l">
              <a:buNone/>
              <a:defRPr sz="975" b="0">
                <a:solidFill>
                  <a:srgbClr val="44546A"/>
                </a:solidFill>
                <a:latin typeface="Arial" panose="020B0604020202020204"/>
                <a:ea typeface="Arial" panose="020B0604020202020204"/>
                <a:cs typeface="Arial" panose="020B0604020202020204"/>
              </a:defRPr>
            </a:pPr>
            <a:r>
              <a:rPr sz="975" b="0">
                <a:solidFill>
                  <a:srgbClr val="44546A"/>
                </a:solidFill>
                <a:latin typeface="Arial" panose="020B0604020202020204"/>
                <a:ea typeface="Arial" panose="020B0604020202020204"/>
                <a:cs typeface="Arial" panose="020B0604020202020204"/>
              </a:rPr>
              <a:t>Y. Miao et al., Fig. 13(a–c). Phase-loop dependence is weaker over the tested range.</a:t>
            </a:r>
            <a:endParaRPr sz="975" b="0">
              <a:solidFill>
                <a:srgbClr val="44546A"/>
              </a:solidFill>
              <a:latin typeface="Arial" panose="020B0604020202020204"/>
              <a:ea typeface="Arial" panose="020B0604020202020204"/>
              <a:cs typeface="Arial" panose="020B0604020202020204"/>
            </a:endParaRPr>
          </a:p>
        </p:txBody>
      </p:sp>
      <p:pic>
        <p:nvPicPr>
          <p:cNvPr id="23" name="图片 22"/>
          <p:cNvPicPr>
            <a:picLocks noChangeAspect="1"/>
          </p:cNvPicPr>
          <p:nvPr/>
        </p:nvPicPr>
        <p:blipFill>
          <a:blip r:embed="rId2"/>
          <a:stretch>
            <a:fillRect/>
          </a:stretch>
        </p:blipFill>
        <p:spPr>
          <a:xfrm>
            <a:off x="9232411" y="118777"/>
            <a:ext cx="1141248" cy="671798"/>
          </a:xfrm>
          <a:prstGeom prst="rect">
            <a:avLst/>
          </a:prstGeom>
        </p:spPr>
      </p:pic>
      <p:pic>
        <p:nvPicPr>
          <p:cNvPr id="24" name="图片 23"/>
          <p:cNvPicPr>
            <a:picLocks noChangeAspect="1"/>
          </p:cNvPicPr>
          <p:nvPr/>
        </p:nvPicPr>
        <p:blipFill>
          <a:blip r:embed="rId3"/>
          <a:stretch>
            <a:fillRect/>
          </a:stretch>
        </p:blipFill>
        <p:spPr>
          <a:xfrm>
            <a:off x="10457935" y="0"/>
            <a:ext cx="826467" cy="808101"/>
          </a:xfrm>
          <a:prstGeom prst="rect">
            <a:avLst/>
          </a:prstGeom>
        </p:spPr>
      </p:pic>
      <p:pic>
        <p:nvPicPr>
          <p:cNvPr id="25" name="图片 24"/>
          <p:cNvPicPr>
            <a:picLocks noChangeAspect="1"/>
          </p:cNvPicPr>
          <p:nvPr/>
        </p:nvPicPr>
        <p:blipFill>
          <a:blip r:embed="rId4"/>
          <a:stretch>
            <a:fillRect/>
          </a:stretch>
        </p:blipFill>
        <p:spPr>
          <a:xfrm>
            <a:off x="11288459" y="42672"/>
            <a:ext cx="768382" cy="768382"/>
          </a:xfrm>
          <a:prstGeom prst="rect">
            <a:avLst/>
          </a:prstGeom>
        </p:spPr>
      </p:pic>
      <p:sp>
        <p:nvSpPr>
          <p:cNvPr id="26" name="23"/>
          <p:cNvSpPr>
            <a:spLocks noGrp="1"/>
          </p:cNvSpPr>
          <p:nvPr/>
        </p:nvSpPr>
        <p:spPr>
          <a:xfrm>
            <a:off x="11668125" y="6600825"/>
            <a:ext cx="428625" cy="200025"/>
          </a:xfrm>
          <a:prstGeom prst="rect">
            <a:avLst/>
          </a:prstGeom>
          <a:noFill/>
          <a:ln w="0">
            <a:noFill/>
          </a:ln>
        </p:spPr>
        <p:txBody>
          <a:bodyPr wrap="square" lIns="0" tIns="0" rIns="0" bIns="0" anchor="t">
            <a:noAutofit/>
          </a:bodyPr>
          <a:lstStyle>
            <a:defPPr algn="r">
              <a:defRPr sz="1200" b="0">
                <a:solidFill>
                  <a:srgbClr val="FFFFFF"/>
                </a:solidFill>
                <a:latin typeface="Arial" panose="020B0604020202020204"/>
                <a:ea typeface="Arial" panose="020B0604020202020204"/>
                <a:cs typeface="Arial" panose="020B0604020202020204"/>
              </a:defRPr>
            </a:defPPr>
          </a:lstStyle>
          <a:p>
            <a:pPr algn="r">
              <a:defRPr sz="1200" b="0">
                <a:solidFill>
                  <a:srgbClr val="FFFFFF"/>
                </a:solidFill>
                <a:latin typeface="Arial" panose="020B0604020202020204"/>
                <a:ea typeface="Arial" panose="020B0604020202020204"/>
                <a:cs typeface="Arial" panose="020B0604020202020204"/>
              </a:defRPr>
            </a:pPr>
            <a:r>
              <a:rPr lang="en-US" sz="1200" b="0">
                <a:solidFill>
                  <a:srgbClr val="FFFFFF"/>
                </a:solidFill>
                <a:latin typeface="Arial" panose="020B0604020202020204"/>
                <a:ea typeface="Arial" panose="020B0604020202020204"/>
                <a:cs typeface="Arial" panose="020B0604020202020204"/>
              </a:rPr>
              <a:t>21</a:t>
            </a:r>
            <a:endParaRPr lang="en-US" sz="1200" b="0">
              <a:solidFill>
                <a:srgbClr val="FFFFFF"/>
              </a:solidFill>
              <a:latin typeface="Arial" panose="020B0604020202020204"/>
              <a:ea typeface="Arial" panose="020B0604020202020204"/>
              <a:cs typeface="Arial" panose="020B0604020202020204"/>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 name="标题 15"/>
          <p:cNvSpPr>
            <a:spLocks noGrp="1"/>
          </p:cNvSpPr>
          <p:nvPr/>
        </p:nvSpPr>
        <p:spPr>
          <a:xfrm>
            <a:off x="2468880" y="207645"/>
            <a:ext cx="6505575" cy="685800"/>
          </a:xfrm>
          <a:prstGeom prst="rect">
            <a:avLst/>
          </a:prstGeom>
        </p:spPr>
        <p:txBody>
          <a:bodyPr wrap="none" lIns="0" tIns="0" rIns="0" bIns="0" anchor="ctr">
            <a:noAutofit/>
          </a:bodyPr>
          <a:lstStyle>
            <a:defPPr algn="ctr">
              <a:defRPr sz="2775" b="1">
                <a:solidFill>
                  <a:srgbClr val="000000"/>
                </a:solidFill>
                <a:latin typeface="Arial" panose="020B0604020202020204"/>
                <a:ea typeface="Arial" panose="020B0604020202020204"/>
                <a:cs typeface="Arial" panose="020B0604020202020204"/>
              </a:defRPr>
            </a:defPPr>
            <a:lvl1pPr algn="l" defTabSz="914400">
              <a:lnSpc>
                <a:spcPct val="90000"/>
              </a:lnSpc>
              <a:spcBef>
                <a:spcPct val="0"/>
              </a:spcBef>
              <a:buNone/>
              <a:defRPr sz="3600" b="1" kern="1200">
                <a:solidFill>
                  <a:schemeClr val="tx1"/>
                </a:solidFill>
                <a:latin typeface="Times New Roman" panose="02020603050405020304"/>
                <a:ea typeface="Times New Roman" panose="02020603050405020304"/>
                <a:cs typeface="Times New Roman" panose="02020603050405020304"/>
              </a:defRPr>
            </a:lvl1pPr>
          </a:lstStyle>
          <a:p>
            <a:pPr algn="ctr">
              <a:buNone/>
              <a:defRPr sz="2775" b="1">
                <a:solidFill>
                  <a:srgbClr val="000000"/>
                </a:solidFill>
                <a:latin typeface="Arial" panose="020B0604020202020204"/>
                <a:ea typeface="Arial" panose="020B0604020202020204"/>
                <a:cs typeface="Arial" panose="020B0604020202020204"/>
              </a:defRPr>
            </a:pPr>
            <a:r>
              <a:rPr sz="2775" b="1">
                <a:solidFill>
                  <a:srgbClr val="000000"/>
                </a:solidFill>
                <a:latin typeface="Arial" panose="020B0604020202020204"/>
                <a:ea typeface="Arial" panose="020B0604020202020204"/>
                <a:cs typeface="Arial" panose="020B0604020202020204"/>
              </a:rPr>
              <a:t>Microphonics and Preprocessing</a:t>
            </a:r>
            <a:endParaRPr sz="2775" b="1">
              <a:solidFill>
                <a:srgbClr val="000000"/>
              </a:solidFill>
              <a:latin typeface="Arial" panose="020B0604020202020204"/>
              <a:ea typeface="Arial" panose="020B0604020202020204"/>
              <a:cs typeface="Arial" panose="020B0604020202020204"/>
            </a:endParaRPr>
          </a:p>
        </p:txBody>
      </p:sp>
      <p:sp>
        <p:nvSpPr>
          <p:cNvPr id="14" name="矩形 13"/>
          <p:cNvSpPr>
            <a:spLocks noGrp="1"/>
          </p:cNvSpPr>
          <p:nvPr/>
        </p:nvSpPr>
        <p:spPr>
          <a:xfrm>
            <a:off x="304800" y="1038225"/>
            <a:ext cx="11525250" cy="571500"/>
          </a:xfrm>
          <a:prstGeom prst="rect">
            <a:avLst/>
          </a:prstGeom>
          <a:noFill/>
          <a:ln w="0">
            <a:noFill/>
          </a:ln>
        </p:spPr>
        <p:txBody>
          <a:bodyPr wrap="square" lIns="0" tIns="0" rIns="0" bIns="0" anchor="t">
            <a:noAutofit/>
          </a:bodyPr>
          <a:lstStyle>
            <a:defPPr algn="l">
              <a:defRPr sz="1875" b="0">
                <a:solidFill>
                  <a:srgbClr val="000000"/>
                </a:solidFill>
                <a:latin typeface="Arial" panose="020B0604020202020204"/>
                <a:ea typeface="Arial" panose="020B0604020202020204"/>
                <a:cs typeface="Arial" panose="020B0604020202020204"/>
              </a:defRPr>
            </a:defPPr>
          </a:lstStyle>
          <a:p>
            <a:pPr marL="228600" indent="-114300" algn="l">
              <a:spcAft>
                <a:spcPts val="800"/>
              </a:spcAft>
              <a:buChar char="•"/>
              <a:defRPr sz="1875" b="0">
                <a:solidFill>
                  <a:srgbClr val="000000"/>
                </a:solidFill>
                <a:latin typeface="Arial" panose="020B0604020202020204"/>
                <a:ea typeface="Arial" panose="020B0604020202020204"/>
                <a:cs typeface="Arial" panose="020B0604020202020204"/>
              </a:defRPr>
            </a:pPr>
            <a:r>
              <a:t>Stationary microphonics can create local features unrelated to the chirp.</a:t>
            </a:r>
          </a:p>
        </p:txBody>
      </p:sp>
      <p:pic>
        <p:nvPicPr>
          <p:cNvPr id="15" name="图片 14"/>
          <p:cNvPicPr>
            <a:picLocks noChangeAspect="1"/>
          </p:cNvPicPr>
          <p:nvPr/>
        </p:nvPicPr>
        <p:blipFill>
          <a:blip r:embed="rId1"/>
          <a:stretch>
            <a:fillRect/>
          </a:stretch>
        </p:blipFill>
        <p:spPr>
          <a:xfrm>
            <a:off x="1251215" y="1843405"/>
            <a:ext cx="5203294" cy="3705225"/>
          </a:xfrm>
          <a:prstGeom prst="rect">
            <a:avLst/>
          </a:prstGeom>
        </p:spPr>
      </p:pic>
      <p:sp>
        <p:nvSpPr>
          <p:cNvPr id="16" name="Around 50 Hz"/>
          <p:cNvSpPr>
            <a:spLocks noGrp="1"/>
          </p:cNvSpPr>
          <p:nvPr/>
        </p:nvSpPr>
        <p:spPr>
          <a:xfrm>
            <a:off x="7198995" y="1625600"/>
            <a:ext cx="3829050" cy="352425"/>
          </a:xfrm>
          <a:prstGeom prst="rect">
            <a:avLst/>
          </a:prstGeom>
          <a:noFill/>
          <a:ln w="0">
            <a:noFill/>
          </a:ln>
        </p:spPr>
        <p:txBody>
          <a:bodyPr wrap="square" lIns="0" tIns="0" rIns="0" bIns="0" anchor="t">
            <a:noAutofit/>
          </a:bodyPr>
          <a:lstStyle>
            <a:defPPr algn="l">
              <a:defRPr sz="2100" b="1">
                <a:solidFill>
                  <a:srgbClr val="2B519A"/>
                </a:solidFill>
                <a:latin typeface="Arial" panose="020B0604020202020204"/>
                <a:ea typeface="Arial" panose="020B0604020202020204"/>
                <a:cs typeface="Arial" panose="020B0604020202020204"/>
              </a:defRPr>
            </a:defPPr>
          </a:lstStyle>
          <a:p>
            <a:pPr algn="l">
              <a:buNone/>
              <a:defRPr sz="2100" b="1">
                <a:solidFill>
                  <a:srgbClr val="2B519A"/>
                </a:solidFill>
                <a:latin typeface="Arial" panose="020B0604020202020204"/>
                <a:ea typeface="Arial" panose="020B0604020202020204"/>
                <a:cs typeface="Arial" panose="020B0604020202020204"/>
              </a:defRPr>
            </a:pPr>
            <a:r>
              <a:rPr sz="2100" b="1">
                <a:solidFill>
                  <a:srgbClr val="2B519A"/>
                </a:solidFill>
                <a:latin typeface="Arial" panose="020B0604020202020204"/>
                <a:ea typeface="Arial" panose="020B0604020202020204"/>
                <a:cs typeface="Arial" panose="020B0604020202020204"/>
              </a:rPr>
              <a:t>Around 50 Hz</a:t>
            </a:r>
            <a:endParaRPr sz="2100" b="1">
              <a:solidFill>
                <a:srgbClr val="2B519A"/>
              </a:solidFill>
              <a:latin typeface="Arial" panose="020B0604020202020204"/>
              <a:ea typeface="Arial" panose="020B0604020202020204"/>
              <a:cs typeface="Arial" panose="020B0604020202020204"/>
            </a:endParaRPr>
          </a:p>
        </p:txBody>
      </p:sp>
      <p:sp>
        <p:nvSpPr>
          <p:cNvPr id="17" name="Unprocessed"/>
          <p:cNvSpPr>
            <a:spLocks noGrp="1"/>
          </p:cNvSpPr>
          <p:nvPr/>
        </p:nvSpPr>
        <p:spPr>
          <a:xfrm>
            <a:off x="7198995" y="2254250"/>
            <a:ext cx="3829050" cy="323850"/>
          </a:xfrm>
          <a:prstGeom prst="rect">
            <a:avLst/>
          </a:prstGeom>
          <a:noFill/>
          <a:ln w="0">
            <a:noFill/>
          </a:ln>
        </p:spPr>
        <p:txBody>
          <a:bodyPr wrap="square" lIns="0" tIns="0" rIns="0" bIns="0" anchor="t">
            <a:noAutofit/>
          </a:bodyPr>
          <a:lstStyle>
            <a:defPPr algn="l">
              <a:defRPr sz="1875" b="1">
                <a:solidFill>
                  <a:srgbClr val="000000"/>
                </a:solidFill>
                <a:latin typeface="Arial" panose="020B0604020202020204"/>
                <a:ea typeface="Arial" panose="020B0604020202020204"/>
                <a:cs typeface="Arial" panose="020B0604020202020204"/>
              </a:defRPr>
            </a:defPPr>
          </a:lstStyle>
          <a:p>
            <a:pPr algn="l">
              <a:buNone/>
              <a:defRPr sz="1875" b="1">
                <a:solidFill>
                  <a:srgbClr val="000000"/>
                </a:solidFill>
                <a:latin typeface="Arial" panose="020B0604020202020204"/>
                <a:ea typeface="Arial" panose="020B0604020202020204"/>
                <a:cs typeface="Arial" panose="020B0604020202020204"/>
              </a:defRPr>
            </a:pPr>
            <a:r>
              <a:rPr sz="1875" b="1">
                <a:solidFill>
                  <a:srgbClr val="000000"/>
                </a:solidFill>
                <a:latin typeface="Arial" panose="020B0604020202020204"/>
                <a:ea typeface="Arial" panose="020B0604020202020204"/>
                <a:cs typeface="Arial" panose="020B0604020202020204"/>
              </a:rPr>
              <a:t>Unprocessed</a:t>
            </a:r>
            <a:endParaRPr sz="1875" b="1">
              <a:solidFill>
                <a:srgbClr val="000000"/>
              </a:solidFill>
              <a:latin typeface="Arial" panose="020B0604020202020204"/>
              <a:ea typeface="Arial" panose="020B0604020202020204"/>
              <a:cs typeface="Arial" panose="020B0604020202020204"/>
            </a:endParaRPr>
          </a:p>
        </p:txBody>
      </p:sp>
      <p:sp>
        <p:nvSpPr>
          <p:cNvPr id="18" name="Local magnitude anomaly&#10;and phase disturbance"/>
          <p:cNvSpPr>
            <a:spLocks noGrp="1"/>
          </p:cNvSpPr>
          <p:nvPr/>
        </p:nvSpPr>
        <p:spPr>
          <a:xfrm>
            <a:off x="7198995" y="2654300"/>
            <a:ext cx="3829050" cy="685800"/>
          </a:xfrm>
          <a:prstGeom prst="rect">
            <a:avLst/>
          </a:prstGeom>
          <a:noFill/>
          <a:ln w="0">
            <a:noFill/>
          </a:ln>
        </p:spPr>
        <p:txBody>
          <a:bodyPr wrap="square" lIns="0" tIns="0" rIns="0" bIns="0" anchor="t">
            <a:noAutofit/>
          </a:bodyPr>
          <a:lstStyle>
            <a:defPPr algn="l">
              <a:defRPr sz="1875" b="0">
                <a:solidFill>
                  <a:srgbClr val="000000"/>
                </a:solidFill>
                <a:latin typeface="Arial" panose="020B0604020202020204"/>
                <a:ea typeface="Arial" panose="020B0604020202020204"/>
                <a:cs typeface="Arial" panose="020B0604020202020204"/>
              </a:defRPr>
            </a:defPPr>
          </a:lstStyle>
          <a:p>
            <a:pPr algn="l">
              <a:buNone/>
              <a:defRPr sz="1875" b="0">
                <a:solidFill>
                  <a:srgbClr val="000000"/>
                </a:solidFill>
                <a:latin typeface="Arial" panose="020B0604020202020204"/>
                <a:ea typeface="Arial" panose="020B0604020202020204"/>
                <a:cs typeface="Arial" panose="020B0604020202020204"/>
              </a:defRPr>
            </a:pPr>
            <a:r>
              <a:rPr sz="1875" b="0">
                <a:solidFill>
                  <a:srgbClr val="000000"/>
                </a:solidFill>
                <a:latin typeface="Arial" panose="020B0604020202020204"/>
                <a:ea typeface="Arial" panose="020B0604020202020204"/>
                <a:cs typeface="Arial" panose="020B0604020202020204"/>
              </a:rPr>
              <a:t>Local magnitude anomaly</a:t>
            </a:r>
            <a:endParaRPr sz="1875" b="0">
              <a:solidFill>
                <a:srgbClr val="000000"/>
              </a:solidFill>
              <a:latin typeface="Arial" panose="020B0604020202020204"/>
              <a:ea typeface="Arial" panose="020B0604020202020204"/>
              <a:cs typeface="Arial" panose="020B0604020202020204"/>
            </a:endParaRPr>
          </a:p>
          <a:p>
            <a:pPr algn="l">
              <a:buNone/>
              <a:defRPr sz="1875" b="0">
                <a:solidFill>
                  <a:srgbClr val="000000"/>
                </a:solidFill>
                <a:latin typeface="Arial" panose="020B0604020202020204"/>
                <a:ea typeface="Arial" panose="020B0604020202020204"/>
                <a:cs typeface="Arial" panose="020B0604020202020204"/>
              </a:defRPr>
            </a:pPr>
            <a:r>
              <a:rPr sz="1875" b="0">
                <a:solidFill>
                  <a:srgbClr val="000000"/>
                </a:solidFill>
                <a:latin typeface="Arial" panose="020B0604020202020204"/>
                <a:ea typeface="Arial" panose="020B0604020202020204"/>
                <a:cs typeface="Arial" panose="020B0604020202020204"/>
              </a:rPr>
              <a:t>and phase disturbance</a:t>
            </a:r>
            <a:endParaRPr sz="1875" b="0">
              <a:solidFill>
                <a:srgbClr val="000000"/>
              </a:solidFill>
              <a:latin typeface="Arial" panose="020B0604020202020204"/>
              <a:ea typeface="Arial" panose="020B0604020202020204"/>
              <a:cs typeface="Arial" panose="020B0604020202020204"/>
            </a:endParaRPr>
          </a:p>
        </p:txBody>
      </p:sp>
      <p:sp>
        <p:nvSpPr>
          <p:cNvPr id="19" name="Fixed-band hard mask"/>
          <p:cNvSpPr>
            <a:spLocks noGrp="1"/>
          </p:cNvSpPr>
          <p:nvPr/>
        </p:nvSpPr>
        <p:spPr>
          <a:xfrm>
            <a:off x="7198995" y="3521075"/>
            <a:ext cx="3829050" cy="323850"/>
          </a:xfrm>
          <a:prstGeom prst="rect">
            <a:avLst/>
          </a:prstGeom>
          <a:noFill/>
          <a:ln w="0">
            <a:noFill/>
          </a:ln>
        </p:spPr>
        <p:txBody>
          <a:bodyPr wrap="square" lIns="0" tIns="0" rIns="0" bIns="0" anchor="t">
            <a:noAutofit/>
          </a:bodyPr>
          <a:lstStyle>
            <a:defPPr algn="l">
              <a:defRPr sz="1875" b="1">
                <a:solidFill>
                  <a:srgbClr val="000000"/>
                </a:solidFill>
                <a:latin typeface="Arial" panose="020B0604020202020204"/>
                <a:ea typeface="Arial" panose="020B0604020202020204"/>
                <a:cs typeface="Arial" panose="020B0604020202020204"/>
              </a:defRPr>
            </a:defPPr>
          </a:lstStyle>
          <a:p>
            <a:pPr algn="l">
              <a:buNone/>
              <a:defRPr sz="1875" b="1">
                <a:solidFill>
                  <a:srgbClr val="000000"/>
                </a:solidFill>
                <a:latin typeface="Arial" panose="020B0604020202020204"/>
                <a:ea typeface="Arial" panose="020B0604020202020204"/>
                <a:cs typeface="Arial" panose="020B0604020202020204"/>
              </a:defRPr>
            </a:pPr>
            <a:r>
              <a:rPr sz="1875" b="1">
                <a:solidFill>
                  <a:srgbClr val="000000"/>
                </a:solidFill>
                <a:latin typeface="Arial" panose="020B0604020202020204"/>
                <a:ea typeface="Arial" panose="020B0604020202020204"/>
                <a:cs typeface="Arial" panose="020B0604020202020204"/>
              </a:rPr>
              <a:t>Fixed-band hard mask</a:t>
            </a:r>
            <a:endParaRPr sz="1875" b="1">
              <a:solidFill>
                <a:srgbClr val="000000"/>
              </a:solidFill>
              <a:latin typeface="Arial" panose="020B0604020202020204"/>
              <a:ea typeface="Arial" panose="020B0604020202020204"/>
              <a:cs typeface="Arial" panose="020B0604020202020204"/>
            </a:endParaRPr>
          </a:p>
        </p:txBody>
      </p:sp>
      <p:sp>
        <p:nvSpPr>
          <p:cNvPr id="20" name="Stronger local distortion"/>
          <p:cNvSpPr>
            <a:spLocks noGrp="1"/>
          </p:cNvSpPr>
          <p:nvPr/>
        </p:nvSpPr>
        <p:spPr>
          <a:xfrm>
            <a:off x="7198995" y="3930650"/>
            <a:ext cx="3829050" cy="485775"/>
          </a:xfrm>
          <a:prstGeom prst="rect">
            <a:avLst/>
          </a:prstGeom>
          <a:noFill/>
          <a:ln w="0">
            <a:noFill/>
          </a:ln>
        </p:spPr>
        <p:txBody>
          <a:bodyPr wrap="square" lIns="0" tIns="0" rIns="0" bIns="0" anchor="t">
            <a:noAutofit/>
          </a:bodyPr>
          <a:lstStyle>
            <a:defPPr algn="l">
              <a:defRPr sz="1875" b="0">
                <a:solidFill>
                  <a:srgbClr val="000000"/>
                </a:solidFill>
                <a:latin typeface="Arial" panose="020B0604020202020204"/>
                <a:ea typeface="Arial" panose="020B0604020202020204"/>
                <a:cs typeface="Arial" panose="020B0604020202020204"/>
              </a:defRPr>
            </a:defPPr>
          </a:lstStyle>
          <a:p>
            <a:pPr algn="l">
              <a:buNone/>
              <a:defRPr sz="1875" b="0">
                <a:solidFill>
                  <a:srgbClr val="000000"/>
                </a:solidFill>
                <a:latin typeface="Arial" panose="020B0604020202020204"/>
                <a:ea typeface="Arial" panose="020B0604020202020204"/>
                <a:cs typeface="Arial" panose="020B0604020202020204"/>
              </a:defRPr>
            </a:pPr>
            <a:r>
              <a:rPr sz="1875" b="0">
                <a:solidFill>
                  <a:srgbClr val="000000"/>
                </a:solidFill>
                <a:latin typeface="Arial" panose="020B0604020202020204"/>
                <a:ea typeface="Arial" panose="020B0604020202020204"/>
                <a:cs typeface="Arial" panose="020B0604020202020204"/>
              </a:rPr>
              <a:t>Stronger local distortion</a:t>
            </a:r>
            <a:endParaRPr sz="1875" b="0">
              <a:solidFill>
                <a:srgbClr val="000000"/>
              </a:solidFill>
              <a:latin typeface="Arial" panose="020B0604020202020204"/>
              <a:ea typeface="Arial" panose="020B0604020202020204"/>
              <a:cs typeface="Arial" panose="020B0604020202020204"/>
            </a:endParaRPr>
          </a:p>
        </p:txBody>
      </p:sp>
      <p:sp>
        <p:nvSpPr>
          <p:cNvPr id="21" name="Median-background soft mask"/>
          <p:cNvSpPr>
            <a:spLocks noGrp="1"/>
          </p:cNvSpPr>
          <p:nvPr/>
        </p:nvSpPr>
        <p:spPr>
          <a:xfrm>
            <a:off x="7198995" y="4559300"/>
            <a:ext cx="3829050" cy="666750"/>
          </a:xfrm>
          <a:prstGeom prst="rect">
            <a:avLst/>
          </a:prstGeom>
          <a:noFill/>
          <a:ln w="0">
            <a:noFill/>
          </a:ln>
        </p:spPr>
        <p:txBody>
          <a:bodyPr wrap="square" lIns="0" tIns="0" rIns="0" bIns="0" anchor="t">
            <a:noAutofit/>
          </a:bodyPr>
          <a:lstStyle>
            <a:defPPr algn="l">
              <a:defRPr sz="1875" b="1">
                <a:solidFill>
                  <a:srgbClr val="2B519A"/>
                </a:solidFill>
                <a:latin typeface="Arial" panose="020B0604020202020204"/>
                <a:ea typeface="Arial" panose="020B0604020202020204"/>
                <a:cs typeface="Arial" panose="020B0604020202020204"/>
              </a:defRPr>
            </a:defPPr>
          </a:lstStyle>
          <a:p>
            <a:pPr algn="l">
              <a:buNone/>
              <a:defRPr sz="1875" b="1">
                <a:solidFill>
                  <a:srgbClr val="2B519A"/>
                </a:solidFill>
                <a:latin typeface="Arial" panose="020B0604020202020204"/>
                <a:ea typeface="Arial" panose="020B0604020202020204"/>
                <a:cs typeface="Arial" panose="020B0604020202020204"/>
              </a:defRPr>
            </a:pPr>
            <a:r>
              <a:rPr sz="1875" b="1">
                <a:solidFill>
                  <a:srgbClr val="2B519A"/>
                </a:solidFill>
                <a:latin typeface="Arial" panose="020B0604020202020204"/>
                <a:ea typeface="Arial" panose="020B0604020202020204"/>
                <a:cs typeface="Arial" panose="020B0604020202020204"/>
              </a:rPr>
              <a:t>Median-background soft mask</a:t>
            </a:r>
            <a:endParaRPr sz="1875" b="1">
              <a:solidFill>
                <a:srgbClr val="2B519A"/>
              </a:solidFill>
              <a:latin typeface="Arial" panose="020B0604020202020204"/>
              <a:ea typeface="Arial" panose="020B0604020202020204"/>
              <a:cs typeface="Arial" panose="020B0604020202020204"/>
            </a:endParaRPr>
          </a:p>
        </p:txBody>
      </p:sp>
      <p:sp>
        <p:nvSpPr>
          <p:cNvPr id="22" name="Smaller anomaly and better&#10;phase continuity"/>
          <p:cNvSpPr>
            <a:spLocks noGrp="1"/>
          </p:cNvSpPr>
          <p:nvPr/>
        </p:nvSpPr>
        <p:spPr>
          <a:xfrm>
            <a:off x="7198995" y="5016500"/>
            <a:ext cx="3829050" cy="542925"/>
          </a:xfrm>
          <a:prstGeom prst="rect">
            <a:avLst/>
          </a:prstGeom>
          <a:noFill/>
          <a:ln w="0">
            <a:noFill/>
          </a:ln>
        </p:spPr>
        <p:txBody>
          <a:bodyPr wrap="square" lIns="0" tIns="0" rIns="0" bIns="0" anchor="t">
            <a:noAutofit/>
          </a:bodyPr>
          <a:lstStyle>
            <a:defPPr algn="l">
              <a:defRPr sz="1800" b="0">
                <a:solidFill>
                  <a:srgbClr val="000000"/>
                </a:solidFill>
                <a:latin typeface="Arial" panose="020B0604020202020204"/>
                <a:ea typeface="Arial" panose="020B0604020202020204"/>
                <a:cs typeface="Arial" panose="020B0604020202020204"/>
              </a:defRPr>
            </a:defPPr>
          </a:lstStyle>
          <a:p>
            <a:pPr algn="l">
              <a:buNone/>
              <a:defRPr sz="1800" b="0">
                <a:solidFill>
                  <a:srgbClr val="000000"/>
                </a:solidFill>
                <a:latin typeface="Arial" panose="020B0604020202020204"/>
                <a:ea typeface="Arial" panose="020B0604020202020204"/>
                <a:cs typeface="Arial" panose="020B0604020202020204"/>
              </a:defRPr>
            </a:pPr>
            <a:r>
              <a:rPr sz="1800" b="0">
                <a:solidFill>
                  <a:srgbClr val="000000"/>
                </a:solidFill>
                <a:latin typeface="Arial" panose="020B0604020202020204"/>
                <a:ea typeface="Arial" panose="020B0604020202020204"/>
                <a:cs typeface="Arial" panose="020B0604020202020204"/>
              </a:rPr>
              <a:t>Smaller anomaly and better</a:t>
            </a:r>
            <a:endParaRPr sz="1800" b="0">
              <a:solidFill>
                <a:srgbClr val="000000"/>
              </a:solidFill>
              <a:latin typeface="Arial" panose="020B0604020202020204"/>
              <a:ea typeface="Arial" panose="020B0604020202020204"/>
              <a:cs typeface="Arial" panose="020B0604020202020204"/>
            </a:endParaRPr>
          </a:p>
          <a:p>
            <a:pPr algn="l">
              <a:buNone/>
              <a:defRPr sz="1800" b="0">
                <a:solidFill>
                  <a:srgbClr val="000000"/>
                </a:solidFill>
                <a:latin typeface="Arial" panose="020B0604020202020204"/>
                <a:ea typeface="Arial" panose="020B0604020202020204"/>
                <a:cs typeface="Arial" panose="020B0604020202020204"/>
              </a:defRPr>
            </a:pPr>
            <a:r>
              <a:rPr sz="1800" b="0">
                <a:solidFill>
                  <a:srgbClr val="000000"/>
                </a:solidFill>
                <a:latin typeface="Arial" panose="020B0604020202020204"/>
                <a:ea typeface="Arial" panose="020B0604020202020204"/>
                <a:cs typeface="Arial" panose="020B0604020202020204"/>
              </a:rPr>
              <a:t>phase continuity</a:t>
            </a:r>
            <a:endParaRPr sz="1800" b="0">
              <a:solidFill>
                <a:srgbClr val="000000"/>
              </a:solidFill>
              <a:latin typeface="Arial" panose="020B0604020202020204"/>
              <a:ea typeface="Arial" panose="020B0604020202020204"/>
              <a:cs typeface="Arial" panose="020B0604020202020204"/>
            </a:endParaRPr>
          </a:p>
        </p:txBody>
      </p:sp>
      <p:sp>
        <p:nvSpPr>
          <p:cNvPr id="23" name="矩形 22"/>
          <p:cNvSpPr>
            <a:spLocks noGrp="1"/>
          </p:cNvSpPr>
          <p:nvPr/>
        </p:nvSpPr>
        <p:spPr>
          <a:xfrm>
            <a:off x="314325" y="5781675"/>
            <a:ext cx="11525250" cy="409575"/>
          </a:xfrm>
          <a:prstGeom prst="rect">
            <a:avLst/>
          </a:prstGeom>
          <a:solidFill>
            <a:srgbClr val="E9F0FF"/>
          </a:solidFill>
          <a:ln w="0">
            <a:noFill/>
            <a:prstDash val="solid"/>
          </a:ln>
        </p:spPr>
      </p:sp>
      <p:sp>
        <p:nvSpPr>
          <p:cNvPr id="24" name="This is detuning-signal preprocessing rather than "/>
          <p:cNvSpPr>
            <a:spLocks noGrp="1"/>
          </p:cNvSpPr>
          <p:nvPr/>
        </p:nvSpPr>
        <p:spPr>
          <a:xfrm>
            <a:off x="447675" y="5867400"/>
            <a:ext cx="11249025" cy="323850"/>
          </a:xfrm>
          <a:prstGeom prst="rect">
            <a:avLst/>
          </a:prstGeom>
          <a:noFill/>
          <a:ln w="0">
            <a:noFill/>
          </a:ln>
        </p:spPr>
        <p:txBody>
          <a:bodyPr wrap="square" lIns="0" tIns="0" rIns="0" bIns="0" anchor="t">
            <a:noAutofit/>
          </a:bodyPr>
          <a:lstStyle>
            <a:defPPr algn="l">
              <a:defRPr sz="1800" b="1">
                <a:solidFill>
                  <a:srgbClr val="2B519A"/>
                </a:solidFill>
                <a:latin typeface="Arial" panose="020B0604020202020204"/>
                <a:ea typeface="Arial" panose="020B0604020202020204"/>
                <a:cs typeface="Arial" panose="020B0604020202020204"/>
              </a:defRPr>
            </a:defPPr>
          </a:lstStyle>
          <a:p>
            <a:pPr algn="l">
              <a:buNone/>
              <a:defRPr sz="1800" b="1">
                <a:solidFill>
                  <a:srgbClr val="2B519A"/>
                </a:solidFill>
                <a:latin typeface="Arial" panose="020B0604020202020204"/>
                <a:ea typeface="Arial" panose="020B0604020202020204"/>
                <a:cs typeface="Arial" panose="020B0604020202020204"/>
              </a:defRPr>
            </a:pPr>
            <a:r>
              <a:rPr sz="1800" b="1">
                <a:solidFill>
                  <a:srgbClr val="2B519A"/>
                </a:solidFill>
                <a:latin typeface="Arial" panose="020B0604020202020204"/>
                <a:ea typeface="Arial" panose="020B0604020202020204"/>
                <a:cs typeface="Arial" panose="020B0604020202020204"/>
              </a:rPr>
              <a:t>This is detuning-signal preprocessing rather than active vibration cancellation.</a:t>
            </a:r>
            <a:endParaRPr sz="1800" b="1">
              <a:solidFill>
                <a:srgbClr val="2B519A"/>
              </a:solidFill>
              <a:latin typeface="Arial" panose="020B0604020202020204"/>
              <a:ea typeface="Arial" panose="020B0604020202020204"/>
              <a:cs typeface="Arial" panose="020B0604020202020204"/>
            </a:endParaRPr>
          </a:p>
        </p:txBody>
      </p:sp>
      <p:sp>
        <p:nvSpPr>
          <p:cNvPr id="25" name="Y. Miao et al., Fig. 15, Section V.C. The hard-mas"/>
          <p:cNvSpPr>
            <a:spLocks noGrp="1"/>
          </p:cNvSpPr>
          <p:nvPr/>
        </p:nvSpPr>
        <p:spPr>
          <a:xfrm>
            <a:off x="323850" y="6305550"/>
            <a:ext cx="11334750" cy="180975"/>
          </a:xfrm>
          <a:prstGeom prst="rect">
            <a:avLst/>
          </a:prstGeom>
          <a:noFill/>
          <a:ln w="0">
            <a:noFill/>
          </a:ln>
        </p:spPr>
        <p:txBody>
          <a:bodyPr wrap="square" lIns="0" tIns="0" rIns="0" bIns="0" anchor="t">
            <a:noAutofit/>
          </a:bodyPr>
          <a:lstStyle>
            <a:defPPr algn="l">
              <a:defRPr sz="975" b="0">
                <a:solidFill>
                  <a:srgbClr val="44546A"/>
                </a:solidFill>
                <a:latin typeface="Arial" panose="020B0604020202020204"/>
                <a:ea typeface="Arial" panose="020B0604020202020204"/>
                <a:cs typeface="Arial" panose="020B0604020202020204"/>
              </a:defRPr>
            </a:defPPr>
          </a:lstStyle>
          <a:p>
            <a:pPr algn="l">
              <a:buNone/>
              <a:defRPr sz="975" b="0">
                <a:solidFill>
                  <a:srgbClr val="44546A"/>
                </a:solidFill>
                <a:latin typeface="Arial" panose="020B0604020202020204"/>
                <a:ea typeface="Arial" panose="020B0604020202020204"/>
                <a:cs typeface="Arial" panose="020B0604020202020204"/>
              </a:defRPr>
            </a:pPr>
            <a:r>
              <a:rPr sz="975" b="0">
                <a:solidFill>
                  <a:srgbClr val="44546A"/>
                </a:solidFill>
                <a:latin typeface="Arial" panose="020B0604020202020204"/>
                <a:ea typeface="Arial" panose="020B0604020202020204"/>
                <a:cs typeface="Arial" panose="020B0604020202020204"/>
              </a:rPr>
              <a:t>Y. Miao et al., Fig. 15, Section V.C. The hard-mask band is 45–65 Hz.</a:t>
            </a:r>
            <a:endParaRPr sz="975" b="0">
              <a:solidFill>
                <a:srgbClr val="44546A"/>
              </a:solidFill>
              <a:latin typeface="Arial" panose="020B0604020202020204"/>
              <a:ea typeface="Arial" panose="020B0604020202020204"/>
              <a:cs typeface="Arial" panose="020B0604020202020204"/>
            </a:endParaRPr>
          </a:p>
        </p:txBody>
      </p:sp>
      <p:pic>
        <p:nvPicPr>
          <p:cNvPr id="26" name="图片 25"/>
          <p:cNvPicPr>
            <a:picLocks noChangeAspect="1"/>
          </p:cNvPicPr>
          <p:nvPr/>
        </p:nvPicPr>
        <p:blipFill>
          <a:blip r:embed="rId2"/>
          <a:stretch>
            <a:fillRect/>
          </a:stretch>
        </p:blipFill>
        <p:spPr>
          <a:xfrm>
            <a:off x="9232411" y="118777"/>
            <a:ext cx="1141248" cy="671798"/>
          </a:xfrm>
          <a:prstGeom prst="rect">
            <a:avLst/>
          </a:prstGeom>
        </p:spPr>
      </p:pic>
      <p:pic>
        <p:nvPicPr>
          <p:cNvPr id="27" name="图片 26"/>
          <p:cNvPicPr>
            <a:picLocks noChangeAspect="1"/>
          </p:cNvPicPr>
          <p:nvPr/>
        </p:nvPicPr>
        <p:blipFill>
          <a:blip r:embed="rId3"/>
          <a:stretch>
            <a:fillRect/>
          </a:stretch>
        </p:blipFill>
        <p:spPr>
          <a:xfrm>
            <a:off x="10457935" y="0"/>
            <a:ext cx="826467" cy="808101"/>
          </a:xfrm>
          <a:prstGeom prst="rect">
            <a:avLst/>
          </a:prstGeom>
        </p:spPr>
      </p:pic>
      <p:pic>
        <p:nvPicPr>
          <p:cNvPr id="28" name="图片 27"/>
          <p:cNvPicPr>
            <a:picLocks noChangeAspect="1"/>
          </p:cNvPicPr>
          <p:nvPr/>
        </p:nvPicPr>
        <p:blipFill>
          <a:blip r:embed="rId4"/>
          <a:stretch>
            <a:fillRect/>
          </a:stretch>
        </p:blipFill>
        <p:spPr>
          <a:xfrm>
            <a:off x="11288459" y="42672"/>
            <a:ext cx="768382" cy="768382"/>
          </a:xfrm>
          <a:prstGeom prst="rect">
            <a:avLst/>
          </a:prstGeom>
        </p:spPr>
      </p:pic>
      <p:sp>
        <p:nvSpPr>
          <p:cNvPr id="2" name="椭圆 1"/>
          <p:cNvSpPr>
            <a:spLocks noGrp="1"/>
          </p:cNvSpPr>
          <p:nvPr/>
        </p:nvSpPr>
        <p:spPr>
          <a:xfrm>
            <a:off x="2398395" y="2353945"/>
            <a:ext cx="193040" cy="180340"/>
          </a:xfrm>
          <a:prstGeom prst="ellipse">
            <a:avLst/>
          </a:prstGeom>
          <a:noFill/>
          <a:ln w="25400">
            <a:solidFill>
              <a:srgbClr val="C00000"/>
            </a:solidFill>
          </a:ln>
        </p:spPr>
        <p:style>
          <a:lnRef idx="2">
            <a:schemeClr val="accent1">
              <a:lumMod val="75000"/>
            </a:schemeClr>
          </a:lnRef>
          <a:fillRef idx="1">
            <a:schemeClr val="accent1"/>
          </a:fillRef>
          <a:effectRef idx="0">
            <a:srgbClr val="FFFFFF"/>
          </a:effectRef>
          <a:fontRef idx="minor">
            <a:schemeClr val="lt1"/>
          </a:fontRef>
        </p:style>
        <p:txBody>
          <a:bodyPr anchor="ctr"/>
          <a:lstStyle/>
          <a:p>
            <a:pPr algn="ctr">
              <a:buNone/>
            </a:pPr>
          </a:p>
        </p:txBody>
      </p:sp>
      <p:cxnSp>
        <p:nvCxnSpPr>
          <p:cNvPr id="3" name="直接箭头连接符 2"/>
          <p:cNvCxnSpPr/>
          <p:nvPr/>
        </p:nvCxnSpPr>
        <p:spPr>
          <a:xfrm flipH="1">
            <a:off x="2584450" y="1732280"/>
            <a:ext cx="452120" cy="533400"/>
          </a:xfrm>
          <a:prstGeom prst="straightConnector1">
            <a:avLst/>
          </a:prstGeom>
          <a:ln w="25400">
            <a:solidFill>
              <a:srgbClr val="C00000"/>
            </a:solidFill>
            <a:tailEnd type="arrow"/>
          </a:ln>
        </p:spPr>
        <p:style>
          <a:lnRef idx="2">
            <a:schemeClr val="accent1"/>
          </a:lnRef>
          <a:fillRef idx="0">
            <a:srgbClr val="FFFFFF"/>
          </a:fillRef>
          <a:effectRef idx="0">
            <a:srgbClr val="FFFFFF"/>
          </a:effectRef>
          <a:fontRef idx="minor">
            <a:schemeClr val="tx1"/>
          </a:fontRef>
        </p:style>
      </p:cxnSp>
      <p:sp>
        <p:nvSpPr>
          <p:cNvPr id="29" name="24"/>
          <p:cNvSpPr>
            <a:spLocks noGrp="1"/>
          </p:cNvSpPr>
          <p:nvPr/>
        </p:nvSpPr>
        <p:spPr>
          <a:xfrm>
            <a:off x="11668125" y="6600825"/>
            <a:ext cx="428625" cy="200025"/>
          </a:xfrm>
          <a:prstGeom prst="rect">
            <a:avLst/>
          </a:prstGeom>
          <a:noFill/>
          <a:ln w="0">
            <a:noFill/>
          </a:ln>
        </p:spPr>
        <p:txBody>
          <a:bodyPr wrap="square" lIns="0" tIns="0" rIns="0" bIns="0" anchor="t">
            <a:noAutofit/>
          </a:bodyPr>
          <a:lstStyle>
            <a:defPPr algn="r">
              <a:defRPr sz="1200" b="0">
                <a:solidFill>
                  <a:srgbClr val="FFFFFF"/>
                </a:solidFill>
                <a:latin typeface="Arial" panose="020B0604020202020204"/>
                <a:ea typeface="Arial" panose="020B0604020202020204"/>
                <a:cs typeface="Arial" panose="020B0604020202020204"/>
              </a:defRPr>
            </a:defPPr>
          </a:lstStyle>
          <a:p>
            <a:pPr algn="r">
              <a:defRPr sz="1200" b="0">
                <a:solidFill>
                  <a:srgbClr val="FFFFFF"/>
                </a:solidFill>
                <a:latin typeface="Arial" panose="020B0604020202020204"/>
                <a:ea typeface="Arial" panose="020B0604020202020204"/>
                <a:cs typeface="Arial" panose="020B0604020202020204"/>
              </a:defRPr>
            </a:pPr>
            <a:r>
              <a:rPr lang="en-US" sz="1200" b="0">
                <a:solidFill>
                  <a:srgbClr val="FFFFFF"/>
                </a:solidFill>
                <a:latin typeface="Arial" panose="020B0604020202020204"/>
                <a:ea typeface="Arial" panose="020B0604020202020204"/>
                <a:cs typeface="Arial" panose="020B0604020202020204"/>
              </a:rPr>
              <a:t>22</a:t>
            </a:r>
            <a:endParaRPr lang="en-US" sz="1200" b="0">
              <a:solidFill>
                <a:srgbClr val="FFFFFF"/>
              </a:solidFill>
              <a:latin typeface="Arial" panose="020B0604020202020204"/>
              <a:ea typeface="Arial" panose="020B0604020202020204"/>
              <a:cs typeface="Arial" panose="020B0604020202020204"/>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 name="标题 15"/>
          <p:cNvSpPr>
            <a:spLocks noGrp="1"/>
          </p:cNvSpPr>
          <p:nvPr/>
        </p:nvSpPr>
        <p:spPr>
          <a:xfrm>
            <a:off x="2165350" y="207010"/>
            <a:ext cx="6505575" cy="685800"/>
          </a:xfrm>
          <a:prstGeom prst="rect">
            <a:avLst/>
          </a:prstGeom>
        </p:spPr>
        <p:txBody>
          <a:bodyPr wrap="none" lIns="0" tIns="0" rIns="0" bIns="0" anchor="ctr">
            <a:noAutofit/>
          </a:bodyPr>
          <a:lstStyle>
            <a:defPPr algn="ctr">
              <a:defRPr sz="2775" b="1">
                <a:solidFill>
                  <a:srgbClr val="000000"/>
                </a:solidFill>
                <a:latin typeface="Arial" panose="020B0604020202020204"/>
                <a:ea typeface="Arial" panose="020B0604020202020204"/>
                <a:cs typeface="Arial" panose="020B0604020202020204"/>
              </a:defRPr>
            </a:defPPr>
            <a:lvl1pPr algn="l" defTabSz="914400">
              <a:lnSpc>
                <a:spcPct val="90000"/>
              </a:lnSpc>
              <a:spcBef>
                <a:spcPct val="0"/>
              </a:spcBef>
              <a:buNone/>
              <a:defRPr sz="3600" b="1" kern="1200">
                <a:solidFill>
                  <a:schemeClr val="tx1"/>
                </a:solidFill>
                <a:latin typeface="Times New Roman" panose="02020603050405020304"/>
                <a:ea typeface="Times New Roman" panose="02020603050405020304"/>
                <a:cs typeface="Times New Roman" panose="02020603050405020304"/>
              </a:defRPr>
            </a:lvl1pPr>
          </a:lstStyle>
          <a:p>
            <a:pPr algn="ctr">
              <a:buNone/>
              <a:defRPr sz="2775" b="1">
                <a:solidFill>
                  <a:srgbClr val="000000"/>
                </a:solidFill>
                <a:latin typeface="Arial" panose="020B0604020202020204"/>
                <a:ea typeface="Arial" panose="020B0604020202020204"/>
                <a:cs typeface="Arial" panose="020B0604020202020204"/>
              </a:defRPr>
            </a:pPr>
            <a:r>
              <a:rPr sz="2775" b="1">
                <a:solidFill>
                  <a:srgbClr val="000000"/>
                </a:solidFill>
                <a:latin typeface="Arial" panose="020B0604020202020204"/>
                <a:ea typeface="Arial" panose="020B0604020202020204"/>
                <a:cs typeface="Arial" panose="020B0604020202020204"/>
              </a:rPr>
              <a:t>Roles of the Two Approaches</a:t>
            </a:r>
            <a:endParaRPr sz="2775" b="1">
              <a:solidFill>
                <a:srgbClr val="000000"/>
              </a:solidFill>
              <a:latin typeface="Arial" panose="020B0604020202020204"/>
              <a:ea typeface="Arial" panose="020B0604020202020204"/>
              <a:cs typeface="Arial" panose="020B0604020202020204"/>
            </a:endParaRPr>
          </a:p>
        </p:txBody>
      </p:sp>
      <p:graphicFrame>
        <p:nvGraphicFramePr>
          <p:cNvPr id="14" name="表格 13"/>
          <p:cNvGraphicFramePr/>
          <p:nvPr/>
        </p:nvGraphicFramePr>
        <p:xfrm>
          <a:off x="314325" y="1250315"/>
          <a:ext cx="11525250" cy="3143250"/>
        </p:xfrm>
        <a:graphic>
          <a:graphicData uri="http://schemas.openxmlformats.org/drawingml/2006/table">
            <a:tbl>
              <a:tblPr/>
              <a:tblGrid>
                <a:gridCol w="2095500"/>
                <a:gridCol w="4552950"/>
                <a:gridCol w="4876800"/>
              </a:tblGrid>
              <a:tr h="628650">
                <a:tc>
                  <a:txBody>
                    <a:bodyPr/>
                    <a:lstStyle/>
                    <a:p>
                      <a:r>
                        <a:rPr sz="1650" b="1">
                          <a:solidFill>
                            <a:srgbClr val="FFFFFF"/>
                          </a:solidFill>
                          <a:latin typeface="Arial" panose="020B0604020202020204"/>
                          <a:ea typeface="Arial" panose="020B0604020202020204"/>
                          <a:cs typeface="Arial" panose="020B0604020202020204"/>
                        </a:rPr>
                        <a:t>Aspect</a:t>
                      </a:r>
                      <a:endParaRPr sz="1650" b="1">
                        <a:solidFill>
                          <a:srgbClr val="FFFFFF"/>
                        </a:solidFill>
                        <a:latin typeface="Arial" panose="020B0604020202020204"/>
                        <a:ea typeface="Arial" panose="020B0604020202020204"/>
                        <a:cs typeface="Arial" panose="020B0604020202020204"/>
                      </a:endParaRPr>
                    </a:p>
                  </a:txBody>
                  <a:tcPr marL="85725" marR="85725" marT="85725" marB="85725" anchor="ctr">
                    <a:lnL w="9525">
                      <a:solidFill>
                        <a:srgbClr val="D0D4DA"/>
                      </a:solidFill>
                      <a:prstDash val="solid"/>
                    </a:lnL>
                    <a:lnR w="9525">
                      <a:solidFill>
                        <a:srgbClr val="D0D4DA"/>
                      </a:solidFill>
                      <a:prstDash val="solid"/>
                    </a:lnR>
                    <a:lnT w="9525">
                      <a:solidFill>
                        <a:srgbClr val="D0D4DA"/>
                      </a:solidFill>
                      <a:prstDash val="solid"/>
                    </a:lnT>
                    <a:lnB w="9525">
                      <a:solidFill>
                        <a:srgbClr val="D0D4DA"/>
                      </a:solidFill>
                      <a:prstDash val="solid"/>
                    </a:lnB>
                    <a:solidFill>
                      <a:srgbClr val="2B519A"/>
                    </a:solidFill>
                  </a:tcPr>
                </a:tc>
                <a:tc>
                  <a:txBody>
                    <a:bodyPr/>
                    <a:lstStyle/>
                    <a:p>
                      <a:r>
                        <a:rPr sz="1650" b="1">
                          <a:solidFill>
                            <a:srgbClr val="FFFFFF"/>
                          </a:solidFill>
                          <a:latin typeface="Arial" panose="020B0604020202020204"/>
                          <a:ea typeface="Arial" panose="020B0604020202020204"/>
                          <a:cs typeface="Arial" panose="020B0604020202020204"/>
                        </a:rPr>
                        <a:t>Grey-box identification</a:t>
                      </a:r>
                      <a:endParaRPr sz="1650" b="1">
                        <a:solidFill>
                          <a:srgbClr val="FFFFFF"/>
                        </a:solidFill>
                        <a:latin typeface="Arial" panose="020B0604020202020204"/>
                        <a:ea typeface="Arial" panose="020B0604020202020204"/>
                        <a:cs typeface="Arial" panose="020B0604020202020204"/>
                      </a:endParaRPr>
                    </a:p>
                  </a:txBody>
                  <a:tcPr marL="85725" marR="85725" marT="85725" marB="85725" anchor="ctr">
                    <a:lnR w="9525">
                      <a:solidFill>
                        <a:srgbClr val="D0D4DA"/>
                      </a:solidFill>
                      <a:prstDash val="solid"/>
                    </a:lnR>
                    <a:lnT w="9525">
                      <a:solidFill>
                        <a:srgbClr val="D0D4DA"/>
                      </a:solidFill>
                      <a:prstDash val="solid"/>
                    </a:lnT>
                    <a:lnB w="9525">
                      <a:solidFill>
                        <a:srgbClr val="D0D4DA"/>
                      </a:solidFill>
                      <a:prstDash val="solid"/>
                    </a:lnB>
                    <a:solidFill>
                      <a:srgbClr val="2B519A"/>
                    </a:solidFill>
                  </a:tcPr>
                </a:tc>
                <a:tc>
                  <a:txBody>
                    <a:bodyPr/>
                    <a:lstStyle/>
                    <a:p>
                      <a:r>
                        <a:rPr sz="1650" b="1">
                          <a:solidFill>
                            <a:srgbClr val="FFFFFF"/>
                          </a:solidFill>
                          <a:latin typeface="Arial" panose="020B0604020202020204"/>
                          <a:ea typeface="Arial" panose="020B0604020202020204"/>
                          <a:cs typeface="Arial" panose="020B0604020202020204"/>
                        </a:rPr>
                        <a:t>Closed-loop chirp</a:t>
                      </a:r>
                      <a:endParaRPr sz="1650" b="1">
                        <a:solidFill>
                          <a:srgbClr val="FFFFFF"/>
                        </a:solidFill>
                        <a:latin typeface="Arial" panose="020B0604020202020204"/>
                        <a:ea typeface="Arial" panose="020B0604020202020204"/>
                        <a:cs typeface="Arial" panose="020B0604020202020204"/>
                      </a:endParaRPr>
                    </a:p>
                  </a:txBody>
                  <a:tcPr marL="85725" marR="85725" marT="85725" marB="85725" anchor="ctr">
                    <a:lnR w="9525">
                      <a:solidFill>
                        <a:srgbClr val="D0D4DA"/>
                      </a:solidFill>
                      <a:prstDash val="solid"/>
                    </a:lnR>
                    <a:lnT w="9525">
                      <a:solidFill>
                        <a:srgbClr val="D0D4DA"/>
                      </a:solidFill>
                      <a:prstDash val="solid"/>
                    </a:lnT>
                    <a:lnB w="9525">
                      <a:solidFill>
                        <a:srgbClr val="D0D4DA"/>
                      </a:solidFill>
                      <a:prstDash val="solid"/>
                    </a:lnB>
                    <a:solidFill>
                      <a:srgbClr val="2B519A"/>
                    </a:solidFill>
                  </a:tcPr>
                </a:tc>
              </a:tr>
              <a:tr h="628650">
                <a:tc>
                  <a:txBody>
                    <a:bodyPr/>
                    <a:lstStyle/>
                    <a:p>
                      <a:r>
                        <a:rPr sz="1650" b="0">
                          <a:solidFill>
                            <a:srgbClr val="000000"/>
                          </a:solidFill>
                          <a:latin typeface="Arial" panose="020B0604020202020204"/>
                          <a:ea typeface="Arial" panose="020B0604020202020204"/>
                          <a:cs typeface="Arial" panose="020B0604020202020204"/>
                        </a:rPr>
                        <a:t>Excitation</a:t>
                      </a:r>
                      <a:endParaRPr sz="1650" b="0">
                        <a:solidFill>
                          <a:srgbClr val="000000"/>
                        </a:solidFill>
                        <a:latin typeface="Arial" panose="020B0604020202020204"/>
                        <a:ea typeface="Arial" panose="020B0604020202020204"/>
                        <a:cs typeface="Arial" panose="020B0604020202020204"/>
                      </a:endParaRPr>
                    </a:p>
                  </a:txBody>
                  <a:tcPr marL="85725" marR="85725" marT="85725" marB="85725" anchor="ctr">
                    <a:lnL w="9525">
                      <a:solidFill>
                        <a:srgbClr val="D0D4DA"/>
                      </a:solidFill>
                      <a:prstDash val="solid"/>
                    </a:lnL>
                    <a:lnR w="9525">
                      <a:solidFill>
                        <a:srgbClr val="D0D4DA"/>
                      </a:solidFill>
                      <a:prstDash val="solid"/>
                    </a:lnR>
                    <a:lnB w="9525">
                      <a:solidFill>
                        <a:srgbClr val="D0D4DA"/>
                      </a:solidFill>
                      <a:prstDash val="solid"/>
                    </a:lnB>
                    <a:solidFill>
                      <a:srgbClr val="F2F5F8"/>
                    </a:solidFill>
                  </a:tcPr>
                </a:tc>
                <a:tc>
                  <a:txBody>
                    <a:bodyPr/>
                    <a:lstStyle/>
                    <a:p>
                      <a:r>
                        <a:rPr sz="1650" b="1">
                          <a:solidFill>
                            <a:srgbClr val="000000"/>
                          </a:solidFill>
                          <a:latin typeface="Arial" panose="020B0604020202020204"/>
                          <a:ea typeface="Arial" panose="020B0604020202020204"/>
                          <a:cs typeface="Arial" panose="020B0604020202020204"/>
                        </a:rPr>
                        <a:t>Operational transients</a:t>
                      </a:r>
                      <a:endParaRPr sz="1650" b="1">
                        <a:solidFill>
                          <a:srgbClr val="000000"/>
                        </a:solidFill>
                        <a:latin typeface="Arial" panose="020B0604020202020204"/>
                        <a:ea typeface="Arial" panose="020B0604020202020204"/>
                        <a:cs typeface="Arial" panose="020B0604020202020204"/>
                      </a:endParaRPr>
                    </a:p>
                  </a:txBody>
                  <a:tcPr marL="85725" marR="85725" marT="85725" marB="85725" anchor="ctr">
                    <a:lnR w="9525">
                      <a:solidFill>
                        <a:srgbClr val="D0D4DA"/>
                      </a:solidFill>
                      <a:prstDash val="solid"/>
                    </a:lnR>
                    <a:lnB w="9525">
                      <a:solidFill>
                        <a:srgbClr val="D0D4DA"/>
                      </a:solidFill>
                      <a:prstDash val="solid"/>
                    </a:lnB>
                    <a:solidFill>
                      <a:srgbClr val="F2F5F8"/>
                    </a:solidFill>
                  </a:tcPr>
                </a:tc>
                <a:tc>
                  <a:txBody>
                    <a:bodyPr/>
                    <a:lstStyle/>
                    <a:p>
                      <a:r>
                        <a:rPr sz="1650" b="1">
                          <a:solidFill>
                            <a:srgbClr val="000000"/>
                          </a:solidFill>
                          <a:latin typeface="Arial" panose="020B0604020202020204"/>
                          <a:ea typeface="Arial" panose="020B0604020202020204"/>
                          <a:cs typeface="Arial" panose="020B0604020202020204"/>
                        </a:rPr>
                        <a:t>Controlled broadband sweep</a:t>
                      </a:r>
                      <a:r>
                        <a:rPr sz="1650" b="1">
                          <a:solidFill>
                            <a:srgbClr val="000000"/>
                          </a:solidFill>
                          <a:latin typeface="Arial" panose="020B0604020202020204"/>
                          <a:ea typeface="Arial" panose="020B0604020202020204"/>
                          <a:cs typeface="Arial" panose="020B0604020202020204"/>
                        </a:rPr>
                        <a:t>(</a:t>
                      </a:r>
                      <a:r>
                        <a:rPr sz="1650" b="1">
                          <a:solidFill>
                            <a:srgbClr val="000000"/>
                          </a:solidFill>
                          <a:latin typeface="Arial" panose="020B0604020202020204"/>
                          <a:ea typeface="Arial" panose="020B0604020202020204"/>
                          <a:cs typeface="Arial" panose="020B0604020202020204"/>
                        </a:rPr>
                        <a:t>chirp)</a:t>
                      </a:r>
                      <a:endParaRPr sz="1650" b="1">
                        <a:solidFill>
                          <a:srgbClr val="000000"/>
                        </a:solidFill>
                        <a:latin typeface="Arial" panose="020B0604020202020204"/>
                        <a:ea typeface="Arial" panose="020B0604020202020204"/>
                        <a:cs typeface="Arial" panose="020B0604020202020204"/>
                      </a:endParaRPr>
                    </a:p>
                  </a:txBody>
                  <a:tcPr marL="85725" marR="85725" marT="85725" marB="85725" anchor="ctr">
                    <a:lnR w="9525">
                      <a:solidFill>
                        <a:srgbClr val="D0D4DA"/>
                      </a:solidFill>
                      <a:prstDash val="solid"/>
                    </a:lnR>
                    <a:lnB w="9525">
                      <a:solidFill>
                        <a:srgbClr val="D0D4DA"/>
                      </a:solidFill>
                      <a:prstDash val="solid"/>
                    </a:lnB>
                    <a:solidFill>
                      <a:srgbClr val="F2F5F8"/>
                    </a:solidFill>
                  </a:tcPr>
                </a:tc>
              </a:tr>
              <a:tr h="628650">
                <a:tc>
                  <a:txBody>
                    <a:bodyPr/>
                    <a:lstStyle/>
                    <a:p>
                      <a:r>
                        <a:rPr sz="1650" b="0">
                          <a:solidFill>
                            <a:srgbClr val="000000"/>
                          </a:solidFill>
                          <a:latin typeface="Arial" panose="020B0604020202020204"/>
                          <a:ea typeface="Arial" panose="020B0604020202020204"/>
                          <a:cs typeface="Arial" panose="020B0604020202020204"/>
                        </a:rPr>
                        <a:t>Primary output</a:t>
                      </a:r>
                      <a:endParaRPr sz="1650" b="0">
                        <a:solidFill>
                          <a:srgbClr val="000000"/>
                        </a:solidFill>
                        <a:latin typeface="Arial" panose="020B0604020202020204"/>
                        <a:ea typeface="Arial" panose="020B0604020202020204"/>
                        <a:cs typeface="Arial" panose="020B0604020202020204"/>
                      </a:endParaRPr>
                    </a:p>
                  </a:txBody>
                  <a:tcPr marL="85725" marR="85725" marT="85725" marB="85725" anchor="ctr">
                    <a:lnL w="9525">
                      <a:solidFill>
                        <a:srgbClr val="D0D4DA"/>
                      </a:solidFill>
                      <a:prstDash val="solid"/>
                    </a:lnL>
                    <a:lnR w="9525">
                      <a:solidFill>
                        <a:srgbClr val="D0D4DA"/>
                      </a:solidFill>
                      <a:prstDash val="solid"/>
                    </a:lnR>
                    <a:lnB w="9525">
                      <a:solidFill>
                        <a:srgbClr val="D0D4DA"/>
                      </a:solidFill>
                      <a:prstDash val="solid"/>
                    </a:lnB>
                    <a:solidFill>
                      <a:srgbClr val="FFFFFF"/>
                    </a:solidFill>
                  </a:tcPr>
                </a:tc>
                <a:tc>
                  <a:txBody>
                    <a:bodyPr/>
                    <a:lstStyle/>
                    <a:p>
                      <a:r>
                        <a:rPr sz="1650" b="1">
                          <a:solidFill>
                            <a:srgbClr val="000000"/>
                          </a:solidFill>
                          <a:latin typeface="Arial" panose="020B0604020202020204"/>
                          <a:ea typeface="Arial" panose="020B0604020202020204"/>
                          <a:cs typeface="Arial" panose="020B0604020202020204"/>
                        </a:rPr>
                        <a:t>Compact parametric model</a:t>
                      </a:r>
                      <a:endParaRPr sz="1650" b="1">
                        <a:solidFill>
                          <a:srgbClr val="000000"/>
                        </a:solidFill>
                        <a:latin typeface="Arial" panose="020B0604020202020204"/>
                        <a:ea typeface="Arial" panose="020B0604020202020204"/>
                        <a:cs typeface="Arial" panose="020B0604020202020204"/>
                      </a:endParaRPr>
                    </a:p>
                  </a:txBody>
                  <a:tcPr marL="85725" marR="85725" marT="85725" marB="85725" anchor="ctr">
                    <a:lnR w="9525">
                      <a:solidFill>
                        <a:srgbClr val="D0D4DA"/>
                      </a:solidFill>
                      <a:prstDash val="solid"/>
                    </a:lnR>
                    <a:lnB w="9525">
                      <a:solidFill>
                        <a:srgbClr val="D0D4DA"/>
                      </a:solidFill>
                      <a:prstDash val="solid"/>
                    </a:lnB>
                    <a:solidFill>
                      <a:srgbClr val="FFFFFF"/>
                    </a:solidFill>
                  </a:tcPr>
                </a:tc>
                <a:tc>
                  <a:txBody>
                    <a:bodyPr/>
                    <a:lstStyle/>
                    <a:p>
                      <a:r>
                        <a:rPr sz="1650" b="1">
                          <a:solidFill>
                            <a:srgbClr val="000000"/>
                          </a:solidFill>
                          <a:latin typeface="Arial" panose="020B0604020202020204"/>
                          <a:ea typeface="Arial" panose="020B0604020202020204"/>
                          <a:cs typeface="Arial" panose="020B0604020202020204"/>
                        </a:rPr>
                        <a:t>Measured frequency response</a:t>
                      </a:r>
                      <a:endParaRPr sz="1650" b="1">
                        <a:solidFill>
                          <a:srgbClr val="000000"/>
                        </a:solidFill>
                        <a:latin typeface="Arial" panose="020B0604020202020204"/>
                        <a:ea typeface="Arial" panose="020B0604020202020204"/>
                        <a:cs typeface="Arial" panose="020B0604020202020204"/>
                      </a:endParaRPr>
                    </a:p>
                  </a:txBody>
                  <a:tcPr marL="85725" marR="85725" marT="85725" marB="85725" anchor="ctr">
                    <a:lnR w="9525">
                      <a:solidFill>
                        <a:srgbClr val="D0D4DA"/>
                      </a:solidFill>
                      <a:prstDash val="solid"/>
                    </a:lnR>
                    <a:lnB w="9525">
                      <a:solidFill>
                        <a:srgbClr val="D0D4DA"/>
                      </a:solidFill>
                      <a:prstDash val="solid"/>
                    </a:lnB>
                    <a:solidFill>
                      <a:srgbClr val="FFFFFF"/>
                    </a:solidFill>
                  </a:tcPr>
                </a:tc>
              </a:tr>
              <a:tr h="628650">
                <a:tc>
                  <a:txBody>
                    <a:bodyPr/>
                    <a:lstStyle/>
                    <a:p>
                      <a:r>
                        <a:rPr sz="1650" b="1">
                          <a:solidFill>
                            <a:srgbClr val="FF0000"/>
                          </a:solidFill>
                          <a:latin typeface="Arial" panose="020B0604020202020204"/>
                          <a:ea typeface="Arial" panose="020B0604020202020204"/>
                          <a:cs typeface="Arial" panose="020B0604020202020204"/>
                        </a:rPr>
                        <a:t>Advantages</a:t>
                      </a:r>
                      <a:endParaRPr sz="1650" b="1">
                        <a:solidFill>
                          <a:srgbClr val="FF0000"/>
                        </a:solidFill>
                        <a:latin typeface="Arial" panose="020B0604020202020204"/>
                        <a:ea typeface="Arial" panose="020B0604020202020204"/>
                        <a:cs typeface="Arial" panose="020B0604020202020204"/>
                      </a:endParaRPr>
                    </a:p>
                  </a:txBody>
                  <a:tcPr marL="85725" marR="85725" marT="85725" marB="85725" anchor="ctr">
                    <a:lnL w="9525">
                      <a:solidFill>
                        <a:srgbClr val="D0D4DA"/>
                      </a:solidFill>
                      <a:prstDash val="solid"/>
                    </a:lnL>
                    <a:lnR w="9525">
                      <a:solidFill>
                        <a:srgbClr val="D0D4DA"/>
                      </a:solidFill>
                      <a:prstDash val="solid"/>
                    </a:lnR>
                    <a:lnB w="9525">
                      <a:solidFill>
                        <a:srgbClr val="D0D4DA"/>
                      </a:solidFill>
                      <a:prstDash val="solid"/>
                    </a:lnB>
                    <a:solidFill>
                      <a:srgbClr val="F2F5F8"/>
                    </a:solidFill>
                  </a:tcPr>
                </a:tc>
                <a:tc>
                  <a:txBody>
                    <a:bodyPr/>
                    <a:lstStyle/>
                    <a:p>
                      <a:r>
                        <a:rPr sz="1650" b="1">
                          <a:solidFill>
                            <a:srgbClr val="FF0000"/>
                          </a:solidFill>
                          <a:latin typeface="Arial" panose="020B0604020202020204"/>
                          <a:ea typeface="Arial" panose="020B0604020202020204"/>
                          <a:cs typeface="Arial" panose="020B0604020202020204"/>
                        </a:rPr>
                        <a:t>Without dedicated RF interruption</a:t>
                      </a:r>
                      <a:endParaRPr sz="1650" b="1">
                        <a:solidFill>
                          <a:srgbClr val="FF0000"/>
                        </a:solidFill>
                        <a:latin typeface="Arial" panose="020B0604020202020204"/>
                        <a:ea typeface="Arial" panose="020B0604020202020204"/>
                        <a:cs typeface="Arial" panose="020B0604020202020204"/>
                      </a:endParaRPr>
                    </a:p>
                  </a:txBody>
                  <a:tcPr marL="85725" marR="85725" marT="85725" marB="85725" anchor="ctr">
                    <a:lnR w="9525">
                      <a:solidFill>
                        <a:srgbClr val="D0D4DA"/>
                      </a:solidFill>
                      <a:prstDash val="solid"/>
                    </a:lnR>
                    <a:lnB w="9525">
                      <a:solidFill>
                        <a:srgbClr val="D0D4DA"/>
                      </a:solidFill>
                      <a:prstDash val="solid"/>
                    </a:lnB>
                    <a:solidFill>
                      <a:srgbClr val="F2F5F8"/>
                    </a:solidFill>
                  </a:tcPr>
                </a:tc>
                <a:tc>
                  <a:txBody>
                    <a:bodyPr/>
                    <a:lstStyle/>
                    <a:p>
                      <a:r>
                        <a:rPr sz="1650" b="1">
                          <a:solidFill>
                            <a:srgbClr val="FF0000"/>
                          </a:solidFill>
                          <a:latin typeface="Arial" panose="020B0604020202020204"/>
                          <a:ea typeface="Arial" panose="020B0604020202020204"/>
                          <a:cs typeface="Arial" panose="020B0604020202020204"/>
                        </a:rPr>
                        <a:t>Rapid broadband identification of mechanical modes</a:t>
                      </a:r>
                      <a:endParaRPr sz="1650" b="1">
                        <a:solidFill>
                          <a:srgbClr val="FF0000"/>
                        </a:solidFill>
                        <a:latin typeface="Arial" panose="020B0604020202020204"/>
                        <a:ea typeface="Arial" panose="020B0604020202020204"/>
                        <a:cs typeface="Arial" panose="020B0604020202020204"/>
                      </a:endParaRPr>
                    </a:p>
                  </a:txBody>
                  <a:tcPr marL="85725" marR="85725" marT="85725" marB="85725" anchor="ctr">
                    <a:lnR w="9525">
                      <a:solidFill>
                        <a:srgbClr val="D0D4DA"/>
                      </a:solidFill>
                      <a:prstDash val="solid"/>
                    </a:lnR>
                    <a:lnB w="9525">
                      <a:solidFill>
                        <a:srgbClr val="D0D4DA"/>
                      </a:solidFill>
                      <a:prstDash val="solid"/>
                    </a:lnB>
                    <a:solidFill>
                      <a:srgbClr val="F2F5F8"/>
                    </a:solidFill>
                  </a:tcPr>
                </a:tc>
              </a:tr>
              <a:tr h="628650">
                <a:tc>
                  <a:txBody>
                    <a:bodyPr/>
                    <a:lstStyle/>
                    <a:p>
                      <a:r>
                        <a:rPr sz="1650" b="0">
                          <a:solidFill>
                            <a:srgbClr val="000000"/>
                          </a:solidFill>
                          <a:latin typeface="Arial" panose="020B0604020202020204"/>
                          <a:ea typeface="Arial" panose="020B0604020202020204"/>
                          <a:cs typeface="Arial" panose="020B0604020202020204"/>
                        </a:rPr>
                        <a:t>Key condition</a:t>
                      </a:r>
                      <a:endParaRPr sz="1650" b="0">
                        <a:solidFill>
                          <a:srgbClr val="000000"/>
                        </a:solidFill>
                        <a:latin typeface="Arial" panose="020B0604020202020204"/>
                        <a:ea typeface="Arial" panose="020B0604020202020204"/>
                        <a:cs typeface="Arial" panose="020B0604020202020204"/>
                      </a:endParaRPr>
                    </a:p>
                  </a:txBody>
                  <a:tcPr marL="85725" marR="85725" marT="85725" marB="85725" anchor="ctr">
                    <a:lnL w="9525">
                      <a:solidFill>
                        <a:srgbClr val="D0D4DA"/>
                      </a:solidFill>
                      <a:prstDash val="solid"/>
                    </a:lnL>
                    <a:lnR w="9525">
                      <a:solidFill>
                        <a:srgbClr val="D0D4DA"/>
                      </a:solidFill>
                      <a:prstDash val="solid"/>
                    </a:lnR>
                    <a:lnB w="9525">
                      <a:solidFill>
                        <a:srgbClr val="D0D4DA"/>
                      </a:solidFill>
                      <a:prstDash val="solid"/>
                    </a:lnB>
                    <a:solidFill>
                      <a:srgbClr val="FFFFFF"/>
                    </a:solidFill>
                  </a:tcPr>
                </a:tc>
                <a:tc>
                  <a:txBody>
                    <a:bodyPr/>
                    <a:lstStyle/>
                    <a:p>
                      <a:r>
                        <a:rPr sz="1650" b="1">
                          <a:solidFill>
                            <a:srgbClr val="000000"/>
                          </a:solidFill>
                          <a:latin typeface="Arial" panose="020B0604020202020204"/>
                          <a:ea typeface="Arial" panose="020B0604020202020204"/>
                          <a:cs typeface="Arial" panose="020B0604020202020204"/>
                        </a:rPr>
                        <a:t>Modes excited above the noise</a:t>
                      </a:r>
                      <a:endParaRPr sz="1650" b="1">
                        <a:solidFill>
                          <a:srgbClr val="000000"/>
                        </a:solidFill>
                        <a:latin typeface="Arial" panose="020B0604020202020204"/>
                        <a:ea typeface="Arial" panose="020B0604020202020204"/>
                        <a:cs typeface="Arial" panose="020B0604020202020204"/>
                      </a:endParaRPr>
                    </a:p>
                  </a:txBody>
                  <a:tcPr marL="85725" marR="85725" marT="85725" marB="85725" anchor="ctr">
                    <a:lnR w="9525">
                      <a:solidFill>
                        <a:srgbClr val="D0D4DA"/>
                      </a:solidFill>
                      <a:prstDash val="solid"/>
                    </a:lnR>
                    <a:lnB w="9525">
                      <a:solidFill>
                        <a:srgbClr val="D0D4DA"/>
                      </a:solidFill>
                      <a:prstDash val="solid"/>
                    </a:lnB>
                    <a:solidFill>
                      <a:srgbClr val="FFFFFF"/>
                    </a:solidFill>
                  </a:tcPr>
                </a:tc>
                <a:tc>
                  <a:txBody>
                    <a:bodyPr/>
                    <a:lstStyle/>
                    <a:p>
                      <a:r>
                        <a:rPr sz="1650" b="1">
                          <a:solidFill>
                            <a:srgbClr val="000000"/>
                          </a:solidFill>
                          <a:latin typeface="Arial" panose="020B0604020202020204"/>
                          <a:ea typeface="Arial" panose="020B0604020202020204"/>
                          <a:cs typeface="Arial" panose="020B0604020202020204"/>
                        </a:rPr>
                        <a:t>Reliable tracking and RF reconstruction</a:t>
                      </a:r>
                      <a:endParaRPr sz="1650" b="1">
                        <a:solidFill>
                          <a:srgbClr val="000000"/>
                        </a:solidFill>
                        <a:latin typeface="Arial" panose="020B0604020202020204"/>
                        <a:ea typeface="Arial" panose="020B0604020202020204"/>
                        <a:cs typeface="Arial" panose="020B0604020202020204"/>
                      </a:endParaRPr>
                    </a:p>
                  </a:txBody>
                  <a:tcPr marL="85725" marR="85725" marT="85725" marB="85725" anchor="ctr">
                    <a:lnR w="9525">
                      <a:solidFill>
                        <a:srgbClr val="D0D4DA"/>
                      </a:solidFill>
                      <a:prstDash val="solid"/>
                    </a:lnR>
                    <a:lnB w="9525">
                      <a:solidFill>
                        <a:srgbClr val="D0D4DA"/>
                      </a:solidFill>
                      <a:prstDash val="solid"/>
                    </a:lnB>
                    <a:solidFill>
                      <a:srgbClr val="FFFFFF"/>
                    </a:solidFill>
                  </a:tcPr>
                </a:tc>
              </a:tr>
            </a:tbl>
          </a:graphicData>
        </a:graphic>
      </p:graphicFrame>
      <p:sp>
        <p:nvSpPr>
          <p:cNvPr id="15" name="Model-oriented applications"/>
          <p:cNvSpPr>
            <a:spLocks noGrp="1"/>
          </p:cNvSpPr>
          <p:nvPr/>
        </p:nvSpPr>
        <p:spPr>
          <a:xfrm>
            <a:off x="409575" y="5172075"/>
            <a:ext cx="5162550" cy="400050"/>
          </a:xfrm>
          <a:prstGeom prst="rect">
            <a:avLst/>
          </a:prstGeom>
          <a:noFill/>
          <a:ln w="0">
            <a:noFill/>
          </a:ln>
        </p:spPr>
        <p:txBody>
          <a:bodyPr wrap="square" lIns="0" tIns="0" rIns="0" bIns="0" anchor="t">
            <a:noAutofit/>
          </a:bodyPr>
          <a:lstStyle>
            <a:defPPr algn="l">
              <a:defRPr sz="2175" b="1">
                <a:solidFill>
                  <a:srgbClr val="2B519A"/>
                </a:solidFill>
                <a:latin typeface="Arial" panose="020B0604020202020204"/>
                <a:ea typeface="Arial" panose="020B0604020202020204"/>
                <a:cs typeface="Arial" panose="020B0604020202020204"/>
              </a:defRPr>
            </a:defPPr>
          </a:lstStyle>
          <a:p>
            <a:pPr algn="l">
              <a:buNone/>
              <a:defRPr sz="2175" b="1">
                <a:solidFill>
                  <a:srgbClr val="2B519A"/>
                </a:solidFill>
                <a:latin typeface="Arial" panose="020B0604020202020204"/>
                <a:ea typeface="Arial" panose="020B0604020202020204"/>
                <a:cs typeface="Arial" panose="020B0604020202020204"/>
              </a:defRPr>
            </a:pPr>
            <a:r>
              <a:rPr sz="2175" b="1">
                <a:solidFill>
                  <a:srgbClr val="2B519A"/>
                </a:solidFill>
                <a:latin typeface="Arial" panose="020B0604020202020204"/>
                <a:ea typeface="Arial" panose="020B0604020202020204"/>
                <a:cs typeface="Arial" panose="020B0604020202020204"/>
              </a:rPr>
              <a:t>Model-oriented applications</a:t>
            </a:r>
            <a:endParaRPr sz="2175" b="1">
              <a:solidFill>
                <a:srgbClr val="2B519A"/>
              </a:solidFill>
              <a:latin typeface="Arial" panose="020B0604020202020204"/>
              <a:ea typeface="Arial" panose="020B0604020202020204"/>
              <a:cs typeface="Arial" panose="020B0604020202020204"/>
            </a:endParaRPr>
          </a:p>
        </p:txBody>
      </p:sp>
      <p:sp>
        <p:nvSpPr>
          <p:cNvPr id="16" name="Rapid broadband characterization"/>
          <p:cNvSpPr>
            <a:spLocks noGrp="1"/>
          </p:cNvSpPr>
          <p:nvPr/>
        </p:nvSpPr>
        <p:spPr>
          <a:xfrm>
            <a:off x="6457950" y="5172075"/>
            <a:ext cx="5133975" cy="628650"/>
          </a:xfrm>
          <a:prstGeom prst="rect">
            <a:avLst/>
          </a:prstGeom>
          <a:noFill/>
          <a:ln w="0">
            <a:noFill/>
          </a:ln>
        </p:spPr>
        <p:txBody>
          <a:bodyPr wrap="square" lIns="0" tIns="0" rIns="0" bIns="0" anchor="t">
            <a:noAutofit/>
          </a:bodyPr>
          <a:lstStyle>
            <a:defPPr algn="l">
              <a:defRPr sz="2175" b="1">
                <a:solidFill>
                  <a:srgbClr val="2B519A"/>
                </a:solidFill>
                <a:latin typeface="Arial" panose="020B0604020202020204"/>
                <a:ea typeface="Arial" panose="020B0604020202020204"/>
                <a:cs typeface="Arial" panose="020B0604020202020204"/>
              </a:defRPr>
            </a:defPPr>
          </a:lstStyle>
          <a:p>
            <a:pPr algn="l">
              <a:buNone/>
              <a:defRPr sz="2175" b="1">
                <a:solidFill>
                  <a:srgbClr val="2B519A"/>
                </a:solidFill>
                <a:latin typeface="Arial" panose="020B0604020202020204"/>
                <a:ea typeface="Arial" panose="020B0604020202020204"/>
                <a:cs typeface="Arial" panose="020B0604020202020204"/>
              </a:defRPr>
            </a:pPr>
            <a:r>
              <a:rPr sz="2175" b="1">
                <a:solidFill>
                  <a:srgbClr val="2B519A"/>
                </a:solidFill>
                <a:latin typeface="Arial" panose="020B0604020202020204"/>
                <a:ea typeface="Arial" panose="020B0604020202020204"/>
                <a:cs typeface="Arial" panose="020B0604020202020204"/>
              </a:rPr>
              <a:t>Rapid broadband characterization</a:t>
            </a:r>
            <a:endParaRPr sz="2175" b="1">
              <a:solidFill>
                <a:srgbClr val="2B519A"/>
              </a:solidFill>
              <a:latin typeface="Arial" panose="020B0604020202020204"/>
              <a:ea typeface="Arial" panose="020B0604020202020204"/>
              <a:cs typeface="Arial" panose="020B0604020202020204"/>
            </a:endParaRPr>
          </a:p>
        </p:txBody>
      </p:sp>
      <p:sp>
        <p:nvSpPr>
          <p:cNvPr id="17" name="矩形 16"/>
          <p:cNvSpPr>
            <a:spLocks noGrp="1"/>
          </p:cNvSpPr>
          <p:nvPr/>
        </p:nvSpPr>
        <p:spPr>
          <a:xfrm>
            <a:off x="314325" y="5781675"/>
            <a:ext cx="11525250" cy="409575"/>
          </a:xfrm>
          <a:prstGeom prst="rect">
            <a:avLst/>
          </a:prstGeom>
          <a:solidFill>
            <a:srgbClr val="E9F0FF"/>
          </a:solidFill>
          <a:ln w="0">
            <a:noFill/>
            <a:prstDash val="solid"/>
          </a:ln>
        </p:spPr>
      </p:sp>
      <p:sp>
        <p:nvSpPr>
          <p:cNvPr id="18" name="Both approaches characterize mechanical dynamics t"/>
          <p:cNvSpPr>
            <a:spLocks noGrp="1"/>
          </p:cNvSpPr>
          <p:nvPr/>
        </p:nvSpPr>
        <p:spPr>
          <a:xfrm>
            <a:off x="447675" y="5867400"/>
            <a:ext cx="11249025" cy="323850"/>
          </a:xfrm>
          <a:prstGeom prst="rect">
            <a:avLst/>
          </a:prstGeom>
          <a:noFill/>
          <a:ln w="0">
            <a:noFill/>
          </a:ln>
        </p:spPr>
        <p:txBody>
          <a:bodyPr wrap="square" lIns="0" tIns="0" rIns="0" bIns="0" anchor="t">
            <a:noAutofit/>
          </a:bodyPr>
          <a:lstStyle>
            <a:defPPr algn="l">
              <a:defRPr sz="1800" b="1">
                <a:solidFill>
                  <a:srgbClr val="2B519A"/>
                </a:solidFill>
                <a:latin typeface="Arial" panose="020B0604020202020204"/>
                <a:ea typeface="Arial" panose="020B0604020202020204"/>
                <a:cs typeface="Arial" panose="020B0604020202020204"/>
              </a:defRPr>
            </a:defPPr>
          </a:lstStyle>
          <a:p>
            <a:pPr algn="l">
              <a:buNone/>
              <a:defRPr sz="1800" b="1">
                <a:solidFill>
                  <a:srgbClr val="2B519A"/>
                </a:solidFill>
                <a:latin typeface="Arial" panose="020B0604020202020204"/>
                <a:ea typeface="Arial" panose="020B0604020202020204"/>
                <a:cs typeface="Arial" panose="020B0604020202020204"/>
              </a:defRPr>
            </a:pPr>
            <a:r>
              <a:rPr sz="1800" b="1">
                <a:solidFill>
                  <a:srgbClr val="2B519A"/>
                </a:solidFill>
                <a:latin typeface="Arial" panose="020B0604020202020204"/>
                <a:ea typeface="Arial" panose="020B0604020202020204"/>
                <a:cs typeface="Arial" panose="020B0604020202020204"/>
              </a:rPr>
              <a:t>Both approaches characterize mechanical dynamics through measured RF information.</a:t>
            </a:r>
            <a:endParaRPr sz="1800" b="1">
              <a:solidFill>
                <a:srgbClr val="2B519A"/>
              </a:solidFill>
              <a:latin typeface="Arial" panose="020B0604020202020204"/>
              <a:ea typeface="Arial" panose="020B0604020202020204"/>
              <a:cs typeface="Arial" panose="020B0604020202020204"/>
            </a:endParaRPr>
          </a:p>
        </p:txBody>
      </p:sp>
      <p:sp>
        <p:nvSpPr>
          <p:cNvPr id="19" name="F. Qiu et al., Section 4. Y. Miao et al., Introduc"/>
          <p:cNvSpPr>
            <a:spLocks noGrp="1"/>
          </p:cNvSpPr>
          <p:nvPr/>
        </p:nvSpPr>
        <p:spPr>
          <a:xfrm>
            <a:off x="323850" y="6305550"/>
            <a:ext cx="11334750" cy="180975"/>
          </a:xfrm>
          <a:prstGeom prst="rect">
            <a:avLst/>
          </a:prstGeom>
          <a:noFill/>
          <a:ln w="0">
            <a:noFill/>
          </a:ln>
        </p:spPr>
        <p:txBody>
          <a:bodyPr wrap="square" lIns="0" tIns="0" rIns="0" bIns="0" anchor="t">
            <a:noAutofit/>
          </a:bodyPr>
          <a:lstStyle>
            <a:defPPr algn="l">
              <a:defRPr sz="975" b="0">
                <a:solidFill>
                  <a:srgbClr val="44546A"/>
                </a:solidFill>
                <a:latin typeface="Arial" panose="020B0604020202020204"/>
                <a:ea typeface="Arial" panose="020B0604020202020204"/>
                <a:cs typeface="Arial" panose="020B0604020202020204"/>
              </a:defRPr>
            </a:defPPr>
          </a:lstStyle>
          <a:p>
            <a:pPr algn="l">
              <a:buNone/>
              <a:defRPr sz="975" b="0">
                <a:solidFill>
                  <a:srgbClr val="44546A"/>
                </a:solidFill>
                <a:latin typeface="Arial" panose="020B0604020202020204"/>
                <a:ea typeface="Arial" panose="020B0604020202020204"/>
                <a:cs typeface="Arial" panose="020B0604020202020204"/>
              </a:defRPr>
            </a:pPr>
            <a:r>
              <a:rPr sz="975" b="0">
                <a:solidFill>
                  <a:srgbClr val="44546A"/>
                </a:solidFill>
                <a:latin typeface="Arial" panose="020B0604020202020204"/>
                <a:ea typeface="Arial" panose="020B0604020202020204"/>
                <a:cs typeface="Arial" panose="020B0604020202020204"/>
              </a:rPr>
              <a:t>F. Qiu et al., Section 4. Y. Miao et al., Introduction and Sections IV–V.</a:t>
            </a:r>
            <a:endParaRPr sz="975" b="0">
              <a:solidFill>
                <a:srgbClr val="44546A"/>
              </a:solidFill>
              <a:latin typeface="Arial" panose="020B0604020202020204"/>
              <a:ea typeface="Arial" panose="020B0604020202020204"/>
              <a:cs typeface="Arial" panose="020B0604020202020204"/>
            </a:endParaRPr>
          </a:p>
        </p:txBody>
      </p:sp>
      <p:pic>
        <p:nvPicPr>
          <p:cNvPr id="20" name="图片 19"/>
          <p:cNvPicPr>
            <a:picLocks noChangeAspect="1"/>
          </p:cNvPicPr>
          <p:nvPr/>
        </p:nvPicPr>
        <p:blipFill>
          <a:blip r:embed="rId1"/>
          <a:stretch>
            <a:fillRect/>
          </a:stretch>
        </p:blipFill>
        <p:spPr>
          <a:xfrm>
            <a:off x="9232411" y="118777"/>
            <a:ext cx="1141248" cy="671798"/>
          </a:xfrm>
          <a:prstGeom prst="rect">
            <a:avLst/>
          </a:prstGeom>
        </p:spPr>
      </p:pic>
      <p:pic>
        <p:nvPicPr>
          <p:cNvPr id="21" name="图片 20"/>
          <p:cNvPicPr>
            <a:picLocks noChangeAspect="1"/>
          </p:cNvPicPr>
          <p:nvPr/>
        </p:nvPicPr>
        <p:blipFill>
          <a:blip r:embed="rId2"/>
          <a:stretch>
            <a:fillRect/>
          </a:stretch>
        </p:blipFill>
        <p:spPr>
          <a:xfrm>
            <a:off x="10457935" y="0"/>
            <a:ext cx="826467" cy="808101"/>
          </a:xfrm>
          <a:prstGeom prst="rect">
            <a:avLst/>
          </a:prstGeom>
        </p:spPr>
      </p:pic>
      <p:pic>
        <p:nvPicPr>
          <p:cNvPr id="22" name="图片 21"/>
          <p:cNvPicPr>
            <a:picLocks noChangeAspect="1"/>
          </p:cNvPicPr>
          <p:nvPr/>
        </p:nvPicPr>
        <p:blipFill>
          <a:blip r:embed="rId3"/>
          <a:stretch>
            <a:fillRect/>
          </a:stretch>
        </p:blipFill>
        <p:spPr>
          <a:xfrm>
            <a:off x="11288459" y="42672"/>
            <a:ext cx="768382" cy="768382"/>
          </a:xfrm>
          <a:prstGeom prst="rect">
            <a:avLst/>
          </a:prstGeom>
        </p:spPr>
      </p:pic>
      <p:sp>
        <p:nvSpPr>
          <p:cNvPr id="23" name="25"/>
          <p:cNvSpPr>
            <a:spLocks noGrp="1"/>
          </p:cNvSpPr>
          <p:nvPr/>
        </p:nvSpPr>
        <p:spPr>
          <a:xfrm>
            <a:off x="11668125" y="6600825"/>
            <a:ext cx="428625" cy="200025"/>
          </a:xfrm>
          <a:prstGeom prst="rect">
            <a:avLst/>
          </a:prstGeom>
          <a:noFill/>
          <a:ln w="0">
            <a:noFill/>
          </a:ln>
        </p:spPr>
        <p:txBody>
          <a:bodyPr wrap="square" lIns="0" tIns="0" rIns="0" bIns="0" anchor="t">
            <a:noAutofit/>
          </a:bodyPr>
          <a:lstStyle>
            <a:defPPr algn="r">
              <a:defRPr sz="1200" b="0">
                <a:solidFill>
                  <a:srgbClr val="FFFFFF"/>
                </a:solidFill>
                <a:latin typeface="Arial" panose="020B0604020202020204"/>
                <a:ea typeface="Arial" panose="020B0604020202020204"/>
                <a:cs typeface="Arial" panose="020B0604020202020204"/>
              </a:defRPr>
            </a:defPPr>
          </a:lstStyle>
          <a:p>
            <a:pPr algn="r">
              <a:defRPr sz="1200" b="0">
                <a:solidFill>
                  <a:srgbClr val="FFFFFF"/>
                </a:solidFill>
                <a:latin typeface="Arial" panose="020B0604020202020204"/>
                <a:ea typeface="Arial" panose="020B0604020202020204"/>
                <a:cs typeface="Arial" panose="020B0604020202020204"/>
              </a:defRPr>
            </a:pPr>
            <a:r>
              <a:rPr sz="1200" b="0">
                <a:solidFill>
                  <a:srgbClr val="FFFFFF"/>
                </a:solidFill>
                <a:latin typeface="Arial" panose="020B0604020202020204"/>
                <a:ea typeface="Arial" panose="020B0604020202020204"/>
                <a:cs typeface="Arial" panose="020B0604020202020204"/>
              </a:rPr>
              <a:t>2</a:t>
            </a:r>
            <a:r>
              <a:rPr lang="en-US" sz="1200" b="0">
                <a:solidFill>
                  <a:srgbClr val="FFFFFF"/>
                </a:solidFill>
                <a:latin typeface="Arial" panose="020B0604020202020204"/>
                <a:ea typeface="Arial" panose="020B0604020202020204"/>
                <a:cs typeface="Arial" panose="020B0604020202020204"/>
              </a:rPr>
              <a:t>3</a:t>
            </a:r>
            <a:endParaRPr lang="en-US" sz="1200" b="0">
              <a:solidFill>
                <a:srgbClr val="FFFFFF"/>
              </a:solidFill>
              <a:latin typeface="Arial" panose="020B0604020202020204"/>
              <a:ea typeface="Arial" panose="020B0604020202020204"/>
              <a:cs typeface="Arial" panose="020B0604020202020204"/>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 name="标题 15"/>
          <p:cNvSpPr>
            <a:spLocks noGrp="1"/>
          </p:cNvSpPr>
          <p:nvPr/>
        </p:nvSpPr>
        <p:spPr>
          <a:xfrm>
            <a:off x="1476375" y="207010"/>
            <a:ext cx="6505575" cy="685800"/>
          </a:xfrm>
          <a:prstGeom prst="rect">
            <a:avLst/>
          </a:prstGeom>
        </p:spPr>
        <p:txBody>
          <a:bodyPr wrap="none" lIns="0" tIns="0" rIns="0" bIns="0" anchor="ctr">
            <a:noAutofit/>
          </a:bodyPr>
          <a:lstStyle>
            <a:defPPr algn="ctr">
              <a:defRPr sz="2775" b="1">
                <a:solidFill>
                  <a:srgbClr val="000000"/>
                </a:solidFill>
                <a:latin typeface="Arial" panose="020B0604020202020204"/>
                <a:ea typeface="Arial" panose="020B0604020202020204"/>
                <a:cs typeface="Arial" panose="020B0604020202020204"/>
              </a:defRPr>
            </a:defPPr>
            <a:lvl1pPr algn="l" defTabSz="914400">
              <a:lnSpc>
                <a:spcPct val="90000"/>
              </a:lnSpc>
              <a:spcBef>
                <a:spcPct val="0"/>
              </a:spcBef>
              <a:buNone/>
              <a:defRPr sz="3600" b="1" kern="1200">
                <a:solidFill>
                  <a:schemeClr val="tx1"/>
                </a:solidFill>
                <a:latin typeface="Times New Roman" panose="02020603050405020304"/>
                <a:ea typeface="Times New Roman" panose="02020603050405020304"/>
                <a:cs typeface="Times New Roman" panose="02020603050405020304"/>
              </a:defRPr>
            </a:lvl1pPr>
          </a:lstStyle>
          <a:p>
            <a:pPr algn="ctr">
              <a:buNone/>
              <a:defRPr sz="2775" b="1">
                <a:solidFill>
                  <a:srgbClr val="000000"/>
                </a:solidFill>
                <a:latin typeface="Arial" panose="020B0604020202020204"/>
                <a:ea typeface="Arial" panose="020B0604020202020204"/>
                <a:cs typeface="Arial" panose="020B0604020202020204"/>
              </a:defRPr>
            </a:pPr>
            <a:r>
              <a:rPr sz="2775" b="1">
                <a:solidFill>
                  <a:srgbClr val="000000"/>
                </a:solidFill>
                <a:latin typeface="Arial" panose="020B0604020202020204"/>
                <a:ea typeface="Arial" panose="020B0604020202020204"/>
                <a:cs typeface="Arial" panose="020B0604020202020204"/>
              </a:rPr>
              <a:t>Conclusions</a:t>
            </a:r>
            <a:endParaRPr sz="2775" b="1">
              <a:solidFill>
                <a:srgbClr val="000000"/>
              </a:solidFill>
              <a:latin typeface="Arial" panose="020B0604020202020204"/>
              <a:ea typeface="Arial" panose="020B0604020202020204"/>
              <a:cs typeface="Arial" panose="020B0604020202020204"/>
            </a:endParaRPr>
          </a:p>
        </p:txBody>
      </p:sp>
      <p:sp>
        <p:nvSpPr>
          <p:cNvPr id="23" name="F. Qiu et al., NIM A 1012 (2021) 165633. Y. Miao e"/>
          <p:cNvSpPr>
            <a:spLocks noGrp="1"/>
          </p:cNvSpPr>
          <p:nvPr/>
        </p:nvSpPr>
        <p:spPr>
          <a:xfrm>
            <a:off x="323850" y="6305550"/>
            <a:ext cx="11334750" cy="180975"/>
          </a:xfrm>
          <a:prstGeom prst="rect">
            <a:avLst/>
          </a:prstGeom>
          <a:noFill/>
          <a:ln w="0">
            <a:noFill/>
          </a:ln>
        </p:spPr>
        <p:txBody>
          <a:bodyPr wrap="square" lIns="0" tIns="0" rIns="0" bIns="0" anchor="t">
            <a:noAutofit/>
          </a:bodyPr>
          <a:lstStyle>
            <a:defPPr algn="l">
              <a:defRPr sz="975" b="0">
                <a:solidFill>
                  <a:srgbClr val="44546A"/>
                </a:solidFill>
                <a:latin typeface="Arial" panose="020B0604020202020204"/>
                <a:ea typeface="Arial" panose="020B0604020202020204"/>
                <a:cs typeface="Arial" panose="020B0604020202020204"/>
              </a:defRPr>
            </a:defPPr>
          </a:lstStyle>
          <a:p>
            <a:pPr algn="l">
              <a:buNone/>
              <a:defRPr sz="975" b="0">
                <a:solidFill>
                  <a:srgbClr val="44546A"/>
                </a:solidFill>
                <a:latin typeface="Arial" panose="020B0604020202020204"/>
                <a:ea typeface="Arial" panose="020B0604020202020204"/>
                <a:cs typeface="Arial" panose="020B0604020202020204"/>
              </a:defRPr>
            </a:pPr>
            <a:r>
              <a:rPr sz="975" b="0">
                <a:solidFill>
                  <a:srgbClr val="44546A"/>
                </a:solidFill>
                <a:latin typeface="Arial" panose="020B0604020202020204"/>
                <a:ea typeface="Arial" panose="020B0604020202020204"/>
                <a:cs typeface="Arial" panose="020B0604020202020204"/>
              </a:rPr>
              <a:t>F. Qiu et al., NIM A 1012 (2021) 165633. Y. Miao et al., Table 2 and Sections IV–V.</a:t>
            </a:r>
            <a:endParaRPr sz="975" b="0">
              <a:solidFill>
                <a:srgbClr val="44546A"/>
              </a:solidFill>
              <a:latin typeface="Arial" panose="020B0604020202020204"/>
              <a:ea typeface="Arial" panose="020B0604020202020204"/>
              <a:cs typeface="Arial" panose="020B0604020202020204"/>
            </a:endParaRPr>
          </a:p>
        </p:txBody>
      </p:sp>
      <p:pic>
        <p:nvPicPr>
          <p:cNvPr id="24" name="图片 23"/>
          <p:cNvPicPr>
            <a:picLocks noChangeAspect="1"/>
          </p:cNvPicPr>
          <p:nvPr/>
        </p:nvPicPr>
        <p:blipFill>
          <a:blip r:embed="rId1"/>
          <a:stretch>
            <a:fillRect/>
          </a:stretch>
        </p:blipFill>
        <p:spPr>
          <a:xfrm>
            <a:off x="9232411" y="118777"/>
            <a:ext cx="1141248" cy="671798"/>
          </a:xfrm>
          <a:prstGeom prst="rect">
            <a:avLst/>
          </a:prstGeom>
        </p:spPr>
      </p:pic>
      <p:pic>
        <p:nvPicPr>
          <p:cNvPr id="25" name="图片 24"/>
          <p:cNvPicPr>
            <a:picLocks noChangeAspect="1"/>
          </p:cNvPicPr>
          <p:nvPr/>
        </p:nvPicPr>
        <p:blipFill>
          <a:blip r:embed="rId2"/>
          <a:stretch>
            <a:fillRect/>
          </a:stretch>
        </p:blipFill>
        <p:spPr>
          <a:xfrm>
            <a:off x="10457935" y="0"/>
            <a:ext cx="826467" cy="808101"/>
          </a:xfrm>
          <a:prstGeom prst="rect">
            <a:avLst/>
          </a:prstGeom>
        </p:spPr>
      </p:pic>
      <p:pic>
        <p:nvPicPr>
          <p:cNvPr id="26" name="图片 25"/>
          <p:cNvPicPr>
            <a:picLocks noChangeAspect="1"/>
          </p:cNvPicPr>
          <p:nvPr/>
        </p:nvPicPr>
        <p:blipFill>
          <a:blip r:embed="rId3"/>
          <a:stretch>
            <a:fillRect/>
          </a:stretch>
        </p:blipFill>
        <p:spPr>
          <a:xfrm>
            <a:off x="11288459" y="42672"/>
            <a:ext cx="768382" cy="768382"/>
          </a:xfrm>
          <a:prstGeom prst="rect">
            <a:avLst/>
          </a:prstGeom>
        </p:spPr>
      </p:pic>
      <p:sp>
        <p:nvSpPr>
          <p:cNvPr id="27" name="26"/>
          <p:cNvSpPr>
            <a:spLocks noGrp="1"/>
          </p:cNvSpPr>
          <p:nvPr/>
        </p:nvSpPr>
        <p:spPr>
          <a:xfrm>
            <a:off x="11668125" y="6600825"/>
            <a:ext cx="428625" cy="200025"/>
          </a:xfrm>
          <a:prstGeom prst="rect">
            <a:avLst/>
          </a:prstGeom>
          <a:noFill/>
          <a:ln w="0">
            <a:noFill/>
          </a:ln>
        </p:spPr>
        <p:txBody>
          <a:bodyPr wrap="square" lIns="0" tIns="0" rIns="0" bIns="0" anchor="t">
            <a:noAutofit/>
          </a:bodyPr>
          <a:lstStyle>
            <a:defPPr algn="r">
              <a:defRPr sz="1200" b="0">
                <a:solidFill>
                  <a:srgbClr val="FFFFFF"/>
                </a:solidFill>
                <a:latin typeface="Arial" panose="020B0604020202020204"/>
                <a:ea typeface="Arial" panose="020B0604020202020204"/>
                <a:cs typeface="Arial" panose="020B0604020202020204"/>
              </a:defRPr>
            </a:defPPr>
          </a:lstStyle>
          <a:p>
            <a:pPr algn="r">
              <a:defRPr sz="1200" b="0">
                <a:solidFill>
                  <a:srgbClr val="FFFFFF"/>
                </a:solidFill>
                <a:latin typeface="Arial" panose="020B0604020202020204"/>
                <a:ea typeface="Arial" panose="020B0604020202020204"/>
                <a:cs typeface="Arial" panose="020B0604020202020204"/>
              </a:defRPr>
            </a:pPr>
            <a:r>
              <a:rPr sz="1200" b="0">
                <a:solidFill>
                  <a:srgbClr val="FFFFFF"/>
                </a:solidFill>
                <a:latin typeface="Arial" panose="020B0604020202020204"/>
                <a:ea typeface="Arial" panose="020B0604020202020204"/>
                <a:cs typeface="Arial" panose="020B0604020202020204"/>
              </a:rPr>
              <a:t>2</a:t>
            </a:r>
            <a:r>
              <a:rPr lang="en-US" sz="1200" b="0">
                <a:solidFill>
                  <a:srgbClr val="FFFFFF"/>
                </a:solidFill>
                <a:latin typeface="Arial" panose="020B0604020202020204"/>
                <a:ea typeface="Arial" panose="020B0604020202020204"/>
                <a:cs typeface="Arial" panose="020B0604020202020204"/>
              </a:rPr>
              <a:t>4</a:t>
            </a:r>
            <a:endParaRPr lang="en-US" sz="1200" b="0">
              <a:solidFill>
                <a:srgbClr val="FFFFFF"/>
              </a:solidFill>
              <a:latin typeface="Arial" panose="020B0604020202020204"/>
              <a:ea typeface="Arial" panose="020B0604020202020204"/>
              <a:cs typeface="Arial" panose="020B0604020202020204"/>
            </a:endParaRPr>
          </a:p>
        </p:txBody>
      </p:sp>
      <p:sp>
        <p:nvSpPr>
          <p:cNvPr id="2" name="文本框 1"/>
          <p:cNvSpPr txBox="1"/>
          <p:nvPr/>
        </p:nvSpPr>
        <p:spPr>
          <a:xfrm>
            <a:off x="585470" y="1547495"/>
            <a:ext cx="10331450" cy="4246245"/>
          </a:xfrm>
          <a:prstGeom prst="rect">
            <a:avLst/>
          </a:prstGeom>
        </p:spPr>
        <p:txBody>
          <a:bodyPr wrap="square">
            <a:spAutoFit/>
          </a:bodyPr>
          <a:p>
            <a:pPr marL="342900" indent="-342900" eaLnBrk="1" fontAlgn="auto" latinLnBrk="0" hangingPunct="1">
              <a:lnSpc>
                <a:spcPct val="150000"/>
              </a:lnSpc>
              <a:buFont typeface="Wingdings" panose="05000000000000000000" charset="0"/>
              <a:buChar char="Ø"/>
            </a:pPr>
            <a:r>
              <a:rPr lang="en-US" altLang="zh-CN" sz="2000">
                <a:latin typeface="Arial" panose="020B0604020202020204" pitchFamily="34" charset="0"/>
                <a:cs typeface="Arial" panose="020B0604020202020204" pitchFamily="34" charset="0"/>
              </a:rPr>
              <a:t>Two complementary methods were presented to characterize the mechanical modes of superconducting cavities.</a:t>
            </a:r>
            <a:endParaRPr lang="en-US" altLang="zh-CN" sz="2000">
              <a:latin typeface="Arial" panose="020B0604020202020204" pitchFamily="34" charset="0"/>
              <a:cs typeface="Arial" panose="020B0604020202020204" pitchFamily="34" charset="0"/>
            </a:endParaRPr>
          </a:p>
          <a:p>
            <a:pPr marL="342900" indent="-342900" eaLnBrk="1" fontAlgn="auto" latinLnBrk="0" hangingPunct="1">
              <a:lnSpc>
                <a:spcPct val="150000"/>
              </a:lnSpc>
              <a:buFont typeface="Wingdings" panose="05000000000000000000" charset="0"/>
              <a:buChar char="Ø"/>
            </a:pPr>
            <a:r>
              <a:rPr lang="en-US" altLang="zh-CN" sz="2000">
                <a:latin typeface="Arial" panose="020B0604020202020204" pitchFamily="34" charset="0"/>
                <a:cs typeface="Arial" panose="020B0604020202020204" pitchFamily="34" charset="0"/>
              </a:rPr>
              <a:t>Grey-box identification estimates physical model parameters from recorded RF transients and reconstructs the mechanical transfer function.</a:t>
            </a:r>
            <a:endParaRPr lang="en-US" altLang="zh-CN" sz="2000">
              <a:latin typeface="Arial" panose="020B0604020202020204" pitchFamily="34" charset="0"/>
              <a:cs typeface="Arial" panose="020B0604020202020204" pitchFamily="34" charset="0"/>
            </a:endParaRPr>
          </a:p>
          <a:p>
            <a:pPr marL="342900" indent="-342900" eaLnBrk="1" fontAlgn="auto" latinLnBrk="0" hangingPunct="1">
              <a:lnSpc>
                <a:spcPct val="150000"/>
              </a:lnSpc>
              <a:buFont typeface="Wingdings" panose="05000000000000000000" charset="0"/>
              <a:buChar char="Ø"/>
            </a:pPr>
            <a:r>
              <a:rPr lang="en-US" altLang="zh-CN" sz="2000">
                <a:latin typeface="Arial" panose="020B0604020202020204" pitchFamily="34" charset="0"/>
                <a:cs typeface="Arial" panose="020B0604020202020204" pitchFamily="34" charset="0"/>
              </a:rPr>
              <a:t>Grey-box identification uses routine operational data without dedicated RF interruptions, but mainly captures the dominant mechanical modes.</a:t>
            </a:r>
            <a:endParaRPr lang="en-US" altLang="zh-CN" sz="2000">
              <a:latin typeface="Arial" panose="020B0604020202020204" pitchFamily="34" charset="0"/>
              <a:cs typeface="Arial" panose="020B0604020202020204" pitchFamily="34" charset="0"/>
            </a:endParaRPr>
          </a:p>
          <a:p>
            <a:pPr marL="342900" indent="-342900" eaLnBrk="1" fontAlgn="auto" latinLnBrk="0" hangingPunct="1">
              <a:lnSpc>
                <a:spcPct val="150000"/>
              </a:lnSpc>
              <a:buFont typeface="Wingdings" panose="05000000000000000000" charset="0"/>
              <a:buChar char="Ø"/>
            </a:pPr>
            <a:r>
              <a:rPr lang="en-US" altLang="zh-CN" sz="2000">
                <a:latin typeface="Arial" panose="020B0604020202020204" pitchFamily="34" charset="0"/>
                <a:cs typeface="Arial" panose="020B0604020202020204" pitchFamily="34" charset="0"/>
              </a:rPr>
              <a:t>Closed-loop chirp enables rapid broadband identification, with good agreement with stepped-sine measurements, and resolves a broader set of mechanical modes within the measurement range.</a:t>
            </a:r>
            <a:endParaRPr lang="en-US" altLang="zh-CN" sz="2000">
              <a:latin typeface="Arial" panose="020B0604020202020204" pitchFamily="34" charset="0"/>
              <a:cs typeface="Arial" panose="020B0604020202020204"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a:spLocks noGrp="1"/>
          </p:cNvSpPr>
          <p:nvPr>
            <p:ph type="sldNum" idx="12"/>
          </p:nvPr>
        </p:nvSpPr>
        <p:spPr/>
        <p:txBody>
          <a:bodyPr/>
          <a:lstStyle/>
          <a:p>
            <a:pPr>
              <a:buNone/>
            </a:pPr>
          </a:p>
        </p:txBody>
      </p:sp>
      <p:sp>
        <p:nvSpPr>
          <p:cNvPr id="3" name="文本框 2"/>
          <p:cNvSpPr>
            <a:spLocks noGrp="1"/>
          </p:cNvSpPr>
          <p:nvPr/>
        </p:nvSpPr>
        <p:spPr>
          <a:xfrm>
            <a:off x="1864995" y="2830830"/>
            <a:ext cx="9119870" cy="1014730"/>
          </a:xfrm>
          <a:prstGeom prst="rect">
            <a:avLst/>
          </a:prstGeom>
          <a:noFill/>
        </p:spPr>
        <p:txBody>
          <a:bodyPr wrap="square">
            <a:spAutoFit/>
          </a:bodyPr>
          <a:lstStyle/>
          <a:p>
            <a:r>
              <a:rPr sz="6000">
                <a:latin typeface="Arial" panose="020B0604020202020204"/>
                <a:ea typeface="Arial" panose="020B0604020202020204"/>
                <a:cs typeface="Arial" panose="020B0604020202020204"/>
              </a:rPr>
              <a:t>Thanks for your attention</a:t>
            </a:r>
            <a:endParaRPr sz="6000">
              <a:latin typeface="Arial" panose="020B0604020202020204"/>
              <a:ea typeface="Arial" panose="020B0604020202020204"/>
              <a:cs typeface="Arial" panose="020B0604020202020204"/>
            </a:endParaRPr>
          </a:p>
        </p:txBody>
      </p:sp>
      <p:pic>
        <p:nvPicPr>
          <p:cNvPr id="24" name="图片 23"/>
          <p:cNvPicPr>
            <a:picLocks noChangeAspect="1"/>
          </p:cNvPicPr>
          <p:nvPr/>
        </p:nvPicPr>
        <p:blipFill>
          <a:blip r:embed="rId1"/>
          <a:stretch>
            <a:fillRect/>
          </a:stretch>
        </p:blipFill>
        <p:spPr>
          <a:xfrm>
            <a:off x="9232411" y="118777"/>
            <a:ext cx="1141248" cy="671798"/>
          </a:xfrm>
          <a:prstGeom prst="rect">
            <a:avLst/>
          </a:prstGeom>
        </p:spPr>
      </p:pic>
      <p:pic>
        <p:nvPicPr>
          <p:cNvPr id="25" name="图片 24"/>
          <p:cNvPicPr>
            <a:picLocks noChangeAspect="1"/>
          </p:cNvPicPr>
          <p:nvPr/>
        </p:nvPicPr>
        <p:blipFill>
          <a:blip r:embed="rId2"/>
          <a:stretch>
            <a:fillRect/>
          </a:stretch>
        </p:blipFill>
        <p:spPr>
          <a:xfrm>
            <a:off x="10457935" y="0"/>
            <a:ext cx="826467" cy="808101"/>
          </a:xfrm>
          <a:prstGeom prst="rect">
            <a:avLst/>
          </a:prstGeom>
        </p:spPr>
      </p:pic>
      <p:pic>
        <p:nvPicPr>
          <p:cNvPr id="26" name="图片 25"/>
          <p:cNvPicPr>
            <a:picLocks noChangeAspect="1"/>
          </p:cNvPicPr>
          <p:nvPr/>
        </p:nvPicPr>
        <p:blipFill>
          <a:blip r:embed="rId3"/>
          <a:stretch>
            <a:fillRect/>
          </a:stretch>
        </p:blipFill>
        <p:spPr>
          <a:xfrm>
            <a:off x="11288459" y="42672"/>
            <a:ext cx="768382" cy="768382"/>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 name="标题 15"/>
          <p:cNvSpPr>
            <a:spLocks noGrp="1"/>
          </p:cNvSpPr>
          <p:nvPr/>
        </p:nvSpPr>
        <p:spPr>
          <a:xfrm>
            <a:off x="2590800" y="133350"/>
            <a:ext cx="6524625" cy="647700"/>
          </a:xfrm>
          <a:prstGeom prst="rect">
            <a:avLst/>
          </a:prstGeom>
        </p:spPr>
        <p:txBody>
          <a:bodyPr wrap="none" lIns="0" tIns="0" rIns="0" bIns="0" anchor="ctr">
            <a:noAutofit/>
          </a:bodyPr>
          <a:lstStyle>
            <a:defPPr algn="ctr">
              <a:defRPr sz="2700" b="1">
                <a:solidFill>
                  <a:srgbClr val="000000"/>
                </a:solidFill>
                <a:latin typeface="Arial" panose="020B0604020202020204"/>
                <a:ea typeface="Arial" panose="020B0604020202020204"/>
                <a:cs typeface="Arial" panose="020B0604020202020204"/>
              </a:defRPr>
            </a:defPPr>
            <a:lvl1pPr algn="l" defTabSz="914400">
              <a:lnSpc>
                <a:spcPct val="90000"/>
              </a:lnSpc>
              <a:spcBef>
                <a:spcPct val="0"/>
              </a:spcBef>
              <a:buNone/>
              <a:defRPr sz="3600" b="1" kern="1200">
                <a:solidFill>
                  <a:schemeClr val="tx1"/>
                </a:solidFill>
                <a:latin typeface="Times New Roman" panose="02020603050405020304"/>
                <a:ea typeface="Times New Roman" panose="02020603050405020304"/>
                <a:cs typeface="Times New Roman" panose="02020603050405020304"/>
              </a:defRPr>
            </a:lvl1pPr>
          </a:lstStyle>
          <a:p>
            <a:pPr algn="ctr">
              <a:buNone/>
              <a:defRPr sz="2700" b="1">
                <a:solidFill>
                  <a:srgbClr val="000000"/>
                </a:solidFill>
                <a:latin typeface="Arial" panose="020B0604020202020204"/>
                <a:ea typeface="Arial" panose="020B0604020202020204"/>
                <a:cs typeface="Arial" panose="020B0604020202020204"/>
              </a:defRPr>
            </a:pPr>
            <a:r>
              <a:rPr sz="2700" b="1">
                <a:solidFill>
                  <a:srgbClr val="000000"/>
                </a:solidFill>
                <a:latin typeface="Arial" panose="020B0604020202020204"/>
                <a:ea typeface="Arial" panose="020B0604020202020204"/>
                <a:cs typeface="Arial" panose="020B0604020202020204"/>
              </a:rPr>
              <a:t>Grey-Box Parameter Estimation</a:t>
            </a:r>
            <a:endParaRPr sz="2775" b="1">
              <a:solidFill>
                <a:srgbClr val="000000"/>
              </a:solidFill>
              <a:latin typeface="Arial" panose="020B0604020202020204"/>
              <a:ea typeface="Arial" panose="020B0604020202020204"/>
              <a:cs typeface="Arial" panose="020B0604020202020204"/>
            </a:endParaRPr>
          </a:p>
        </p:txBody>
      </p:sp>
      <p:pic>
        <p:nvPicPr>
          <p:cNvPr id="42" name="图片 41"/>
          <p:cNvPicPr>
            <a:picLocks noChangeAspect="1"/>
          </p:cNvPicPr>
          <p:nvPr/>
        </p:nvPicPr>
        <p:blipFill>
          <a:blip r:embed="rId1"/>
          <a:stretch>
            <a:fillRect/>
          </a:stretch>
        </p:blipFill>
        <p:spPr>
          <a:xfrm>
            <a:off x="9232411" y="118777"/>
            <a:ext cx="1141248" cy="671798"/>
          </a:xfrm>
          <a:prstGeom prst="rect">
            <a:avLst/>
          </a:prstGeom>
        </p:spPr>
      </p:pic>
      <p:pic>
        <p:nvPicPr>
          <p:cNvPr id="43" name="图片 42"/>
          <p:cNvPicPr>
            <a:picLocks noChangeAspect="1"/>
          </p:cNvPicPr>
          <p:nvPr/>
        </p:nvPicPr>
        <p:blipFill>
          <a:blip r:embed="rId2"/>
          <a:stretch>
            <a:fillRect/>
          </a:stretch>
        </p:blipFill>
        <p:spPr>
          <a:xfrm>
            <a:off x="10457935" y="0"/>
            <a:ext cx="826467" cy="808101"/>
          </a:xfrm>
          <a:prstGeom prst="rect">
            <a:avLst/>
          </a:prstGeom>
        </p:spPr>
      </p:pic>
      <p:pic>
        <p:nvPicPr>
          <p:cNvPr id="44" name="图片 43"/>
          <p:cNvPicPr>
            <a:picLocks noChangeAspect="1"/>
          </p:cNvPicPr>
          <p:nvPr/>
        </p:nvPicPr>
        <p:blipFill>
          <a:blip r:embed="rId3"/>
          <a:stretch>
            <a:fillRect/>
          </a:stretch>
        </p:blipFill>
        <p:spPr>
          <a:xfrm>
            <a:off x="11288459" y="42672"/>
            <a:ext cx="768382" cy="768382"/>
          </a:xfrm>
          <a:prstGeom prst="rect">
            <a:avLst/>
          </a:prstGeom>
        </p:spPr>
      </p:pic>
      <p:sp>
        <p:nvSpPr>
          <p:cNvPr id="45" name="10"/>
          <p:cNvSpPr>
            <a:spLocks noGrp="1"/>
          </p:cNvSpPr>
          <p:nvPr/>
        </p:nvSpPr>
        <p:spPr>
          <a:xfrm>
            <a:off x="11668125" y="6600825"/>
            <a:ext cx="428625" cy="200025"/>
          </a:xfrm>
          <a:prstGeom prst="rect">
            <a:avLst/>
          </a:prstGeom>
          <a:noFill/>
          <a:ln w="0">
            <a:noFill/>
          </a:ln>
        </p:spPr>
        <p:txBody>
          <a:bodyPr wrap="square" lIns="0" tIns="0" rIns="0" bIns="0" anchor="t">
            <a:noAutofit/>
          </a:bodyPr>
          <a:lstStyle>
            <a:defPPr algn="r">
              <a:defRPr sz="1200" b="0">
                <a:solidFill>
                  <a:srgbClr val="FFFFFF"/>
                </a:solidFill>
                <a:latin typeface="Arial" panose="020B0604020202020204"/>
                <a:ea typeface="Arial" panose="020B0604020202020204"/>
                <a:cs typeface="Arial" panose="020B0604020202020204"/>
              </a:defRPr>
            </a:defPPr>
          </a:lstStyle>
          <a:p>
            <a:pPr algn="r">
              <a:buNone/>
              <a:defRPr sz="1200" b="0">
                <a:solidFill>
                  <a:srgbClr val="FFFFFF"/>
                </a:solidFill>
                <a:latin typeface="Arial" panose="020B0604020202020204"/>
                <a:ea typeface="Arial" panose="020B0604020202020204"/>
                <a:cs typeface="Arial" panose="020B0604020202020204"/>
              </a:defRPr>
            </a:pPr>
            <a:endParaRPr sz="1200" b="0">
              <a:solidFill>
                <a:srgbClr val="FFFFFF"/>
              </a:solidFill>
              <a:latin typeface="Arial" panose="020B0604020202020204"/>
              <a:ea typeface="Arial" panose="020B0604020202020204"/>
              <a:cs typeface="Arial" panose="020B0604020202020204"/>
            </a:endParaRPr>
          </a:p>
        </p:txBody>
      </p:sp>
      <p:sp>
        <p:nvSpPr>
          <p:cNvPr id="46" name="Measured RF transients"/>
          <p:cNvSpPr>
            <a:spLocks noGrp="1"/>
          </p:cNvSpPr>
          <p:nvPr/>
        </p:nvSpPr>
        <p:spPr>
          <a:xfrm>
            <a:off x="333375" y="1190625"/>
            <a:ext cx="3476625" cy="1085850"/>
          </a:xfrm>
          <a:prstGeom prst="rect">
            <a:avLst/>
          </a:prstGeom>
          <a:solidFill>
            <a:srgbClr val="F2F5F8"/>
          </a:solidFill>
          <a:ln w="13335">
            <a:solidFill>
              <a:srgbClr val="2B519A"/>
            </a:solidFill>
          </a:ln>
        </p:spPr>
      </p:sp>
      <p:sp>
        <p:nvSpPr>
          <p:cNvPr id="47" name="Measured RF transients"/>
          <p:cNvSpPr>
            <a:spLocks noGrp="1"/>
          </p:cNvSpPr>
          <p:nvPr/>
        </p:nvSpPr>
        <p:spPr>
          <a:xfrm>
            <a:off x="476250" y="1314450"/>
            <a:ext cx="3190875" cy="314325"/>
          </a:xfrm>
          <a:prstGeom prst="rect">
            <a:avLst/>
          </a:prstGeom>
          <a:noFill/>
          <a:ln w="0">
            <a:noFill/>
          </a:ln>
        </p:spPr>
        <p:txBody>
          <a:bodyPr wrap="square" lIns="0" tIns="0" rIns="0" bIns="0" anchor="t">
            <a:noAutofit/>
          </a:bodyPr>
          <a:lstStyle>
            <a:defPPr algn="l">
              <a:defRPr sz="1875" b="1">
                <a:solidFill>
                  <a:srgbClr val="2B519A"/>
                </a:solidFill>
                <a:latin typeface="Arial" panose="020B0604020202020204"/>
                <a:ea typeface="Arial" panose="020B0604020202020204"/>
                <a:cs typeface="Arial" panose="020B0604020202020204"/>
              </a:defRPr>
            </a:defPPr>
          </a:lstStyle>
          <a:p>
            <a:pPr algn="l">
              <a:defRPr sz="1875" b="1">
                <a:solidFill>
                  <a:srgbClr val="2B519A"/>
                </a:solidFill>
                <a:latin typeface="Arial" panose="020B0604020202020204"/>
                <a:ea typeface="Arial" panose="020B0604020202020204"/>
                <a:cs typeface="Arial" panose="020B0604020202020204"/>
              </a:defRPr>
            </a:pPr>
            <a:r>
              <a:rPr sz="1875" b="1">
                <a:solidFill>
                  <a:srgbClr val="2B519A"/>
                </a:solidFill>
                <a:latin typeface="Arial" panose="020B0604020202020204"/>
                <a:ea typeface="Arial" panose="020B0604020202020204"/>
                <a:cs typeface="Arial" panose="020B0604020202020204"/>
              </a:rPr>
              <a:t>Measured RF transients</a:t>
            </a:r>
            <a:endParaRPr sz="1875" b="1">
              <a:solidFill>
                <a:srgbClr val="2B519A"/>
              </a:solidFill>
              <a:latin typeface="Arial" panose="020B0604020202020204"/>
              <a:ea typeface="Arial" panose="020B0604020202020204"/>
              <a:cs typeface="Arial" panose="020B0604020202020204"/>
            </a:endParaRPr>
          </a:p>
        </p:txBody>
      </p:sp>
      <p:sp>
        <p:nvSpPr>
          <p:cNvPr id="48" name="u(t) = E²acc(t)&#10;y(t) = Δfmeas(t)"/>
          <p:cNvSpPr>
            <a:spLocks noGrp="1"/>
          </p:cNvSpPr>
          <p:nvPr/>
        </p:nvSpPr>
        <p:spPr>
          <a:xfrm>
            <a:off x="476250" y="1666875"/>
            <a:ext cx="3190875" cy="581025"/>
          </a:xfrm>
          <a:prstGeom prst="rect">
            <a:avLst/>
          </a:prstGeom>
          <a:noFill/>
          <a:ln w="0">
            <a:noFill/>
          </a:ln>
        </p:spPr>
        <p:txBody>
          <a:bodyPr wrap="square" lIns="0" tIns="0" rIns="0" bIns="0" anchor="t">
            <a:noAutofit/>
          </a:bodyPr>
          <a:lstStyle>
            <a:defPPr algn="l">
              <a:defRPr sz="1650" b="0">
                <a:solidFill>
                  <a:srgbClr val="000000"/>
                </a:solidFill>
                <a:latin typeface="Arial" panose="020B0604020202020204"/>
                <a:ea typeface="Arial" panose="020B0604020202020204"/>
                <a:cs typeface="Arial" panose="020B0604020202020204"/>
              </a:defRPr>
            </a:defPPr>
          </a:lstStyle>
          <a:p>
            <a:pPr algn="l">
              <a:defRPr sz="1650" b="0">
                <a:solidFill>
                  <a:srgbClr val="000000"/>
                </a:solidFill>
                <a:latin typeface="Arial" panose="020B0604020202020204"/>
                <a:ea typeface="Arial" panose="020B0604020202020204"/>
                <a:cs typeface="Arial" panose="020B0604020202020204"/>
              </a:defRPr>
            </a:pPr>
            <a:r>
              <a:rPr sz="1650" b="0">
                <a:solidFill>
                  <a:srgbClr val="000000"/>
                </a:solidFill>
                <a:latin typeface="Arial" panose="020B0604020202020204"/>
                <a:ea typeface="Arial" panose="020B0604020202020204"/>
                <a:cs typeface="Arial" panose="020B0604020202020204"/>
              </a:rPr>
              <a:t>u(t) = E²acc(t)</a:t>
            </a:r>
            <a:endParaRPr sz="1650" b="0">
              <a:solidFill>
                <a:srgbClr val="000000"/>
              </a:solidFill>
              <a:latin typeface="Arial" panose="020B0604020202020204"/>
              <a:ea typeface="Arial" panose="020B0604020202020204"/>
              <a:cs typeface="Arial" panose="020B0604020202020204"/>
            </a:endParaRPr>
          </a:p>
          <a:p>
            <a:pPr algn="l">
              <a:defRPr sz="1650" b="0">
                <a:solidFill>
                  <a:srgbClr val="000000"/>
                </a:solidFill>
                <a:latin typeface="Arial" panose="020B0604020202020204"/>
                <a:ea typeface="Arial" panose="020B0604020202020204"/>
                <a:cs typeface="Arial" panose="020B0604020202020204"/>
              </a:defRPr>
            </a:pPr>
            <a:r>
              <a:rPr sz="1650" b="0">
                <a:solidFill>
                  <a:srgbClr val="000000"/>
                </a:solidFill>
                <a:latin typeface="Arial" panose="020B0604020202020204"/>
                <a:ea typeface="Arial" panose="020B0604020202020204"/>
                <a:cs typeface="Arial" panose="020B0604020202020204"/>
              </a:rPr>
              <a:t>y(t) = Δfmeas(t)</a:t>
            </a:r>
            <a:endParaRPr sz="1650" b="0">
              <a:solidFill>
                <a:srgbClr val="000000"/>
              </a:solidFill>
              <a:latin typeface="Arial" panose="020B0604020202020204"/>
              <a:ea typeface="Arial" panose="020B0604020202020204"/>
              <a:cs typeface="Arial" panose="020B0604020202020204"/>
            </a:endParaRPr>
          </a:p>
        </p:txBody>
      </p:sp>
      <p:sp>
        <p:nvSpPr>
          <p:cNvPr id="49" name="Initialize grey-box model"/>
          <p:cNvSpPr>
            <a:spLocks noGrp="1"/>
          </p:cNvSpPr>
          <p:nvPr/>
        </p:nvSpPr>
        <p:spPr>
          <a:xfrm>
            <a:off x="4533900" y="1190625"/>
            <a:ext cx="3002915" cy="1085850"/>
          </a:xfrm>
          <a:prstGeom prst="rect">
            <a:avLst/>
          </a:prstGeom>
          <a:solidFill>
            <a:srgbClr val="F2F5F8"/>
          </a:solidFill>
          <a:ln w="13335">
            <a:solidFill>
              <a:srgbClr val="2B519A"/>
            </a:solidFill>
          </a:ln>
        </p:spPr>
      </p:sp>
      <p:sp>
        <p:nvSpPr>
          <p:cNvPr id="50" name="Initialize grey-box model"/>
          <p:cNvSpPr>
            <a:spLocks noGrp="1"/>
          </p:cNvSpPr>
          <p:nvPr/>
        </p:nvSpPr>
        <p:spPr>
          <a:xfrm>
            <a:off x="4619625" y="1314450"/>
            <a:ext cx="3190875" cy="314325"/>
          </a:xfrm>
          <a:prstGeom prst="rect">
            <a:avLst/>
          </a:prstGeom>
          <a:noFill/>
          <a:ln w="0">
            <a:noFill/>
          </a:ln>
        </p:spPr>
        <p:txBody>
          <a:bodyPr wrap="square" lIns="0" tIns="0" rIns="0" bIns="0" anchor="t">
            <a:noAutofit/>
          </a:bodyPr>
          <a:lstStyle>
            <a:defPPr algn="l">
              <a:defRPr sz="1875" b="1">
                <a:solidFill>
                  <a:srgbClr val="2B519A"/>
                </a:solidFill>
                <a:latin typeface="Arial" panose="020B0604020202020204"/>
                <a:ea typeface="Arial" panose="020B0604020202020204"/>
                <a:cs typeface="Arial" panose="020B0604020202020204"/>
              </a:defRPr>
            </a:defPPr>
          </a:lstStyle>
          <a:p>
            <a:pPr algn="l">
              <a:defRPr sz="1875" b="1">
                <a:solidFill>
                  <a:srgbClr val="2B519A"/>
                </a:solidFill>
                <a:latin typeface="Arial" panose="020B0604020202020204"/>
                <a:ea typeface="Arial" panose="020B0604020202020204"/>
                <a:cs typeface="Arial" panose="020B0604020202020204"/>
              </a:defRPr>
            </a:pPr>
            <a:r>
              <a:rPr sz="1875" b="1">
                <a:solidFill>
                  <a:srgbClr val="2B519A"/>
                </a:solidFill>
                <a:latin typeface="Arial" panose="020B0604020202020204"/>
                <a:ea typeface="Arial" panose="020B0604020202020204"/>
                <a:cs typeface="Arial" panose="020B0604020202020204"/>
              </a:rPr>
              <a:t>Initialize grey-box model</a:t>
            </a:r>
            <a:endParaRPr sz="1875" b="1">
              <a:solidFill>
                <a:srgbClr val="2B519A"/>
              </a:solidFill>
              <a:latin typeface="Arial" panose="020B0604020202020204"/>
              <a:ea typeface="Arial" panose="020B0604020202020204"/>
              <a:cs typeface="Arial" panose="020B0604020202020204"/>
            </a:endParaRPr>
          </a:p>
        </p:txBody>
      </p:sp>
      <mc:AlternateContent xmlns:mc="http://schemas.openxmlformats.org/markup-compatibility/2006">
        <mc:Choice xmlns:a14="http://schemas.microsoft.com/office/drawing/2010/main" Requires="a14">
          <p:sp>
            <p:nvSpPr>
              <p:cNvPr id="51" name="Choose N and initial θ⁽⁰⁾&#10;Physical structure: idgrey"/>
              <p:cNvSpPr>
                <a:spLocks noGrp="1"/>
              </p:cNvSpPr>
              <p:nvPr/>
            </p:nvSpPr>
            <p:spPr>
              <a:xfrm>
                <a:off x="4619625" y="1666875"/>
                <a:ext cx="3190875" cy="581025"/>
              </a:xfrm>
              <a:prstGeom prst="rect">
                <a:avLst/>
              </a:prstGeom>
              <a:noFill/>
              <a:ln w="0">
                <a:noFill/>
              </a:ln>
            </p:spPr>
            <p:txBody>
              <a:bodyPr wrap="square" lIns="0" tIns="0" rIns="0" bIns="0" anchor="t">
                <a:noAutofit/>
              </a:bodyPr>
              <a:lstStyle>
                <a:defPPr algn="l">
                  <a:defRPr sz="1650" b="0">
                    <a:solidFill>
                      <a:srgbClr val="000000"/>
                    </a:solidFill>
                    <a:latin typeface="Arial" panose="020B0604020202020204"/>
                    <a:ea typeface="Arial" panose="020B0604020202020204"/>
                    <a:cs typeface="Arial" panose="020B0604020202020204"/>
                  </a:defRPr>
                </a:defPPr>
              </a:lstStyle>
              <a:p>
                <a:pPr algn="l">
                  <a:defRPr sz="1650" b="0">
                    <a:solidFill>
                      <a:srgbClr val="000000"/>
                    </a:solidFill>
                    <a:latin typeface="Arial" panose="020B0604020202020204"/>
                    <a:ea typeface="Arial" panose="020B0604020202020204"/>
                    <a:cs typeface="Arial" panose="020B0604020202020204"/>
                  </a:defRPr>
                </a:pPr>
                <a:r>
                  <a:rPr sz="1650" b="0">
                    <a:solidFill>
                      <a:srgbClr val="000000"/>
                    </a:solidFill>
                    <a:latin typeface="Arial" panose="020B0604020202020204"/>
                    <a:ea typeface="Arial" panose="020B0604020202020204"/>
                    <a:cs typeface="Arial" panose="020B0604020202020204"/>
                  </a:rPr>
                  <a:t>Choose N and initial </a:t>
                </a:r>
                <a14:m>
                  <m:oMath xmlns:m="http://schemas.openxmlformats.org/officeDocument/2006/math">
                    <m:r>
                      <m:rPr>
                        <m:sty m:val="p"/>
                      </m:rPr>
                      <a:rPr lang="en-US" sz="1650" b="0">
                        <a:solidFill>
                          <a:srgbClr val="000000"/>
                        </a:solidFill>
                        <a:latin typeface="Cambria Math" panose="02040503050406030204" charset="0"/>
                        <a:ea typeface="Arial" panose="020B0604020202020204"/>
                        <a:cs typeface="Cambria Math" panose="02040503050406030204" charset="0"/>
                      </a:rPr>
                      <m:t>θ</m:t>
                    </m:r>
                    <m:r>
                      <a:rPr lang="en-US" sz="1650" b="0">
                        <a:solidFill>
                          <a:srgbClr val="000000"/>
                        </a:solidFill>
                        <a:latin typeface="Cambria Math" panose="02040503050406030204" charset="0"/>
                        <a:ea typeface="Arial" panose="020B0604020202020204"/>
                        <a:cs typeface="Cambria Math" panose="02040503050406030204" charset="0"/>
                      </a:rPr>
                      <m:t>⁽⁰⁾</m:t>
                    </m:r>
                  </m:oMath>
                </a14:m>
                <a:endParaRPr sz="1650" b="0">
                  <a:solidFill>
                    <a:srgbClr val="000000"/>
                  </a:solidFill>
                  <a:latin typeface="Arial" panose="020B0604020202020204"/>
                  <a:ea typeface="Arial" panose="020B0604020202020204"/>
                  <a:cs typeface="Arial" panose="020B0604020202020204"/>
                </a:endParaRPr>
              </a:p>
              <a:p>
                <a:pPr algn="l">
                  <a:defRPr sz="1650" b="0">
                    <a:solidFill>
                      <a:srgbClr val="000000"/>
                    </a:solidFill>
                    <a:latin typeface="Arial" panose="020B0604020202020204"/>
                    <a:ea typeface="Arial" panose="020B0604020202020204"/>
                    <a:cs typeface="Arial" panose="020B0604020202020204"/>
                  </a:defRPr>
                </a:pPr>
                <a:r>
                  <a:rPr sz="1650" b="0">
                    <a:solidFill>
                      <a:srgbClr val="000000"/>
                    </a:solidFill>
                    <a:latin typeface="Arial" panose="020B0604020202020204"/>
                    <a:ea typeface="Arial" panose="020B0604020202020204"/>
                    <a:cs typeface="Arial" panose="020B0604020202020204"/>
                  </a:rPr>
                  <a:t>Physical structure: idgrey</a:t>
                </a:r>
                <a:endParaRPr sz="1650" b="0">
                  <a:solidFill>
                    <a:srgbClr val="000000"/>
                  </a:solidFill>
                  <a:latin typeface="Arial" panose="020B0604020202020204"/>
                  <a:ea typeface="Arial" panose="020B0604020202020204"/>
                  <a:cs typeface="Arial" panose="020B0604020202020204"/>
                </a:endParaRPr>
              </a:p>
            </p:txBody>
          </p:sp>
        </mc:Choice>
        <mc:Fallback>
          <p:sp>
            <p:nvSpPr>
              <p:cNvPr id="51" name="Choose N and initial θ⁽⁰⁾&#10;Physical structure: idgrey"/>
              <p:cNvSpPr>
                <a:spLocks noRot="1" noChangeAspect="1" noMove="1" noResize="1" noEditPoints="1" noAdjustHandles="1" noChangeArrowheads="1" noChangeShapeType="1" noTextEdit="1"/>
              </p:cNvSpPr>
              <p:nvPr/>
            </p:nvSpPr>
            <p:spPr>
              <a:xfrm>
                <a:off x="4619625" y="1666875"/>
                <a:ext cx="3190875" cy="581025"/>
              </a:xfrm>
              <a:prstGeom prst="rect">
                <a:avLst/>
              </a:prstGeom>
              <a:blipFill rotWithShape="1">
                <a:blip r:embed="rId4"/>
                <a:stretch>
                  <a:fillRect/>
                </a:stretch>
              </a:blipFill>
              <a:ln w="0">
                <a:noFill/>
              </a:ln>
            </p:spPr>
            <p:txBody>
              <a:bodyPr/>
              <a:lstStyle/>
              <a:p>
                <a:r>
                  <a:rPr lang="zh-CN" altLang="en-US">
                    <a:noFill/>
                  </a:rPr>
                  <a:t> </a:t>
                </a:r>
              </a:p>
            </p:txBody>
          </p:sp>
        </mc:Fallback>
      </mc:AlternateContent>
      <p:sp>
        <p:nvSpPr>
          <p:cNvPr id="52" name="Unknown parameters"/>
          <p:cNvSpPr>
            <a:spLocks noGrp="1"/>
          </p:cNvSpPr>
          <p:nvPr/>
        </p:nvSpPr>
        <p:spPr>
          <a:xfrm>
            <a:off x="8886825" y="1200150"/>
            <a:ext cx="2952750" cy="314325"/>
          </a:xfrm>
          <a:prstGeom prst="rect">
            <a:avLst/>
          </a:prstGeom>
          <a:noFill/>
          <a:ln w="0">
            <a:noFill/>
          </a:ln>
        </p:spPr>
        <p:txBody>
          <a:bodyPr wrap="square" lIns="0" tIns="0" rIns="0" bIns="0" anchor="t">
            <a:noAutofit/>
          </a:bodyPr>
          <a:lstStyle>
            <a:defPPr algn="l">
              <a:defRPr sz="1875" b="1">
                <a:solidFill>
                  <a:srgbClr val="2B519A"/>
                </a:solidFill>
                <a:latin typeface="Arial" panose="020B0604020202020204"/>
                <a:ea typeface="Arial" panose="020B0604020202020204"/>
                <a:cs typeface="Arial" panose="020B0604020202020204"/>
              </a:defRPr>
            </a:defPPr>
          </a:lstStyle>
          <a:p>
            <a:pPr algn="l">
              <a:defRPr sz="1875" b="1">
                <a:solidFill>
                  <a:srgbClr val="2B519A"/>
                </a:solidFill>
                <a:latin typeface="Arial" panose="020B0604020202020204"/>
                <a:ea typeface="Arial" panose="020B0604020202020204"/>
                <a:cs typeface="Arial" panose="020B0604020202020204"/>
              </a:defRPr>
            </a:pPr>
            <a:r>
              <a:rPr sz="1875" b="1">
                <a:solidFill>
                  <a:srgbClr val="2B519A"/>
                </a:solidFill>
                <a:latin typeface="Arial" panose="020B0604020202020204"/>
                <a:ea typeface="Arial" panose="020B0604020202020204"/>
                <a:cs typeface="Arial" panose="020B0604020202020204"/>
              </a:rPr>
              <a:t>Unknown parameters</a:t>
            </a:r>
            <a:endParaRPr sz="1875" b="1">
              <a:solidFill>
                <a:srgbClr val="2B519A"/>
              </a:solidFill>
              <a:latin typeface="Arial" panose="020B0604020202020204"/>
              <a:ea typeface="Arial" panose="020B0604020202020204"/>
              <a:cs typeface="Arial" panose="020B0604020202020204"/>
            </a:endParaRPr>
          </a:p>
        </p:txBody>
      </p:sp>
      <mc:AlternateContent xmlns:mc="http://schemas.openxmlformats.org/markup-compatibility/2006">
        <mc:Choice xmlns:a14="http://schemas.microsoft.com/office/drawing/2010/main" Requires="a14">
          <p:sp>
            <p:nvSpPr>
              <p:cNvPr id="53" name="θ = {M₀, ωbase,&#10;       Mₖ, ωₖ, Qₖ}"/>
              <p:cNvSpPr>
                <a:spLocks noGrp="1"/>
              </p:cNvSpPr>
              <p:nvPr/>
            </p:nvSpPr>
            <p:spPr>
              <a:xfrm>
                <a:off x="8464550" y="1628775"/>
                <a:ext cx="2952750" cy="638175"/>
              </a:xfrm>
              <a:prstGeom prst="rect">
                <a:avLst/>
              </a:prstGeom>
              <a:noFill/>
              <a:ln w="0">
                <a:noFill/>
              </a:ln>
            </p:spPr>
            <p:txBody>
              <a:bodyPr wrap="square" lIns="0" tIns="0" rIns="0" bIns="0" anchor="t">
                <a:noAutofit/>
              </a:bodyPr>
              <a:lstStyle>
                <a:defPPr algn="l">
                  <a:defRPr sz="1800" b="0">
                    <a:solidFill>
                      <a:srgbClr val="000000"/>
                    </a:solidFill>
                    <a:latin typeface="Arial" panose="020B0604020202020204"/>
                    <a:ea typeface="Arial" panose="020B0604020202020204"/>
                    <a:cs typeface="Arial" panose="020B0604020202020204"/>
                  </a:defRPr>
                </a:defPPr>
              </a:lstStyle>
              <a:p>
                <a:pPr algn="l">
                  <a:defRPr sz="1800" b="0">
                    <a:solidFill>
                      <a:srgbClr val="000000"/>
                    </a:solidFill>
                    <a:latin typeface="Arial" panose="020B0604020202020204"/>
                    <a:ea typeface="Arial" panose="020B0604020202020204"/>
                    <a:cs typeface="Arial" panose="020B0604020202020204"/>
                  </a:defRPr>
                </a:pPr>
                <a14:m>
                  <m:oMathPara xmlns:m="http://schemas.openxmlformats.org/officeDocument/2006/math">
                    <m:oMathParaPr>
                      <m:jc m:val="centerGroup"/>
                    </m:oMathParaPr>
                    <m:oMath xmlns:m="http://schemas.openxmlformats.org/officeDocument/2006/math">
                      <m:r>
                        <m:rPr>
                          <m:sty m:val="p"/>
                        </m:rPr>
                        <a:rPr lang="en-US" sz="1800" b="0">
                          <a:solidFill>
                            <a:srgbClr val="000000"/>
                          </a:solidFill>
                          <a:latin typeface="Cambria Math" panose="02040503050406030204" charset="0"/>
                          <a:ea typeface="Arial" panose="020B0604020202020204"/>
                          <a:cs typeface="Cambria Math" panose="02040503050406030204" charset="0"/>
                        </a:rPr>
                        <m:t>θ</m:t>
                      </m:r>
                      <m:r>
                        <a:rPr lang="en-US" sz="1800" b="0">
                          <a:solidFill>
                            <a:srgbClr val="000000"/>
                          </a:solidFill>
                          <a:latin typeface="Cambria Math" panose="02040503050406030204" charset="0"/>
                          <a:ea typeface="Arial" panose="020B0604020202020204"/>
                          <a:cs typeface="Cambria Math" panose="02040503050406030204" charset="0"/>
                        </a:rPr>
                        <m:t> = {</m:t>
                      </m:r>
                      <m:r>
                        <m:rPr>
                          <m:sty m:val="p"/>
                        </m:rPr>
                        <a:rPr lang="en-US" sz="1800" b="0">
                          <a:solidFill>
                            <a:srgbClr val="000000"/>
                          </a:solidFill>
                          <a:latin typeface="Cambria Math" panose="02040503050406030204" charset="0"/>
                          <a:ea typeface="Arial" panose="020B0604020202020204"/>
                          <a:cs typeface="Cambria Math" panose="02040503050406030204" charset="0"/>
                        </a:rPr>
                        <m:t>M</m:t>
                      </m:r>
                      <m:r>
                        <a:rPr lang="en-US" sz="1800" b="0">
                          <a:solidFill>
                            <a:srgbClr val="000000"/>
                          </a:solidFill>
                          <a:latin typeface="Cambria Math" panose="02040503050406030204" charset="0"/>
                          <a:ea typeface="Arial" panose="020B0604020202020204"/>
                          <a:cs typeface="Cambria Math" panose="02040503050406030204" charset="0"/>
                        </a:rPr>
                        <m:t>₀, </m:t>
                      </m:r>
                      <m:r>
                        <m:rPr>
                          <m:sty m:val="p"/>
                        </m:rPr>
                        <a:rPr lang="en-US" sz="1800" b="0">
                          <a:solidFill>
                            <a:srgbClr val="000000"/>
                          </a:solidFill>
                          <a:latin typeface="Cambria Math" panose="02040503050406030204" charset="0"/>
                          <a:ea typeface="Arial" panose="020B0604020202020204"/>
                          <a:cs typeface="Cambria Math" panose="02040503050406030204" charset="0"/>
                        </a:rPr>
                        <m:t>ωbase</m:t>
                      </m:r>
                      <m:r>
                        <a:rPr lang="en-US" sz="1800" b="0">
                          <a:solidFill>
                            <a:srgbClr val="000000"/>
                          </a:solidFill>
                          <a:latin typeface="Cambria Math" panose="02040503050406030204" charset="0"/>
                          <a:ea typeface="Arial" panose="020B0604020202020204"/>
                          <a:cs typeface="Cambria Math" panose="02040503050406030204" charset="0"/>
                        </a:rPr>
                        <m:t>,</m:t>
                      </m:r>
                    </m:oMath>
                  </m:oMathPara>
                </a14:m>
                <a:endParaRPr sz="1800" b="0">
                  <a:solidFill>
                    <a:srgbClr val="000000"/>
                  </a:solidFill>
                  <a:latin typeface="Arial" panose="020B0604020202020204"/>
                  <a:ea typeface="Arial" panose="020B0604020202020204"/>
                  <a:cs typeface="Arial" panose="020B0604020202020204"/>
                </a:endParaRPr>
              </a:p>
              <a:p>
                <a:pPr algn="l">
                  <a:defRPr sz="1800" b="0">
                    <a:solidFill>
                      <a:srgbClr val="000000"/>
                    </a:solidFill>
                    <a:latin typeface="Arial" panose="020B0604020202020204"/>
                    <a:ea typeface="Arial" panose="020B0604020202020204"/>
                    <a:cs typeface="Arial" panose="020B0604020202020204"/>
                  </a:defRPr>
                </a:pPr>
                <a14:m>
                  <m:oMathPara xmlns:m="http://schemas.openxmlformats.org/officeDocument/2006/math">
                    <m:oMathParaPr>
                      <m:jc m:val="centerGroup"/>
                    </m:oMathParaPr>
                    <m:oMath xmlns:m="http://schemas.openxmlformats.org/officeDocument/2006/math">
                      <m:r>
                        <a:rPr lang="en-US" sz="1800" b="0">
                          <a:solidFill>
                            <a:srgbClr val="000000"/>
                          </a:solidFill>
                          <a:latin typeface="Cambria Math" panose="02040503050406030204" charset="0"/>
                          <a:ea typeface="Arial" panose="020B0604020202020204"/>
                          <a:cs typeface="Cambria Math" panose="02040503050406030204" charset="0"/>
                        </a:rPr>
                        <m:t>       </m:t>
                      </m:r>
                      <m:r>
                        <m:rPr>
                          <m:sty m:val="p"/>
                        </m:rPr>
                        <a:rPr lang="en-US" sz="1800" b="0">
                          <a:solidFill>
                            <a:srgbClr val="000000"/>
                          </a:solidFill>
                          <a:latin typeface="Cambria Math" panose="02040503050406030204" charset="0"/>
                          <a:ea typeface="Arial" panose="020B0604020202020204"/>
                          <a:cs typeface="Cambria Math" panose="02040503050406030204" charset="0"/>
                        </a:rPr>
                        <m:t>M</m:t>
                      </m:r>
                      <m:r>
                        <a:rPr lang="en-US" sz="1800" b="0">
                          <a:solidFill>
                            <a:srgbClr val="000000"/>
                          </a:solidFill>
                          <a:latin typeface="Cambria Math" panose="02040503050406030204" charset="0"/>
                          <a:ea typeface="Arial" panose="020B0604020202020204"/>
                          <a:cs typeface="Cambria Math" panose="02040503050406030204" charset="0"/>
                        </a:rPr>
                        <m:t>ₖ, </m:t>
                      </m:r>
                      <m:r>
                        <m:rPr>
                          <m:sty m:val="p"/>
                        </m:rPr>
                        <a:rPr lang="en-US" sz="1800" b="0">
                          <a:solidFill>
                            <a:srgbClr val="000000"/>
                          </a:solidFill>
                          <a:latin typeface="Cambria Math" panose="02040503050406030204" charset="0"/>
                          <a:ea typeface="Arial" panose="020B0604020202020204"/>
                          <a:cs typeface="Cambria Math" panose="02040503050406030204" charset="0"/>
                        </a:rPr>
                        <m:t>ω</m:t>
                      </m:r>
                      <m:r>
                        <a:rPr lang="en-US" sz="1800" b="0">
                          <a:solidFill>
                            <a:srgbClr val="000000"/>
                          </a:solidFill>
                          <a:latin typeface="Cambria Math" panose="02040503050406030204" charset="0"/>
                          <a:ea typeface="Arial" panose="020B0604020202020204"/>
                          <a:cs typeface="Cambria Math" panose="02040503050406030204" charset="0"/>
                        </a:rPr>
                        <m:t>ₖ, </m:t>
                      </m:r>
                      <m:r>
                        <m:rPr>
                          <m:sty m:val="p"/>
                        </m:rPr>
                        <a:rPr lang="en-US" sz="1800" b="0">
                          <a:solidFill>
                            <a:srgbClr val="000000"/>
                          </a:solidFill>
                          <a:latin typeface="Cambria Math" panose="02040503050406030204" charset="0"/>
                          <a:ea typeface="Arial" panose="020B0604020202020204"/>
                          <a:cs typeface="Cambria Math" panose="02040503050406030204" charset="0"/>
                        </a:rPr>
                        <m:t>Q</m:t>
                      </m:r>
                      <m:r>
                        <a:rPr lang="en-US" sz="1800" b="0">
                          <a:solidFill>
                            <a:srgbClr val="000000"/>
                          </a:solidFill>
                          <a:latin typeface="Cambria Math" panose="02040503050406030204" charset="0"/>
                          <a:ea typeface="Arial" panose="020B0604020202020204"/>
                          <a:cs typeface="Cambria Math" panose="02040503050406030204" charset="0"/>
                        </a:rPr>
                        <m:t>ₖ}</m:t>
                      </m:r>
                    </m:oMath>
                  </m:oMathPara>
                </a14:m>
                <a:endParaRPr sz="1800" b="0">
                  <a:solidFill>
                    <a:srgbClr val="000000"/>
                  </a:solidFill>
                  <a:latin typeface="Arial" panose="020B0604020202020204"/>
                  <a:ea typeface="Arial" panose="020B0604020202020204"/>
                  <a:cs typeface="Arial" panose="020B0604020202020204"/>
                </a:endParaRPr>
              </a:p>
            </p:txBody>
          </p:sp>
        </mc:Choice>
        <mc:Fallback>
          <p:sp>
            <p:nvSpPr>
              <p:cNvPr id="53" name="θ = {M₀, ωbase,&#10;       Mₖ, ωₖ, Qₖ}"/>
              <p:cNvSpPr>
                <a:spLocks noRot="1" noChangeAspect="1" noMove="1" noResize="1" noEditPoints="1" noAdjustHandles="1" noChangeArrowheads="1" noChangeShapeType="1" noTextEdit="1"/>
              </p:cNvSpPr>
              <p:nvPr/>
            </p:nvSpPr>
            <p:spPr>
              <a:xfrm>
                <a:off x="8464550" y="1628775"/>
                <a:ext cx="2952750" cy="638175"/>
              </a:xfrm>
              <a:prstGeom prst="rect">
                <a:avLst/>
              </a:prstGeom>
              <a:blipFill rotWithShape="1">
                <a:blip r:embed="rId5"/>
                <a:stretch>
                  <a:fillRect/>
                </a:stretch>
              </a:blipFill>
              <a:ln w="0">
                <a:noFill/>
              </a:ln>
            </p:spPr>
            <p:txBody>
              <a:bodyPr/>
              <a:lstStyle/>
              <a:p>
                <a:r>
                  <a:rPr lang="zh-CN" altLang="en-US">
                    <a:noFill/>
                  </a:rPr>
                  <a:t> </a:t>
                </a:r>
              </a:p>
            </p:txBody>
          </p:sp>
        </mc:Fallback>
      </mc:AlternateContent>
      <p:sp>
        <p:nvSpPr>
          <p:cNvPr id="54" name="Flow connector"/>
          <p:cNvSpPr>
            <a:spLocks noGrp="1"/>
          </p:cNvSpPr>
          <p:nvPr/>
        </p:nvSpPr>
        <p:spPr>
          <a:xfrm>
            <a:off x="3810000" y="1733550"/>
            <a:ext cx="666750" cy="0"/>
          </a:xfrm>
          <a:prstGeom prst="line">
            <a:avLst/>
          </a:prstGeom>
          <a:noFill/>
          <a:ln w="21908">
            <a:solidFill>
              <a:srgbClr val="2B519A"/>
            </a:solidFill>
          </a:ln>
        </p:spPr>
      </p:sp>
      <p:sp>
        <p:nvSpPr>
          <p:cNvPr id="55" name="Arrowhead"/>
          <p:cNvSpPr>
            <a:spLocks noGrp="1"/>
          </p:cNvSpPr>
          <p:nvPr/>
        </p:nvSpPr>
        <p:spPr>
          <a:xfrm rot="5400000">
            <a:off x="4419600" y="1676400"/>
            <a:ext cx="114300" cy="114300"/>
          </a:xfrm>
          <a:prstGeom prst="triangle">
            <a:avLst/>
          </a:prstGeom>
          <a:solidFill>
            <a:srgbClr val="2B519A"/>
          </a:solidFill>
          <a:ln w="0">
            <a:noFill/>
          </a:ln>
        </p:spPr>
      </p:sp>
      <p:sp>
        <p:nvSpPr>
          <p:cNvPr id="56" name="Flow connector"/>
          <p:cNvSpPr>
            <a:spLocks noGrp="1"/>
          </p:cNvSpPr>
          <p:nvPr/>
        </p:nvSpPr>
        <p:spPr>
          <a:xfrm>
            <a:off x="2076450" y="2276475"/>
            <a:ext cx="0" cy="581025"/>
          </a:xfrm>
          <a:prstGeom prst="line">
            <a:avLst/>
          </a:prstGeom>
          <a:noFill/>
          <a:ln w="21908">
            <a:solidFill>
              <a:srgbClr val="2B519A"/>
            </a:solidFill>
          </a:ln>
        </p:spPr>
      </p:sp>
      <p:sp>
        <p:nvSpPr>
          <p:cNvPr id="57" name="Arrowhead"/>
          <p:cNvSpPr>
            <a:spLocks noGrp="1"/>
          </p:cNvSpPr>
          <p:nvPr/>
        </p:nvSpPr>
        <p:spPr>
          <a:xfrm rot="10800000">
            <a:off x="2019300" y="2800350"/>
            <a:ext cx="114300" cy="114300"/>
          </a:xfrm>
          <a:prstGeom prst="triangle">
            <a:avLst/>
          </a:prstGeom>
          <a:solidFill>
            <a:srgbClr val="2B519A"/>
          </a:solidFill>
          <a:ln w="0">
            <a:noFill/>
          </a:ln>
        </p:spPr>
      </p:sp>
      <p:sp>
        <p:nvSpPr>
          <p:cNvPr id="58" name="Flow connector"/>
          <p:cNvSpPr>
            <a:spLocks noGrp="1"/>
          </p:cNvSpPr>
          <p:nvPr/>
        </p:nvSpPr>
        <p:spPr>
          <a:xfrm>
            <a:off x="6210300" y="2276475"/>
            <a:ext cx="0" cy="266700"/>
          </a:xfrm>
          <a:prstGeom prst="line">
            <a:avLst/>
          </a:prstGeom>
          <a:noFill/>
          <a:ln w="21908">
            <a:solidFill>
              <a:srgbClr val="2B519A"/>
            </a:solidFill>
          </a:ln>
        </p:spPr>
      </p:sp>
      <p:sp>
        <p:nvSpPr>
          <p:cNvPr id="59" name="Flow connector"/>
          <p:cNvSpPr>
            <a:spLocks noGrp="1"/>
          </p:cNvSpPr>
          <p:nvPr/>
        </p:nvSpPr>
        <p:spPr>
          <a:xfrm>
            <a:off x="3352800" y="2543175"/>
            <a:ext cx="2857500" cy="0"/>
          </a:xfrm>
          <a:prstGeom prst="line">
            <a:avLst/>
          </a:prstGeom>
          <a:noFill/>
          <a:ln w="21908">
            <a:solidFill>
              <a:srgbClr val="2B519A"/>
            </a:solidFill>
          </a:ln>
        </p:spPr>
      </p:sp>
      <p:sp>
        <p:nvSpPr>
          <p:cNvPr id="60" name="Flow connector"/>
          <p:cNvSpPr>
            <a:spLocks noGrp="1"/>
          </p:cNvSpPr>
          <p:nvPr/>
        </p:nvSpPr>
        <p:spPr>
          <a:xfrm>
            <a:off x="3352800" y="2543175"/>
            <a:ext cx="0" cy="314325"/>
          </a:xfrm>
          <a:prstGeom prst="line">
            <a:avLst/>
          </a:prstGeom>
          <a:noFill/>
          <a:ln w="21908">
            <a:solidFill>
              <a:srgbClr val="2B519A"/>
            </a:solidFill>
          </a:ln>
        </p:spPr>
      </p:sp>
      <p:sp>
        <p:nvSpPr>
          <p:cNvPr id="61" name="Arrowhead"/>
          <p:cNvSpPr>
            <a:spLocks noGrp="1"/>
          </p:cNvSpPr>
          <p:nvPr/>
        </p:nvSpPr>
        <p:spPr>
          <a:xfrm rot="10800000">
            <a:off x="3295650" y="2800350"/>
            <a:ext cx="114300" cy="114300"/>
          </a:xfrm>
          <a:prstGeom prst="triangle">
            <a:avLst/>
          </a:prstGeom>
          <a:solidFill>
            <a:srgbClr val="2B519A"/>
          </a:solidFill>
          <a:ln w="0">
            <a:noFill/>
          </a:ln>
        </p:spPr>
      </p:sp>
      <p:sp>
        <p:nvSpPr>
          <p:cNvPr id="62" name="measured input"/>
          <p:cNvSpPr>
            <a:spLocks noGrp="1"/>
          </p:cNvSpPr>
          <p:nvPr/>
        </p:nvSpPr>
        <p:spPr>
          <a:xfrm>
            <a:off x="457200" y="2533650"/>
            <a:ext cx="1600200" cy="257175"/>
          </a:xfrm>
          <a:prstGeom prst="rect">
            <a:avLst/>
          </a:prstGeom>
          <a:noFill/>
          <a:ln w="0">
            <a:noFill/>
          </a:ln>
        </p:spPr>
        <p:txBody>
          <a:bodyPr wrap="square" lIns="0" tIns="0" rIns="0" bIns="0" anchor="t">
            <a:noAutofit/>
          </a:bodyPr>
          <a:lstStyle>
            <a:defPPr algn="l">
              <a:defRPr sz="1425" b="0">
                <a:solidFill>
                  <a:srgbClr val="2B519A"/>
                </a:solidFill>
                <a:latin typeface="Arial" panose="020B0604020202020204"/>
                <a:ea typeface="Arial" panose="020B0604020202020204"/>
                <a:cs typeface="Arial" panose="020B0604020202020204"/>
              </a:defRPr>
            </a:defPPr>
          </a:lstStyle>
          <a:p>
            <a:pPr algn="l">
              <a:defRPr sz="1425" b="0">
                <a:solidFill>
                  <a:srgbClr val="2B519A"/>
                </a:solidFill>
                <a:latin typeface="Arial" panose="020B0604020202020204"/>
                <a:ea typeface="Arial" panose="020B0604020202020204"/>
                <a:cs typeface="Arial" panose="020B0604020202020204"/>
              </a:defRPr>
            </a:pPr>
            <a:r>
              <a:rPr sz="1425" b="0">
                <a:solidFill>
                  <a:srgbClr val="2B519A"/>
                </a:solidFill>
                <a:latin typeface="Arial" panose="020B0604020202020204"/>
                <a:ea typeface="Arial" panose="020B0604020202020204"/>
                <a:cs typeface="Arial" panose="020B0604020202020204"/>
              </a:rPr>
              <a:t>measured input</a:t>
            </a:r>
            <a:endParaRPr sz="1425" b="0">
              <a:solidFill>
                <a:srgbClr val="2B519A"/>
              </a:solidFill>
              <a:latin typeface="Arial" panose="020B0604020202020204"/>
              <a:ea typeface="Arial" panose="020B0604020202020204"/>
              <a:cs typeface="Arial" panose="020B0604020202020204"/>
            </a:endParaRPr>
          </a:p>
        </p:txBody>
      </p:sp>
      <mc:AlternateContent xmlns:mc="http://schemas.openxmlformats.org/markup-compatibility/2006">
        <mc:Choice xmlns:a14="http://schemas.microsoft.com/office/drawing/2010/main" Requires="a14">
          <p:sp>
            <p:nvSpPr>
              <p:cNvPr id="63" name="θ⁽⁰⁾"/>
              <p:cNvSpPr>
                <a:spLocks noGrp="1"/>
              </p:cNvSpPr>
              <p:nvPr/>
            </p:nvSpPr>
            <p:spPr>
              <a:xfrm>
                <a:off x="3429000" y="2571750"/>
                <a:ext cx="571500" cy="266700"/>
              </a:xfrm>
              <a:prstGeom prst="rect">
                <a:avLst/>
              </a:prstGeom>
              <a:noFill/>
              <a:ln w="0">
                <a:noFill/>
              </a:ln>
            </p:spPr>
            <p:txBody>
              <a:bodyPr wrap="square" lIns="0" tIns="0" rIns="0" bIns="0" anchor="t">
                <a:noAutofit/>
              </a:bodyPr>
              <a:lstStyle>
                <a:defPPr algn="l">
                  <a:defRPr sz="1575" b="0">
                    <a:solidFill>
                      <a:srgbClr val="2B519A"/>
                    </a:solidFill>
                    <a:latin typeface="Arial" panose="020B0604020202020204"/>
                    <a:ea typeface="Arial" panose="020B0604020202020204"/>
                    <a:cs typeface="Arial" panose="020B0604020202020204"/>
                  </a:defRPr>
                </a:defPPr>
              </a:lstStyle>
              <a:p>
                <a:pPr algn="l">
                  <a:defRPr sz="1575" b="0">
                    <a:solidFill>
                      <a:srgbClr val="2B519A"/>
                    </a:solidFill>
                    <a:latin typeface="Arial" panose="020B0604020202020204"/>
                    <a:ea typeface="Arial" panose="020B0604020202020204"/>
                    <a:cs typeface="Arial" panose="020B0604020202020204"/>
                  </a:defRPr>
                </a:pPr>
                <a14:m>
                  <m:oMath xmlns:m="http://schemas.openxmlformats.org/officeDocument/2006/math">
                    <m:r>
                      <m:rPr>
                        <m:sty m:val="p"/>
                      </m:rPr>
                      <a:rPr lang="en-US" sz="1575" b="0">
                        <a:solidFill>
                          <a:srgbClr val="2B519A"/>
                        </a:solidFill>
                        <a:latin typeface="Cambria Math" panose="02040503050406030204" charset="0"/>
                        <a:ea typeface="Arial" panose="020B0604020202020204"/>
                        <a:cs typeface="Cambria Math" panose="02040503050406030204" charset="0"/>
                      </a:rPr>
                      <m:t>θ</m:t>
                    </m:r>
                    <m:r>
                      <a:rPr lang="en-US" sz="1575" b="0">
                        <a:solidFill>
                          <a:srgbClr val="2B519A"/>
                        </a:solidFill>
                        <a:latin typeface="Cambria Math" panose="02040503050406030204" charset="0"/>
                        <a:ea typeface="Arial" panose="020B0604020202020204"/>
                        <a:cs typeface="Cambria Math" panose="02040503050406030204" charset="0"/>
                      </a:rPr>
                      <m:t>⁽⁰</m:t>
                    </m:r>
                  </m:oMath>
                </a14:m>
                <a:r>
                  <a:rPr sz="1575" b="0">
                    <a:solidFill>
                      <a:srgbClr val="2B519A"/>
                    </a:solidFill>
                    <a:latin typeface="Arial" panose="020B0604020202020204"/>
                    <a:ea typeface="Arial" panose="020B0604020202020204"/>
                    <a:cs typeface="Arial" panose="020B0604020202020204"/>
                  </a:rPr>
                  <a:t>⁾</a:t>
                </a:r>
                <a:endParaRPr sz="1575" b="0">
                  <a:solidFill>
                    <a:srgbClr val="2B519A"/>
                  </a:solidFill>
                  <a:latin typeface="Arial" panose="020B0604020202020204"/>
                  <a:ea typeface="Arial" panose="020B0604020202020204"/>
                  <a:cs typeface="Arial" panose="020B0604020202020204"/>
                </a:endParaRPr>
              </a:p>
            </p:txBody>
          </p:sp>
        </mc:Choice>
        <mc:Fallback>
          <p:sp>
            <p:nvSpPr>
              <p:cNvPr id="63" name="θ⁽⁰⁾"/>
              <p:cNvSpPr>
                <a:spLocks noRot="1" noChangeAspect="1" noMove="1" noResize="1" noEditPoints="1" noAdjustHandles="1" noChangeArrowheads="1" noChangeShapeType="1" noTextEdit="1"/>
              </p:cNvSpPr>
              <p:nvPr/>
            </p:nvSpPr>
            <p:spPr>
              <a:xfrm>
                <a:off x="3429000" y="2571750"/>
                <a:ext cx="571500" cy="266700"/>
              </a:xfrm>
              <a:prstGeom prst="rect">
                <a:avLst/>
              </a:prstGeom>
              <a:blipFill rotWithShape="1">
                <a:blip r:embed="rId6"/>
                <a:stretch>
                  <a:fillRect/>
                </a:stretch>
              </a:blipFill>
              <a:ln w="0">
                <a:noFill/>
              </a:ln>
            </p:spPr>
            <p:txBody>
              <a:bodyPr/>
              <a:lstStyle/>
              <a:p>
                <a:r>
                  <a:rPr lang="zh-CN" altLang="en-US">
                    <a:noFill/>
                  </a:rPr>
                  <a:t> </a:t>
                </a:r>
              </a:p>
            </p:txBody>
          </p:sp>
        </mc:Fallback>
      </mc:AlternateContent>
      <p:sp>
        <p:nvSpPr>
          <p:cNvPr id="64" name="Predict detuning"/>
          <p:cNvSpPr>
            <a:spLocks noGrp="1"/>
          </p:cNvSpPr>
          <p:nvPr/>
        </p:nvSpPr>
        <p:spPr>
          <a:xfrm>
            <a:off x="333375" y="2857500"/>
            <a:ext cx="3476625" cy="1085850"/>
          </a:xfrm>
          <a:prstGeom prst="rect">
            <a:avLst/>
          </a:prstGeom>
          <a:solidFill>
            <a:srgbClr val="F2F5F8"/>
          </a:solidFill>
          <a:ln w="13335">
            <a:solidFill>
              <a:srgbClr val="2B519A"/>
            </a:solidFill>
          </a:ln>
        </p:spPr>
      </p:sp>
      <p:sp>
        <p:nvSpPr>
          <p:cNvPr id="65" name="Predict detuning"/>
          <p:cNvSpPr>
            <a:spLocks noGrp="1"/>
          </p:cNvSpPr>
          <p:nvPr/>
        </p:nvSpPr>
        <p:spPr>
          <a:xfrm>
            <a:off x="476250" y="2981325"/>
            <a:ext cx="3190875" cy="314325"/>
          </a:xfrm>
          <a:prstGeom prst="rect">
            <a:avLst/>
          </a:prstGeom>
          <a:noFill/>
          <a:ln w="0">
            <a:noFill/>
          </a:ln>
        </p:spPr>
        <p:txBody>
          <a:bodyPr wrap="square" lIns="0" tIns="0" rIns="0" bIns="0" anchor="t">
            <a:noAutofit/>
          </a:bodyPr>
          <a:lstStyle>
            <a:defPPr algn="l">
              <a:defRPr sz="1875" b="1">
                <a:solidFill>
                  <a:srgbClr val="2B519A"/>
                </a:solidFill>
                <a:latin typeface="Arial" panose="020B0604020202020204"/>
                <a:ea typeface="Arial" panose="020B0604020202020204"/>
                <a:cs typeface="Arial" panose="020B0604020202020204"/>
              </a:defRPr>
            </a:defPPr>
          </a:lstStyle>
          <a:p>
            <a:pPr algn="l">
              <a:defRPr sz="1875" b="1">
                <a:solidFill>
                  <a:srgbClr val="2B519A"/>
                </a:solidFill>
                <a:latin typeface="Arial" panose="020B0604020202020204"/>
                <a:ea typeface="Arial" panose="020B0604020202020204"/>
                <a:cs typeface="Arial" panose="020B0604020202020204"/>
              </a:defRPr>
            </a:pPr>
            <a:r>
              <a:rPr sz="1875" b="1">
                <a:solidFill>
                  <a:srgbClr val="2B519A"/>
                </a:solidFill>
                <a:latin typeface="Arial" panose="020B0604020202020204"/>
                <a:ea typeface="Arial" panose="020B0604020202020204"/>
                <a:cs typeface="Arial" panose="020B0604020202020204"/>
              </a:rPr>
              <a:t>Predict detuning</a:t>
            </a:r>
            <a:endParaRPr sz="1875" b="1">
              <a:solidFill>
                <a:srgbClr val="2B519A"/>
              </a:solidFill>
              <a:latin typeface="Arial" panose="020B0604020202020204"/>
              <a:ea typeface="Arial" panose="020B0604020202020204"/>
              <a:cs typeface="Arial" panose="020B0604020202020204"/>
            </a:endParaRPr>
          </a:p>
        </p:txBody>
      </p:sp>
      <mc:AlternateContent xmlns:mc="http://schemas.openxmlformats.org/markup-compatibility/2006">
        <mc:Choice xmlns:a14="http://schemas.microsoft.com/office/drawing/2010/main" Requires="a14">
          <p:sp>
            <p:nvSpPr>
              <p:cNvPr id="66" name="Grey-box model + u(t)&#10;Δfmodel(t; θ⁽ʳ⁾)"/>
              <p:cNvSpPr>
                <a:spLocks noGrp="1"/>
              </p:cNvSpPr>
              <p:nvPr/>
            </p:nvSpPr>
            <p:spPr>
              <a:xfrm>
                <a:off x="476250" y="3333750"/>
                <a:ext cx="3190875" cy="581025"/>
              </a:xfrm>
              <a:prstGeom prst="rect">
                <a:avLst/>
              </a:prstGeom>
              <a:noFill/>
              <a:ln w="0">
                <a:noFill/>
              </a:ln>
            </p:spPr>
            <p:txBody>
              <a:bodyPr wrap="square" lIns="0" tIns="0" rIns="0" bIns="0" anchor="t">
                <a:noAutofit/>
              </a:bodyPr>
              <a:lstStyle>
                <a:defPPr algn="l">
                  <a:defRPr sz="1650" b="0">
                    <a:solidFill>
                      <a:srgbClr val="000000"/>
                    </a:solidFill>
                    <a:latin typeface="Arial" panose="020B0604020202020204"/>
                    <a:ea typeface="Arial" panose="020B0604020202020204"/>
                    <a:cs typeface="Arial" panose="020B0604020202020204"/>
                  </a:defRPr>
                </a:defPPr>
              </a:lstStyle>
              <a:p>
                <a:pPr algn="l">
                  <a:defRPr sz="1650" b="0">
                    <a:solidFill>
                      <a:srgbClr val="000000"/>
                    </a:solidFill>
                    <a:latin typeface="Arial" panose="020B0604020202020204"/>
                    <a:ea typeface="Arial" panose="020B0604020202020204"/>
                    <a:cs typeface="Arial" panose="020B0604020202020204"/>
                  </a:defRPr>
                </a:pPr>
                <a:r>
                  <a:rPr sz="1650" b="0">
                    <a:solidFill>
                      <a:srgbClr val="000000"/>
                    </a:solidFill>
                    <a:latin typeface="Arial" panose="020B0604020202020204"/>
                    <a:ea typeface="Arial" panose="020B0604020202020204"/>
                    <a:cs typeface="Arial" panose="020B0604020202020204"/>
                  </a:rPr>
                  <a:t>Grey-box model + u(t)</a:t>
                </a:r>
                <a:endParaRPr sz="1650" b="0">
                  <a:solidFill>
                    <a:srgbClr val="000000"/>
                  </a:solidFill>
                  <a:latin typeface="Arial" panose="020B0604020202020204"/>
                  <a:ea typeface="Arial" panose="020B0604020202020204"/>
                  <a:cs typeface="Arial" panose="020B0604020202020204"/>
                </a:endParaRPr>
              </a:p>
              <a:p>
                <a:pPr algn="l">
                  <a:defRPr sz="1650" b="0">
                    <a:solidFill>
                      <a:srgbClr val="000000"/>
                    </a:solidFill>
                    <a:latin typeface="Arial" panose="020B0604020202020204"/>
                    <a:ea typeface="Arial" panose="020B0604020202020204"/>
                    <a:cs typeface="Arial" panose="020B0604020202020204"/>
                  </a:defRPr>
                </a:pPr>
                <a:r>
                  <a:rPr sz="1650" b="0">
                    <a:solidFill>
                      <a:srgbClr val="000000"/>
                    </a:solidFill>
                    <a:latin typeface="Arial" panose="020B0604020202020204"/>
                    <a:ea typeface="Arial" panose="020B0604020202020204"/>
                    <a:cs typeface="Arial" panose="020B0604020202020204"/>
                  </a:rPr>
                  <a:t>Δfmodel(t; </a:t>
                </a:r>
                <a14:m>
                  <m:oMath xmlns:m="http://schemas.openxmlformats.org/officeDocument/2006/math">
                    <m:r>
                      <m:rPr>
                        <m:sty m:val="p"/>
                      </m:rPr>
                      <a:rPr lang="en-US" sz="1650" b="0">
                        <a:solidFill>
                          <a:srgbClr val="000000"/>
                        </a:solidFill>
                        <a:latin typeface="Cambria Math" panose="02040503050406030204" charset="0"/>
                        <a:ea typeface="Arial" panose="020B0604020202020204"/>
                        <a:cs typeface="Cambria Math" panose="02040503050406030204" charset="0"/>
                      </a:rPr>
                      <m:t>θ</m:t>
                    </m:r>
                    <m:r>
                      <a:rPr lang="en-US" sz="1650" b="0">
                        <a:solidFill>
                          <a:srgbClr val="000000"/>
                        </a:solidFill>
                        <a:latin typeface="Cambria Math" panose="02040503050406030204" charset="0"/>
                        <a:ea typeface="Arial" panose="020B0604020202020204"/>
                        <a:cs typeface="Cambria Math" panose="02040503050406030204" charset="0"/>
                      </a:rPr>
                      <m:t>⁽ʳ⁾</m:t>
                    </m:r>
                  </m:oMath>
                </a14:m>
                <a:r>
                  <a:rPr sz="1650" b="0">
                    <a:solidFill>
                      <a:srgbClr val="000000"/>
                    </a:solidFill>
                    <a:latin typeface="Arial" panose="020B0604020202020204"/>
                    <a:ea typeface="Arial" panose="020B0604020202020204"/>
                    <a:cs typeface="Arial" panose="020B0604020202020204"/>
                  </a:rPr>
                  <a:t>)</a:t>
                </a:r>
                <a:endParaRPr sz="1650" b="0">
                  <a:solidFill>
                    <a:srgbClr val="000000"/>
                  </a:solidFill>
                  <a:latin typeface="Arial" panose="020B0604020202020204"/>
                  <a:ea typeface="Arial" panose="020B0604020202020204"/>
                  <a:cs typeface="Arial" panose="020B0604020202020204"/>
                </a:endParaRPr>
              </a:p>
            </p:txBody>
          </p:sp>
        </mc:Choice>
        <mc:Fallback>
          <p:sp>
            <p:nvSpPr>
              <p:cNvPr id="66" name="Grey-box model + u(t)&#10;Δfmodel(t; θ⁽ʳ⁾)"/>
              <p:cNvSpPr>
                <a:spLocks noRot="1" noChangeAspect="1" noMove="1" noResize="1" noEditPoints="1" noAdjustHandles="1" noChangeArrowheads="1" noChangeShapeType="1" noTextEdit="1"/>
              </p:cNvSpPr>
              <p:nvPr/>
            </p:nvSpPr>
            <p:spPr>
              <a:xfrm>
                <a:off x="476250" y="3333750"/>
                <a:ext cx="3190875" cy="581025"/>
              </a:xfrm>
              <a:prstGeom prst="rect">
                <a:avLst/>
              </a:prstGeom>
              <a:blipFill rotWithShape="1">
                <a:blip r:embed="rId7"/>
                <a:stretch>
                  <a:fillRect/>
                </a:stretch>
              </a:blipFill>
              <a:ln w="0">
                <a:noFill/>
              </a:ln>
            </p:spPr>
            <p:txBody>
              <a:bodyPr/>
              <a:lstStyle/>
              <a:p>
                <a:r>
                  <a:rPr lang="zh-CN" altLang="en-US">
                    <a:noFill/>
                  </a:rPr>
                  <a:t> </a:t>
                </a:r>
              </a:p>
            </p:txBody>
          </p:sp>
        </mc:Fallback>
      </mc:AlternateContent>
      <p:sp>
        <p:nvSpPr>
          <p:cNvPr id="67" name="Compare with measurement"/>
          <p:cNvSpPr>
            <a:spLocks noGrp="1"/>
          </p:cNvSpPr>
          <p:nvPr/>
        </p:nvSpPr>
        <p:spPr>
          <a:xfrm>
            <a:off x="4476750" y="2857500"/>
            <a:ext cx="3476625" cy="1085850"/>
          </a:xfrm>
          <a:prstGeom prst="rect">
            <a:avLst/>
          </a:prstGeom>
          <a:solidFill>
            <a:srgbClr val="F2F5F8"/>
          </a:solidFill>
          <a:ln w="13335">
            <a:solidFill>
              <a:srgbClr val="2B519A"/>
            </a:solidFill>
          </a:ln>
        </p:spPr>
      </p:sp>
      <p:sp>
        <p:nvSpPr>
          <p:cNvPr id="68" name="Compare with measurement"/>
          <p:cNvSpPr>
            <a:spLocks noGrp="1"/>
          </p:cNvSpPr>
          <p:nvPr/>
        </p:nvSpPr>
        <p:spPr>
          <a:xfrm>
            <a:off x="4619625" y="2981325"/>
            <a:ext cx="3598545" cy="314325"/>
          </a:xfrm>
          <a:prstGeom prst="rect">
            <a:avLst/>
          </a:prstGeom>
          <a:noFill/>
          <a:ln w="0">
            <a:noFill/>
          </a:ln>
        </p:spPr>
        <p:txBody>
          <a:bodyPr wrap="square" lIns="0" tIns="0" rIns="0" bIns="0" anchor="t">
            <a:noAutofit/>
          </a:bodyPr>
          <a:lstStyle>
            <a:defPPr algn="l">
              <a:defRPr sz="1875" b="1">
                <a:solidFill>
                  <a:srgbClr val="2B519A"/>
                </a:solidFill>
                <a:latin typeface="Arial" panose="020B0604020202020204"/>
                <a:ea typeface="Arial" panose="020B0604020202020204"/>
                <a:cs typeface="Arial" panose="020B0604020202020204"/>
              </a:defRPr>
            </a:defPPr>
          </a:lstStyle>
          <a:p>
            <a:pPr algn="l">
              <a:defRPr sz="1875" b="1">
                <a:solidFill>
                  <a:srgbClr val="2B519A"/>
                </a:solidFill>
                <a:latin typeface="Arial" panose="020B0604020202020204"/>
                <a:ea typeface="Arial" panose="020B0604020202020204"/>
                <a:cs typeface="Arial" panose="020B0604020202020204"/>
              </a:defRPr>
            </a:pPr>
            <a:r>
              <a:rPr sz="1875" b="1">
                <a:solidFill>
                  <a:srgbClr val="2B519A"/>
                </a:solidFill>
                <a:latin typeface="Arial" panose="020B0604020202020204"/>
                <a:ea typeface="Arial" panose="020B0604020202020204"/>
                <a:cs typeface="Arial" panose="020B0604020202020204"/>
              </a:rPr>
              <a:t>Compare with measurement</a:t>
            </a:r>
            <a:endParaRPr sz="1875" b="1">
              <a:solidFill>
                <a:srgbClr val="2B519A"/>
              </a:solidFill>
              <a:latin typeface="Arial" panose="020B0604020202020204"/>
              <a:ea typeface="Arial" panose="020B0604020202020204"/>
              <a:cs typeface="Arial" panose="020B0604020202020204"/>
            </a:endParaRPr>
          </a:p>
        </p:txBody>
      </p:sp>
      <p:sp>
        <p:nvSpPr>
          <p:cNvPr id="69" name="e(t) = y(t) − Δfmodel(t)&#10;Evaluate fitting error"/>
          <p:cNvSpPr>
            <a:spLocks noGrp="1"/>
          </p:cNvSpPr>
          <p:nvPr/>
        </p:nvSpPr>
        <p:spPr>
          <a:xfrm>
            <a:off x="4619625" y="3362325"/>
            <a:ext cx="3190875" cy="581025"/>
          </a:xfrm>
          <a:prstGeom prst="rect">
            <a:avLst/>
          </a:prstGeom>
          <a:noFill/>
          <a:ln w="0">
            <a:noFill/>
          </a:ln>
        </p:spPr>
        <p:txBody>
          <a:bodyPr wrap="square" lIns="0" tIns="0" rIns="0" bIns="0" anchor="t">
            <a:noAutofit/>
          </a:bodyPr>
          <a:lstStyle>
            <a:defPPr algn="l">
              <a:defRPr sz="1650" b="0">
                <a:solidFill>
                  <a:srgbClr val="000000"/>
                </a:solidFill>
                <a:latin typeface="Arial" panose="020B0604020202020204"/>
                <a:ea typeface="Arial" panose="020B0604020202020204"/>
                <a:cs typeface="Arial" panose="020B0604020202020204"/>
              </a:defRPr>
            </a:defPPr>
          </a:lstStyle>
          <a:p>
            <a:pPr algn="l">
              <a:defRPr sz="1650" b="0">
                <a:solidFill>
                  <a:srgbClr val="000000"/>
                </a:solidFill>
                <a:latin typeface="Arial" panose="020B0604020202020204"/>
                <a:ea typeface="Arial" panose="020B0604020202020204"/>
                <a:cs typeface="Arial" panose="020B0604020202020204"/>
              </a:defRPr>
            </a:pPr>
            <a:r>
              <a:rPr sz="1650" b="0">
                <a:solidFill>
                  <a:srgbClr val="000000"/>
                </a:solidFill>
                <a:latin typeface="Arial" panose="020B0604020202020204"/>
                <a:ea typeface="Arial" panose="020B0604020202020204"/>
                <a:cs typeface="Arial" panose="020B0604020202020204"/>
              </a:rPr>
              <a:t>e(t) = y(t) − Δfmodel(t)</a:t>
            </a:r>
            <a:endParaRPr sz="1650" b="0">
              <a:solidFill>
                <a:srgbClr val="000000"/>
              </a:solidFill>
              <a:latin typeface="Arial" panose="020B0604020202020204"/>
              <a:ea typeface="Arial" panose="020B0604020202020204"/>
              <a:cs typeface="Arial" panose="020B0604020202020204"/>
            </a:endParaRPr>
          </a:p>
          <a:p>
            <a:pPr algn="l">
              <a:defRPr sz="1650" b="0">
                <a:solidFill>
                  <a:srgbClr val="000000"/>
                </a:solidFill>
                <a:latin typeface="Arial" panose="020B0604020202020204"/>
                <a:ea typeface="Arial" panose="020B0604020202020204"/>
                <a:cs typeface="Arial" panose="020B0604020202020204"/>
              </a:defRPr>
            </a:pPr>
            <a:r>
              <a:rPr sz="1650" b="0">
                <a:solidFill>
                  <a:srgbClr val="000000"/>
                </a:solidFill>
                <a:latin typeface="Arial" panose="020B0604020202020204"/>
                <a:ea typeface="Arial" panose="020B0604020202020204"/>
                <a:cs typeface="Arial" panose="020B0604020202020204"/>
              </a:rPr>
              <a:t>Evaluate fitting error</a:t>
            </a:r>
            <a:endParaRPr sz="1650" b="0">
              <a:solidFill>
                <a:srgbClr val="000000"/>
              </a:solidFill>
              <a:latin typeface="Arial" panose="020B0604020202020204"/>
              <a:ea typeface="Arial" panose="020B0604020202020204"/>
              <a:cs typeface="Arial" panose="020B0604020202020204"/>
            </a:endParaRPr>
          </a:p>
        </p:txBody>
      </p:sp>
      <p:sp>
        <p:nvSpPr>
          <p:cNvPr id="70" name="Flow connector"/>
          <p:cNvSpPr>
            <a:spLocks noGrp="1"/>
          </p:cNvSpPr>
          <p:nvPr/>
        </p:nvSpPr>
        <p:spPr>
          <a:xfrm>
            <a:off x="3810000" y="3400425"/>
            <a:ext cx="666750" cy="0"/>
          </a:xfrm>
          <a:prstGeom prst="line">
            <a:avLst/>
          </a:prstGeom>
          <a:noFill/>
          <a:ln w="21908">
            <a:solidFill>
              <a:srgbClr val="2B519A"/>
            </a:solidFill>
          </a:ln>
        </p:spPr>
      </p:sp>
      <p:sp>
        <p:nvSpPr>
          <p:cNvPr id="71" name="Arrowhead"/>
          <p:cNvSpPr>
            <a:spLocks noGrp="1"/>
          </p:cNvSpPr>
          <p:nvPr/>
        </p:nvSpPr>
        <p:spPr>
          <a:xfrm rot="5400000">
            <a:off x="4419600" y="3343275"/>
            <a:ext cx="114300" cy="114300"/>
          </a:xfrm>
          <a:prstGeom prst="triangle">
            <a:avLst/>
          </a:prstGeom>
          <a:solidFill>
            <a:srgbClr val="2B519A"/>
          </a:solidFill>
          <a:ln w="0">
            <a:noFill/>
          </a:ln>
        </p:spPr>
      </p:sp>
      <p:sp>
        <p:nvSpPr>
          <p:cNvPr id="72" name="Flow connector"/>
          <p:cNvSpPr>
            <a:spLocks noGrp="1"/>
          </p:cNvSpPr>
          <p:nvPr/>
        </p:nvSpPr>
        <p:spPr>
          <a:xfrm>
            <a:off x="7953375" y="3400425"/>
            <a:ext cx="971550" cy="0"/>
          </a:xfrm>
          <a:prstGeom prst="line">
            <a:avLst/>
          </a:prstGeom>
          <a:noFill/>
          <a:ln w="21908">
            <a:solidFill>
              <a:srgbClr val="2B519A"/>
            </a:solidFill>
          </a:ln>
        </p:spPr>
      </p:sp>
      <p:sp>
        <p:nvSpPr>
          <p:cNvPr id="73" name="Arrowhead"/>
          <p:cNvSpPr>
            <a:spLocks noGrp="1"/>
          </p:cNvSpPr>
          <p:nvPr/>
        </p:nvSpPr>
        <p:spPr>
          <a:xfrm rot="5400000">
            <a:off x="8867775" y="3343275"/>
            <a:ext cx="114300" cy="114300"/>
          </a:xfrm>
          <a:prstGeom prst="triangle">
            <a:avLst/>
          </a:prstGeom>
          <a:solidFill>
            <a:srgbClr val="2B519A"/>
          </a:solidFill>
          <a:ln w="0">
            <a:noFill/>
          </a:ln>
        </p:spPr>
      </p:sp>
      <p:sp>
        <p:nvSpPr>
          <p:cNvPr id="74" name="Convergence decision"/>
          <p:cNvSpPr>
            <a:spLocks noGrp="1"/>
          </p:cNvSpPr>
          <p:nvPr/>
        </p:nvSpPr>
        <p:spPr>
          <a:xfrm>
            <a:off x="8924925" y="2771775"/>
            <a:ext cx="2609850" cy="1257300"/>
          </a:xfrm>
          <a:prstGeom prst="diamond">
            <a:avLst/>
          </a:prstGeom>
          <a:solidFill>
            <a:srgbClr val="E9F0FF"/>
          </a:solidFill>
          <a:ln w="14288">
            <a:solidFill>
              <a:srgbClr val="2B519A"/>
            </a:solidFill>
          </a:ln>
        </p:spPr>
      </p:sp>
      <p:sp>
        <p:nvSpPr>
          <p:cNvPr id="75" name="Converged?"/>
          <p:cNvSpPr>
            <a:spLocks noGrp="1"/>
          </p:cNvSpPr>
          <p:nvPr/>
        </p:nvSpPr>
        <p:spPr>
          <a:xfrm>
            <a:off x="9277350" y="3257550"/>
            <a:ext cx="1924050" cy="323850"/>
          </a:xfrm>
          <a:prstGeom prst="rect">
            <a:avLst/>
          </a:prstGeom>
          <a:noFill/>
          <a:ln w="0">
            <a:noFill/>
          </a:ln>
        </p:spPr>
        <p:txBody>
          <a:bodyPr wrap="square" lIns="0" tIns="0" rIns="0" bIns="0" anchor="t">
            <a:noAutofit/>
          </a:bodyPr>
          <a:lstStyle>
            <a:defPPr algn="ctr">
              <a:defRPr sz="1875" b="1">
                <a:solidFill>
                  <a:srgbClr val="2B519A"/>
                </a:solidFill>
                <a:latin typeface="Arial" panose="020B0604020202020204"/>
                <a:ea typeface="Arial" panose="020B0604020202020204"/>
                <a:cs typeface="Arial" panose="020B0604020202020204"/>
              </a:defRPr>
            </a:defPPr>
          </a:lstStyle>
          <a:p>
            <a:pPr algn="ctr">
              <a:defRPr sz="1875" b="1">
                <a:solidFill>
                  <a:srgbClr val="2B519A"/>
                </a:solidFill>
                <a:latin typeface="Arial" panose="020B0604020202020204"/>
                <a:ea typeface="Arial" panose="020B0604020202020204"/>
                <a:cs typeface="Arial" panose="020B0604020202020204"/>
              </a:defRPr>
            </a:pPr>
            <a:r>
              <a:rPr sz="1875" b="1">
                <a:solidFill>
                  <a:srgbClr val="2B519A"/>
                </a:solidFill>
                <a:latin typeface="Arial" panose="020B0604020202020204"/>
                <a:ea typeface="Arial" panose="020B0604020202020204"/>
                <a:cs typeface="Arial" panose="020B0604020202020204"/>
              </a:rPr>
              <a:t>Converged?</a:t>
            </a:r>
            <a:endParaRPr sz="1875" b="1">
              <a:solidFill>
                <a:srgbClr val="2B519A"/>
              </a:solidFill>
              <a:latin typeface="Arial" panose="020B0604020202020204"/>
              <a:ea typeface="Arial" panose="020B0604020202020204"/>
              <a:cs typeface="Arial" panose="020B0604020202020204"/>
            </a:endParaRPr>
          </a:p>
        </p:txBody>
      </p:sp>
      <p:sp>
        <p:nvSpPr>
          <p:cNvPr id="76" name="Update parameters"/>
          <p:cNvSpPr>
            <a:spLocks noGrp="1"/>
          </p:cNvSpPr>
          <p:nvPr/>
        </p:nvSpPr>
        <p:spPr>
          <a:xfrm>
            <a:off x="4476750" y="4686300"/>
            <a:ext cx="3476625" cy="1000125"/>
          </a:xfrm>
          <a:prstGeom prst="rect">
            <a:avLst/>
          </a:prstGeom>
          <a:solidFill>
            <a:srgbClr val="F2F5F8"/>
          </a:solidFill>
          <a:ln w="13335">
            <a:solidFill>
              <a:srgbClr val="2B519A"/>
            </a:solidFill>
          </a:ln>
        </p:spPr>
      </p:sp>
      <p:sp>
        <p:nvSpPr>
          <p:cNvPr id="77" name="Update parameters"/>
          <p:cNvSpPr>
            <a:spLocks noGrp="1"/>
          </p:cNvSpPr>
          <p:nvPr/>
        </p:nvSpPr>
        <p:spPr>
          <a:xfrm>
            <a:off x="4619625" y="4810125"/>
            <a:ext cx="3190875" cy="314325"/>
          </a:xfrm>
          <a:prstGeom prst="rect">
            <a:avLst/>
          </a:prstGeom>
          <a:noFill/>
          <a:ln w="0">
            <a:noFill/>
          </a:ln>
        </p:spPr>
        <p:txBody>
          <a:bodyPr wrap="square" lIns="0" tIns="0" rIns="0" bIns="0" anchor="t">
            <a:noAutofit/>
          </a:bodyPr>
          <a:lstStyle>
            <a:defPPr algn="l">
              <a:defRPr sz="1875" b="1">
                <a:solidFill>
                  <a:srgbClr val="2B519A"/>
                </a:solidFill>
                <a:latin typeface="Arial" panose="020B0604020202020204"/>
                <a:ea typeface="Arial" panose="020B0604020202020204"/>
                <a:cs typeface="Arial" panose="020B0604020202020204"/>
              </a:defRPr>
            </a:defPPr>
          </a:lstStyle>
          <a:p>
            <a:pPr algn="l">
              <a:defRPr sz="1875" b="1">
                <a:solidFill>
                  <a:srgbClr val="2B519A"/>
                </a:solidFill>
                <a:latin typeface="Arial" panose="020B0604020202020204"/>
                <a:ea typeface="Arial" panose="020B0604020202020204"/>
                <a:cs typeface="Arial" panose="020B0604020202020204"/>
              </a:defRPr>
            </a:pPr>
            <a:r>
              <a:rPr sz="1875" b="1">
                <a:solidFill>
                  <a:srgbClr val="2B519A"/>
                </a:solidFill>
                <a:latin typeface="Arial" panose="020B0604020202020204"/>
                <a:ea typeface="Arial" panose="020B0604020202020204"/>
                <a:cs typeface="Arial" panose="020B0604020202020204"/>
              </a:rPr>
              <a:t>Update parameters</a:t>
            </a:r>
            <a:endParaRPr sz="1875" b="1">
              <a:solidFill>
                <a:srgbClr val="2B519A"/>
              </a:solidFill>
              <a:latin typeface="Arial" panose="020B0604020202020204"/>
              <a:ea typeface="Arial" panose="020B0604020202020204"/>
              <a:cs typeface="Arial" panose="020B0604020202020204"/>
            </a:endParaRPr>
          </a:p>
        </p:txBody>
      </p:sp>
      <mc:AlternateContent xmlns:mc="http://schemas.openxmlformats.org/markup-compatibility/2006">
        <mc:Choice xmlns:a14="http://schemas.microsoft.com/office/drawing/2010/main" Requires="a14">
          <p:sp>
            <p:nvSpPr>
              <p:cNvPr id="78" name="Adjust θ to reduce error&#10;θ⁽ʳ⁾ becomes θ⁽ʳ⁺¹⁾"/>
              <p:cNvSpPr>
                <a:spLocks noGrp="1"/>
              </p:cNvSpPr>
              <p:nvPr/>
            </p:nvSpPr>
            <p:spPr>
              <a:xfrm>
                <a:off x="4619625" y="5162550"/>
                <a:ext cx="3190875" cy="495300"/>
              </a:xfrm>
              <a:prstGeom prst="rect">
                <a:avLst/>
              </a:prstGeom>
              <a:noFill/>
              <a:ln w="0">
                <a:noFill/>
              </a:ln>
            </p:spPr>
            <p:txBody>
              <a:bodyPr wrap="square" lIns="0" tIns="0" rIns="0" bIns="0" anchor="t">
                <a:noAutofit/>
              </a:bodyPr>
              <a:lstStyle>
                <a:defPPr algn="l">
                  <a:defRPr sz="1650" b="0">
                    <a:solidFill>
                      <a:srgbClr val="000000"/>
                    </a:solidFill>
                    <a:latin typeface="Arial" panose="020B0604020202020204"/>
                    <a:ea typeface="Arial" panose="020B0604020202020204"/>
                    <a:cs typeface="Arial" panose="020B0604020202020204"/>
                  </a:defRPr>
                </a:defPPr>
              </a:lstStyle>
              <a:p>
                <a:pPr algn="l">
                  <a:defRPr sz="1650" b="0">
                    <a:solidFill>
                      <a:srgbClr val="000000"/>
                    </a:solidFill>
                    <a:latin typeface="Arial" panose="020B0604020202020204"/>
                    <a:ea typeface="Arial" panose="020B0604020202020204"/>
                    <a:cs typeface="Arial" panose="020B0604020202020204"/>
                  </a:defRPr>
                </a:pPr>
                <a:r>
                  <a:rPr sz="1650" b="0">
                    <a:solidFill>
                      <a:srgbClr val="000000"/>
                    </a:solidFill>
                    <a:latin typeface="Arial" panose="020B0604020202020204"/>
                    <a:ea typeface="Arial" panose="020B0604020202020204"/>
                    <a:cs typeface="Arial" panose="020B0604020202020204"/>
                  </a:rPr>
                  <a:t>Adjust θ to reduce error</a:t>
                </a:r>
                <a:endParaRPr sz="1650" b="0">
                  <a:solidFill>
                    <a:srgbClr val="000000"/>
                  </a:solidFill>
                  <a:latin typeface="Arial" panose="020B0604020202020204"/>
                  <a:ea typeface="Arial" panose="020B0604020202020204"/>
                  <a:cs typeface="Arial" panose="020B0604020202020204"/>
                </a:endParaRPr>
              </a:p>
              <a:p>
                <a:pPr algn="l">
                  <a:defRPr sz="1650" b="0">
                    <a:solidFill>
                      <a:srgbClr val="000000"/>
                    </a:solidFill>
                    <a:latin typeface="Arial" panose="020B0604020202020204"/>
                    <a:ea typeface="Arial" panose="020B0604020202020204"/>
                    <a:cs typeface="Arial" panose="020B0604020202020204"/>
                  </a:defRPr>
                </a:pPr>
                <a14:m>
                  <m:oMath xmlns:m="http://schemas.openxmlformats.org/officeDocument/2006/math">
                    <m:r>
                      <m:rPr>
                        <m:sty m:val="p"/>
                      </m:rPr>
                      <a:rPr lang="en-US" sz="1650" b="0">
                        <a:solidFill>
                          <a:srgbClr val="000000"/>
                        </a:solidFill>
                        <a:latin typeface="Cambria Math" panose="02040503050406030204" charset="0"/>
                        <a:ea typeface="Arial" panose="020B0604020202020204"/>
                        <a:cs typeface="Cambria Math" panose="02040503050406030204" charset="0"/>
                      </a:rPr>
                      <m:t>θ</m:t>
                    </m:r>
                    <m:r>
                      <a:rPr lang="en-US" sz="1650" b="0">
                        <a:solidFill>
                          <a:srgbClr val="000000"/>
                        </a:solidFill>
                        <a:latin typeface="Cambria Math" panose="02040503050406030204" charset="0"/>
                        <a:ea typeface="Arial" panose="020B0604020202020204"/>
                        <a:cs typeface="Cambria Math" panose="02040503050406030204" charset="0"/>
                      </a:rPr>
                      <m:t>⁽ʳ⁾</m:t>
                    </m:r>
                  </m:oMath>
                </a14:m>
                <a:r>
                  <a:rPr sz="1650" b="0">
                    <a:solidFill>
                      <a:srgbClr val="000000"/>
                    </a:solidFill>
                    <a:latin typeface="Arial" panose="020B0604020202020204"/>
                    <a:ea typeface="Arial" panose="020B0604020202020204"/>
                    <a:cs typeface="Arial" panose="020B0604020202020204"/>
                  </a:rPr>
                  <a:t> becomes </a:t>
                </a:r>
                <a14:m>
                  <m:oMath xmlns:m="http://schemas.openxmlformats.org/officeDocument/2006/math">
                    <m:r>
                      <m:rPr>
                        <m:sty m:val="p"/>
                      </m:rPr>
                      <a:rPr lang="en-US" sz="1650" b="0">
                        <a:solidFill>
                          <a:srgbClr val="000000"/>
                        </a:solidFill>
                        <a:latin typeface="Cambria Math" panose="02040503050406030204" charset="0"/>
                        <a:ea typeface="Arial" panose="020B0604020202020204"/>
                        <a:cs typeface="Cambria Math" panose="02040503050406030204" charset="0"/>
                      </a:rPr>
                      <m:t>θ</m:t>
                    </m:r>
                    <m:r>
                      <a:rPr lang="en-US" sz="1650" b="0">
                        <a:solidFill>
                          <a:srgbClr val="000000"/>
                        </a:solidFill>
                        <a:latin typeface="Cambria Math" panose="02040503050406030204" charset="0"/>
                        <a:ea typeface="Arial" panose="020B0604020202020204"/>
                        <a:cs typeface="Cambria Math" panose="02040503050406030204" charset="0"/>
                      </a:rPr>
                      <m:t>⁽ʳ⁺¹⁾</m:t>
                    </m:r>
                  </m:oMath>
                </a14:m>
                <a:endParaRPr sz="1650" b="0">
                  <a:solidFill>
                    <a:srgbClr val="000000"/>
                  </a:solidFill>
                  <a:latin typeface="Arial" panose="020B0604020202020204"/>
                  <a:ea typeface="Arial" panose="020B0604020202020204"/>
                  <a:cs typeface="Arial" panose="020B0604020202020204"/>
                </a:endParaRPr>
              </a:p>
            </p:txBody>
          </p:sp>
        </mc:Choice>
        <mc:Fallback>
          <p:sp>
            <p:nvSpPr>
              <p:cNvPr id="78" name="Adjust θ to reduce error&#10;θ⁽ʳ⁾ becomes θ⁽ʳ⁺¹⁾"/>
              <p:cNvSpPr>
                <a:spLocks noRot="1" noChangeAspect="1" noMove="1" noResize="1" noEditPoints="1" noAdjustHandles="1" noChangeArrowheads="1" noChangeShapeType="1" noTextEdit="1"/>
              </p:cNvSpPr>
              <p:nvPr/>
            </p:nvSpPr>
            <p:spPr>
              <a:xfrm>
                <a:off x="4619625" y="5162550"/>
                <a:ext cx="3190875" cy="495300"/>
              </a:xfrm>
              <a:prstGeom prst="rect">
                <a:avLst/>
              </a:prstGeom>
              <a:blipFill rotWithShape="1">
                <a:blip r:embed="rId8"/>
                <a:stretch>
                  <a:fillRect b="-4231"/>
                </a:stretch>
              </a:blipFill>
              <a:ln w="0">
                <a:noFill/>
              </a:ln>
            </p:spPr>
            <p:txBody>
              <a:bodyPr/>
              <a:lstStyle/>
              <a:p>
                <a:r>
                  <a:rPr lang="zh-CN" altLang="en-US">
                    <a:noFill/>
                  </a:rPr>
                  <a:t> </a:t>
                </a:r>
              </a:p>
            </p:txBody>
          </p:sp>
        </mc:Fallback>
      </mc:AlternateContent>
      <p:sp>
        <p:nvSpPr>
          <p:cNvPr id="79" name="Identified model"/>
          <p:cNvSpPr>
            <a:spLocks noGrp="1"/>
          </p:cNvSpPr>
          <p:nvPr/>
        </p:nvSpPr>
        <p:spPr>
          <a:xfrm>
            <a:off x="8772525" y="4686300"/>
            <a:ext cx="2914650" cy="1000125"/>
          </a:xfrm>
          <a:prstGeom prst="rect">
            <a:avLst/>
          </a:prstGeom>
          <a:solidFill>
            <a:srgbClr val="F2F5F8"/>
          </a:solidFill>
          <a:ln w="13335">
            <a:solidFill>
              <a:srgbClr val="2B519A"/>
            </a:solidFill>
          </a:ln>
        </p:spPr>
      </p:sp>
      <p:sp>
        <p:nvSpPr>
          <p:cNvPr id="80" name="Identified model"/>
          <p:cNvSpPr>
            <a:spLocks noGrp="1"/>
          </p:cNvSpPr>
          <p:nvPr/>
        </p:nvSpPr>
        <p:spPr>
          <a:xfrm>
            <a:off x="8991600" y="4810125"/>
            <a:ext cx="2628900" cy="314325"/>
          </a:xfrm>
          <a:prstGeom prst="rect">
            <a:avLst/>
          </a:prstGeom>
          <a:noFill/>
          <a:ln w="0">
            <a:noFill/>
          </a:ln>
        </p:spPr>
        <p:txBody>
          <a:bodyPr wrap="square" lIns="0" tIns="0" rIns="0" bIns="0" anchor="t">
            <a:noAutofit/>
          </a:bodyPr>
          <a:lstStyle>
            <a:defPPr algn="l">
              <a:defRPr sz="1875" b="1">
                <a:solidFill>
                  <a:srgbClr val="2B519A"/>
                </a:solidFill>
                <a:latin typeface="Arial" panose="020B0604020202020204"/>
                <a:ea typeface="Arial" panose="020B0604020202020204"/>
                <a:cs typeface="Arial" panose="020B0604020202020204"/>
              </a:defRPr>
            </a:defPPr>
          </a:lstStyle>
          <a:p>
            <a:pPr algn="l">
              <a:defRPr sz="1875" b="1">
                <a:solidFill>
                  <a:srgbClr val="2B519A"/>
                </a:solidFill>
                <a:latin typeface="Arial" panose="020B0604020202020204"/>
                <a:ea typeface="Arial" panose="020B0604020202020204"/>
                <a:cs typeface="Arial" panose="020B0604020202020204"/>
              </a:defRPr>
            </a:pPr>
            <a:r>
              <a:rPr sz="1875" b="1">
                <a:solidFill>
                  <a:srgbClr val="2B519A"/>
                </a:solidFill>
                <a:latin typeface="Arial" panose="020B0604020202020204"/>
                <a:ea typeface="Arial" panose="020B0604020202020204"/>
                <a:cs typeface="Arial" panose="020B0604020202020204"/>
              </a:rPr>
              <a:t>Identified model</a:t>
            </a:r>
            <a:endParaRPr sz="1875" b="1">
              <a:solidFill>
                <a:srgbClr val="2B519A"/>
              </a:solidFill>
              <a:latin typeface="Arial" panose="020B0604020202020204"/>
              <a:ea typeface="Arial" panose="020B0604020202020204"/>
              <a:cs typeface="Arial" panose="020B0604020202020204"/>
            </a:endParaRPr>
          </a:p>
        </p:txBody>
      </p:sp>
      <p:sp>
        <p:nvSpPr>
          <p:cNvPr id="81" name="Obtain K(s)&#10;Check other RF events"/>
          <p:cNvSpPr>
            <a:spLocks noGrp="1"/>
          </p:cNvSpPr>
          <p:nvPr/>
        </p:nvSpPr>
        <p:spPr>
          <a:xfrm>
            <a:off x="8991600" y="5162550"/>
            <a:ext cx="2628900" cy="495300"/>
          </a:xfrm>
          <a:prstGeom prst="rect">
            <a:avLst/>
          </a:prstGeom>
          <a:noFill/>
          <a:ln w="0">
            <a:noFill/>
          </a:ln>
        </p:spPr>
        <p:txBody>
          <a:bodyPr wrap="square" lIns="0" tIns="0" rIns="0" bIns="0" anchor="t">
            <a:noAutofit/>
          </a:bodyPr>
          <a:lstStyle>
            <a:defPPr algn="l">
              <a:defRPr sz="1650" b="0">
                <a:solidFill>
                  <a:srgbClr val="000000"/>
                </a:solidFill>
                <a:latin typeface="Arial" panose="020B0604020202020204"/>
                <a:ea typeface="Arial" panose="020B0604020202020204"/>
                <a:cs typeface="Arial" panose="020B0604020202020204"/>
              </a:defRPr>
            </a:defPPr>
          </a:lstStyle>
          <a:p>
            <a:pPr algn="l">
              <a:defRPr sz="1650" b="0">
                <a:solidFill>
                  <a:srgbClr val="000000"/>
                </a:solidFill>
                <a:latin typeface="Arial" panose="020B0604020202020204"/>
                <a:ea typeface="Arial" panose="020B0604020202020204"/>
                <a:cs typeface="Arial" panose="020B0604020202020204"/>
              </a:defRPr>
            </a:pPr>
            <a:r>
              <a:rPr sz="1650" b="0">
                <a:solidFill>
                  <a:srgbClr val="000000"/>
                </a:solidFill>
                <a:latin typeface="Arial" panose="020B0604020202020204"/>
                <a:ea typeface="Arial" panose="020B0604020202020204"/>
                <a:cs typeface="Arial" panose="020B0604020202020204"/>
              </a:rPr>
              <a:t>Obtain K(s)</a:t>
            </a:r>
            <a:endParaRPr sz="1650" b="0">
              <a:solidFill>
                <a:srgbClr val="000000"/>
              </a:solidFill>
              <a:latin typeface="Arial" panose="020B0604020202020204"/>
              <a:ea typeface="Arial" panose="020B0604020202020204"/>
              <a:cs typeface="Arial" panose="020B0604020202020204"/>
            </a:endParaRPr>
          </a:p>
          <a:p>
            <a:pPr algn="l">
              <a:defRPr sz="1650" b="0">
                <a:solidFill>
                  <a:srgbClr val="000000"/>
                </a:solidFill>
                <a:latin typeface="Arial" panose="020B0604020202020204"/>
                <a:ea typeface="Arial" panose="020B0604020202020204"/>
                <a:cs typeface="Arial" panose="020B0604020202020204"/>
              </a:defRPr>
            </a:pPr>
            <a:r>
              <a:rPr sz="1650" b="0">
                <a:solidFill>
                  <a:srgbClr val="000000"/>
                </a:solidFill>
                <a:latin typeface="Arial" panose="020B0604020202020204"/>
                <a:ea typeface="Arial" panose="020B0604020202020204"/>
                <a:cs typeface="Arial" panose="020B0604020202020204"/>
              </a:rPr>
              <a:t>Check other RF events</a:t>
            </a:r>
            <a:endParaRPr sz="1650" b="0">
              <a:solidFill>
                <a:srgbClr val="000000"/>
              </a:solidFill>
              <a:latin typeface="Arial" panose="020B0604020202020204"/>
              <a:ea typeface="Arial" panose="020B0604020202020204"/>
              <a:cs typeface="Arial" panose="020B0604020202020204"/>
            </a:endParaRPr>
          </a:p>
        </p:txBody>
      </p:sp>
      <p:sp>
        <p:nvSpPr>
          <p:cNvPr id="82" name="Flow connector"/>
          <p:cNvSpPr>
            <a:spLocks noGrp="1"/>
          </p:cNvSpPr>
          <p:nvPr/>
        </p:nvSpPr>
        <p:spPr>
          <a:xfrm>
            <a:off x="10229850" y="4029075"/>
            <a:ext cx="0" cy="342900"/>
          </a:xfrm>
          <a:prstGeom prst="line">
            <a:avLst/>
          </a:prstGeom>
          <a:noFill/>
          <a:ln w="21908">
            <a:solidFill>
              <a:srgbClr val="2B519A"/>
            </a:solidFill>
          </a:ln>
        </p:spPr>
      </p:sp>
      <p:sp>
        <p:nvSpPr>
          <p:cNvPr id="83" name="Flow connector"/>
          <p:cNvSpPr>
            <a:spLocks noGrp="1"/>
          </p:cNvSpPr>
          <p:nvPr/>
        </p:nvSpPr>
        <p:spPr>
          <a:xfrm>
            <a:off x="6210300" y="4371975"/>
            <a:ext cx="4019550" cy="0"/>
          </a:xfrm>
          <a:prstGeom prst="line">
            <a:avLst/>
          </a:prstGeom>
          <a:noFill/>
          <a:ln w="21908">
            <a:solidFill>
              <a:srgbClr val="2B519A"/>
            </a:solidFill>
          </a:ln>
        </p:spPr>
      </p:sp>
      <p:sp>
        <p:nvSpPr>
          <p:cNvPr id="84" name="Flow connector"/>
          <p:cNvSpPr>
            <a:spLocks noGrp="1"/>
          </p:cNvSpPr>
          <p:nvPr/>
        </p:nvSpPr>
        <p:spPr>
          <a:xfrm>
            <a:off x="6210300" y="4371975"/>
            <a:ext cx="0" cy="314325"/>
          </a:xfrm>
          <a:prstGeom prst="line">
            <a:avLst/>
          </a:prstGeom>
          <a:noFill/>
          <a:ln w="21908">
            <a:solidFill>
              <a:srgbClr val="2B519A"/>
            </a:solidFill>
          </a:ln>
        </p:spPr>
      </p:sp>
      <p:sp>
        <p:nvSpPr>
          <p:cNvPr id="85" name="Arrowhead"/>
          <p:cNvSpPr>
            <a:spLocks noGrp="1"/>
          </p:cNvSpPr>
          <p:nvPr/>
        </p:nvSpPr>
        <p:spPr>
          <a:xfrm rot="10800000">
            <a:off x="6153150" y="4629150"/>
            <a:ext cx="114300" cy="114300"/>
          </a:xfrm>
          <a:prstGeom prst="triangle">
            <a:avLst/>
          </a:prstGeom>
          <a:solidFill>
            <a:srgbClr val="2B519A"/>
          </a:solidFill>
          <a:ln w="0">
            <a:noFill/>
          </a:ln>
        </p:spPr>
      </p:sp>
      <p:sp>
        <p:nvSpPr>
          <p:cNvPr id="86" name="No"/>
          <p:cNvSpPr>
            <a:spLocks noGrp="1"/>
          </p:cNvSpPr>
          <p:nvPr/>
        </p:nvSpPr>
        <p:spPr>
          <a:xfrm>
            <a:off x="10353675" y="4076700"/>
            <a:ext cx="523875" cy="276225"/>
          </a:xfrm>
          <a:prstGeom prst="rect">
            <a:avLst/>
          </a:prstGeom>
          <a:noFill/>
          <a:ln w="0">
            <a:noFill/>
          </a:ln>
        </p:spPr>
        <p:txBody>
          <a:bodyPr wrap="square" lIns="0" tIns="0" rIns="0" bIns="0" anchor="t">
            <a:noAutofit/>
          </a:bodyPr>
          <a:lstStyle>
            <a:defPPr algn="l">
              <a:defRPr sz="1725" b="1">
                <a:solidFill>
                  <a:srgbClr val="2B519A"/>
                </a:solidFill>
                <a:latin typeface="Arial" panose="020B0604020202020204"/>
                <a:ea typeface="Arial" panose="020B0604020202020204"/>
                <a:cs typeface="Arial" panose="020B0604020202020204"/>
              </a:defRPr>
            </a:defPPr>
          </a:lstStyle>
          <a:p>
            <a:pPr algn="l">
              <a:defRPr sz="1725" b="1">
                <a:solidFill>
                  <a:srgbClr val="2B519A"/>
                </a:solidFill>
                <a:latin typeface="Arial" panose="020B0604020202020204"/>
                <a:ea typeface="Arial" panose="020B0604020202020204"/>
                <a:cs typeface="Arial" panose="020B0604020202020204"/>
              </a:defRPr>
            </a:pPr>
            <a:r>
              <a:rPr sz="1725" b="1">
                <a:solidFill>
                  <a:srgbClr val="2B519A"/>
                </a:solidFill>
                <a:latin typeface="Arial" panose="020B0604020202020204"/>
                <a:ea typeface="Arial" panose="020B0604020202020204"/>
                <a:cs typeface="Arial" panose="020B0604020202020204"/>
              </a:rPr>
              <a:t>No</a:t>
            </a:r>
            <a:endParaRPr sz="1725" b="1">
              <a:solidFill>
                <a:srgbClr val="2B519A"/>
              </a:solidFill>
              <a:latin typeface="Arial" panose="020B0604020202020204"/>
              <a:ea typeface="Arial" panose="020B0604020202020204"/>
              <a:cs typeface="Arial" panose="020B0604020202020204"/>
            </a:endParaRPr>
          </a:p>
        </p:txBody>
      </p:sp>
      <p:sp>
        <p:nvSpPr>
          <p:cNvPr id="87" name="Flow connector"/>
          <p:cNvSpPr>
            <a:spLocks noGrp="1"/>
          </p:cNvSpPr>
          <p:nvPr/>
        </p:nvSpPr>
        <p:spPr>
          <a:xfrm>
            <a:off x="2076450" y="5181600"/>
            <a:ext cx="2400300" cy="0"/>
          </a:xfrm>
          <a:prstGeom prst="line">
            <a:avLst/>
          </a:prstGeom>
          <a:noFill/>
          <a:ln w="21908">
            <a:solidFill>
              <a:srgbClr val="2B519A"/>
            </a:solidFill>
          </a:ln>
        </p:spPr>
      </p:sp>
      <p:sp>
        <p:nvSpPr>
          <p:cNvPr id="88" name="Flow connector"/>
          <p:cNvSpPr>
            <a:spLocks noGrp="1"/>
          </p:cNvSpPr>
          <p:nvPr/>
        </p:nvSpPr>
        <p:spPr>
          <a:xfrm>
            <a:off x="2076450" y="4000500"/>
            <a:ext cx="635" cy="1181100"/>
          </a:xfrm>
          <a:prstGeom prst="line">
            <a:avLst/>
          </a:prstGeom>
          <a:noFill/>
          <a:ln w="21908">
            <a:solidFill>
              <a:srgbClr val="2B519A"/>
            </a:solidFill>
          </a:ln>
        </p:spPr>
      </p:sp>
      <p:sp>
        <p:nvSpPr>
          <p:cNvPr id="89" name="Arrowhead"/>
          <p:cNvSpPr>
            <a:spLocks noGrp="1"/>
          </p:cNvSpPr>
          <p:nvPr/>
        </p:nvSpPr>
        <p:spPr>
          <a:xfrm>
            <a:off x="2019300" y="3886200"/>
            <a:ext cx="114300" cy="114300"/>
          </a:xfrm>
          <a:prstGeom prst="triangle">
            <a:avLst/>
          </a:prstGeom>
          <a:solidFill>
            <a:srgbClr val="2B519A"/>
          </a:solidFill>
          <a:ln w="0">
            <a:noFill/>
          </a:ln>
        </p:spPr>
      </p:sp>
      <p:sp>
        <p:nvSpPr>
          <p:cNvPr id="90" name="updated θ"/>
          <p:cNvSpPr>
            <a:spLocks noGrp="1"/>
          </p:cNvSpPr>
          <p:nvPr/>
        </p:nvSpPr>
        <p:spPr>
          <a:xfrm>
            <a:off x="2362200" y="4857750"/>
            <a:ext cx="1581150" cy="285750"/>
          </a:xfrm>
          <a:prstGeom prst="rect">
            <a:avLst/>
          </a:prstGeom>
          <a:noFill/>
          <a:ln w="0">
            <a:noFill/>
          </a:ln>
        </p:spPr>
        <p:txBody>
          <a:bodyPr wrap="square" lIns="0" tIns="0" rIns="0" bIns="0" anchor="t">
            <a:noAutofit/>
          </a:bodyPr>
          <a:lstStyle>
            <a:defPPr algn="l">
              <a:defRPr sz="1650" b="0">
                <a:solidFill>
                  <a:srgbClr val="2B519A"/>
                </a:solidFill>
                <a:latin typeface="Arial" panose="020B0604020202020204"/>
                <a:ea typeface="Arial" panose="020B0604020202020204"/>
                <a:cs typeface="Arial" panose="020B0604020202020204"/>
              </a:defRPr>
            </a:defPPr>
          </a:lstStyle>
          <a:p>
            <a:pPr algn="l">
              <a:defRPr sz="1650" b="0">
                <a:solidFill>
                  <a:srgbClr val="2B519A"/>
                </a:solidFill>
                <a:latin typeface="Arial" panose="020B0604020202020204"/>
                <a:ea typeface="Arial" panose="020B0604020202020204"/>
                <a:cs typeface="Arial" panose="020B0604020202020204"/>
              </a:defRPr>
            </a:pPr>
            <a:r>
              <a:rPr sz="1650" b="0">
                <a:solidFill>
                  <a:srgbClr val="2B519A"/>
                </a:solidFill>
                <a:latin typeface="Arial" panose="020B0604020202020204"/>
                <a:ea typeface="Arial" panose="020B0604020202020204"/>
                <a:cs typeface="Arial" panose="020B0604020202020204"/>
              </a:rPr>
              <a:t>updated θ</a:t>
            </a:r>
            <a:endParaRPr sz="1650" b="0">
              <a:solidFill>
                <a:srgbClr val="2B519A"/>
              </a:solidFill>
              <a:latin typeface="Arial" panose="020B0604020202020204"/>
              <a:ea typeface="Arial" panose="020B0604020202020204"/>
              <a:cs typeface="Arial" panose="020B0604020202020204"/>
            </a:endParaRPr>
          </a:p>
        </p:txBody>
      </p:sp>
      <p:sp>
        <p:nvSpPr>
          <p:cNvPr id="91" name="Flow connector"/>
          <p:cNvSpPr>
            <a:spLocks noGrp="1"/>
          </p:cNvSpPr>
          <p:nvPr/>
        </p:nvSpPr>
        <p:spPr>
          <a:xfrm>
            <a:off x="11534775" y="3400425"/>
            <a:ext cx="409575" cy="0"/>
          </a:xfrm>
          <a:prstGeom prst="line">
            <a:avLst/>
          </a:prstGeom>
          <a:noFill/>
          <a:ln w="21908">
            <a:solidFill>
              <a:srgbClr val="2B519A"/>
            </a:solidFill>
          </a:ln>
        </p:spPr>
      </p:sp>
      <p:sp>
        <p:nvSpPr>
          <p:cNvPr id="92" name="Flow connector"/>
          <p:cNvSpPr>
            <a:spLocks noGrp="1"/>
          </p:cNvSpPr>
          <p:nvPr/>
        </p:nvSpPr>
        <p:spPr>
          <a:xfrm>
            <a:off x="11944350" y="3400425"/>
            <a:ext cx="0" cy="1781175"/>
          </a:xfrm>
          <a:prstGeom prst="line">
            <a:avLst/>
          </a:prstGeom>
          <a:noFill/>
          <a:ln w="21908">
            <a:solidFill>
              <a:srgbClr val="2B519A"/>
            </a:solidFill>
          </a:ln>
        </p:spPr>
      </p:sp>
      <p:sp>
        <p:nvSpPr>
          <p:cNvPr id="93" name="Flow connector"/>
          <p:cNvSpPr>
            <a:spLocks noGrp="1"/>
          </p:cNvSpPr>
          <p:nvPr/>
        </p:nvSpPr>
        <p:spPr>
          <a:xfrm>
            <a:off x="11763375" y="5181600"/>
            <a:ext cx="180975" cy="0"/>
          </a:xfrm>
          <a:prstGeom prst="line">
            <a:avLst/>
          </a:prstGeom>
          <a:noFill/>
          <a:ln w="21908">
            <a:solidFill>
              <a:srgbClr val="2B519A"/>
            </a:solidFill>
          </a:ln>
        </p:spPr>
      </p:sp>
      <p:sp>
        <p:nvSpPr>
          <p:cNvPr id="94" name="Arrowhead"/>
          <p:cNvSpPr>
            <a:spLocks noGrp="1"/>
          </p:cNvSpPr>
          <p:nvPr/>
        </p:nvSpPr>
        <p:spPr>
          <a:xfrm rot="16200000">
            <a:off x="11706225" y="5124450"/>
            <a:ext cx="114300" cy="114300"/>
          </a:xfrm>
          <a:prstGeom prst="triangle">
            <a:avLst/>
          </a:prstGeom>
          <a:solidFill>
            <a:srgbClr val="2B519A"/>
          </a:solidFill>
          <a:ln w="0">
            <a:noFill/>
          </a:ln>
        </p:spPr>
      </p:sp>
      <p:sp>
        <p:nvSpPr>
          <p:cNvPr id="95" name="Yes"/>
          <p:cNvSpPr>
            <a:spLocks noGrp="1"/>
          </p:cNvSpPr>
          <p:nvPr/>
        </p:nvSpPr>
        <p:spPr>
          <a:xfrm>
            <a:off x="11458575" y="4219575"/>
            <a:ext cx="485775" cy="276225"/>
          </a:xfrm>
          <a:prstGeom prst="rect">
            <a:avLst/>
          </a:prstGeom>
          <a:noFill/>
          <a:ln w="0">
            <a:noFill/>
          </a:ln>
        </p:spPr>
        <p:txBody>
          <a:bodyPr wrap="square" lIns="0" tIns="0" rIns="0" bIns="0" anchor="t">
            <a:noAutofit/>
          </a:bodyPr>
          <a:lstStyle>
            <a:defPPr algn="ctr">
              <a:defRPr sz="1650" b="1">
                <a:solidFill>
                  <a:srgbClr val="2B519A"/>
                </a:solidFill>
                <a:latin typeface="Arial" panose="020B0604020202020204"/>
                <a:ea typeface="Arial" panose="020B0604020202020204"/>
                <a:cs typeface="Arial" panose="020B0604020202020204"/>
              </a:defRPr>
            </a:defPPr>
          </a:lstStyle>
          <a:p>
            <a:pPr algn="ctr">
              <a:defRPr sz="1650" b="1">
                <a:solidFill>
                  <a:srgbClr val="2B519A"/>
                </a:solidFill>
                <a:latin typeface="Arial" panose="020B0604020202020204"/>
                <a:ea typeface="Arial" panose="020B0604020202020204"/>
                <a:cs typeface="Arial" panose="020B0604020202020204"/>
              </a:defRPr>
            </a:pPr>
            <a:r>
              <a:rPr sz="1650" b="1">
                <a:solidFill>
                  <a:srgbClr val="2B519A"/>
                </a:solidFill>
                <a:latin typeface="Arial" panose="020B0604020202020204"/>
                <a:ea typeface="Arial" panose="020B0604020202020204"/>
                <a:cs typeface="Arial" panose="020B0604020202020204"/>
              </a:rPr>
              <a:t>Yes</a:t>
            </a:r>
            <a:endParaRPr sz="1650" b="1">
              <a:solidFill>
                <a:srgbClr val="2B519A"/>
              </a:solidFill>
              <a:latin typeface="Arial" panose="020B0604020202020204"/>
              <a:ea typeface="Arial" panose="020B0604020202020204"/>
              <a:cs typeface="Arial" panose="020B0604020202020204"/>
            </a:endParaRPr>
          </a:p>
        </p:txBody>
      </p:sp>
      <p:sp>
        <p:nvSpPr>
          <p:cNvPr id="96" name="Parameter iteration in greyest (fixed N)"/>
          <p:cNvSpPr>
            <a:spLocks noGrp="1"/>
          </p:cNvSpPr>
          <p:nvPr/>
        </p:nvSpPr>
        <p:spPr>
          <a:xfrm>
            <a:off x="342900" y="5410200"/>
            <a:ext cx="3714750" cy="276225"/>
          </a:xfrm>
          <a:prstGeom prst="rect">
            <a:avLst/>
          </a:prstGeom>
          <a:noFill/>
          <a:ln w="0">
            <a:noFill/>
          </a:ln>
        </p:spPr>
        <p:txBody>
          <a:bodyPr wrap="square" lIns="0" tIns="0" rIns="0" bIns="0" anchor="t">
            <a:noAutofit/>
          </a:bodyPr>
          <a:lstStyle>
            <a:defPPr algn="l">
              <a:defRPr sz="1425" b="0">
                <a:solidFill>
                  <a:srgbClr val="44546A"/>
                </a:solidFill>
                <a:latin typeface="Arial" panose="020B0604020202020204"/>
                <a:ea typeface="Arial" panose="020B0604020202020204"/>
                <a:cs typeface="Arial" panose="020B0604020202020204"/>
              </a:defRPr>
            </a:defPPr>
          </a:lstStyle>
          <a:p>
            <a:pPr algn="l">
              <a:defRPr sz="1425" b="0">
                <a:solidFill>
                  <a:srgbClr val="44546A"/>
                </a:solidFill>
                <a:latin typeface="Arial" panose="020B0604020202020204"/>
                <a:ea typeface="Arial" panose="020B0604020202020204"/>
                <a:cs typeface="Arial" panose="020B0604020202020204"/>
              </a:defRPr>
            </a:pPr>
            <a:r>
              <a:rPr sz="1425" b="0">
                <a:solidFill>
                  <a:srgbClr val="44546A"/>
                </a:solidFill>
                <a:latin typeface="Arial" panose="020B0604020202020204"/>
                <a:ea typeface="Arial" panose="020B0604020202020204"/>
                <a:cs typeface="Arial" panose="020B0604020202020204"/>
              </a:rPr>
              <a:t>Parameter iteration in greyest (fixed N)</a:t>
            </a:r>
            <a:endParaRPr sz="1425" b="0">
              <a:solidFill>
                <a:srgbClr val="44546A"/>
              </a:solidFill>
              <a:latin typeface="Arial" panose="020B0604020202020204"/>
              <a:ea typeface="Arial" panose="020B0604020202020204"/>
              <a:cs typeface="Arial" panose="020B0604020202020204"/>
            </a:endParaRPr>
          </a:p>
        </p:txBody>
      </p:sp>
      <p:sp>
        <p:nvSpPr>
          <p:cNvPr id="97" name="Main message"/>
          <p:cNvSpPr>
            <a:spLocks noGrp="1"/>
          </p:cNvSpPr>
          <p:nvPr/>
        </p:nvSpPr>
        <p:spPr>
          <a:xfrm>
            <a:off x="314325" y="5848350"/>
            <a:ext cx="11525250" cy="381000"/>
          </a:xfrm>
          <a:prstGeom prst="rect">
            <a:avLst/>
          </a:prstGeom>
          <a:solidFill>
            <a:srgbClr val="E9F0FF"/>
          </a:solidFill>
          <a:ln w="0">
            <a:noFill/>
          </a:ln>
        </p:spPr>
      </p:sp>
      <p:sp>
        <p:nvSpPr>
          <p:cNvPr id="98" name="Iteratively adjust physical parameters to reproduce measured detuning."/>
          <p:cNvSpPr>
            <a:spLocks noGrp="1"/>
          </p:cNvSpPr>
          <p:nvPr/>
        </p:nvSpPr>
        <p:spPr>
          <a:xfrm>
            <a:off x="447675" y="5915025"/>
            <a:ext cx="11239500" cy="285750"/>
          </a:xfrm>
          <a:prstGeom prst="rect">
            <a:avLst/>
          </a:prstGeom>
          <a:noFill/>
          <a:ln w="0">
            <a:noFill/>
          </a:ln>
        </p:spPr>
        <p:txBody>
          <a:bodyPr wrap="square" lIns="0" tIns="0" rIns="0" bIns="0" anchor="t">
            <a:noAutofit/>
          </a:bodyPr>
          <a:lstStyle>
            <a:defPPr algn="l">
              <a:defRPr sz="1725" b="1">
                <a:solidFill>
                  <a:srgbClr val="2B519A"/>
                </a:solidFill>
                <a:latin typeface="Arial" panose="020B0604020202020204"/>
                <a:ea typeface="Arial" panose="020B0604020202020204"/>
                <a:cs typeface="Arial" panose="020B0604020202020204"/>
              </a:defRPr>
            </a:defPPr>
          </a:lstStyle>
          <a:p>
            <a:pPr algn="l">
              <a:defRPr sz="1725" b="1">
                <a:solidFill>
                  <a:srgbClr val="2B519A"/>
                </a:solidFill>
                <a:latin typeface="Arial" panose="020B0604020202020204"/>
                <a:ea typeface="Arial" panose="020B0604020202020204"/>
                <a:cs typeface="Arial" panose="020B0604020202020204"/>
              </a:defRPr>
            </a:pPr>
            <a:r>
              <a:rPr sz="1725" b="1">
                <a:solidFill>
                  <a:srgbClr val="2B519A"/>
                </a:solidFill>
                <a:latin typeface="Arial" panose="020B0604020202020204"/>
                <a:ea typeface="Arial" panose="020B0604020202020204"/>
                <a:cs typeface="Arial" panose="020B0604020202020204"/>
              </a:rPr>
              <a:t>Iteratively adjust physical parameters to reproduce measured detuning.</a:t>
            </a:r>
            <a:endParaRPr sz="1725" b="1">
              <a:solidFill>
                <a:srgbClr val="2B519A"/>
              </a:solidFill>
              <a:latin typeface="Arial" panose="020B0604020202020204"/>
              <a:ea typeface="Arial" panose="020B0604020202020204"/>
              <a:cs typeface="Arial" panose="020B0604020202020204"/>
            </a:endParaRPr>
          </a:p>
        </p:txBody>
      </p:sp>
      <p:sp>
        <p:nvSpPr>
          <p:cNvPr id="99" name="F. Qiu et al., NIM A 1012 (2021) 165633, Section 3. Conceptual parameter-estimation loop."/>
          <p:cNvSpPr>
            <a:spLocks noGrp="1"/>
          </p:cNvSpPr>
          <p:nvPr/>
        </p:nvSpPr>
        <p:spPr>
          <a:xfrm>
            <a:off x="323850" y="6296025"/>
            <a:ext cx="11496675" cy="219075"/>
          </a:xfrm>
          <a:prstGeom prst="rect">
            <a:avLst/>
          </a:prstGeom>
          <a:noFill/>
          <a:ln w="0">
            <a:noFill/>
          </a:ln>
        </p:spPr>
        <p:txBody>
          <a:bodyPr wrap="square" lIns="0" tIns="0" rIns="0" bIns="0" anchor="t">
            <a:noAutofit/>
          </a:bodyPr>
          <a:lstStyle>
            <a:defPPr algn="l">
              <a:defRPr sz="900" b="0">
                <a:solidFill>
                  <a:srgbClr val="44546A"/>
                </a:solidFill>
                <a:latin typeface="Arial" panose="020B0604020202020204"/>
                <a:ea typeface="Arial" panose="020B0604020202020204"/>
                <a:cs typeface="Arial" panose="020B0604020202020204"/>
              </a:defRPr>
            </a:defPPr>
          </a:lstStyle>
          <a:p>
            <a:pPr algn="l">
              <a:defRPr sz="900" b="0">
                <a:solidFill>
                  <a:srgbClr val="44546A"/>
                </a:solidFill>
                <a:latin typeface="Arial" panose="020B0604020202020204"/>
                <a:ea typeface="Arial" panose="020B0604020202020204"/>
                <a:cs typeface="Arial" panose="020B0604020202020204"/>
              </a:defRPr>
            </a:pPr>
            <a:r>
              <a:rPr sz="900" b="0">
                <a:solidFill>
                  <a:srgbClr val="44546A"/>
                </a:solidFill>
                <a:latin typeface="Arial" panose="020B0604020202020204"/>
                <a:ea typeface="Arial" panose="020B0604020202020204"/>
                <a:cs typeface="Arial" panose="020B0604020202020204"/>
              </a:rPr>
              <a:t>F. Qiu et al., NIM A 1012 (2021) 165633, Section 3. Conceptual parameter-estimation loop.</a:t>
            </a:r>
            <a:endParaRPr sz="900" b="0">
              <a:solidFill>
                <a:srgbClr val="44546A"/>
              </a:solidFill>
              <a:latin typeface="Arial" panose="020B0604020202020204"/>
              <a:ea typeface="Arial" panose="020B0604020202020204"/>
              <a:cs typeface="Arial" panose="020B0604020202020204"/>
            </a:endParaRPr>
          </a:p>
        </p:txBody>
      </p:sp>
    </p:spTree>
  </p:cSld>
  <p:clrMapOvr>
    <a:masterClrMapping/>
  </p:clrMapOvr>
</p:sld>
</file>

<file path=ppt/tags/tag1.xml><?xml version="1.0" encoding="utf-8"?>
<p:tagLst xmlns:p="http://schemas.openxmlformats.org/presentationml/2006/main">
  <p:tag name="KSO_WM_DIAGRAM_VIRTUALLY_FRAME" val="{&quot;height&quot;:203.25,&quot;left&quot;:65.35,&quot;top&quot;:135.65,&quot;width&quot;:531.65}"/>
</p:tagLst>
</file>

<file path=ppt/tags/tag2.xml><?xml version="1.0" encoding="utf-8"?>
<p:tagLst xmlns:p="http://schemas.openxmlformats.org/presentationml/2006/main">
  <p:tag name="KSO_WM_DIAGRAM_VIRTUALLY_FRAME" val="{&quot;height&quot;:203.25,&quot;left&quot;:65.35,&quot;top&quot;:135.65,&quot;width&quot;:531.65}"/>
</p:tagLst>
</file>

<file path=ppt/tags/tag3.xml><?xml version="1.0" encoding="utf-8"?>
<p:tagLst xmlns:p="http://schemas.openxmlformats.org/presentationml/2006/main">
  <p:tag name="KSO_WM_DIAGRAM_VIRTUALLY_FRAME" val="{&quot;height&quot;:203.25,&quot;left&quot;:65.35,&quot;top&quot;:135.65,&quot;width&quot;:531.65}"/>
</p:tagLst>
</file>

<file path=ppt/tags/tag4.xml><?xml version="1.0" encoding="utf-8"?>
<p:tagLst xmlns:p="http://schemas.openxmlformats.org/presentationml/2006/main">
  <p:tag name="KSO_WM_DIAGRAM_VIRTUALLY_FRAME" val="{&quot;height&quot;:203.25,&quot;left&quot;:65.35,&quot;top&quot;:135.65,&quot;width&quot;:531.65}"/>
</p:tagLst>
</file>

<file path=ppt/tags/tag5.xml><?xml version="1.0" encoding="utf-8"?>
<p:tagLst xmlns:p="http://schemas.openxmlformats.org/presentationml/2006/main">
  <p:tag name="KSO_WM_DIAGRAM_VIRTUALLY_FRAME" val="{&quot;height&quot;:203.25,&quot;left&quot;:65.35,&quot;top&quot;:135.65,&quot;width&quot;:531.65}"/>
</p:tagLst>
</file>

<file path=ppt/tags/tag6.xml><?xml version="1.0" encoding="utf-8"?>
<p:tagLst xmlns:p="http://schemas.openxmlformats.org/presentationml/2006/main">
  <p:tag name="KSO_WM_DIAGRAM_VIRTUALLY_FRAME" val="{&quot;height&quot;:203.25,&quot;left&quot;:65.35,&quot;top&quot;:135.65,&quot;width&quot;:531.65}"/>
</p:tagLst>
</file>

<file path=ppt/tags/tag7.xml><?xml version="1.0" encoding="utf-8"?>
<p:tagLst xmlns:p="http://schemas.openxmlformats.org/presentationml/2006/main">
  <p:tag name="KSO_WM_DIAGRAM_VIRTUALLY_FRAME" val="{&quot;height&quot;:203.25,&quot;left&quot;:65.35,&quot;top&quot;:135.65,&quot;width&quot;:531.65}"/>
</p:tagLst>
</file>

<file path=ppt/tags/tag8.xml><?xml version="1.0" encoding="utf-8"?>
<p:tagLst xmlns:p="http://schemas.openxmlformats.org/presentationml/2006/main">
  <p:tag name="KSO_WM_DIAGRAM_VIRTUALLY_FRAME" val="{&quot;height&quot;:203.25,&quot;left&quot;:65.35,&quot;top&quot;:135.65,&quot;width&quot;:531.65}"/>
</p:tagLst>
</file>

<file path=ppt/tags/tag9.xml><?xml version="1.0" encoding="utf-8"?>
<p:tagLst xmlns:p="http://schemas.openxmlformats.org/presentationml/2006/main">
  <p:tag name="KSO_WM_DIAGRAM_VIRTUALLY_FRAME" val="{&quot;height&quot;:203.25,&quot;left&quot;:65.35,&quot;top&quot;:135.65,&quot;width&quot;:531.65}"/>
</p:tagLst>
</file>

<file path=ppt/tags/tag10.xml><?xml version="1.0" encoding="utf-8"?>
<p:tagLst xmlns:p="http://schemas.openxmlformats.org/presentationml/2006/main">
  <p:tag name="KSO_WM_DIAGRAM_VIRTUALLY_FRAME" val="{&quot;height&quot;:203.25,&quot;left&quot;:65.35,&quot;top&quot;:135.65,&quot;width&quot;:531.65}"/>
</p:tagLst>
</file>

<file path=ppt/tags/tag11.xml><?xml version="1.0" encoding="utf-8"?>
<p:tagLst xmlns:p="http://schemas.openxmlformats.org/presentationml/2006/main">
  <p:tag name="KSO_WM_DIAGRAM_VIRTUALLY_FRAME" val="{&quot;height&quot;:203.25,&quot;left&quot;:65.35,&quot;top&quot;:135.65,&quot;width&quot;:531.65}"/>
</p:tagLst>
</file>

<file path=ppt/tags/tag12.xml><?xml version="1.0" encoding="utf-8"?>
<p:tagLst xmlns:p="http://schemas.openxmlformats.org/presentationml/2006/main">
  <p:tag name="KSO_WM_DIAGRAM_VIRTUALLY_FRAME" val="{&quot;height&quot;:203.25,&quot;left&quot;:65.35,&quot;top&quot;:135.65,&quot;width&quot;:531.65}"/>
</p:tagLst>
</file>

<file path=ppt/tags/tag13.xml><?xml version="1.0" encoding="utf-8"?>
<p:tagLst xmlns:p="http://schemas.openxmlformats.org/presentationml/2006/main">
  <p:tag name="KSO_WM_DIAGRAM_VIRTUALLY_FRAME" val="{&quot;height&quot;:203.25,&quot;left&quot;:65.35,&quot;top&quot;:135.65,&quot;width&quot;:531.65}"/>
</p:tagLst>
</file>

<file path=ppt/tags/tag14.xml><?xml version="1.0" encoding="utf-8"?>
<p:tagLst xmlns:p="http://schemas.openxmlformats.org/presentationml/2006/main">
  <p:tag name="KSO_WM_DIAGRAM_VIRTUALLY_FRAME" val="{&quot;height&quot;:203.25,&quot;left&quot;:65.35,&quot;top&quot;:135.65,&quot;width&quot;:531.65}"/>
</p:tagLst>
</file>

<file path=ppt/tags/tag15.xml><?xml version="1.0" encoding="utf-8"?>
<p:tagLst xmlns:p="http://schemas.openxmlformats.org/presentationml/2006/main">
  <p:tag name="KSO_WM_DIAGRAM_VIRTUALLY_FRAME" val="{&quot;height&quot;:203.25,&quot;left&quot;:65.35,&quot;top&quot;:135.65,&quot;width&quot;:531.65}"/>
</p:tagLst>
</file>

<file path=ppt/tags/tag16.xml><?xml version="1.0" encoding="utf-8"?>
<p:tagLst xmlns:p="http://schemas.openxmlformats.org/presentationml/2006/main">
  <p:tag name="KSO_WM_DIAGRAM_VIRTUALLY_FRAME" val="{&quot;height&quot;:203.25,&quot;left&quot;:65.35,&quot;top&quot;:135.65,&quot;width&quot;:531.65}"/>
</p:tagLst>
</file>

<file path=ppt/tags/tag17.xml><?xml version="1.0" encoding="utf-8"?>
<p:tagLst xmlns:p="http://schemas.openxmlformats.org/presentationml/2006/main">
  <p:tag name="KSO_WM_DIAGRAM_VIRTUALLY_FRAME" val="{&quot;height&quot;:203.25,&quot;left&quot;:65.35,&quot;top&quot;:135.65,&quot;width&quot;:531.65}"/>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onstantia-Franklin Gothic Book">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onstantia-Franklin Gothic Book">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10730</Words>
  <Application>WPS 演示</Application>
  <PresentationFormat>Converted Presentation</PresentationFormat>
  <Paragraphs>741</Paragraphs>
  <Slides>26</Slides>
  <Notes>0</Notes>
  <HiddenSlides>0</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26</vt:i4>
      </vt:variant>
    </vt:vector>
  </HeadingPairs>
  <TitlesOfParts>
    <vt:vector size="44" baseType="lpstr">
      <vt:lpstr>Arial</vt:lpstr>
      <vt:lpstr>宋体</vt:lpstr>
      <vt:lpstr>Wingdings</vt:lpstr>
      <vt:lpstr>Arial</vt:lpstr>
      <vt:lpstr>Times New Roman</vt:lpstr>
      <vt:lpstr>黑体</vt:lpstr>
      <vt:lpstr>TimesTimes New Roman</vt:lpstr>
      <vt:lpstr>SWAstro</vt:lpstr>
      <vt:lpstr>Calibri</vt:lpstr>
      <vt:lpstr>Agency FB</vt:lpstr>
      <vt:lpstr>微软雅黑</vt:lpstr>
      <vt:lpstr>Wingdings</vt:lpstr>
      <vt:lpstr>Cambria Math</vt:lpstr>
      <vt:lpstr>Franklin Gothic Book</vt:lpstr>
      <vt:lpstr>Arial Unicode MS</vt:lpstr>
      <vt:lpstr>MS Mincho</vt:lpstr>
      <vt:lpstr>Wingdings</vt:lpstr>
      <vt:lpstr>Office 主题</vt:lpstr>
      <vt:lpstr>Grey-Box and Closed-Loop Chirp Methods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Mechanical-Mode System Identificationfor Superconducting CavitiesGrey-Box and Closed-Loop Chirp Methods</dc:title>
  <dc:creator>Walnut Exporter</dc:creator>
  <cp:lastModifiedBy>醉乡steve</cp:lastModifiedBy>
  <cp:revision>6</cp:revision>
  <dcterms:created xsi:type="dcterms:W3CDTF">2026-10-14T13:31:00Z</dcterms:created>
  <dcterms:modified xsi:type="dcterms:W3CDTF">2026-10-14T16:54:44Z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2052-12.1.0.28505</vt:lpwstr>
  </property>
  <property fmtid="{D5CDD505-2E9C-101B-9397-08002B2CF9AE}" pid="3" name="ICV">
    <vt:lpwstr>5146F2A433F64F2998C2B96505B66BE9_12</vt:lpwstr>
  </property>
</Properties>
</file>