
<file path=[Content_Types].xml><?xml version="1.0" encoding="utf-8"?>
<Types xmlns="http://schemas.openxmlformats.org/package/2006/content-types">
  <Default Extension="emf" ContentType="image/x-emf"/>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 id="2147483672" r:id="rId2"/>
  </p:sldMasterIdLst>
  <p:notesMasterIdLst>
    <p:notesMasterId r:id="rId45"/>
  </p:notesMasterIdLst>
  <p:sldIdLst>
    <p:sldId id="256" r:id="rId3"/>
    <p:sldId id="368" r:id="rId4"/>
    <p:sldId id="392" r:id="rId5"/>
    <p:sldId id="296" r:id="rId6"/>
    <p:sldId id="334" r:id="rId7"/>
    <p:sldId id="457" r:id="rId8"/>
    <p:sldId id="436" r:id="rId9"/>
    <p:sldId id="426" r:id="rId10"/>
    <p:sldId id="399" r:id="rId11"/>
    <p:sldId id="441" r:id="rId12"/>
    <p:sldId id="458" r:id="rId13"/>
    <p:sldId id="437" r:id="rId14"/>
    <p:sldId id="400" r:id="rId15"/>
    <p:sldId id="401" r:id="rId16"/>
    <p:sldId id="402" r:id="rId17"/>
    <p:sldId id="438" r:id="rId18"/>
    <p:sldId id="448" r:id="rId19"/>
    <p:sldId id="442" r:id="rId20"/>
    <p:sldId id="446" r:id="rId21"/>
    <p:sldId id="443" r:id="rId22"/>
    <p:sldId id="439" r:id="rId23"/>
    <p:sldId id="406" r:id="rId24"/>
    <p:sldId id="452" r:id="rId25"/>
    <p:sldId id="449" r:id="rId26"/>
    <p:sldId id="454" r:id="rId27"/>
    <p:sldId id="455" r:id="rId28"/>
    <p:sldId id="369" r:id="rId29"/>
    <p:sldId id="456" r:id="rId30"/>
    <p:sldId id="268" r:id="rId31"/>
    <p:sldId id="459" r:id="rId32"/>
    <p:sldId id="435" r:id="rId33"/>
    <p:sldId id="427" r:id="rId34"/>
    <p:sldId id="451" r:id="rId35"/>
    <p:sldId id="301" r:id="rId36"/>
    <p:sldId id="404" r:id="rId37"/>
    <p:sldId id="374" r:id="rId38"/>
    <p:sldId id="411" r:id="rId39"/>
    <p:sldId id="412" r:id="rId40"/>
    <p:sldId id="418" r:id="rId41"/>
    <p:sldId id="421" r:id="rId42"/>
    <p:sldId id="422" r:id="rId43"/>
    <p:sldId id="417" r:id="rId44"/>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EE1BFC4-1B05-BA63-7EAA-CF3D4AA80557}" name="Leonard Sebastian Thiele" initials="LT" userId="S::leonard.sebastian.thiele@cern.ch::e0a7f1f0-02d2-4e4d-9843-da7b53e7df67"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5165C"/>
    <a:srgbClr val="BA98B7"/>
    <a:srgbClr val="002E9E"/>
    <a:srgbClr val="708238"/>
    <a:srgbClr val="27509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89" autoAdjust="0"/>
    <p:restoredTop sz="94660"/>
  </p:normalViewPr>
  <p:slideViewPr>
    <p:cSldViewPr snapToGrid="0">
      <p:cViewPr varScale="1">
        <p:scale>
          <a:sx n="81" d="100"/>
          <a:sy n="81" d="100"/>
        </p:scale>
        <p:origin x="405" y="30"/>
      </p:cViewPr>
      <p:guideLst/>
    </p:cSldViewPr>
  </p:slid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slide" Target="slides/slide37.xml"/><Relationship Id="rId21" Type="http://schemas.openxmlformats.org/officeDocument/2006/relationships/slide" Target="slides/slide19.xml"/><Relationship Id="rId34" Type="http://schemas.openxmlformats.org/officeDocument/2006/relationships/slide" Target="slides/slide32.xml"/><Relationship Id="rId42" Type="http://schemas.openxmlformats.org/officeDocument/2006/relationships/slide" Target="slides/slide40.xml"/><Relationship Id="rId47" Type="http://schemas.openxmlformats.org/officeDocument/2006/relationships/viewProps" Target="viewProps.xml"/><Relationship Id="rId50" Type="http://schemas.microsoft.com/office/2018/10/relationships/authors" Target="authors.xml"/><Relationship Id="rId7" Type="http://schemas.openxmlformats.org/officeDocument/2006/relationships/slide" Target="slides/slide5.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tableStyles" Target="tableStyle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4" Type="http://schemas.openxmlformats.org/officeDocument/2006/relationships/slide" Target="slides/slide42.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theme" Target="theme/theme1.xml"/><Relationship Id="rId8" Type="http://schemas.openxmlformats.org/officeDocument/2006/relationships/slide" Target="slides/slide6.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presProps" Target="presProps.xml"/><Relationship Id="rId20" Type="http://schemas.openxmlformats.org/officeDocument/2006/relationships/slide" Target="slides/slide18.xml"/><Relationship Id="rId41" Type="http://schemas.openxmlformats.org/officeDocument/2006/relationships/slide" Target="slides/slide39.xml"/><Relationship Id="rId1" Type="http://schemas.openxmlformats.org/officeDocument/2006/relationships/slideMaster" Target="slideMasters/slideMaster1.xml"/><Relationship Id="rId6" Type="http://schemas.openxmlformats.org/officeDocument/2006/relationships/slide" Target="slides/slide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96E7A4D-F690-429A-9102-C372F5733126}" type="datetimeFigureOut">
              <a:rPr lang="en-GB" smtClean="0"/>
              <a:t>12/10/2026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486CE9-1877-45A3-9ABE-42D28D769CEF}" type="slidenum">
              <a:rPr lang="en-GB" smtClean="0"/>
              <a:t>‹#›</a:t>
            </a:fld>
            <a:endParaRPr lang="en-GB"/>
          </a:p>
        </p:txBody>
      </p:sp>
    </p:spTree>
    <p:extLst>
      <p:ext uri="{BB962C8B-B14F-4D97-AF65-F5344CB8AC3E}">
        <p14:creationId xmlns:p14="http://schemas.microsoft.com/office/powerpoint/2010/main" val="356370635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486CE9-1877-45A3-9ABE-42D28D769CEF}" type="slidenum">
              <a:rPr lang="en-GB" smtClean="0"/>
              <a:t>1</a:t>
            </a:fld>
            <a:endParaRPr lang="en-GB"/>
          </a:p>
        </p:txBody>
      </p:sp>
    </p:spTree>
    <p:extLst>
      <p:ext uri="{BB962C8B-B14F-4D97-AF65-F5344CB8AC3E}">
        <p14:creationId xmlns:p14="http://schemas.microsoft.com/office/powerpoint/2010/main" val="32117150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F486CE9-1877-45A3-9ABE-42D28D769CEF}" type="slidenum">
              <a:rPr lang="en-GB" smtClean="0"/>
              <a:t>4</a:t>
            </a:fld>
            <a:endParaRPr lang="en-GB"/>
          </a:p>
        </p:txBody>
      </p:sp>
    </p:spTree>
    <p:extLst>
      <p:ext uri="{BB962C8B-B14F-4D97-AF65-F5344CB8AC3E}">
        <p14:creationId xmlns:p14="http://schemas.microsoft.com/office/powerpoint/2010/main" val="4848888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de-CH" dirty="0"/>
              <a:t>Average </a:t>
            </a:r>
            <a:r>
              <a:rPr lang="de-CH" dirty="0" err="1"/>
              <a:t>gradient</a:t>
            </a:r>
            <a:r>
              <a:rPr lang="de-CH" dirty="0"/>
              <a:t>: 2.44, 1.33, 1.06, 1.83, RCS4: ratio </a:t>
            </a:r>
            <a:r>
              <a:rPr lang="de-CH" dirty="0" err="1"/>
              <a:t>between</a:t>
            </a:r>
            <a:r>
              <a:rPr lang="de-CH" dirty="0"/>
              <a:t> </a:t>
            </a:r>
            <a:r>
              <a:rPr lang="de-CH" dirty="0" err="1"/>
              <a:t>ramping</a:t>
            </a:r>
            <a:r>
              <a:rPr lang="de-CH" dirty="0"/>
              <a:t> and SC </a:t>
            </a:r>
            <a:r>
              <a:rPr lang="de-CH" dirty="0" err="1"/>
              <a:t>is</a:t>
            </a:r>
            <a:r>
              <a:rPr lang="de-CH" dirty="0"/>
              <a:t> </a:t>
            </a:r>
            <a:r>
              <a:rPr lang="de-CH" dirty="0" err="1"/>
              <a:t>more</a:t>
            </a:r>
            <a:r>
              <a:rPr lang="de-CH" dirty="0"/>
              <a:t> in </a:t>
            </a:r>
            <a:r>
              <a:rPr lang="de-CH" dirty="0" err="1"/>
              <a:t>favor</a:t>
            </a:r>
            <a:r>
              <a:rPr lang="de-CH" dirty="0"/>
              <a:t> </a:t>
            </a:r>
            <a:r>
              <a:rPr lang="de-CH" dirty="0" err="1"/>
              <a:t>of</a:t>
            </a:r>
            <a:r>
              <a:rPr lang="de-CH" dirty="0"/>
              <a:t> </a:t>
            </a:r>
            <a:r>
              <a:rPr lang="de-CH" dirty="0" err="1"/>
              <a:t>ramping</a:t>
            </a:r>
            <a:r>
              <a:rPr lang="de-CH" dirty="0"/>
              <a:t> (4km </a:t>
            </a:r>
            <a:r>
              <a:rPr lang="de-CH" dirty="0" err="1"/>
              <a:t>vs</a:t>
            </a:r>
            <a:r>
              <a:rPr lang="de-CH" dirty="0"/>
              <a:t> 20km)</a:t>
            </a:r>
          </a:p>
        </p:txBody>
      </p:sp>
      <p:sp>
        <p:nvSpPr>
          <p:cNvPr id="4" name="Slide Number Placeholder 3"/>
          <p:cNvSpPr>
            <a:spLocks noGrp="1"/>
          </p:cNvSpPr>
          <p:nvPr>
            <p:ph type="sldNum" sz="quarter" idx="5"/>
          </p:nvPr>
        </p:nvSpPr>
        <p:spPr/>
        <p:txBody>
          <a:bodyPr/>
          <a:lstStyle/>
          <a:p>
            <a:fld id="{CF486CE9-1877-45A3-9ABE-42D28D769CEF}" type="slidenum">
              <a:rPr lang="en-GB" smtClean="0"/>
              <a:t>34</a:t>
            </a:fld>
            <a:endParaRPr lang="en-GB"/>
          </a:p>
        </p:txBody>
      </p:sp>
    </p:spTree>
    <p:extLst>
      <p:ext uri="{BB962C8B-B14F-4D97-AF65-F5344CB8AC3E}">
        <p14:creationId xmlns:p14="http://schemas.microsoft.com/office/powerpoint/2010/main" val="1429526987"/>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11.png"/><Relationship Id="rId3" Type="http://schemas.openxmlformats.org/officeDocument/2006/relationships/image" Target="../media/image7.png"/><Relationship Id="rId7" Type="http://schemas.openxmlformats.org/officeDocument/2006/relationships/image" Target="../media/image10.jpg"/><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9.png"/><Relationship Id="rId5" Type="http://schemas.openxmlformats.org/officeDocument/2006/relationships/image" Target="../media/image4.jpg"/><Relationship Id="rId4" Type="http://schemas.openxmlformats.org/officeDocument/2006/relationships/image" Target="../media/image8.png"/></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1.xml"/><Relationship Id="rId5" Type="http://schemas.openxmlformats.org/officeDocument/2006/relationships/image" Target="../media/image4.jpg"/><Relationship Id="rId4" Type="http://schemas.openxmlformats.org/officeDocument/2006/relationships/image" Target="../media/image1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emf"/><Relationship Id="rId1" Type="http://schemas.openxmlformats.org/officeDocument/2006/relationships/slideMaster" Target="../slideMasters/slideMaster1.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emf"/><Relationship Id="rId1" Type="http://schemas.openxmlformats.org/officeDocument/2006/relationships/slideMaster" Target="../slideMasters/slideMaster2.xml"/><Relationship Id="rId5" Type="http://schemas.openxmlformats.org/officeDocument/2006/relationships/image" Target="../media/image4.jpg"/><Relationship Id="rId4" Type="http://schemas.openxmlformats.org/officeDocument/2006/relationships/image" Target="../media/image8.png"/></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8.png"/><Relationship Id="rId1" Type="http://schemas.openxmlformats.org/officeDocument/2006/relationships/slideMaster" Target="../slideMasters/slideMaster2.xml"/><Relationship Id="rId5" Type="http://schemas.openxmlformats.org/officeDocument/2006/relationships/image" Target="../media/image4.jpg"/><Relationship Id="rId4" Type="http://schemas.openxmlformats.org/officeDocument/2006/relationships/image" Target="../media/image13.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1.png"/><Relationship Id="rId7" Type="http://schemas.openxmlformats.org/officeDocument/2006/relationships/image" Target="../media/image11.png"/><Relationship Id="rId2" Type="http://schemas.openxmlformats.org/officeDocument/2006/relationships/image" Target="../media/image6.emf"/><Relationship Id="rId1" Type="http://schemas.openxmlformats.org/officeDocument/2006/relationships/slideMaster" Target="../slideMasters/slideMaster2.x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725348"/>
            <a:ext cx="10363200" cy="1829218"/>
          </a:xfrm>
          <a:prstGeom prst="rect">
            <a:avLst/>
          </a:prstGeom>
        </p:spPr>
        <p:txBody>
          <a:bodyPr anchor="b">
            <a:normAutofit/>
          </a:bodyPr>
          <a:lstStyle>
            <a:lvl1pPr algn="ctr">
              <a:defRPr sz="4400" b="0">
                <a:latin typeface="Arial" panose="020B0604020202020204" pitchFamily="34" charset="0"/>
                <a:cs typeface="Arial" panose="020B0604020202020204" pitchFamily="34" charset="0"/>
              </a:defRPr>
            </a:lvl1pPr>
          </a:lstStyle>
          <a:p>
            <a:r>
              <a:rPr lang="en-US" dirty="0"/>
              <a:t>Click to edit Master title style</a:t>
            </a:r>
            <a:endParaRPr lang="en-GB" dirty="0"/>
          </a:p>
        </p:txBody>
      </p:sp>
      <p:sp>
        <p:nvSpPr>
          <p:cNvPr id="3" name="Subtitle 2"/>
          <p:cNvSpPr>
            <a:spLocks noGrp="1"/>
          </p:cNvSpPr>
          <p:nvPr>
            <p:ph type="subTitle" idx="1"/>
          </p:nvPr>
        </p:nvSpPr>
        <p:spPr>
          <a:xfrm>
            <a:off x="1524000" y="3624340"/>
            <a:ext cx="9144000" cy="1297134"/>
          </a:xfrm>
        </p:spPr>
        <p:txBody>
          <a:bodyPr>
            <a:normAutofit/>
          </a:bodyPr>
          <a:lstStyle>
            <a:lvl1pPr marL="0" indent="0" algn="ctr">
              <a:buNone/>
              <a:defRPr sz="2800">
                <a:latin typeface="Arial" panose="020B0604020202020204" pitchFamily="34" charset="0"/>
                <a:cs typeface="Arial" panose="020B0604020202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dirty="0"/>
          </a:p>
        </p:txBody>
      </p:sp>
      <p:pic>
        <p:nvPicPr>
          <p:cNvPr id="12" name="Image 8">
            <a:extLst>
              <a:ext uri="{FF2B5EF4-FFF2-40B4-BE49-F238E27FC236}">
                <a16:creationId xmlns:a16="http://schemas.microsoft.com/office/drawing/2014/main" id="{516FD2C9-0C10-1C2D-CCE7-218D642E9D81}"/>
              </a:ext>
            </a:extLst>
          </p:cNvPr>
          <p:cNvPicPr>
            <a:picLocks noChangeAspect="1"/>
          </p:cNvPicPr>
          <p:nvPr userDrawn="1"/>
        </p:nvPicPr>
        <p:blipFill>
          <a:blip r:embed="rId2"/>
          <a:stretch>
            <a:fillRect/>
          </a:stretch>
        </p:blipFill>
        <p:spPr>
          <a:xfrm flipV="1">
            <a:off x="-3" y="5648091"/>
            <a:ext cx="12192000" cy="1209909"/>
          </a:xfrm>
          <a:prstGeom prst="rect">
            <a:avLst/>
          </a:prstGeom>
        </p:spPr>
      </p:pic>
      <p:pic>
        <p:nvPicPr>
          <p:cNvPr id="13" name="Image 15">
            <a:extLst>
              <a:ext uri="{FF2B5EF4-FFF2-40B4-BE49-F238E27FC236}">
                <a16:creationId xmlns:a16="http://schemas.microsoft.com/office/drawing/2014/main" id="{461D79FD-54D2-B1C2-5C65-E4770BEEA699}"/>
              </a:ext>
            </a:extLst>
          </p:cNvPr>
          <p:cNvPicPr>
            <a:picLocks noChangeAspect="1"/>
          </p:cNvPicPr>
          <p:nvPr userDrawn="1"/>
        </p:nvPicPr>
        <p:blipFill>
          <a:blip r:embed="rId3"/>
          <a:stretch>
            <a:fillRect/>
          </a:stretch>
        </p:blipFill>
        <p:spPr>
          <a:xfrm>
            <a:off x="0" y="5790174"/>
            <a:ext cx="3883465" cy="814732"/>
          </a:xfrm>
          <a:prstGeom prst="rect">
            <a:avLst/>
          </a:prstGeom>
        </p:spPr>
      </p:pic>
      <p:sp>
        <p:nvSpPr>
          <p:cNvPr id="15" name="Text Placeholder 14">
            <a:extLst>
              <a:ext uri="{FF2B5EF4-FFF2-40B4-BE49-F238E27FC236}">
                <a16:creationId xmlns:a16="http://schemas.microsoft.com/office/drawing/2014/main" id="{82872F48-6269-ACCA-9FA8-5C5E3A7940CD}"/>
              </a:ext>
            </a:extLst>
          </p:cNvPr>
          <p:cNvSpPr>
            <a:spLocks noGrp="1"/>
          </p:cNvSpPr>
          <p:nvPr>
            <p:ph type="body" sz="quarter" idx="11" hasCustomPrompt="1"/>
          </p:nvPr>
        </p:nvSpPr>
        <p:spPr>
          <a:xfrm>
            <a:off x="7344834" y="4971770"/>
            <a:ext cx="3932767" cy="606425"/>
          </a:xfrm>
        </p:spPr>
        <p:txBody>
          <a:bodyPr>
            <a:normAutofit/>
          </a:bodyPr>
          <a:lstStyle>
            <a:lvl1pPr marL="0" indent="0" algn="r">
              <a:buNone/>
              <a:defRPr sz="1600" i="1"/>
            </a:lvl1pPr>
          </a:lstStyle>
          <a:p>
            <a:pPr lvl="0"/>
            <a:r>
              <a:rPr lang="it-IT" dirty="0"/>
              <a:t>Author(s) Name(s) and Affiliation(s)</a:t>
            </a:r>
            <a:endParaRPr lang="en-GB" dirty="0"/>
          </a:p>
        </p:txBody>
      </p:sp>
      <p:sp>
        <p:nvSpPr>
          <p:cNvPr id="17" name="TextBox 16">
            <a:extLst>
              <a:ext uri="{FF2B5EF4-FFF2-40B4-BE49-F238E27FC236}">
                <a16:creationId xmlns:a16="http://schemas.microsoft.com/office/drawing/2014/main" id="{FDB027B6-FAD3-85ED-6698-4047EB04D35D}"/>
              </a:ext>
            </a:extLst>
          </p:cNvPr>
          <p:cNvSpPr txBox="1"/>
          <p:nvPr userDrawn="1"/>
        </p:nvSpPr>
        <p:spPr>
          <a:xfrm>
            <a:off x="-78301" y="6680049"/>
            <a:ext cx="12471636" cy="207749"/>
          </a:xfrm>
          <a:prstGeom prst="rect">
            <a:avLst/>
          </a:prstGeom>
          <a:noFill/>
        </p:spPr>
        <p:txBody>
          <a:bodyPr wrap="square">
            <a:spAutoFit/>
          </a:bodyPr>
          <a:lstStyle/>
          <a:p>
            <a:r>
              <a:rPr kumimoji="0" lang="en-US" altLang="en-US" sz="750" i="0" u="none" strike="noStrike" cap="none" normalizeH="0" baseline="0" dirty="0">
                <a:ln>
                  <a:noFill/>
                </a:ln>
                <a:solidFill>
                  <a:srgbClr val="FFFEEE"/>
                </a:solidFill>
                <a:effectLst/>
                <a:latin typeface="Arial Narrow" panose="020B0606020202030204" pitchFamily="34" charset="0"/>
                <a:cs typeface="Arial" panose="020B0604020202020204" pitchFamily="34" charset="0"/>
              </a:rPr>
              <a:t>Funded by the European Union (EU). Views and opinions expressed are however those of the author only and do not necessarily reflect those of the EU or European Research Executive Agency (REA). Neither the EU nor the REA can be held responsible for them.</a:t>
            </a:r>
            <a:endParaRPr lang="en-GB" sz="750" dirty="0">
              <a:latin typeface="Arial Narrow" panose="020B0606020202030204" pitchFamily="34" charset="0"/>
              <a:cs typeface="Arial" panose="020B0604020202020204" pitchFamily="34" charset="0"/>
            </a:endParaRPr>
          </a:p>
        </p:txBody>
      </p:sp>
      <p:pic>
        <p:nvPicPr>
          <p:cNvPr id="7" name="Image 3">
            <a:extLst>
              <a:ext uri="{FF2B5EF4-FFF2-40B4-BE49-F238E27FC236}">
                <a16:creationId xmlns:a16="http://schemas.microsoft.com/office/drawing/2014/main" id="{F5900F7E-F8A3-9A61-B338-3C71409C3422}"/>
              </a:ext>
            </a:extLst>
          </p:cNvPr>
          <p:cNvPicPr>
            <a:picLocks noChangeAspect="1"/>
          </p:cNvPicPr>
          <p:nvPr userDrawn="1"/>
        </p:nvPicPr>
        <p:blipFill>
          <a:blip r:embed="rId4"/>
          <a:stretch>
            <a:fillRect/>
          </a:stretch>
        </p:blipFill>
        <p:spPr>
          <a:xfrm>
            <a:off x="-3" y="1163988"/>
            <a:ext cx="12192000" cy="606547"/>
          </a:xfrm>
          <a:prstGeom prst="rect">
            <a:avLst/>
          </a:prstGeom>
          <a:effectLst>
            <a:outerShdw blurRad="305097" dist="228600" dir="5400000" sx="105000" sy="105000" algn="t" rotWithShape="0">
              <a:prstClr val="black">
                <a:alpha val="23000"/>
              </a:prstClr>
            </a:outerShdw>
          </a:effectLst>
        </p:spPr>
      </p:pic>
      <p:pic>
        <p:nvPicPr>
          <p:cNvPr id="8" name="Image 20">
            <a:extLst>
              <a:ext uri="{FF2B5EF4-FFF2-40B4-BE49-F238E27FC236}">
                <a16:creationId xmlns:a16="http://schemas.microsoft.com/office/drawing/2014/main" id="{C3A560E1-A06B-BCD9-B35B-E1A173B71CF3}"/>
              </a:ext>
            </a:extLst>
          </p:cNvPr>
          <p:cNvPicPr>
            <a:picLocks noChangeAspect="1"/>
          </p:cNvPicPr>
          <p:nvPr userDrawn="1"/>
        </p:nvPicPr>
        <p:blipFill rotWithShape="1">
          <a:blip r:embed="rId5"/>
          <a:srcRect b="6273"/>
          <a:stretch/>
        </p:blipFill>
        <p:spPr>
          <a:xfrm>
            <a:off x="91440" y="155448"/>
            <a:ext cx="2263140" cy="1132578"/>
          </a:xfrm>
          <a:prstGeom prst="rect">
            <a:avLst/>
          </a:prstGeom>
          <a:noFill/>
        </p:spPr>
      </p:pic>
      <p:pic>
        <p:nvPicPr>
          <p:cNvPr id="4" name="Picture 3" descr="A blue circular logo with a black background&#10;&#10;Description automatically generated">
            <a:extLst>
              <a:ext uri="{FF2B5EF4-FFF2-40B4-BE49-F238E27FC236}">
                <a16:creationId xmlns:a16="http://schemas.microsoft.com/office/drawing/2014/main" id="{0C52648F-39D1-B6F5-DCD2-62291471780D}"/>
              </a:ext>
            </a:extLst>
          </p:cNvPr>
          <p:cNvPicPr>
            <a:picLocks noChangeAspect="1"/>
          </p:cNvPicPr>
          <p:nvPr userDrawn="1"/>
        </p:nvPicPr>
        <p:blipFill>
          <a:blip r:embed="rId6" cstate="print">
            <a:extLst>
              <a:ext uri="{28A0092B-C50C-407E-A947-70E740481C1C}">
                <a14:useLocalDpi xmlns:a14="http://schemas.microsoft.com/office/drawing/2010/main" val="0"/>
              </a:ext>
            </a:extLst>
          </a:blip>
          <a:stretch>
            <a:fillRect/>
          </a:stretch>
        </p:blipFill>
        <p:spPr bwMode="auto">
          <a:xfrm>
            <a:off x="5278512" y="308144"/>
            <a:ext cx="3834412" cy="787668"/>
          </a:xfrm>
          <a:prstGeom prst="rect">
            <a:avLst/>
          </a:prstGeom>
        </p:spPr>
      </p:pic>
      <p:pic>
        <p:nvPicPr>
          <p:cNvPr id="5" name="Grafik 5" descr="Ein Bild, das Text, Schrift, Design enthält.&#10;&#10;Automatisch generierte Beschreibung">
            <a:extLst>
              <a:ext uri="{FF2B5EF4-FFF2-40B4-BE49-F238E27FC236}">
                <a16:creationId xmlns:a16="http://schemas.microsoft.com/office/drawing/2014/main" id="{4F617896-3CF6-F9D1-A397-6155B435F1AB}"/>
              </a:ext>
            </a:extLst>
          </p:cNvPr>
          <p:cNvPicPr>
            <a:picLocks noChangeAspect="1"/>
          </p:cNvPicPr>
          <p:nvPr userDrawn="1"/>
        </p:nvPicPr>
        <p:blipFill>
          <a:blip r:embed="rId7"/>
          <a:stretch/>
        </p:blipFill>
        <p:spPr bwMode="auto">
          <a:xfrm>
            <a:off x="9174837" y="142276"/>
            <a:ext cx="1355051" cy="1037028"/>
          </a:xfrm>
          <a:prstGeom prst="rect">
            <a:avLst/>
          </a:prstGeom>
        </p:spPr>
      </p:pic>
      <p:sp>
        <p:nvSpPr>
          <p:cNvPr id="6" name="Rectangle 5">
            <a:extLst>
              <a:ext uri="{FF2B5EF4-FFF2-40B4-BE49-F238E27FC236}">
                <a16:creationId xmlns:a16="http://schemas.microsoft.com/office/drawing/2014/main" id="{57ADBF99-6FB2-44A9-680C-59E398F550C9}"/>
              </a:ext>
            </a:extLst>
          </p:cNvPr>
          <p:cNvSpPr/>
          <p:nvPr userDrawn="1"/>
        </p:nvSpPr>
        <p:spPr>
          <a:xfrm>
            <a:off x="9298781" y="350294"/>
            <a:ext cx="1309688" cy="79893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8" descr="A red and yellow line on a black background&#10;&#10;AI-generated content may be incorrect.">
            <a:extLst>
              <a:ext uri="{FF2B5EF4-FFF2-40B4-BE49-F238E27FC236}">
                <a16:creationId xmlns:a16="http://schemas.microsoft.com/office/drawing/2014/main" id="{D8921211-5342-86D2-C398-0C3AA7CA3C9C}"/>
              </a:ext>
            </a:extLst>
          </p:cNvPr>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9077325" y="264788"/>
            <a:ext cx="1752600" cy="969950"/>
          </a:xfrm>
          <a:prstGeom prst="rect">
            <a:avLst/>
          </a:prstGeom>
        </p:spPr>
      </p:pic>
    </p:spTree>
    <p:extLst>
      <p:ext uri="{BB962C8B-B14F-4D97-AF65-F5344CB8AC3E}">
        <p14:creationId xmlns:p14="http://schemas.microsoft.com/office/powerpoint/2010/main" val="3720657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lvl1pPr>
              <a:defRPr sz="2400">
                <a:latin typeface="Arial" panose="020B0604020202020204" pitchFamily="34" charset="0"/>
                <a:cs typeface="Arial" panose="020B0604020202020204" pitchFamily="34" charset="0"/>
              </a:defRPr>
            </a:lvl1pPr>
            <a:lvl2pPr>
              <a:defRPr sz="2000">
                <a:latin typeface="Arial" panose="020B0604020202020204" pitchFamily="34" charset="0"/>
                <a:cs typeface="Arial" panose="020B0604020202020204" pitchFamily="34" charset="0"/>
              </a:defRPr>
            </a:lvl2pPr>
            <a:lvl3pPr>
              <a:defRPr sz="1800">
                <a:latin typeface="Arial" panose="020B0604020202020204" pitchFamily="34" charset="0"/>
                <a:cs typeface="Arial" panose="020B0604020202020204" pitchFamily="34" charset="0"/>
              </a:defRPr>
            </a:lvl3pPr>
            <a:lvl4pPr>
              <a:defRPr sz="1600">
                <a:latin typeface="Arial" panose="020B0604020202020204" pitchFamily="34" charset="0"/>
                <a:cs typeface="Arial" panose="020B0604020202020204" pitchFamily="34" charset="0"/>
              </a:defRPr>
            </a:lvl4pPr>
            <a:lvl5pPr>
              <a:defRPr sz="1400">
                <a:latin typeface="Arial" panose="020B0604020202020204" pitchFamily="34" charset="0"/>
                <a:cs typeface="Arial" panose="020B0604020202020204" pitchFamily="34"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itel 3">
            <a:extLst>
              <a:ext uri="{FF2B5EF4-FFF2-40B4-BE49-F238E27FC236}">
                <a16:creationId xmlns:a16="http://schemas.microsoft.com/office/drawing/2014/main" id="{436E8C6D-C9C7-0B50-310D-8EEE61E3CD64}"/>
              </a:ext>
            </a:extLst>
          </p:cNvPr>
          <p:cNvSpPr>
            <a:spLocks noGrp="1"/>
          </p:cNvSpPr>
          <p:nvPr>
            <p:ph type="title"/>
          </p:nvPr>
        </p:nvSpPr>
        <p:spPr/>
        <p:txBody>
          <a:bodyPr/>
          <a:lstStyle/>
          <a:p>
            <a:r>
              <a:rPr lang="de-DE"/>
              <a:t>Mastertitelformat bearbeiten</a:t>
            </a:r>
            <a:endParaRPr lang="en-GB"/>
          </a:p>
        </p:txBody>
      </p:sp>
      <p:sp>
        <p:nvSpPr>
          <p:cNvPr id="8" name="Datumsplatzhalter 7">
            <a:extLst>
              <a:ext uri="{FF2B5EF4-FFF2-40B4-BE49-F238E27FC236}">
                <a16:creationId xmlns:a16="http://schemas.microsoft.com/office/drawing/2014/main" id="{56A08D4E-E529-64AB-A332-FE3324C3C73D}"/>
              </a:ext>
            </a:extLst>
          </p:cNvPr>
          <p:cNvSpPr>
            <a:spLocks noGrp="1"/>
          </p:cNvSpPr>
          <p:nvPr>
            <p:ph type="dt" sz="half" idx="11"/>
          </p:nvPr>
        </p:nvSpPr>
        <p:spPr/>
        <p:txBody>
          <a:bodyPr/>
          <a:lstStyle/>
          <a:p>
            <a:r>
              <a:rPr lang="en-US"/>
              <a:t>13/10/2026</a:t>
            </a:r>
            <a:endParaRPr lang="en-GB" dirty="0"/>
          </a:p>
        </p:txBody>
      </p:sp>
      <p:sp>
        <p:nvSpPr>
          <p:cNvPr id="10" name="Fußzeilenplatzhalter 9">
            <a:extLst>
              <a:ext uri="{FF2B5EF4-FFF2-40B4-BE49-F238E27FC236}">
                <a16:creationId xmlns:a16="http://schemas.microsoft.com/office/drawing/2014/main" id="{C048D56D-14DF-7FA5-596F-BA7C4E4F7C98}"/>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11" name="Foliennummernplatzhalter 10">
            <a:extLst>
              <a:ext uri="{FF2B5EF4-FFF2-40B4-BE49-F238E27FC236}">
                <a16:creationId xmlns:a16="http://schemas.microsoft.com/office/drawing/2014/main" id="{EE99BE25-5F83-738E-417E-36D9AD3122C5}"/>
              </a:ext>
            </a:extLst>
          </p:cNvPr>
          <p:cNvSpPr>
            <a:spLocks noGrp="1"/>
          </p:cNvSpPr>
          <p:nvPr>
            <p:ph type="sldNum" sz="quarter" idx="13"/>
          </p:nvPr>
        </p:nvSpPr>
        <p:spPr/>
        <p:txBody>
          <a:bodyPr/>
          <a:lstStyle/>
          <a:p>
            <a:fld id="{005C7FBA-D4E9-46CA-9321-3ADA2E368FCD}" type="slidenum">
              <a:rPr lang="en-GB" smtClean="0"/>
              <a:pPr/>
              <a:t>‹#›</a:t>
            </a:fld>
            <a:endParaRPr lang="en-GB" dirty="0"/>
          </a:p>
        </p:txBody>
      </p:sp>
      <p:pic>
        <p:nvPicPr>
          <p:cNvPr id="12" name="Image 20">
            <a:extLst>
              <a:ext uri="{FF2B5EF4-FFF2-40B4-BE49-F238E27FC236}">
                <a16:creationId xmlns:a16="http://schemas.microsoft.com/office/drawing/2014/main" id="{50FCD2F4-B0E8-6AE3-C467-E88F3BC952BA}"/>
              </a:ext>
            </a:extLst>
          </p:cNvPr>
          <p:cNvPicPr>
            <a:picLocks noChangeAspect="1"/>
          </p:cNvPicPr>
          <p:nvPr userDrawn="1"/>
        </p:nvPicPr>
        <p:blipFill>
          <a:blip r:embed="rId2"/>
          <a:stretch>
            <a:fillRect/>
          </a:stretch>
        </p:blipFill>
        <p:spPr>
          <a:xfrm>
            <a:off x="91440" y="155448"/>
            <a:ext cx="2263140" cy="1208380"/>
          </a:xfrm>
          <a:prstGeom prst="rect">
            <a:avLst/>
          </a:prstGeom>
          <a:noFill/>
        </p:spPr>
      </p:pic>
    </p:spTree>
    <p:extLst>
      <p:ext uri="{BB962C8B-B14F-4D97-AF65-F5344CB8AC3E}">
        <p14:creationId xmlns:p14="http://schemas.microsoft.com/office/powerpoint/2010/main" val="12217654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8195" y="1735554"/>
            <a:ext cx="10515600" cy="2386250"/>
          </a:xfrm>
          <a:prstGeom prst="rect">
            <a:avLst/>
          </a:prstGeom>
        </p:spPr>
        <p:txBody>
          <a:bodyPr anchor="b">
            <a:normAutofit/>
          </a:bodyPr>
          <a:lstStyle>
            <a:lvl1pPr algn="ctr">
              <a:defRPr sz="4000"/>
            </a:lvl1pPr>
          </a:lstStyle>
          <a:p>
            <a:r>
              <a:rPr lang="en-US"/>
              <a:t>Click to edit Master title style</a:t>
            </a:r>
            <a:endParaRPr lang="en-US" dirty="0"/>
          </a:p>
        </p:txBody>
      </p:sp>
      <p:sp>
        <p:nvSpPr>
          <p:cNvPr id="3" name="Text Placeholder 2"/>
          <p:cNvSpPr>
            <a:spLocks noGrp="1"/>
          </p:cNvSpPr>
          <p:nvPr>
            <p:ph type="body" idx="1"/>
          </p:nvPr>
        </p:nvSpPr>
        <p:spPr>
          <a:xfrm>
            <a:off x="838195" y="4130257"/>
            <a:ext cx="10515600" cy="1500187"/>
          </a:xfrm>
        </p:spPr>
        <p:txBody>
          <a:bodyPr>
            <a:normAutofit/>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pic>
        <p:nvPicPr>
          <p:cNvPr id="9" name="Image 3">
            <a:extLst>
              <a:ext uri="{FF2B5EF4-FFF2-40B4-BE49-F238E27FC236}">
                <a16:creationId xmlns:a16="http://schemas.microsoft.com/office/drawing/2014/main" id="{E5412EBF-D3A8-27FB-D02F-94FB40644113}"/>
              </a:ext>
            </a:extLst>
          </p:cNvPr>
          <p:cNvPicPr>
            <a:picLocks noChangeAspect="1"/>
          </p:cNvPicPr>
          <p:nvPr userDrawn="1"/>
        </p:nvPicPr>
        <p:blipFill>
          <a:blip r:embed="rId2"/>
          <a:stretch>
            <a:fillRect/>
          </a:stretch>
        </p:blipFill>
        <p:spPr>
          <a:xfrm>
            <a:off x="0" y="1024551"/>
            <a:ext cx="12192000" cy="606547"/>
          </a:xfrm>
          <a:prstGeom prst="rect">
            <a:avLst/>
          </a:prstGeom>
          <a:effectLst>
            <a:outerShdw blurRad="305097" dist="228600" dir="5400000" sx="105000" sy="105000" algn="t" rotWithShape="0">
              <a:prstClr val="black">
                <a:alpha val="16000"/>
              </a:prstClr>
            </a:outerShdw>
          </a:effectLst>
        </p:spPr>
      </p:pic>
      <p:sp>
        <p:nvSpPr>
          <p:cNvPr id="14" name="Rectangle 13">
            <a:extLst>
              <a:ext uri="{FF2B5EF4-FFF2-40B4-BE49-F238E27FC236}">
                <a16:creationId xmlns:a16="http://schemas.microsoft.com/office/drawing/2014/main" id="{A125D027-521D-DAA1-6565-80D751686EC7}"/>
              </a:ext>
            </a:extLst>
          </p:cNvPr>
          <p:cNvSpPr/>
          <p:nvPr userDrawn="1"/>
        </p:nvSpPr>
        <p:spPr>
          <a:xfrm>
            <a:off x="2393795" y="865736"/>
            <a:ext cx="9798207" cy="1803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7" name="Image 14">
            <a:extLst>
              <a:ext uri="{FF2B5EF4-FFF2-40B4-BE49-F238E27FC236}">
                <a16:creationId xmlns:a16="http://schemas.microsoft.com/office/drawing/2014/main" id="{3667249F-2B0D-FEEB-A1E8-462495EC0D9F}"/>
              </a:ext>
            </a:extLst>
          </p:cNvPr>
          <p:cNvPicPr>
            <a:picLocks noChangeAspect="1"/>
          </p:cNvPicPr>
          <p:nvPr userDrawn="1"/>
        </p:nvPicPr>
        <p:blipFill>
          <a:blip r:embed="rId3"/>
          <a:stretch>
            <a:fillRect/>
          </a:stretch>
        </p:blipFill>
        <p:spPr>
          <a:xfrm>
            <a:off x="0" y="5760000"/>
            <a:ext cx="12192000" cy="400550"/>
          </a:xfrm>
          <a:prstGeom prst="rect">
            <a:avLst/>
          </a:prstGeom>
        </p:spPr>
      </p:pic>
      <p:sp>
        <p:nvSpPr>
          <p:cNvPr id="18" name="Rectangle 17">
            <a:extLst>
              <a:ext uri="{FF2B5EF4-FFF2-40B4-BE49-F238E27FC236}">
                <a16:creationId xmlns:a16="http://schemas.microsoft.com/office/drawing/2014/main" id="{88954CCD-3EB0-0B77-DB27-43882107D6D0}"/>
              </a:ext>
            </a:extLst>
          </p:cNvPr>
          <p:cNvSpPr/>
          <p:nvPr userDrawn="1"/>
        </p:nvSpPr>
        <p:spPr>
          <a:xfrm>
            <a:off x="-5" y="6169003"/>
            <a:ext cx="12192001" cy="6889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6" name="Image 4">
            <a:extLst>
              <a:ext uri="{FF2B5EF4-FFF2-40B4-BE49-F238E27FC236}">
                <a16:creationId xmlns:a16="http://schemas.microsoft.com/office/drawing/2014/main" id="{D31EA2B4-CE05-2D97-C32A-C4BDC10CF836}"/>
              </a:ext>
            </a:extLst>
          </p:cNvPr>
          <p:cNvPicPr>
            <a:picLocks noChangeAspect="1"/>
          </p:cNvPicPr>
          <p:nvPr userDrawn="1"/>
        </p:nvPicPr>
        <p:blipFill>
          <a:blip r:embed="rId4"/>
          <a:stretch>
            <a:fillRect/>
          </a:stretch>
        </p:blipFill>
        <p:spPr>
          <a:xfrm>
            <a:off x="428256" y="6198905"/>
            <a:ext cx="2889510" cy="579121"/>
          </a:xfrm>
          <a:prstGeom prst="rect">
            <a:avLst/>
          </a:prstGeom>
        </p:spPr>
      </p:pic>
      <p:pic>
        <p:nvPicPr>
          <p:cNvPr id="4" name="Image 20">
            <a:extLst>
              <a:ext uri="{FF2B5EF4-FFF2-40B4-BE49-F238E27FC236}">
                <a16:creationId xmlns:a16="http://schemas.microsoft.com/office/drawing/2014/main" id="{65AFF7CD-EDEA-234B-30F5-10AD89E21D7E}"/>
              </a:ext>
            </a:extLst>
          </p:cNvPr>
          <p:cNvPicPr>
            <a:picLocks noChangeAspect="1"/>
          </p:cNvPicPr>
          <p:nvPr userDrawn="1"/>
        </p:nvPicPr>
        <p:blipFill>
          <a:blip r:embed="rId5"/>
          <a:stretch>
            <a:fillRect/>
          </a:stretch>
        </p:blipFill>
        <p:spPr>
          <a:xfrm>
            <a:off x="91440" y="155448"/>
            <a:ext cx="2263140" cy="1208380"/>
          </a:xfrm>
          <a:prstGeom prst="rect">
            <a:avLst/>
          </a:prstGeom>
          <a:noFill/>
        </p:spPr>
      </p:pic>
    </p:spTree>
    <p:extLst>
      <p:ext uri="{BB962C8B-B14F-4D97-AF65-F5344CB8AC3E}">
        <p14:creationId xmlns:p14="http://schemas.microsoft.com/office/powerpoint/2010/main" val="196555855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wo Content">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7" name="Slide Number Placeholder 6"/>
          <p:cNvSpPr>
            <a:spLocks noGrp="1"/>
          </p:cNvSpPr>
          <p:nvPr>
            <p:ph type="sldNum" sz="quarter" idx="12"/>
          </p:nvPr>
        </p:nvSpPr>
        <p:spPr/>
        <p:txBody>
          <a:bodyPr/>
          <a:lstStyle/>
          <a:p>
            <a:fld id="{005C7FBA-D4E9-46CA-9321-3ADA2E368FCD}" type="slidenum">
              <a:rPr lang="en-GB" smtClean="0"/>
              <a:t>‹#›</a:t>
            </a:fld>
            <a:endParaRPr lang="en-GB"/>
          </a:p>
        </p:txBody>
      </p:sp>
      <p:sp>
        <p:nvSpPr>
          <p:cNvPr id="10" name="Title 1">
            <a:extLst>
              <a:ext uri="{FF2B5EF4-FFF2-40B4-BE49-F238E27FC236}">
                <a16:creationId xmlns:a16="http://schemas.microsoft.com/office/drawing/2014/main" id="{ED8BF4F6-5A6A-7D1D-B32A-1A7D0C10634A}"/>
              </a:ext>
            </a:extLst>
          </p:cNvPr>
          <p:cNvSpPr>
            <a:spLocks noGrp="1"/>
          </p:cNvSpPr>
          <p:nvPr>
            <p:ph type="title"/>
          </p:nvPr>
        </p:nvSpPr>
        <p:spPr>
          <a:xfrm>
            <a:off x="2355696" y="152484"/>
            <a:ext cx="7408824" cy="1325563"/>
          </a:xfrm>
          <a:prstGeom prst="rect">
            <a:avLst/>
          </a:prstGeom>
        </p:spPr>
        <p:txBody>
          <a:bodyPr>
            <a:normAutofit/>
          </a:bodyPr>
          <a:lstStyle>
            <a:lvl1pPr algn="ctr">
              <a:defRPr sz="3600">
                <a:latin typeface="Arial" panose="020B0604020202020204" pitchFamily="34" charset="0"/>
                <a:cs typeface="Arial" panose="020B0604020202020204" pitchFamily="34" charset="0"/>
              </a:defRPr>
            </a:lvl1pPr>
          </a:lstStyle>
          <a:p>
            <a:r>
              <a:rPr lang="en-US" dirty="0"/>
              <a:t>Click to edit Master title style</a:t>
            </a:r>
          </a:p>
        </p:txBody>
      </p:sp>
      <p:sp>
        <p:nvSpPr>
          <p:cNvPr id="2" name="Datumsplatzhalter 7">
            <a:extLst>
              <a:ext uri="{FF2B5EF4-FFF2-40B4-BE49-F238E27FC236}">
                <a16:creationId xmlns:a16="http://schemas.microsoft.com/office/drawing/2014/main" id="{D117078F-BEFC-D13E-66EC-6A2C20A7339F}"/>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7116979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9" name="Slide Number Placeholder 8"/>
          <p:cNvSpPr>
            <a:spLocks noGrp="1"/>
          </p:cNvSpPr>
          <p:nvPr>
            <p:ph type="sldNum" sz="quarter" idx="12"/>
          </p:nvPr>
        </p:nvSpPr>
        <p:spPr/>
        <p:txBody>
          <a:bodyPr/>
          <a:lstStyle/>
          <a:p>
            <a:fld id="{005C7FBA-D4E9-46CA-9321-3ADA2E368FCD}" type="slidenum">
              <a:rPr lang="en-GB" smtClean="0"/>
              <a:t>‹#›</a:t>
            </a:fld>
            <a:endParaRPr lang="en-GB"/>
          </a:p>
        </p:txBody>
      </p:sp>
      <p:sp>
        <p:nvSpPr>
          <p:cNvPr id="11" name="Title 1">
            <a:extLst>
              <a:ext uri="{FF2B5EF4-FFF2-40B4-BE49-F238E27FC236}">
                <a16:creationId xmlns:a16="http://schemas.microsoft.com/office/drawing/2014/main" id="{98CBF744-19DD-B645-A479-17D9EE26E489}"/>
              </a:ext>
            </a:extLst>
          </p:cNvPr>
          <p:cNvSpPr>
            <a:spLocks noGrp="1"/>
          </p:cNvSpPr>
          <p:nvPr>
            <p:ph type="title"/>
          </p:nvPr>
        </p:nvSpPr>
        <p:spPr>
          <a:xfrm>
            <a:off x="2355696" y="152484"/>
            <a:ext cx="7408824" cy="1325563"/>
          </a:xfrm>
          <a:prstGeom prst="rect">
            <a:avLst/>
          </a:prstGeom>
        </p:spPr>
        <p:txBody>
          <a:bodyPr>
            <a:normAutofit/>
          </a:bodyPr>
          <a:lstStyle>
            <a:lvl1pPr algn="ctr">
              <a:defRPr sz="36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7" name="Picture Placeholder 4">
            <a:extLst>
              <a:ext uri="{FF2B5EF4-FFF2-40B4-BE49-F238E27FC236}">
                <a16:creationId xmlns:a16="http://schemas.microsoft.com/office/drawing/2014/main" id="{D4F16441-446F-834D-61A5-8A4DF0DBB0AD}"/>
              </a:ext>
            </a:extLst>
          </p:cNvPr>
          <p:cNvSpPr>
            <a:spLocks noGrp="1"/>
          </p:cNvSpPr>
          <p:nvPr>
            <p:ph type="pic" sz="quarter" idx="10" hasCustomPrompt="1"/>
          </p:nvPr>
        </p:nvSpPr>
        <p:spPr>
          <a:xfrm>
            <a:off x="10678501" y="201336"/>
            <a:ext cx="1122012" cy="806436"/>
          </a:xfrm>
        </p:spPr>
        <p:txBody>
          <a:bodyPr>
            <a:normAutofit/>
          </a:bodyPr>
          <a:lstStyle>
            <a:lvl1pPr marL="0" indent="0">
              <a:buNone/>
              <a:defRPr sz="1200"/>
            </a:lvl1pPr>
          </a:lstStyle>
          <a:p>
            <a:r>
              <a:rPr lang="it-IT" dirty="0"/>
              <a:t>Your logo</a:t>
            </a:r>
            <a:endParaRPr lang="en-GB" dirty="0"/>
          </a:p>
        </p:txBody>
      </p:sp>
      <p:sp>
        <p:nvSpPr>
          <p:cNvPr id="2" name="Datumsplatzhalter 7">
            <a:extLst>
              <a:ext uri="{FF2B5EF4-FFF2-40B4-BE49-F238E27FC236}">
                <a16:creationId xmlns:a16="http://schemas.microsoft.com/office/drawing/2014/main" id="{03447909-9B8B-5F12-E9BE-B4B52ECDBF7B}"/>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1865172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839790" y="1681163"/>
            <a:ext cx="1051242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1051242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8" name="Footer Placeholder 7"/>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9" name="Slide Number Placeholder 8"/>
          <p:cNvSpPr>
            <a:spLocks noGrp="1"/>
          </p:cNvSpPr>
          <p:nvPr>
            <p:ph type="sldNum" sz="quarter" idx="12"/>
          </p:nvPr>
        </p:nvSpPr>
        <p:spPr/>
        <p:txBody>
          <a:bodyPr/>
          <a:lstStyle/>
          <a:p>
            <a:fld id="{005C7FBA-D4E9-46CA-9321-3ADA2E368FCD}" type="slidenum">
              <a:rPr lang="en-GB" smtClean="0"/>
              <a:t>‹#›</a:t>
            </a:fld>
            <a:endParaRPr lang="en-GB"/>
          </a:p>
        </p:txBody>
      </p:sp>
      <p:sp>
        <p:nvSpPr>
          <p:cNvPr id="11" name="Title 1">
            <a:extLst>
              <a:ext uri="{FF2B5EF4-FFF2-40B4-BE49-F238E27FC236}">
                <a16:creationId xmlns:a16="http://schemas.microsoft.com/office/drawing/2014/main" id="{98CBF744-19DD-B645-A479-17D9EE26E489}"/>
              </a:ext>
            </a:extLst>
          </p:cNvPr>
          <p:cNvSpPr>
            <a:spLocks noGrp="1"/>
          </p:cNvSpPr>
          <p:nvPr>
            <p:ph type="title"/>
          </p:nvPr>
        </p:nvSpPr>
        <p:spPr>
          <a:xfrm>
            <a:off x="2355696" y="152484"/>
            <a:ext cx="7408824" cy="1325563"/>
          </a:xfrm>
          <a:prstGeom prst="rect">
            <a:avLst/>
          </a:prstGeom>
        </p:spPr>
        <p:txBody>
          <a:bodyPr>
            <a:normAutofit/>
          </a:bodyPr>
          <a:lstStyle>
            <a:lvl1pPr algn="ctr">
              <a:defRPr sz="36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 name="Datumsplatzhalter 7">
            <a:extLst>
              <a:ext uri="{FF2B5EF4-FFF2-40B4-BE49-F238E27FC236}">
                <a16:creationId xmlns:a16="http://schemas.microsoft.com/office/drawing/2014/main" id="{BC1982F5-2050-F7B2-B56D-08098DD80CC6}"/>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133196230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3" name="Footer Placeholder 2"/>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4" name="Slide Number Placeholder 3"/>
          <p:cNvSpPr>
            <a:spLocks noGrp="1"/>
          </p:cNvSpPr>
          <p:nvPr>
            <p:ph type="sldNum" sz="quarter" idx="12"/>
          </p:nvPr>
        </p:nvSpPr>
        <p:spPr/>
        <p:txBody>
          <a:bodyPr/>
          <a:lstStyle/>
          <a:p>
            <a:fld id="{005C7FBA-D4E9-46CA-9321-3ADA2E368FCD}" type="slidenum">
              <a:rPr lang="en-GB" smtClean="0"/>
              <a:t>‹#›</a:t>
            </a:fld>
            <a:endParaRPr lang="en-GB"/>
          </a:p>
        </p:txBody>
      </p:sp>
      <p:sp>
        <p:nvSpPr>
          <p:cNvPr id="5" name="Title 1">
            <a:extLst>
              <a:ext uri="{FF2B5EF4-FFF2-40B4-BE49-F238E27FC236}">
                <a16:creationId xmlns:a16="http://schemas.microsoft.com/office/drawing/2014/main" id="{92FFBE8D-E09F-F486-4634-20C36E720662}"/>
              </a:ext>
            </a:extLst>
          </p:cNvPr>
          <p:cNvSpPr>
            <a:spLocks noGrp="1"/>
          </p:cNvSpPr>
          <p:nvPr>
            <p:ph type="title"/>
          </p:nvPr>
        </p:nvSpPr>
        <p:spPr>
          <a:xfrm>
            <a:off x="2355696" y="152484"/>
            <a:ext cx="7408824" cy="1325563"/>
          </a:xfrm>
          <a:prstGeom prst="rect">
            <a:avLst/>
          </a:prstGeom>
        </p:spPr>
        <p:txBody>
          <a:bodyPr>
            <a:normAutofit/>
          </a:bodyPr>
          <a:lstStyle>
            <a:lvl1pPr algn="ctr">
              <a:defRPr sz="3600">
                <a:latin typeface="Arial" panose="020B0604020202020204" pitchFamily="34" charset="0"/>
                <a:cs typeface="Arial" panose="020B0604020202020204" pitchFamily="34" charset="0"/>
              </a:defRPr>
            </a:lvl1pPr>
          </a:lstStyle>
          <a:p>
            <a:r>
              <a:rPr lang="en-US"/>
              <a:t>Click to edit Master title style</a:t>
            </a:r>
            <a:endParaRPr lang="en-US" dirty="0"/>
          </a:p>
        </p:txBody>
      </p:sp>
      <p:sp>
        <p:nvSpPr>
          <p:cNvPr id="2" name="Datumsplatzhalter 7">
            <a:extLst>
              <a:ext uri="{FF2B5EF4-FFF2-40B4-BE49-F238E27FC236}">
                <a16:creationId xmlns:a16="http://schemas.microsoft.com/office/drawing/2014/main" id="{42185728-849B-4C23-87D0-A0A66448F0C6}"/>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42300069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3" name="Content Placeholder 2"/>
          <p:cNvSpPr>
            <a:spLocks noGrp="1"/>
          </p:cNvSpPr>
          <p:nvPr>
            <p:ph idx="1"/>
          </p:nvPr>
        </p:nvSpPr>
        <p:spPr>
          <a:xfrm>
            <a:off x="5180012" y="1482726"/>
            <a:ext cx="6172200" cy="4873625"/>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5"/>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7" name="Slide Number Placeholder 6"/>
          <p:cNvSpPr>
            <a:spLocks noGrp="1"/>
          </p:cNvSpPr>
          <p:nvPr>
            <p:ph type="sldNum" sz="quarter" idx="12"/>
          </p:nvPr>
        </p:nvSpPr>
        <p:spPr/>
        <p:txBody>
          <a:bodyPr/>
          <a:lstStyle/>
          <a:p>
            <a:fld id="{005C7FBA-D4E9-46CA-9321-3ADA2E368FCD}" type="slidenum">
              <a:rPr lang="en-GB" smtClean="0"/>
              <a:t>‹#›</a:t>
            </a:fld>
            <a:endParaRPr lang="en-GB"/>
          </a:p>
        </p:txBody>
      </p:sp>
      <p:sp>
        <p:nvSpPr>
          <p:cNvPr id="8" name="Title 1">
            <a:extLst>
              <a:ext uri="{FF2B5EF4-FFF2-40B4-BE49-F238E27FC236}">
                <a16:creationId xmlns:a16="http://schemas.microsoft.com/office/drawing/2014/main" id="{F49AC1C2-6573-E8F5-1B73-66A5976DD0FA}"/>
              </a:ext>
            </a:extLst>
          </p:cNvPr>
          <p:cNvSpPr>
            <a:spLocks noGrp="1"/>
          </p:cNvSpPr>
          <p:nvPr>
            <p:ph type="title"/>
          </p:nvPr>
        </p:nvSpPr>
        <p:spPr>
          <a:xfrm>
            <a:off x="838200" y="1482726"/>
            <a:ext cx="3932237" cy="1062037"/>
          </a:xfrm>
          <a:prstGeom prst="rect">
            <a:avLst/>
          </a:prstGeom>
        </p:spPr>
        <p:txBody>
          <a:bodyPr anchor="b">
            <a:normAutofit/>
          </a:bodyPr>
          <a:lstStyle>
            <a:lvl1pPr>
              <a:defRPr sz="2000" b="1"/>
            </a:lvl1pPr>
          </a:lstStyle>
          <a:p>
            <a:r>
              <a:rPr lang="en-US"/>
              <a:t>Click to edit Master title style</a:t>
            </a:r>
            <a:endParaRPr lang="en-US" dirty="0"/>
          </a:p>
        </p:txBody>
      </p:sp>
      <p:sp>
        <p:nvSpPr>
          <p:cNvPr id="9" name="Text Placeholder 3">
            <a:extLst>
              <a:ext uri="{FF2B5EF4-FFF2-40B4-BE49-F238E27FC236}">
                <a16:creationId xmlns:a16="http://schemas.microsoft.com/office/drawing/2014/main" id="{7BE36B74-A996-2CD7-DD78-D4DA305F8329}"/>
              </a:ext>
            </a:extLst>
          </p:cNvPr>
          <p:cNvSpPr>
            <a:spLocks noGrp="1"/>
          </p:cNvSpPr>
          <p:nvPr>
            <p:ph type="body" sz="half" idx="2"/>
          </p:nvPr>
        </p:nvSpPr>
        <p:spPr>
          <a:xfrm>
            <a:off x="838200" y="254476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11" name="Text Placeholder 4">
            <a:extLst>
              <a:ext uri="{FF2B5EF4-FFF2-40B4-BE49-F238E27FC236}">
                <a16:creationId xmlns:a16="http://schemas.microsoft.com/office/drawing/2014/main" id="{D87E7501-1163-5C74-AF7F-E97E4539AC5B}"/>
              </a:ext>
            </a:extLst>
          </p:cNvPr>
          <p:cNvSpPr>
            <a:spLocks noGrp="1"/>
          </p:cNvSpPr>
          <p:nvPr>
            <p:ph type="body" sz="quarter" idx="13" hasCustomPrompt="1"/>
          </p:nvPr>
        </p:nvSpPr>
        <p:spPr>
          <a:xfrm>
            <a:off x="2355696" y="152483"/>
            <a:ext cx="7408824" cy="1325563"/>
          </a:xfrm>
        </p:spPr>
        <p:txBody>
          <a:bodyPr>
            <a:normAutofit/>
          </a:bodyPr>
          <a:lstStyle>
            <a:lvl1pPr marL="0" indent="0" algn="ctr">
              <a:buNone/>
              <a:defRPr sz="3600"/>
            </a:lvl1pPr>
            <a:lvl4pPr marL="1371600" indent="0" algn="ctr">
              <a:buNone/>
              <a:defRPr sz="3600"/>
            </a:lvl4pPr>
          </a:lstStyle>
          <a:p>
            <a:pPr lvl="0"/>
            <a:r>
              <a:rPr lang="it-IT" dirty="0"/>
              <a:t>Slide Title</a:t>
            </a:r>
            <a:endParaRPr lang="en-GB" dirty="0"/>
          </a:p>
        </p:txBody>
      </p:sp>
      <p:sp>
        <p:nvSpPr>
          <p:cNvPr id="2" name="Datumsplatzhalter 7">
            <a:extLst>
              <a:ext uri="{FF2B5EF4-FFF2-40B4-BE49-F238E27FC236}">
                <a16:creationId xmlns:a16="http://schemas.microsoft.com/office/drawing/2014/main" id="{BF0863AC-150C-A186-ED5C-8765FAAC2C84}"/>
              </a:ext>
            </a:extLst>
          </p:cNvPr>
          <p:cNvSpPr>
            <a:spLocks noGrp="1"/>
          </p:cNvSpPr>
          <p:nvPr>
            <p:ph type="dt" sz="half" idx="14"/>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18380400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8200" y="1482726"/>
            <a:ext cx="3932237" cy="1062037"/>
          </a:xfrm>
          <a:prstGeom prst="rect">
            <a:avLst/>
          </a:prstGeom>
        </p:spPr>
        <p:txBody>
          <a:bodyPr anchor="b">
            <a:normAutofit/>
          </a:bodyPr>
          <a:lstStyle>
            <a:lvl1pPr>
              <a:defRPr sz="2000" b="1"/>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0012" y="1482726"/>
            <a:ext cx="6172200" cy="487362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838200" y="2544763"/>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6" name="Footer Placeholder 5"/>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7" name="Slide Number Placeholder 6"/>
          <p:cNvSpPr>
            <a:spLocks noGrp="1"/>
          </p:cNvSpPr>
          <p:nvPr>
            <p:ph type="sldNum" sz="quarter" idx="12"/>
          </p:nvPr>
        </p:nvSpPr>
        <p:spPr/>
        <p:txBody>
          <a:bodyPr/>
          <a:lstStyle/>
          <a:p>
            <a:fld id="{005C7FBA-D4E9-46CA-9321-3ADA2E368FCD}" type="slidenum">
              <a:rPr lang="en-GB" smtClean="0"/>
              <a:t>‹#›</a:t>
            </a:fld>
            <a:endParaRPr lang="en-GB"/>
          </a:p>
        </p:txBody>
      </p:sp>
      <p:sp>
        <p:nvSpPr>
          <p:cNvPr id="9" name="Text Placeholder 4">
            <a:extLst>
              <a:ext uri="{FF2B5EF4-FFF2-40B4-BE49-F238E27FC236}">
                <a16:creationId xmlns:a16="http://schemas.microsoft.com/office/drawing/2014/main" id="{D08786CB-E1F4-439A-5528-1599FF881722}"/>
              </a:ext>
            </a:extLst>
          </p:cNvPr>
          <p:cNvSpPr>
            <a:spLocks noGrp="1"/>
          </p:cNvSpPr>
          <p:nvPr>
            <p:ph type="body" sz="quarter" idx="13" hasCustomPrompt="1"/>
          </p:nvPr>
        </p:nvSpPr>
        <p:spPr>
          <a:xfrm>
            <a:off x="2355696" y="152483"/>
            <a:ext cx="7408824" cy="1325563"/>
          </a:xfrm>
        </p:spPr>
        <p:txBody>
          <a:bodyPr>
            <a:normAutofit/>
          </a:bodyPr>
          <a:lstStyle>
            <a:lvl1pPr marL="0" indent="0" algn="ctr">
              <a:buNone/>
              <a:defRPr sz="3600"/>
            </a:lvl1pPr>
            <a:lvl4pPr marL="1371600" indent="0" algn="ctr">
              <a:buNone/>
              <a:defRPr sz="3600"/>
            </a:lvl4pPr>
          </a:lstStyle>
          <a:p>
            <a:pPr lvl="0"/>
            <a:r>
              <a:rPr lang="it-IT" dirty="0"/>
              <a:t>Slide Title</a:t>
            </a:r>
            <a:endParaRPr lang="en-GB" dirty="0"/>
          </a:p>
        </p:txBody>
      </p:sp>
      <p:sp>
        <p:nvSpPr>
          <p:cNvPr id="5" name="Datumsplatzhalter 7">
            <a:extLst>
              <a:ext uri="{FF2B5EF4-FFF2-40B4-BE49-F238E27FC236}">
                <a16:creationId xmlns:a16="http://schemas.microsoft.com/office/drawing/2014/main" id="{4032A504-CEFF-3D45-3C98-9CD3B50CCE83}"/>
              </a:ext>
            </a:extLst>
          </p:cNvPr>
          <p:cNvSpPr>
            <a:spLocks noGrp="1"/>
          </p:cNvSpPr>
          <p:nvPr>
            <p:ph type="dt" sz="half" idx="14"/>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611150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nd slide">
    <p:spTree>
      <p:nvGrpSpPr>
        <p:cNvPr id="1" name=""/>
        <p:cNvGrpSpPr/>
        <p:nvPr/>
      </p:nvGrpSpPr>
      <p:grpSpPr>
        <a:xfrm>
          <a:off x="0" y="0"/>
          <a:ext cx="0" cy="0"/>
          <a:chOff x="0" y="0"/>
          <a:chExt cx="0" cy="0"/>
        </a:xfrm>
      </p:grpSpPr>
      <p:pic>
        <p:nvPicPr>
          <p:cNvPr id="4" name="Image 5">
            <a:extLst>
              <a:ext uri="{FF2B5EF4-FFF2-40B4-BE49-F238E27FC236}">
                <a16:creationId xmlns:a16="http://schemas.microsoft.com/office/drawing/2014/main" id="{E777EA0E-5EBA-1E14-5F47-C3802CE1C47D}"/>
              </a:ext>
            </a:extLst>
          </p:cNvPr>
          <p:cNvPicPr>
            <a:picLocks noChangeAspect="1"/>
          </p:cNvPicPr>
          <p:nvPr userDrawn="1"/>
        </p:nvPicPr>
        <p:blipFill>
          <a:blip r:embed="rId2"/>
          <a:stretch>
            <a:fillRect/>
          </a:stretch>
        </p:blipFill>
        <p:spPr>
          <a:xfrm>
            <a:off x="0" y="0"/>
            <a:ext cx="12192000" cy="1892662"/>
          </a:xfrm>
          <a:prstGeom prst="rect">
            <a:avLst/>
          </a:prstGeom>
        </p:spPr>
      </p:pic>
      <p:sp>
        <p:nvSpPr>
          <p:cNvPr id="16" name="Rectangle 15">
            <a:extLst>
              <a:ext uri="{FF2B5EF4-FFF2-40B4-BE49-F238E27FC236}">
                <a16:creationId xmlns:a16="http://schemas.microsoft.com/office/drawing/2014/main" id="{A22E5917-363B-A71A-2546-65FA55520B24}"/>
              </a:ext>
            </a:extLst>
          </p:cNvPr>
          <p:cNvSpPr/>
          <p:nvPr userDrawn="1"/>
        </p:nvSpPr>
        <p:spPr>
          <a:xfrm>
            <a:off x="11433717" y="6434254"/>
            <a:ext cx="758283" cy="4237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sz="1800"/>
          </a:p>
        </p:txBody>
      </p:sp>
      <p:pic>
        <p:nvPicPr>
          <p:cNvPr id="14" name="Image 12">
            <a:extLst>
              <a:ext uri="{FF2B5EF4-FFF2-40B4-BE49-F238E27FC236}">
                <a16:creationId xmlns:a16="http://schemas.microsoft.com/office/drawing/2014/main" id="{F4916F82-0970-A2D0-E83E-C828CFB3C184}"/>
              </a:ext>
            </a:extLst>
          </p:cNvPr>
          <p:cNvPicPr>
            <a:picLocks noChangeAspect="1"/>
          </p:cNvPicPr>
          <p:nvPr userDrawn="1"/>
        </p:nvPicPr>
        <p:blipFill>
          <a:blip r:embed="rId3"/>
          <a:stretch>
            <a:fillRect/>
          </a:stretch>
        </p:blipFill>
        <p:spPr>
          <a:xfrm flipV="1">
            <a:off x="233858" y="6385196"/>
            <a:ext cx="11716980" cy="132418"/>
          </a:xfrm>
          <a:prstGeom prst="rect">
            <a:avLst/>
          </a:prstGeom>
        </p:spPr>
      </p:pic>
      <p:sp>
        <p:nvSpPr>
          <p:cNvPr id="18" name="Footer Placeholder 17">
            <a:extLst>
              <a:ext uri="{FF2B5EF4-FFF2-40B4-BE49-F238E27FC236}">
                <a16:creationId xmlns:a16="http://schemas.microsoft.com/office/drawing/2014/main" id="{C28A68BF-A321-E42B-4212-0C86C5FD42CB}"/>
              </a:ext>
            </a:extLst>
          </p:cNvPr>
          <p:cNvSpPr>
            <a:spLocks noGrp="1"/>
          </p:cNvSpPr>
          <p:nvPr>
            <p:ph type="ftr" sz="quarter" idx="11"/>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21" name="ZoneTexte 3">
            <a:extLst>
              <a:ext uri="{FF2B5EF4-FFF2-40B4-BE49-F238E27FC236}">
                <a16:creationId xmlns:a16="http://schemas.microsoft.com/office/drawing/2014/main" id="{CCCBB29A-511A-31E9-75B7-A496B79754B8}"/>
              </a:ext>
            </a:extLst>
          </p:cNvPr>
          <p:cNvSpPr txBox="1"/>
          <p:nvPr userDrawn="1"/>
        </p:nvSpPr>
        <p:spPr>
          <a:xfrm>
            <a:off x="1576670" y="5402863"/>
            <a:ext cx="8724753" cy="492443"/>
          </a:xfrm>
          <a:prstGeom prst="rect">
            <a:avLst/>
          </a:prstGeom>
          <a:noFill/>
        </p:spPr>
        <p:txBody>
          <a:bodyPr wrap="square" rtlCol="0">
            <a:spAutoFit/>
          </a:bodyPr>
          <a:lstStyle/>
          <a:p>
            <a:pPr algn="just"/>
            <a:r>
              <a:rPr lang="fr-FR" sz="1300" i="1" dirty="0" err="1">
                <a:solidFill>
                  <a:srgbClr val="222222"/>
                </a:solidFill>
                <a:effectLst/>
                <a:latin typeface="Arial Narrow" panose="020B0604020202020204" pitchFamily="34" charset="0"/>
                <a:cs typeface="Arial Narrow" panose="020B0604020202020204" pitchFamily="34" charset="0"/>
              </a:rPr>
              <a:t>Funded</a:t>
            </a:r>
            <a:r>
              <a:rPr lang="fr-FR" sz="1300" i="1" dirty="0">
                <a:solidFill>
                  <a:srgbClr val="222222"/>
                </a:solidFill>
                <a:effectLst/>
                <a:latin typeface="Arial Narrow" panose="020B0604020202020204" pitchFamily="34" charset="0"/>
                <a:cs typeface="Arial Narrow" panose="020B0604020202020204" pitchFamily="34" charset="0"/>
              </a:rPr>
              <a:t> by the </a:t>
            </a:r>
            <a:r>
              <a:rPr lang="fr-FR" sz="1300" i="1" dirty="0" err="1">
                <a:solidFill>
                  <a:srgbClr val="222222"/>
                </a:solidFill>
                <a:effectLst/>
                <a:latin typeface="Arial Narrow" panose="020B0604020202020204" pitchFamily="34" charset="0"/>
                <a:cs typeface="Arial Narrow" panose="020B0604020202020204" pitchFamily="34" charset="0"/>
              </a:rPr>
              <a:t>European</a:t>
            </a:r>
            <a:r>
              <a:rPr lang="fr-FR" sz="1300" i="1" dirty="0">
                <a:solidFill>
                  <a:srgbClr val="222222"/>
                </a:solidFill>
                <a:effectLst/>
                <a:latin typeface="Arial Narrow" panose="020B0604020202020204" pitchFamily="34" charset="0"/>
                <a:cs typeface="Arial Narrow" panose="020B0604020202020204" pitchFamily="34" charset="0"/>
              </a:rPr>
              <a:t> Union (EU).</a:t>
            </a:r>
            <a:r>
              <a:rPr lang="fr-FR" sz="1300" i="1" dirty="0" err="1">
                <a:solidFill>
                  <a:srgbClr val="222222"/>
                </a:solidFill>
                <a:effectLst/>
                <a:latin typeface="Arial Narrow" panose="020B0604020202020204" pitchFamily="34" charset="0"/>
                <a:cs typeface="Arial Narrow" panose="020B0604020202020204" pitchFamily="34" charset="0"/>
              </a:rPr>
              <a:t>Views</a:t>
            </a:r>
            <a:r>
              <a:rPr lang="fr-FR" sz="1300" i="1" dirty="0">
                <a:solidFill>
                  <a:srgbClr val="222222"/>
                </a:solidFill>
                <a:effectLst/>
                <a:latin typeface="Arial Narrow" panose="020B0604020202020204" pitchFamily="34" charset="0"/>
                <a:cs typeface="Arial Narrow" panose="020B0604020202020204" pitchFamily="34" charset="0"/>
              </a:rPr>
              <a:t> and opinions </a:t>
            </a:r>
            <a:r>
              <a:rPr lang="fr-FR" sz="1300" i="1" dirty="0" err="1">
                <a:solidFill>
                  <a:srgbClr val="222222"/>
                </a:solidFill>
                <a:effectLst/>
                <a:latin typeface="Arial Narrow" panose="020B0604020202020204" pitchFamily="34" charset="0"/>
                <a:cs typeface="Arial Narrow" panose="020B0604020202020204" pitchFamily="34" charset="0"/>
              </a:rPr>
              <a:t>expressed</a:t>
            </a:r>
            <a:r>
              <a:rPr lang="fr-FR" sz="1300" i="1" dirty="0">
                <a:solidFill>
                  <a:srgbClr val="222222"/>
                </a:solidFill>
                <a:effectLst/>
                <a:latin typeface="Arial Narrow" panose="020B0604020202020204" pitchFamily="34" charset="0"/>
                <a:cs typeface="Arial Narrow" panose="020B0604020202020204" pitchFamily="34" charset="0"/>
              </a:rPr>
              <a:t> are </a:t>
            </a:r>
            <a:r>
              <a:rPr lang="fr-FR" sz="1300" i="1" dirty="0" err="1">
                <a:solidFill>
                  <a:srgbClr val="222222"/>
                </a:solidFill>
                <a:effectLst/>
                <a:latin typeface="Arial Narrow" panose="020B0604020202020204" pitchFamily="34" charset="0"/>
                <a:cs typeface="Arial Narrow" panose="020B0604020202020204" pitchFamily="34" charset="0"/>
              </a:rPr>
              <a:t>however</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those</a:t>
            </a:r>
            <a:r>
              <a:rPr lang="fr-FR" sz="1300" i="1" dirty="0">
                <a:solidFill>
                  <a:srgbClr val="222222"/>
                </a:solidFill>
                <a:effectLst/>
                <a:latin typeface="Arial Narrow" panose="020B0604020202020204" pitchFamily="34" charset="0"/>
                <a:cs typeface="Arial Narrow" panose="020B0604020202020204" pitchFamily="34" charset="0"/>
              </a:rPr>
              <a:t> of the </a:t>
            </a:r>
            <a:r>
              <a:rPr lang="fr-FR" sz="1300" i="1" dirty="0" err="1">
                <a:solidFill>
                  <a:srgbClr val="222222"/>
                </a:solidFill>
                <a:effectLst/>
                <a:latin typeface="Arial Narrow" panose="020B0604020202020204" pitchFamily="34" charset="0"/>
                <a:cs typeface="Arial Narrow" panose="020B0604020202020204" pitchFamily="34" charset="0"/>
              </a:rPr>
              <a:t>author</a:t>
            </a:r>
            <a:r>
              <a:rPr lang="fr-FR" sz="1300" i="1" dirty="0">
                <a:solidFill>
                  <a:srgbClr val="222222"/>
                </a:solidFill>
                <a:effectLst/>
                <a:latin typeface="Arial Narrow" panose="020B0604020202020204" pitchFamily="34" charset="0"/>
                <a:cs typeface="Arial Narrow" panose="020B0604020202020204" pitchFamily="34" charset="0"/>
              </a:rPr>
              <a:t>(s) </a:t>
            </a:r>
            <a:r>
              <a:rPr lang="fr-FR" sz="1300" i="1" dirty="0" err="1">
                <a:solidFill>
                  <a:srgbClr val="222222"/>
                </a:solidFill>
                <a:effectLst/>
                <a:latin typeface="Arial Narrow" panose="020B0604020202020204" pitchFamily="34" charset="0"/>
                <a:cs typeface="Arial Narrow" panose="020B0604020202020204" pitchFamily="34" charset="0"/>
              </a:rPr>
              <a:t>only</a:t>
            </a:r>
            <a:r>
              <a:rPr lang="fr-FR" sz="1300" i="1" dirty="0">
                <a:solidFill>
                  <a:srgbClr val="222222"/>
                </a:solidFill>
                <a:effectLst/>
                <a:latin typeface="Arial Narrow" panose="020B0604020202020204" pitchFamily="34" charset="0"/>
                <a:cs typeface="Arial Narrow" panose="020B0604020202020204" pitchFamily="34" charset="0"/>
              </a:rPr>
              <a:t> and do not </a:t>
            </a:r>
            <a:r>
              <a:rPr lang="fr-FR" sz="1300" i="1" dirty="0" err="1">
                <a:solidFill>
                  <a:srgbClr val="222222"/>
                </a:solidFill>
                <a:effectLst/>
                <a:latin typeface="Arial Narrow" panose="020B0604020202020204" pitchFamily="34" charset="0"/>
                <a:cs typeface="Arial Narrow" panose="020B0604020202020204" pitchFamily="34" charset="0"/>
              </a:rPr>
              <a:t>necessarily</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reflect</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those</a:t>
            </a:r>
            <a:r>
              <a:rPr lang="fr-FR" sz="1300" i="1" dirty="0">
                <a:solidFill>
                  <a:srgbClr val="222222"/>
                </a:solidFill>
                <a:effectLst/>
                <a:latin typeface="Arial Narrow" panose="020B0604020202020204" pitchFamily="34" charset="0"/>
                <a:cs typeface="Arial Narrow" panose="020B0604020202020204" pitchFamily="34" charset="0"/>
              </a:rPr>
              <a:t> of the EU or </a:t>
            </a:r>
            <a:r>
              <a:rPr lang="fr-FR" sz="1300" i="1" dirty="0" err="1">
                <a:solidFill>
                  <a:srgbClr val="222222"/>
                </a:solidFill>
                <a:effectLst/>
                <a:latin typeface="Arial Narrow" panose="020B0604020202020204" pitchFamily="34" charset="0"/>
                <a:cs typeface="Arial Narrow" panose="020B0604020202020204" pitchFamily="34" charset="0"/>
              </a:rPr>
              <a:t>European</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Research</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Executive</a:t>
            </a:r>
            <a:r>
              <a:rPr lang="fr-FR" sz="1300" i="1" dirty="0">
                <a:solidFill>
                  <a:srgbClr val="222222"/>
                </a:solidFill>
                <a:effectLst/>
                <a:latin typeface="Arial Narrow" panose="020B0604020202020204" pitchFamily="34" charset="0"/>
                <a:cs typeface="Arial Narrow" panose="020B0604020202020204" pitchFamily="34" charset="0"/>
              </a:rPr>
              <a:t> Agency (REA). </a:t>
            </a:r>
            <a:r>
              <a:rPr lang="fr-FR" sz="1300" i="1" dirty="0" err="1">
                <a:solidFill>
                  <a:srgbClr val="222222"/>
                </a:solidFill>
                <a:effectLst/>
                <a:latin typeface="Arial Narrow" panose="020B0604020202020204" pitchFamily="34" charset="0"/>
                <a:cs typeface="Arial Narrow" panose="020B0604020202020204" pitchFamily="34" charset="0"/>
              </a:rPr>
              <a:t>Neither</a:t>
            </a:r>
            <a:r>
              <a:rPr lang="fr-FR" sz="1300" i="1" dirty="0">
                <a:solidFill>
                  <a:srgbClr val="222222"/>
                </a:solidFill>
                <a:effectLst/>
                <a:latin typeface="Arial Narrow" panose="020B0604020202020204" pitchFamily="34" charset="0"/>
                <a:cs typeface="Arial Narrow" panose="020B0604020202020204" pitchFamily="34" charset="0"/>
              </a:rPr>
              <a:t> the EU </a:t>
            </a:r>
            <a:r>
              <a:rPr lang="fr-FR" sz="1300" i="1" dirty="0" err="1">
                <a:solidFill>
                  <a:srgbClr val="222222"/>
                </a:solidFill>
                <a:effectLst/>
                <a:latin typeface="Arial Narrow" panose="020B0604020202020204" pitchFamily="34" charset="0"/>
                <a:cs typeface="Arial Narrow" panose="020B0604020202020204" pitchFamily="34" charset="0"/>
              </a:rPr>
              <a:t>nor</a:t>
            </a:r>
            <a:r>
              <a:rPr lang="fr-FR" sz="1300" i="1" dirty="0">
                <a:solidFill>
                  <a:srgbClr val="222222"/>
                </a:solidFill>
                <a:effectLst/>
                <a:latin typeface="Arial Narrow" panose="020B0604020202020204" pitchFamily="34" charset="0"/>
                <a:cs typeface="Arial Narrow" panose="020B0604020202020204" pitchFamily="34" charset="0"/>
              </a:rPr>
              <a:t> the REA can </a:t>
            </a:r>
            <a:r>
              <a:rPr lang="fr-FR" sz="1300" i="1" dirty="0" err="1">
                <a:solidFill>
                  <a:srgbClr val="222222"/>
                </a:solidFill>
                <a:effectLst/>
                <a:latin typeface="Arial Narrow" panose="020B0604020202020204" pitchFamily="34" charset="0"/>
                <a:cs typeface="Arial Narrow" panose="020B0604020202020204" pitchFamily="34" charset="0"/>
              </a:rPr>
              <a:t>be</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held</a:t>
            </a:r>
            <a:r>
              <a:rPr lang="fr-FR" sz="1300" i="1" dirty="0">
                <a:solidFill>
                  <a:srgbClr val="222222"/>
                </a:solidFill>
                <a:effectLst/>
                <a:latin typeface="Arial Narrow" panose="020B0604020202020204" pitchFamily="34" charset="0"/>
                <a:cs typeface="Arial Narrow" panose="020B0604020202020204" pitchFamily="34" charset="0"/>
              </a:rPr>
              <a:t> </a:t>
            </a:r>
            <a:r>
              <a:rPr lang="fr-FR" sz="1300" i="1" dirty="0" err="1">
                <a:solidFill>
                  <a:srgbClr val="222222"/>
                </a:solidFill>
                <a:effectLst/>
                <a:latin typeface="Arial Narrow" panose="020B0604020202020204" pitchFamily="34" charset="0"/>
                <a:cs typeface="Arial Narrow" panose="020B0604020202020204" pitchFamily="34" charset="0"/>
              </a:rPr>
              <a:t>responsible</a:t>
            </a:r>
            <a:r>
              <a:rPr lang="fr-FR" sz="1300" i="1" dirty="0">
                <a:solidFill>
                  <a:srgbClr val="222222"/>
                </a:solidFill>
                <a:effectLst/>
                <a:latin typeface="Arial Narrow" panose="020B0604020202020204" pitchFamily="34" charset="0"/>
                <a:cs typeface="Arial Narrow" panose="020B0604020202020204" pitchFamily="34" charset="0"/>
              </a:rPr>
              <a:t> for </a:t>
            </a:r>
            <a:r>
              <a:rPr lang="fr-FR" sz="1300" i="1" dirty="0" err="1">
                <a:solidFill>
                  <a:srgbClr val="222222"/>
                </a:solidFill>
                <a:effectLst/>
                <a:latin typeface="Arial Narrow" panose="020B0604020202020204" pitchFamily="34" charset="0"/>
                <a:cs typeface="Arial Narrow" panose="020B0604020202020204" pitchFamily="34" charset="0"/>
              </a:rPr>
              <a:t>them</a:t>
            </a:r>
            <a:r>
              <a:rPr lang="fr-FR" sz="1300" i="1" dirty="0">
                <a:solidFill>
                  <a:srgbClr val="222222"/>
                </a:solidFill>
                <a:effectLst/>
                <a:latin typeface="Arial Narrow" panose="020B0604020202020204" pitchFamily="34" charset="0"/>
                <a:cs typeface="Arial Narrow" panose="020B0604020202020204" pitchFamily="34" charset="0"/>
              </a:rPr>
              <a:t>. </a:t>
            </a:r>
            <a:endParaRPr lang="fr-FR" sz="1300" i="1" dirty="0">
              <a:latin typeface="Arial Narrow" panose="020B0604020202020204" pitchFamily="34" charset="0"/>
              <a:cs typeface="Arial Narrow" panose="020B0604020202020204" pitchFamily="34" charset="0"/>
            </a:endParaRPr>
          </a:p>
        </p:txBody>
      </p:sp>
      <p:pic>
        <p:nvPicPr>
          <p:cNvPr id="2" name="Picture 1">
            <a:extLst>
              <a:ext uri="{FF2B5EF4-FFF2-40B4-BE49-F238E27FC236}">
                <a16:creationId xmlns:a16="http://schemas.microsoft.com/office/drawing/2014/main" id="{61ECCE31-61C7-CB25-F023-02CD935EFDE4}"/>
              </a:ext>
            </a:extLst>
          </p:cNvPr>
          <p:cNvPicPr>
            <a:picLocks noChangeAspect="1"/>
          </p:cNvPicPr>
          <p:nvPr userDrawn="1"/>
        </p:nvPicPr>
        <p:blipFill>
          <a:blip r:embed="rId4"/>
          <a:stretch>
            <a:fillRect/>
          </a:stretch>
        </p:blipFill>
        <p:spPr>
          <a:xfrm>
            <a:off x="3204495" y="66415"/>
            <a:ext cx="5870957" cy="1603387"/>
          </a:xfrm>
          <a:prstGeom prst="rect">
            <a:avLst/>
          </a:prstGeom>
        </p:spPr>
      </p:pic>
      <p:grpSp>
        <p:nvGrpSpPr>
          <p:cNvPr id="9" name="Gruppieren 8">
            <a:extLst>
              <a:ext uri="{FF2B5EF4-FFF2-40B4-BE49-F238E27FC236}">
                <a16:creationId xmlns:a16="http://schemas.microsoft.com/office/drawing/2014/main" id="{7EADB030-2273-7E64-2626-327F71EBBBD7}"/>
              </a:ext>
            </a:extLst>
          </p:cNvPr>
          <p:cNvGrpSpPr/>
          <p:nvPr userDrawn="1"/>
        </p:nvGrpSpPr>
        <p:grpSpPr>
          <a:xfrm>
            <a:off x="1883273" y="2361104"/>
            <a:ext cx="8418150" cy="2938011"/>
            <a:chOff x="1983850" y="2344594"/>
            <a:chExt cx="8418150" cy="2938011"/>
          </a:xfrm>
        </p:grpSpPr>
        <p:pic>
          <p:nvPicPr>
            <p:cNvPr id="3" name="Picture 2" descr="A blue flag with yellow stars&#10;&#10;Description automatically generated">
              <a:extLst>
                <a:ext uri="{FF2B5EF4-FFF2-40B4-BE49-F238E27FC236}">
                  <a16:creationId xmlns:a16="http://schemas.microsoft.com/office/drawing/2014/main" id="{D4A43860-7624-8AEE-4CF0-83046CB61EAE}"/>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7628314" y="2472343"/>
              <a:ext cx="2773686" cy="2810262"/>
            </a:xfrm>
            <a:prstGeom prst="rect">
              <a:avLst/>
            </a:prstGeom>
          </p:spPr>
        </p:pic>
        <p:pic>
          <p:nvPicPr>
            <p:cNvPr id="8" name="Grafik 7" descr="Ein Bild, das Grafiken, Grafikdesign, Schrift, Kunst enthält.&#10;&#10;Automatisch generierte Beschreibung">
              <a:extLst>
                <a:ext uri="{FF2B5EF4-FFF2-40B4-BE49-F238E27FC236}">
                  <a16:creationId xmlns:a16="http://schemas.microsoft.com/office/drawing/2014/main" id="{2DC93A90-17AD-A3AD-FE0C-26ACE30C1D6B}"/>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983850" y="2344594"/>
              <a:ext cx="5406969" cy="2887349"/>
            </a:xfrm>
            <a:prstGeom prst="rect">
              <a:avLst/>
            </a:prstGeom>
          </p:spPr>
        </p:pic>
      </p:grpSp>
    </p:spTree>
    <p:extLst>
      <p:ext uri="{BB962C8B-B14F-4D97-AF65-F5344CB8AC3E}">
        <p14:creationId xmlns:p14="http://schemas.microsoft.com/office/powerpoint/2010/main" val="2300119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PhAnim="0" preserve="1" userDrawn="1">
  <p:cSld name="Title Slide">
    <p:spTree>
      <p:nvGrpSpPr>
        <p:cNvPr id="1" name=""/>
        <p:cNvGrpSpPr/>
        <p:nvPr/>
      </p:nvGrpSpPr>
      <p:grpSpPr bwMode="auto">
        <a:xfrm>
          <a:off x="0" y="0"/>
          <a:ext cx="0" cy="0"/>
          <a:chOff x="0" y="0"/>
          <a:chExt cx="0" cy="0"/>
        </a:xfrm>
      </p:grpSpPr>
      <p:sp>
        <p:nvSpPr>
          <p:cNvPr id="2" name="Title 1"/>
          <p:cNvSpPr>
            <a:spLocks noGrp="1"/>
          </p:cNvSpPr>
          <p:nvPr>
            <p:ph type="ctrTitle"/>
          </p:nvPr>
        </p:nvSpPr>
        <p:spPr bwMode="auto">
          <a:xfrm>
            <a:off x="914400" y="1725348"/>
            <a:ext cx="10363200" cy="1829218"/>
          </a:xfrm>
          <a:prstGeom prst="rect">
            <a:avLst/>
          </a:prstGeom>
        </p:spPr>
        <p:txBody>
          <a:bodyPr anchor="b">
            <a:normAutofit/>
          </a:bodyPr>
          <a:lstStyle>
            <a:lvl1pPr algn="ctr">
              <a:defRPr sz="4400" b="0">
                <a:latin typeface="Arial"/>
                <a:cs typeface="Arial"/>
              </a:defRPr>
            </a:lvl1pPr>
          </a:lstStyle>
          <a:p>
            <a:pPr>
              <a:defRPr/>
            </a:pPr>
            <a:r>
              <a:rPr lang="en-US"/>
              <a:t>Click to edit Master title style</a:t>
            </a:r>
            <a:endParaRPr lang="en-GB"/>
          </a:p>
        </p:txBody>
      </p:sp>
      <p:sp>
        <p:nvSpPr>
          <p:cNvPr id="3" name="Subtitle 2"/>
          <p:cNvSpPr>
            <a:spLocks noGrp="1"/>
          </p:cNvSpPr>
          <p:nvPr>
            <p:ph type="subTitle" idx="1"/>
          </p:nvPr>
        </p:nvSpPr>
        <p:spPr bwMode="auto">
          <a:xfrm>
            <a:off x="1524000" y="3624340"/>
            <a:ext cx="9144000" cy="1297134"/>
          </a:xfrm>
        </p:spPr>
        <p:txBody>
          <a:bodyPr>
            <a:normAutofit/>
          </a:bodyPr>
          <a:lstStyle>
            <a:lvl1pPr marL="0" indent="0" algn="ctr">
              <a:buNone/>
              <a:defRPr sz="2800">
                <a:latin typeface="Arial"/>
                <a:cs typeface="Aria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pPr>
              <a:defRPr/>
            </a:pPr>
            <a:r>
              <a:rPr lang="en-US"/>
              <a:t>Click to edit Master subtitle style</a:t>
            </a:r>
            <a:endParaRPr lang="en-GB"/>
          </a:p>
        </p:txBody>
      </p:sp>
      <p:pic>
        <p:nvPicPr>
          <p:cNvPr id="12" name="Image 8"/>
          <p:cNvPicPr>
            <a:picLocks noChangeAspect="1"/>
          </p:cNvPicPr>
          <p:nvPr userDrawn="1"/>
        </p:nvPicPr>
        <p:blipFill>
          <a:blip r:embed="rId2"/>
          <a:stretch/>
        </p:blipFill>
        <p:spPr bwMode="auto">
          <a:xfrm flipV="1">
            <a:off x="-3" y="5648091"/>
            <a:ext cx="12192000" cy="1209909"/>
          </a:xfrm>
          <a:prstGeom prst="rect">
            <a:avLst/>
          </a:prstGeom>
        </p:spPr>
      </p:pic>
      <p:pic>
        <p:nvPicPr>
          <p:cNvPr id="13" name="Image 15"/>
          <p:cNvPicPr>
            <a:picLocks noChangeAspect="1"/>
          </p:cNvPicPr>
          <p:nvPr userDrawn="1"/>
        </p:nvPicPr>
        <p:blipFill>
          <a:blip r:embed="rId3"/>
          <a:stretch/>
        </p:blipFill>
        <p:spPr bwMode="auto">
          <a:xfrm>
            <a:off x="121709" y="5845679"/>
            <a:ext cx="3883465" cy="814732"/>
          </a:xfrm>
          <a:prstGeom prst="rect">
            <a:avLst/>
          </a:prstGeom>
        </p:spPr>
      </p:pic>
      <p:sp>
        <p:nvSpPr>
          <p:cNvPr id="15" name="Text Placeholder 14"/>
          <p:cNvSpPr>
            <a:spLocks noGrp="1"/>
          </p:cNvSpPr>
          <p:nvPr>
            <p:ph type="body" sz="quarter" idx="11" hasCustomPrompt="1"/>
          </p:nvPr>
        </p:nvSpPr>
        <p:spPr bwMode="auto">
          <a:xfrm>
            <a:off x="7344834" y="4971770"/>
            <a:ext cx="3932767" cy="606425"/>
          </a:xfrm>
        </p:spPr>
        <p:txBody>
          <a:bodyPr>
            <a:normAutofit/>
          </a:bodyPr>
          <a:lstStyle>
            <a:lvl1pPr marL="0" indent="0" algn="r">
              <a:buNone/>
              <a:defRPr sz="1600" i="1"/>
            </a:lvl1pPr>
          </a:lstStyle>
          <a:p>
            <a:pPr lvl="0">
              <a:defRPr/>
            </a:pPr>
            <a:r>
              <a:rPr lang="it-IT"/>
              <a:t>Author(s) Name(s) and Affiliation(s)</a:t>
            </a:r>
            <a:endParaRPr lang="en-GB"/>
          </a:p>
        </p:txBody>
      </p:sp>
      <p:sp>
        <p:nvSpPr>
          <p:cNvPr id="17" name="TextBox 16"/>
          <p:cNvSpPr txBox="1"/>
          <p:nvPr userDrawn="1"/>
        </p:nvSpPr>
        <p:spPr bwMode="auto">
          <a:xfrm>
            <a:off x="-78301" y="6680049"/>
            <a:ext cx="12471636" cy="207749"/>
          </a:xfrm>
          <a:prstGeom prst="rect">
            <a:avLst/>
          </a:prstGeom>
          <a:noFill/>
        </p:spPr>
        <p:txBody>
          <a:bodyPr wrap="square">
            <a:spAutoFit/>
          </a:bodyPr>
          <a:lstStyle/>
          <a:p>
            <a:pPr>
              <a:defRPr/>
            </a:pPr>
            <a:r>
              <a:rPr lang="en-US" sz="750" i="0" u="none" strike="noStrike" cap="none">
                <a:ln>
                  <a:noFill/>
                </a:ln>
                <a:solidFill>
                  <a:srgbClr val="FFFEEE"/>
                </a:solidFill>
                <a:latin typeface="Arial Narrow"/>
                <a:cs typeface="Arial"/>
              </a:rPr>
              <a:t>Funded by the European Union (EU). Views and opinions expressed are however those of the author only and do not necessarily reflect those of the EU or European Research Executive Agency (REA). Neither the EU nor the REA can be held responsible for them.</a:t>
            </a:r>
            <a:endParaRPr lang="en-GB" sz="750">
              <a:latin typeface="Arial Narrow"/>
              <a:cs typeface="Arial"/>
            </a:endParaRPr>
          </a:p>
        </p:txBody>
      </p:sp>
      <p:pic>
        <p:nvPicPr>
          <p:cNvPr id="7" name="Image 3"/>
          <p:cNvPicPr>
            <a:picLocks noChangeAspect="1"/>
          </p:cNvPicPr>
          <p:nvPr userDrawn="1"/>
        </p:nvPicPr>
        <p:blipFill>
          <a:blip r:embed="rId4"/>
          <a:stretch/>
        </p:blipFill>
        <p:spPr bwMode="auto">
          <a:xfrm>
            <a:off x="-3" y="1163988"/>
            <a:ext cx="12192000" cy="606547"/>
          </a:xfrm>
          <a:prstGeom prst="rect">
            <a:avLst/>
          </a:prstGeom>
          <a:effectLst>
            <a:outerShdw blurRad="305097" dist="228600" dir="5400000" sx="105000" sy="105000" algn="t" rotWithShape="0">
              <a:prstClr val="black">
                <a:alpha val="23000"/>
              </a:prstClr>
            </a:outerShdw>
          </a:effectLst>
        </p:spPr>
      </p:pic>
      <p:pic>
        <p:nvPicPr>
          <p:cNvPr id="8" name="Image 20"/>
          <p:cNvPicPr>
            <a:picLocks noChangeAspect="1"/>
          </p:cNvPicPr>
          <p:nvPr userDrawn="1"/>
        </p:nvPicPr>
        <p:blipFill>
          <a:blip r:embed="rId5"/>
          <a:srcRect b="6272"/>
          <a:stretch/>
        </p:blipFill>
        <p:spPr bwMode="auto">
          <a:xfrm>
            <a:off x="91440" y="155448"/>
            <a:ext cx="2263140" cy="1132578"/>
          </a:xfrm>
          <a:prstGeom prst="rect">
            <a:avLst/>
          </a:prstGeom>
          <a:noFill/>
        </p:spPr>
      </p:pic>
    </p:spTree>
    <p:extLst>
      <p:ext uri="{BB962C8B-B14F-4D97-AF65-F5344CB8AC3E}">
        <p14:creationId xmlns:p14="http://schemas.microsoft.com/office/powerpoint/2010/main" val="350478291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PhAnim="0" preserve="1" userDrawn="1">
  <p:cSld name="Title and Content">
    <p:spTree>
      <p:nvGrpSpPr>
        <p:cNvPr id="1" name=""/>
        <p:cNvGrpSpPr/>
        <p:nvPr/>
      </p:nvGrpSpPr>
      <p:grpSpPr bwMode="auto">
        <a:xfrm>
          <a:off x="0" y="0"/>
          <a:ext cx="0" cy="0"/>
          <a:chOff x="0" y="0"/>
          <a:chExt cx="0" cy="0"/>
        </a:xfrm>
      </p:grpSpPr>
      <p:sp>
        <p:nvSpPr>
          <p:cNvPr id="3" name="Content Placeholder 2"/>
          <p:cNvSpPr>
            <a:spLocks noGrp="1"/>
          </p:cNvSpPr>
          <p:nvPr>
            <p:ph idx="1"/>
          </p:nvPr>
        </p:nvSpPr>
        <p:spPr bwMode="auto"/>
        <p:txBody>
          <a:bodyPr/>
          <a:lstStyle>
            <a:lvl1pPr>
              <a:defRPr sz="2400">
                <a:latin typeface="Arial"/>
                <a:cs typeface="Arial"/>
              </a:defRPr>
            </a:lvl1pPr>
            <a:lvl2pPr>
              <a:defRPr sz="2000">
                <a:latin typeface="Arial"/>
                <a:cs typeface="Arial"/>
              </a:defRPr>
            </a:lvl2pPr>
            <a:lvl3pPr>
              <a:defRPr sz="1800">
                <a:latin typeface="Arial"/>
                <a:cs typeface="Arial"/>
              </a:defRPr>
            </a:lvl3pPr>
            <a:lvl4pPr>
              <a:defRPr sz="1600">
                <a:latin typeface="Arial"/>
                <a:cs typeface="Arial"/>
              </a:defRPr>
            </a:lvl4pPr>
            <a:lvl5pPr>
              <a:defRPr sz="1400">
                <a:latin typeface="Arial"/>
                <a:cs typeface="Arial"/>
              </a:defRPr>
            </a:lvl5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endParaRPr/>
          </a:p>
        </p:txBody>
      </p:sp>
      <p:sp>
        <p:nvSpPr>
          <p:cNvPr id="4" name="Titel 3"/>
          <p:cNvSpPr>
            <a:spLocks noGrp="1"/>
          </p:cNvSpPr>
          <p:nvPr>
            <p:ph type="title"/>
          </p:nvPr>
        </p:nvSpPr>
        <p:spPr bwMode="auto"/>
        <p:txBody>
          <a:bodyPr/>
          <a:lstStyle/>
          <a:p>
            <a:pPr>
              <a:defRPr/>
            </a:pPr>
            <a:r>
              <a:rPr lang="de-DE"/>
              <a:t>Mastertitelformat bearbeiten</a:t>
            </a:r>
            <a:endParaRPr lang="en-GB"/>
          </a:p>
        </p:txBody>
      </p:sp>
      <p:sp>
        <p:nvSpPr>
          <p:cNvPr id="8" name="Datumsplatzhalter 7"/>
          <p:cNvSpPr>
            <a:spLocks noGrp="1"/>
          </p:cNvSpPr>
          <p:nvPr>
            <p:ph type="dt" sz="half" idx="11"/>
          </p:nvPr>
        </p:nvSpPr>
        <p:spPr bwMode="auto"/>
        <p:txBody>
          <a:bodyPr/>
          <a:lstStyle/>
          <a:p>
            <a:pPr>
              <a:defRPr/>
            </a:pPr>
            <a:r>
              <a:rPr lang="en-US"/>
              <a:t>13/10/2026</a:t>
            </a:r>
            <a:endParaRPr lang="en-GB"/>
          </a:p>
        </p:txBody>
      </p:sp>
      <p:sp>
        <p:nvSpPr>
          <p:cNvPr id="10" name="Fußzeilenplatzhalter 9"/>
          <p:cNvSpPr>
            <a:spLocks noGrp="1"/>
          </p:cNvSpPr>
          <p:nvPr>
            <p:ph type="ftr" sz="quarter" idx="12"/>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11" name="Foliennummernplatzhalter 10"/>
          <p:cNvSpPr>
            <a:spLocks noGrp="1"/>
          </p:cNvSpPr>
          <p:nvPr>
            <p:ph type="sldNum" sz="quarter" idx="13"/>
          </p:nvPr>
        </p:nvSpPr>
        <p:spPr bwMode="auto"/>
        <p:txBody>
          <a:bodyPr/>
          <a:lstStyle/>
          <a:p>
            <a:pPr>
              <a:defRPr/>
            </a:pPr>
            <a:fld id="{005C7FBA-D4E9-46CA-9321-3ADA2E368FCD}" type="slidenum">
              <a:rPr lang="en-GB"/>
              <a:t>‹#›</a:t>
            </a:fld>
            <a:endParaRPr lang="en-GB"/>
          </a:p>
        </p:txBody>
      </p:sp>
      <p:pic>
        <p:nvPicPr>
          <p:cNvPr id="12" name="Image 20"/>
          <p:cNvPicPr>
            <a:picLocks noChangeAspect="1"/>
          </p:cNvPicPr>
          <p:nvPr userDrawn="1"/>
        </p:nvPicPr>
        <p:blipFill>
          <a:blip r:embed="rId2"/>
          <a:stretch/>
        </p:blipFill>
        <p:spPr bwMode="auto">
          <a:xfrm>
            <a:off x="91440" y="155448"/>
            <a:ext cx="2263140" cy="1208380"/>
          </a:xfrm>
          <a:prstGeom prst="rect">
            <a:avLst/>
          </a:prstGeom>
          <a:noFill/>
        </p:spPr>
      </p:pic>
    </p:spTree>
    <p:extLst>
      <p:ext uri="{BB962C8B-B14F-4D97-AF65-F5344CB8AC3E}">
        <p14:creationId xmlns:p14="http://schemas.microsoft.com/office/powerpoint/2010/main" val="39993781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PhAnim="0" preserve="1" userDrawn="1">
  <p:cSld name="Section Header">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8195" y="1735554"/>
            <a:ext cx="10515600" cy="2386250"/>
          </a:xfrm>
          <a:prstGeom prst="rect">
            <a:avLst/>
          </a:prstGeom>
        </p:spPr>
        <p:txBody>
          <a:bodyPr anchor="b">
            <a:normAutofit/>
          </a:bodyPr>
          <a:lstStyle>
            <a:lvl1pPr algn="ctr">
              <a:defRPr sz="4000"/>
            </a:lvl1pPr>
          </a:lstStyle>
          <a:p>
            <a:pPr>
              <a:defRPr/>
            </a:pPr>
            <a:r>
              <a:rPr lang="en-US"/>
              <a:t>Click to edit Master title style</a:t>
            </a:r>
          </a:p>
        </p:txBody>
      </p:sp>
      <p:sp>
        <p:nvSpPr>
          <p:cNvPr id="3" name="Text Placeholder 2"/>
          <p:cNvSpPr>
            <a:spLocks noGrp="1"/>
          </p:cNvSpPr>
          <p:nvPr>
            <p:ph type="body" idx="1"/>
          </p:nvPr>
        </p:nvSpPr>
        <p:spPr bwMode="auto">
          <a:xfrm>
            <a:off x="838195" y="4130257"/>
            <a:ext cx="10515600" cy="1500187"/>
          </a:xfrm>
        </p:spPr>
        <p:txBody>
          <a:bodyPr>
            <a:normAutofit/>
          </a:bodyPr>
          <a:lstStyle>
            <a:lvl1pPr marL="0" indent="0" algn="ctr">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defRPr/>
            </a:pPr>
            <a:r>
              <a:rPr lang="en-US"/>
              <a:t>Click to edit Master text styles</a:t>
            </a:r>
            <a:endParaRPr/>
          </a:p>
        </p:txBody>
      </p:sp>
      <p:pic>
        <p:nvPicPr>
          <p:cNvPr id="9" name="Image 3"/>
          <p:cNvPicPr>
            <a:picLocks noChangeAspect="1"/>
          </p:cNvPicPr>
          <p:nvPr userDrawn="1"/>
        </p:nvPicPr>
        <p:blipFill>
          <a:blip r:embed="rId2"/>
          <a:stretch/>
        </p:blipFill>
        <p:spPr bwMode="auto">
          <a:xfrm>
            <a:off x="0" y="1024551"/>
            <a:ext cx="12192000" cy="606547"/>
          </a:xfrm>
          <a:prstGeom prst="rect">
            <a:avLst/>
          </a:prstGeom>
          <a:effectLst>
            <a:outerShdw blurRad="305097" dist="228600" dir="5400000" sx="105000" sy="105000" algn="t" rotWithShape="0">
              <a:prstClr val="black">
                <a:alpha val="16000"/>
              </a:prstClr>
            </a:outerShdw>
          </a:effectLst>
        </p:spPr>
      </p:pic>
      <p:sp>
        <p:nvSpPr>
          <p:cNvPr id="14" name="Rectangle 13"/>
          <p:cNvSpPr/>
          <p:nvPr userDrawn="1"/>
        </p:nvSpPr>
        <p:spPr bwMode="auto">
          <a:xfrm>
            <a:off x="2393795" y="865736"/>
            <a:ext cx="9798207" cy="18032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sz="1800"/>
          </a:p>
        </p:txBody>
      </p:sp>
      <p:pic>
        <p:nvPicPr>
          <p:cNvPr id="17" name="Image 14"/>
          <p:cNvPicPr>
            <a:picLocks noChangeAspect="1"/>
          </p:cNvPicPr>
          <p:nvPr userDrawn="1"/>
        </p:nvPicPr>
        <p:blipFill>
          <a:blip r:embed="rId3"/>
          <a:stretch/>
        </p:blipFill>
        <p:spPr bwMode="auto">
          <a:xfrm>
            <a:off x="0" y="5760000"/>
            <a:ext cx="12192000" cy="400550"/>
          </a:xfrm>
          <a:prstGeom prst="rect">
            <a:avLst/>
          </a:prstGeom>
        </p:spPr>
      </p:pic>
      <p:sp>
        <p:nvSpPr>
          <p:cNvPr id="18" name="Rectangle 17"/>
          <p:cNvSpPr/>
          <p:nvPr userDrawn="1"/>
        </p:nvSpPr>
        <p:spPr bwMode="auto">
          <a:xfrm>
            <a:off x="-5" y="6169003"/>
            <a:ext cx="12192001" cy="688997"/>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sz="1800"/>
          </a:p>
        </p:txBody>
      </p:sp>
      <p:pic>
        <p:nvPicPr>
          <p:cNvPr id="16" name="Image 4"/>
          <p:cNvPicPr>
            <a:picLocks noChangeAspect="1"/>
          </p:cNvPicPr>
          <p:nvPr userDrawn="1"/>
        </p:nvPicPr>
        <p:blipFill>
          <a:blip r:embed="rId4"/>
          <a:stretch/>
        </p:blipFill>
        <p:spPr bwMode="auto">
          <a:xfrm>
            <a:off x="428256" y="6198905"/>
            <a:ext cx="2889510" cy="579121"/>
          </a:xfrm>
          <a:prstGeom prst="rect">
            <a:avLst/>
          </a:prstGeom>
        </p:spPr>
      </p:pic>
      <p:pic>
        <p:nvPicPr>
          <p:cNvPr id="4" name="Image 20"/>
          <p:cNvPicPr>
            <a:picLocks noChangeAspect="1"/>
          </p:cNvPicPr>
          <p:nvPr userDrawn="1"/>
        </p:nvPicPr>
        <p:blipFill>
          <a:blip r:embed="rId5"/>
          <a:stretch/>
        </p:blipFill>
        <p:spPr bwMode="auto">
          <a:xfrm>
            <a:off x="91440" y="155448"/>
            <a:ext cx="2263140" cy="1208380"/>
          </a:xfrm>
          <a:prstGeom prst="rect">
            <a:avLst/>
          </a:prstGeom>
          <a:noFill/>
        </p:spPr>
      </p:pic>
    </p:spTree>
    <p:extLst>
      <p:ext uri="{BB962C8B-B14F-4D97-AF65-F5344CB8AC3E}">
        <p14:creationId xmlns:p14="http://schemas.microsoft.com/office/powerpoint/2010/main" val="305872353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PhAnim="0" preserve="1" userDrawn="1">
  <p:cSld name="Two Content">
    <p:spTree>
      <p:nvGrpSpPr>
        <p:cNvPr id="1" name=""/>
        <p:cNvGrpSpPr/>
        <p:nvPr/>
      </p:nvGrpSpPr>
      <p:grpSpPr bwMode="auto">
        <a:xfrm>
          <a:off x="0" y="0"/>
          <a:ext cx="0" cy="0"/>
          <a:chOff x="0" y="0"/>
          <a:chExt cx="0" cy="0"/>
        </a:xfrm>
      </p:grpSpPr>
      <p:sp>
        <p:nvSpPr>
          <p:cNvPr id="3" name="Content Placeholder 2"/>
          <p:cNvSpPr>
            <a:spLocks noGrp="1"/>
          </p:cNvSpPr>
          <p:nvPr>
            <p:ph sz="half" idx="1"/>
          </p:nvPr>
        </p:nvSpPr>
        <p:spPr bwMode="auto">
          <a:xfrm>
            <a:off x="838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Content Placeholder 3"/>
          <p:cNvSpPr>
            <a:spLocks noGrp="1"/>
          </p:cNvSpPr>
          <p:nvPr>
            <p:ph sz="half" idx="2"/>
          </p:nvPr>
        </p:nvSpPr>
        <p:spPr bwMode="auto">
          <a:xfrm>
            <a:off x="6172200" y="1825625"/>
            <a:ext cx="5181600" cy="435133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6" name="Footer Placeholder 5"/>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7" name="Slide Number Placeholder 6"/>
          <p:cNvSpPr>
            <a:spLocks noGrp="1"/>
          </p:cNvSpPr>
          <p:nvPr>
            <p:ph type="sldNum" sz="quarter" idx="12"/>
          </p:nvPr>
        </p:nvSpPr>
        <p:spPr bwMode="auto"/>
        <p:txBody>
          <a:bodyPr/>
          <a:lstStyle/>
          <a:p>
            <a:pPr>
              <a:defRPr/>
            </a:pPr>
            <a:fld id="{005C7FBA-D4E9-46CA-9321-3ADA2E368FCD}" type="slidenum">
              <a:rPr lang="en-GB"/>
              <a:t>‹#›</a:t>
            </a:fld>
            <a:endParaRPr lang="en-GB"/>
          </a:p>
        </p:txBody>
      </p:sp>
      <p:sp>
        <p:nvSpPr>
          <p:cNvPr id="10" name="Title 1"/>
          <p:cNvSpPr>
            <a:spLocks noGrp="1"/>
          </p:cNvSpPr>
          <p:nvPr>
            <p:ph type="title"/>
          </p:nvPr>
        </p:nvSpPr>
        <p:spPr bwMode="auto">
          <a:xfrm>
            <a:off x="2355696" y="152484"/>
            <a:ext cx="7408824" cy="1325563"/>
          </a:xfrm>
          <a:prstGeom prst="rect">
            <a:avLst/>
          </a:prstGeom>
        </p:spPr>
        <p:txBody>
          <a:bodyPr>
            <a:normAutofit/>
          </a:bodyPr>
          <a:lstStyle>
            <a:lvl1pPr algn="ctr">
              <a:defRPr sz="3600">
                <a:latin typeface="Arial"/>
                <a:cs typeface="Arial"/>
              </a:defRPr>
            </a:lvl1pPr>
          </a:lstStyle>
          <a:p>
            <a:pPr>
              <a:defRPr/>
            </a:pPr>
            <a:r>
              <a:rPr lang="en-US"/>
              <a:t>Click to edit Master title style</a:t>
            </a:r>
            <a:endParaRPr/>
          </a:p>
        </p:txBody>
      </p:sp>
      <p:sp>
        <p:nvSpPr>
          <p:cNvPr id="2" name="Datumsplatzhalter 7">
            <a:extLst>
              <a:ext uri="{FF2B5EF4-FFF2-40B4-BE49-F238E27FC236}">
                <a16:creationId xmlns:a16="http://schemas.microsoft.com/office/drawing/2014/main" id="{B782B6D9-3FF0-E79C-CE47-D62CBFE2B9C6}"/>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40721724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PhAnim="0" preserve="1" userDrawn="1">
  <p:cSld name="Comparison">
    <p:spTree>
      <p:nvGrpSpPr>
        <p:cNvPr id="1" name=""/>
        <p:cNvGrpSpPr/>
        <p:nvPr/>
      </p:nvGrpSpPr>
      <p:grpSpPr bwMode="auto">
        <a:xfrm>
          <a:off x="0" y="0"/>
          <a:ext cx="0" cy="0"/>
          <a:chOff x="0" y="0"/>
          <a:chExt cx="0" cy="0"/>
        </a:xfrm>
      </p:grpSpPr>
      <p:sp>
        <p:nvSpPr>
          <p:cNvPr id="3" name="Text Placeholder 2"/>
          <p:cNvSpPr>
            <a:spLocks noGrp="1"/>
          </p:cNvSpPr>
          <p:nvPr>
            <p:ph type="body" idx="1"/>
          </p:nvPr>
        </p:nvSpPr>
        <p:spPr bwMode="auto">
          <a:xfrm>
            <a:off x="839789"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839789" y="2505074"/>
            <a:ext cx="5157787"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5" name="Text Placeholder 4"/>
          <p:cNvSpPr>
            <a:spLocks noGrp="1"/>
          </p:cNvSpPr>
          <p:nvPr>
            <p:ph type="body" sz="quarter" idx="3"/>
          </p:nvPr>
        </p:nvSpPr>
        <p:spPr bwMode="auto">
          <a:xfrm>
            <a:off x="6172201"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6" name="Content Placeholder 5"/>
          <p:cNvSpPr>
            <a:spLocks noGrp="1"/>
          </p:cNvSpPr>
          <p:nvPr>
            <p:ph sz="quarter" idx="4"/>
          </p:nvPr>
        </p:nvSpPr>
        <p:spPr bwMode="auto">
          <a:xfrm>
            <a:off x="6172201" y="2505074"/>
            <a:ext cx="5183188"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8" name="Footer Placeholder 7"/>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9" name="Slide Number Placeholder 8"/>
          <p:cNvSpPr>
            <a:spLocks noGrp="1"/>
          </p:cNvSpPr>
          <p:nvPr>
            <p:ph type="sldNum" sz="quarter" idx="12"/>
          </p:nvPr>
        </p:nvSpPr>
        <p:spPr bwMode="auto"/>
        <p:txBody>
          <a:bodyPr/>
          <a:lstStyle/>
          <a:p>
            <a:pPr>
              <a:defRPr/>
            </a:pPr>
            <a:fld id="{005C7FBA-D4E9-46CA-9321-3ADA2E368FCD}" type="slidenum">
              <a:rPr lang="en-GB"/>
              <a:t>‹#›</a:t>
            </a:fld>
            <a:endParaRPr lang="en-GB"/>
          </a:p>
        </p:txBody>
      </p:sp>
      <p:sp>
        <p:nvSpPr>
          <p:cNvPr id="11" name="Title 1"/>
          <p:cNvSpPr>
            <a:spLocks noGrp="1"/>
          </p:cNvSpPr>
          <p:nvPr>
            <p:ph type="title"/>
          </p:nvPr>
        </p:nvSpPr>
        <p:spPr bwMode="auto">
          <a:xfrm>
            <a:off x="2355696" y="152484"/>
            <a:ext cx="7408824" cy="1325563"/>
          </a:xfrm>
          <a:prstGeom prst="rect">
            <a:avLst/>
          </a:prstGeom>
        </p:spPr>
        <p:txBody>
          <a:bodyPr>
            <a:normAutofit/>
          </a:bodyPr>
          <a:lstStyle>
            <a:lvl1pPr algn="ctr">
              <a:defRPr sz="3600">
                <a:latin typeface="Arial"/>
                <a:cs typeface="Arial"/>
              </a:defRPr>
            </a:lvl1pPr>
          </a:lstStyle>
          <a:p>
            <a:pPr>
              <a:defRPr/>
            </a:pPr>
            <a:r>
              <a:rPr lang="en-US"/>
              <a:t>Click to edit Master title style</a:t>
            </a:r>
          </a:p>
        </p:txBody>
      </p:sp>
      <p:sp>
        <p:nvSpPr>
          <p:cNvPr id="7" name="Picture Placeholder 4"/>
          <p:cNvSpPr>
            <a:spLocks noGrp="1"/>
          </p:cNvSpPr>
          <p:nvPr>
            <p:ph type="pic" sz="quarter" idx="10" hasCustomPrompt="1"/>
          </p:nvPr>
        </p:nvSpPr>
        <p:spPr bwMode="auto">
          <a:xfrm>
            <a:off x="10678501" y="201335"/>
            <a:ext cx="1122012" cy="806436"/>
          </a:xfrm>
        </p:spPr>
        <p:txBody>
          <a:bodyPr>
            <a:normAutofit/>
          </a:bodyPr>
          <a:lstStyle>
            <a:lvl1pPr marL="0" indent="0">
              <a:buNone/>
              <a:defRPr sz="1200"/>
            </a:lvl1pPr>
          </a:lstStyle>
          <a:p>
            <a:pPr>
              <a:defRPr/>
            </a:pPr>
            <a:r>
              <a:rPr lang="it-IT"/>
              <a:t>Your logo</a:t>
            </a:r>
            <a:endParaRPr lang="en-GB"/>
          </a:p>
        </p:txBody>
      </p:sp>
      <p:sp>
        <p:nvSpPr>
          <p:cNvPr id="2" name="Datumsplatzhalter 7">
            <a:extLst>
              <a:ext uri="{FF2B5EF4-FFF2-40B4-BE49-F238E27FC236}">
                <a16:creationId xmlns:a16="http://schemas.microsoft.com/office/drawing/2014/main" id="{BAB5E24B-50EF-046D-D779-C50E4F32E402}"/>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273977357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PhAnim="0" preserve="1" userDrawn="1">
  <p:cSld name="1_Comparison">
    <p:spTree>
      <p:nvGrpSpPr>
        <p:cNvPr id="1" name=""/>
        <p:cNvGrpSpPr/>
        <p:nvPr/>
      </p:nvGrpSpPr>
      <p:grpSpPr bwMode="auto">
        <a:xfrm>
          <a:off x="0" y="0"/>
          <a:ext cx="0" cy="0"/>
          <a:chOff x="0" y="0"/>
          <a:chExt cx="0" cy="0"/>
        </a:xfrm>
      </p:grpSpPr>
      <p:sp>
        <p:nvSpPr>
          <p:cNvPr id="3" name="Text Placeholder 2"/>
          <p:cNvSpPr>
            <a:spLocks noGrp="1"/>
          </p:cNvSpPr>
          <p:nvPr>
            <p:ph type="body" idx="1"/>
          </p:nvPr>
        </p:nvSpPr>
        <p:spPr bwMode="auto">
          <a:xfrm>
            <a:off x="839790" y="1681163"/>
            <a:ext cx="1051242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defRPr/>
            </a:pPr>
            <a:r>
              <a:rPr lang="en-US"/>
              <a:t>Click to edit Master text styles</a:t>
            </a:r>
            <a:endParaRPr/>
          </a:p>
        </p:txBody>
      </p:sp>
      <p:sp>
        <p:nvSpPr>
          <p:cNvPr id="4" name="Content Placeholder 3"/>
          <p:cNvSpPr>
            <a:spLocks noGrp="1"/>
          </p:cNvSpPr>
          <p:nvPr>
            <p:ph sz="half" idx="2"/>
          </p:nvPr>
        </p:nvSpPr>
        <p:spPr bwMode="auto">
          <a:xfrm>
            <a:off x="839789" y="2505074"/>
            <a:ext cx="10512420" cy="3684588"/>
          </a:xfrm>
        </p:spPr>
        <p:txBody>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8" name="Footer Placeholder 7"/>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9" name="Slide Number Placeholder 8"/>
          <p:cNvSpPr>
            <a:spLocks noGrp="1"/>
          </p:cNvSpPr>
          <p:nvPr>
            <p:ph type="sldNum" sz="quarter" idx="12"/>
          </p:nvPr>
        </p:nvSpPr>
        <p:spPr bwMode="auto"/>
        <p:txBody>
          <a:bodyPr/>
          <a:lstStyle/>
          <a:p>
            <a:pPr>
              <a:defRPr/>
            </a:pPr>
            <a:fld id="{005C7FBA-D4E9-46CA-9321-3ADA2E368FCD}" type="slidenum">
              <a:rPr lang="en-GB"/>
              <a:t>‹#›</a:t>
            </a:fld>
            <a:endParaRPr lang="en-GB"/>
          </a:p>
        </p:txBody>
      </p:sp>
      <p:sp>
        <p:nvSpPr>
          <p:cNvPr id="11" name="Title 1"/>
          <p:cNvSpPr>
            <a:spLocks noGrp="1"/>
          </p:cNvSpPr>
          <p:nvPr>
            <p:ph type="title"/>
          </p:nvPr>
        </p:nvSpPr>
        <p:spPr bwMode="auto">
          <a:xfrm>
            <a:off x="2355696" y="152484"/>
            <a:ext cx="7408824" cy="1325563"/>
          </a:xfrm>
          <a:prstGeom prst="rect">
            <a:avLst/>
          </a:prstGeom>
        </p:spPr>
        <p:txBody>
          <a:bodyPr>
            <a:normAutofit/>
          </a:bodyPr>
          <a:lstStyle>
            <a:lvl1pPr algn="ctr">
              <a:defRPr sz="3600">
                <a:latin typeface="Arial"/>
                <a:cs typeface="Arial"/>
              </a:defRPr>
            </a:lvl1pPr>
          </a:lstStyle>
          <a:p>
            <a:pPr>
              <a:defRPr/>
            </a:pPr>
            <a:r>
              <a:rPr lang="en-US"/>
              <a:t>Click to edit Master title style</a:t>
            </a:r>
          </a:p>
        </p:txBody>
      </p:sp>
      <p:sp>
        <p:nvSpPr>
          <p:cNvPr id="2" name="Datumsplatzhalter 7">
            <a:extLst>
              <a:ext uri="{FF2B5EF4-FFF2-40B4-BE49-F238E27FC236}">
                <a16:creationId xmlns:a16="http://schemas.microsoft.com/office/drawing/2014/main" id="{B035D6B7-DDB0-60E8-78C7-A83D84AED210}"/>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253881026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PhAnim="0" preserve="1" userDrawn="1">
  <p:cSld name="Blank">
    <p:spTree>
      <p:nvGrpSpPr>
        <p:cNvPr id="1" name=""/>
        <p:cNvGrpSpPr/>
        <p:nvPr/>
      </p:nvGrpSpPr>
      <p:grpSpPr bwMode="auto">
        <a:xfrm>
          <a:off x="0" y="0"/>
          <a:ext cx="0" cy="0"/>
          <a:chOff x="0" y="0"/>
          <a:chExt cx="0" cy="0"/>
        </a:xfrm>
      </p:grpSpPr>
      <p:sp>
        <p:nvSpPr>
          <p:cNvPr id="3" name="Footer Placeholder 2"/>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4" name="Slide Number Placeholder 3"/>
          <p:cNvSpPr>
            <a:spLocks noGrp="1"/>
          </p:cNvSpPr>
          <p:nvPr>
            <p:ph type="sldNum" sz="quarter" idx="12"/>
          </p:nvPr>
        </p:nvSpPr>
        <p:spPr bwMode="auto"/>
        <p:txBody>
          <a:bodyPr/>
          <a:lstStyle/>
          <a:p>
            <a:pPr>
              <a:defRPr/>
            </a:pPr>
            <a:fld id="{005C7FBA-D4E9-46CA-9321-3ADA2E368FCD}" type="slidenum">
              <a:rPr lang="en-GB"/>
              <a:t>‹#›</a:t>
            </a:fld>
            <a:endParaRPr lang="en-GB"/>
          </a:p>
        </p:txBody>
      </p:sp>
      <p:sp>
        <p:nvSpPr>
          <p:cNvPr id="5" name="Title 1"/>
          <p:cNvSpPr>
            <a:spLocks noGrp="1"/>
          </p:cNvSpPr>
          <p:nvPr>
            <p:ph type="title"/>
          </p:nvPr>
        </p:nvSpPr>
        <p:spPr bwMode="auto">
          <a:xfrm>
            <a:off x="2355696" y="152484"/>
            <a:ext cx="7408824" cy="1325563"/>
          </a:xfrm>
          <a:prstGeom prst="rect">
            <a:avLst/>
          </a:prstGeom>
        </p:spPr>
        <p:txBody>
          <a:bodyPr>
            <a:normAutofit/>
          </a:bodyPr>
          <a:lstStyle>
            <a:lvl1pPr algn="ctr">
              <a:defRPr sz="3600">
                <a:latin typeface="Arial"/>
                <a:cs typeface="Arial"/>
              </a:defRPr>
            </a:lvl1pPr>
          </a:lstStyle>
          <a:p>
            <a:pPr>
              <a:defRPr/>
            </a:pPr>
            <a:r>
              <a:rPr lang="en-US"/>
              <a:t>Click to edit Master title style</a:t>
            </a:r>
          </a:p>
        </p:txBody>
      </p:sp>
      <p:sp>
        <p:nvSpPr>
          <p:cNvPr id="2" name="Datumsplatzhalter 7">
            <a:extLst>
              <a:ext uri="{FF2B5EF4-FFF2-40B4-BE49-F238E27FC236}">
                <a16:creationId xmlns:a16="http://schemas.microsoft.com/office/drawing/2014/main" id="{0180F203-2771-673D-A13C-B7FACB303ED6}"/>
              </a:ext>
            </a:extLst>
          </p:cNvPr>
          <p:cNvSpPr>
            <a:spLocks noGrp="1"/>
          </p:cNvSpPr>
          <p:nvPr>
            <p:ph type="dt" sz="half" idx="13"/>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3985083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PhAnim="0" preserve="1" userDrawn="1">
  <p:cSld name="Content with Caption">
    <p:spTree>
      <p:nvGrpSpPr>
        <p:cNvPr id="1" name=""/>
        <p:cNvGrpSpPr/>
        <p:nvPr/>
      </p:nvGrpSpPr>
      <p:grpSpPr bwMode="auto">
        <a:xfrm>
          <a:off x="0" y="0"/>
          <a:ext cx="0" cy="0"/>
          <a:chOff x="0" y="0"/>
          <a:chExt cx="0" cy="0"/>
        </a:xfrm>
      </p:grpSpPr>
      <p:sp>
        <p:nvSpPr>
          <p:cNvPr id="3" name="Content Placeholder 2"/>
          <p:cNvSpPr>
            <a:spLocks noGrp="1"/>
          </p:cNvSpPr>
          <p:nvPr>
            <p:ph idx="1"/>
          </p:nvPr>
        </p:nvSpPr>
        <p:spPr bwMode="auto">
          <a:xfrm>
            <a:off x="5180012" y="1482726"/>
            <a:ext cx="6172200" cy="4873625"/>
          </a:xfrm>
        </p:spPr>
        <p:txBody>
          <a:bodyPr/>
          <a:lstStyle>
            <a:lvl1pPr>
              <a:defRPr sz="2400"/>
            </a:lvl1pPr>
            <a:lvl2pPr>
              <a:defRPr sz="2000"/>
            </a:lvl2pPr>
            <a:lvl3pPr>
              <a:defRPr sz="1800"/>
            </a:lvl3pPr>
            <a:lvl4pPr>
              <a:defRPr sz="1600"/>
            </a:lvl4pPr>
            <a:lvl5pPr>
              <a:defRPr sz="1400"/>
            </a:lvl5pPr>
            <a:lvl6pPr>
              <a:defRPr sz="2000"/>
            </a:lvl6pPr>
            <a:lvl7pPr>
              <a:defRPr sz="2000"/>
            </a:lvl7pPr>
            <a:lvl8pPr>
              <a:defRPr sz="2000"/>
            </a:lvl8pPr>
            <a:lvl9pPr>
              <a:defRPr sz="2000"/>
            </a:lvl9p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6" name="Footer Placeholder 5"/>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7" name="Slide Number Placeholder 6"/>
          <p:cNvSpPr>
            <a:spLocks noGrp="1"/>
          </p:cNvSpPr>
          <p:nvPr>
            <p:ph type="sldNum" sz="quarter" idx="12"/>
          </p:nvPr>
        </p:nvSpPr>
        <p:spPr bwMode="auto"/>
        <p:txBody>
          <a:bodyPr/>
          <a:lstStyle/>
          <a:p>
            <a:pPr>
              <a:defRPr/>
            </a:pPr>
            <a:fld id="{005C7FBA-D4E9-46CA-9321-3ADA2E368FCD}" type="slidenum">
              <a:rPr lang="en-GB"/>
              <a:t>‹#›</a:t>
            </a:fld>
            <a:endParaRPr lang="en-GB"/>
          </a:p>
        </p:txBody>
      </p:sp>
      <p:sp>
        <p:nvSpPr>
          <p:cNvPr id="8" name="Title 1"/>
          <p:cNvSpPr>
            <a:spLocks noGrp="1"/>
          </p:cNvSpPr>
          <p:nvPr>
            <p:ph type="title"/>
          </p:nvPr>
        </p:nvSpPr>
        <p:spPr bwMode="auto">
          <a:xfrm>
            <a:off x="838200" y="1482726"/>
            <a:ext cx="3932237" cy="1062037"/>
          </a:xfrm>
          <a:prstGeom prst="rect">
            <a:avLst/>
          </a:prstGeom>
        </p:spPr>
        <p:txBody>
          <a:bodyPr anchor="b">
            <a:normAutofit/>
          </a:bodyPr>
          <a:lstStyle>
            <a:lvl1pPr>
              <a:defRPr sz="2000" b="1"/>
            </a:lvl1pPr>
          </a:lstStyle>
          <a:p>
            <a:pPr>
              <a:defRPr/>
            </a:pPr>
            <a:r>
              <a:rPr lang="en-US"/>
              <a:t>Click to edit Master title style</a:t>
            </a:r>
          </a:p>
        </p:txBody>
      </p:sp>
      <p:sp>
        <p:nvSpPr>
          <p:cNvPr id="9" name="Text Placeholder 3"/>
          <p:cNvSpPr>
            <a:spLocks noGrp="1"/>
          </p:cNvSpPr>
          <p:nvPr>
            <p:ph type="body" sz="half" idx="2"/>
          </p:nvPr>
        </p:nvSpPr>
        <p:spPr bwMode="auto">
          <a:xfrm>
            <a:off x="838200" y="25447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11" name="Text Placeholder 4"/>
          <p:cNvSpPr>
            <a:spLocks noGrp="1"/>
          </p:cNvSpPr>
          <p:nvPr>
            <p:ph type="body" sz="quarter" idx="13" hasCustomPrompt="1"/>
          </p:nvPr>
        </p:nvSpPr>
        <p:spPr bwMode="auto">
          <a:xfrm>
            <a:off x="2355696" y="152483"/>
            <a:ext cx="7408824" cy="1325563"/>
          </a:xfrm>
        </p:spPr>
        <p:txBody>
          <a:bodyPr>
            <a:normAutofit/>
          </a:bodyPr>
          <a:lstStyle>
            <a:lvl1pPr marL="0" indent="0" algn="ctr">
              <a:buNone/>
              <a:defRPr sz="3600"/>
            </a:lvl1pPr>
            <a:lvl4pPr marL="1371600" indent="0" algn="ctr">
              <a:buNone/>
              <a:defRPr sz="3600"/>
            </a:lvl4pPr>
          </a:lstStyle>
          <a:p>
            <a:pPr lvl="0">
              <a:defRPr/>
            </a:pPr>
            <a:r>
              <a:rPr lang="it-IT"/>
              <a:t>Slide Title</a:t>
            </a:r>
            <a:endParaRPr lang="en-GB"/>
          </a:p>
        </p:txBody>
      </p:sp>
      <p:sp>
        <p:nvSpPr>
          <p:cNvPr id="2" name="Datumsplatzhalter 7">
            <a:extLst>
              <a:ext uri="{FF2B5EF4-FFF2-40B4-BE49-F238E27FC236}">
                <a16:creationId xmlns:a16="http://schemas.microsoft.com/office/drawing/2014/main" id="{1B21D5C0-1CDC-E739-AB02-8E97F0995145}"/>
              </a:ext>
            </a:extLst>
          </p:cNvPr>
          <p:cNvSpPr>
            <a:spLocks noGrp="1"/>
          </p:cNvSpPr>
          <p:nvPr>
            <p:ph type="dt" sz="half" idx="14"/>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235798807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PhAnim="0" preserve="1" userDrawn="1">
  <p:cSld name="Picture with Caption">
    <p:spTree>
      <p:nvGrpSpPr>
        <p:cNvPr id="1" name=""/>
        <p:cNvGrpSpPr/>
        <p:nvPr/>
      </p:nvGrpSpPr>
      <p:grpSpPr bwMode="auto">
        <a:xfrm>
          <a:off x="0" y="0"/>
          <a:ext cx="0" cy="0"/>
          <a:chOff x="0" y="0"/>
          <a:chExt cx="0" cy="0"/>
        </a:xfrm>
      </p:grpSpPr>
      <p:sp>
        <p:nvSpPr>
          <p:cNvPr id="2" name="Title 1"/>
          <p:cNvSpPr>
            <a:spLocks noGrp="1"/>
          </p:cNvSpPr>
          <p:nvPr>
            <p:ph type="title"/>
          </p:nvPr>
        </p:nvSpPr>
        <p:spPr bwMode="auto">
          <a:xfrm>
            <a:off x="838200" y="1482726"/>
            <a:ext cx="3932237" cy="1062037"/>
          </a:xfrm>
          <a:prstGeom prst="rect">
            <a:avLst/>
          </a:prstGeom>
        </p:spPr>
        <p:txBody>
          <a:bodyPr anchor="b">
            <a:normAutofit/>
          </a:bodyPr>
          <a:lstStyle>
            <a:lvl1pPr>
              <a:defRPr sz="2000" b="1"/>
            </a:lvl1pPr>
          </a:lstStyle>
          <a:p>
            <a:pPr>
              <a:defRPr/>
            </a:pPr>
            <a:r>
              <a:rPr lang="en-US"/>
              <a:t>Click to edit Master title style</a:t>
            </a:r>
          </a:p>
        </p:txBody>
      </p:sp>
      <p:sp>
        <p:nvSpPr>
          <p:cNvPr id="3" name="Picture Placeholder 2"/>
          <p:cNvSpPr>
            <a:spLocks noGrp="1" noChangeAspect="1"/>
          </p:cNvSpPr>
          <p:nvPr>
            <p:ph type="pic" idx="1"/>
          </p:nvPr>
        </p:nvSpPr>
        <p:spPr bwMode="auto">
          <a:xfrm>
            <a:off x="5180012" y="1482726"/>
            <a:ext cx="6172200" cy="4873625"/>
          </a:xfrm>
        </p:spPr>
        <p:txBody>
          <a:bodyPr anchor="t">
            <a:normAutofit/>
          </a:bodyPr>
          <a:lstStyle>
            <a:lvl1pPr marL="0" indent="0">
              <a:buNone/>
              <a:defRPr sz="16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a:defRPr/>
            </a:pPr>
            <a:r>
              <a:rPr lang="en-US"/>
              <a:t>Click icon to add picture</a:t>
            </a:r>
          </a:p>
        </p:txBody>
      </p:sp>
      <p:sp>
        <p:nvSpPr>
          <p:cNvPr id="4" name="Text Placeholder 3"/>
          <p:cNvSpPr>
            <a:spLocks noGrp="1"/>
          </p:cNvSpPr>
          <p:nvPr>
            <p:ph type="body" sz="half" idx="2"/>
          </p:nvPr>
        </p:nvSpPr>
        <p:spPr bwMode="auto">
          <a:xfrm>
            <a:off x="838200" y="2544762"/>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defRPr/>
            </a:pPr>
            <a:r>
              <a:rPr lang="en-US"/>
              <a:t>Click to edit Master text styles</a:t>
            </a:r>
            <a:endParaRPr/>
          </a:p>
        </p:txBody>
      </p:sp>
      <p:sp>
        <p:nvSpPr>
          <p:cNvPr id="6" name="Footer Placeholder 5"/>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7" name="Slide Number Placeholder 6"/>
          <p:cNvSpPr>
            <a:spLocks noGrp="1"/>
          </p:cNvSpPr>
          <p:nvPr>
            <p:ph type="sldNum" sz="quarter" idx="12"/>
          </p:nvPr>
        </p:nvSpPr>
        <p:spPr bwMode="auto"/>
        <p:txBody>
          <a:bodyPr/>
          <a:lstStyle/>
          <a:p>
            <a:pPr>
              <a:defRPr/>
            </a:pPr>
            <a:fld id="{005C7FBA-D4E9-46CA-9321-3ADA2E368FCD}" type="slidenum">
              <a:rPr lang="en-GB"/>
              <a:t>‹#›</a:t>
            </a:fld>
            <a:endParaRPr lang="en-GB"/>
          </a:p>
        </p:txBody>
      </p:sp>
      <p:sp>
        <p:nvSpPr>
          <p:cNvPr id="9" name="Text Placeholder 4"/>
          <p:cNvSpPr>
            <a:spLocks noGrp="1"/>
          </p:cNvSpPr>
          <p:nvPr>
            <p:ph type="body" sz="quarter" idx="13" hasCustomPrompt="1"/>
          </p:nvPr>
        </p:nvSpPr>
        <p:spPr bwMode="auto">
          <a:xfrm>
            <a:off x="2355696" y="152483"/>
            <a:ext cx="7408824" cy="1325563"/>
          </a:xfrm>
        </p:spPr>
        <p:txBody>
          <a:bodyPr>
            <a:normAutofit/>
          </a:bodyPr>
          <a:lstStyle>
            <a:lvl1pPr marL="0" indent="0" algn="ctr">
              <a:buNone/>
              <a:defRPr sz="3600"/>
            </a:lvl1pPr>
            <a:lvl4pPr marL="1371600" indent="0" algn="ctr">
              <a:buNone/>
              <a:defRPr sz="3600"/>
            </a:lvl4pPr>
          </a:lstStyle>
          <a:p>
            <a:pPr lvl="0">
              <a:defRPr/>
            </a:pPr>
            <a:r>
              <a:rPr lang="it-IT"/>
              <a:t>Slide Title</a:t>
            </a:r>
            <a:endParaRPr lang="en-GB"/>
          </a:p>
        </p:txBody>
      </p:sp>
      <p:sp>
        <p:nvSpPr>
          <p:cNvPr id="5" name="Datumsplatzhalter 7">
            <a:extLst>
              <a:ext uri="{FF2B5EF4-FFF2-40B4-BE49-F238E27FC236}">
                <a16:creationId xmlns:a16="http://schemas.microsoft.com/office/drawing/2014/main" id="{0342CD44-C3A9-195A-6716-72DAF49A314D}"/>
              </a:ext>
            </a:extLst>
          </p:cNvPr>
          <p:cNvSpPr>
            <a:spLocks noGrp="1"/>
          </p:cNvSpPr>
          <p:nvPr>
            <p:ph type="dt" sz="half" idx="14"/>
          </p:nvPr>
        </p:nvSpPr>
        <p:spPr>
          <a:xfrm>
            <a:off x="79917" y="6490164"/>
            <a:ext cx="1392044" cy="365125"/>
          </a:xfrm>
        </p:spPr>
        <p:txBody>
          <a:bodyPr/>
          <a:lstStyle/>
          <a:p>
            <a:r>
              <a:rPr lang="en-US"/>
              <a:t>13/10/2026</a:t>
            </a:r>
            <a:endParaRPr lang="en-GB" dirty="0"/>
          </a:p>
        </p:txBody>
      </p:sp>
    </p:spTree>
    <p:extLst>
      <p:ext uri="{BB962C8B-B14F-4D97-AF65-F5344CB8AC3E}">
        <p14:creationId xmlns:p14="http://schemas.microsoft.com/office/powerpoint/2010/main" val="4063845408"/>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PhAnim="0" preserve="1" userDrawn="1">
  <p:cSld name="End slide">
    <p:spTree>
      <p:nvGrpSpPr>
        <p:cNvPr id="1" name=""/>
        <p:cNvGrpSpPr/>
        <p:nvPr/>
      </p:nvGrpSpPr>
      <p:grpSpPr bwMode="auto">
        <a:xfrm>
          <a:off x="0" y="0"/>
          <a:ext cx="0" cy="0"/>
          <a:chOff x="0" y="0"/>
          <a:chExt cx="0" cy="0"/>
        </a:xfrm>
      </p:grpSpPr>
      <p:pic>
        <p:nvPicPr>
          <p:cNvPr id="4" name="Image 5"/>
          <p:cNvPicPr>
            <a:picLocks noChangeAspect="1"/>
          </p:cNvPicPr>
          <p:nvPr userDrawn="1"/>
        </p:nvPicPr>
        <p:blipFill>
          <a:blip r:embed="rId2"/>
          <a:stretch/>
        </p:blipFill>
        <p:spPr bwMode="auto">
          <a:xfrm>
            <a:off x="0" y="0"/>
            <a:ext cx="12192000" cy="1892662"/>
          </a:xfrm>
          <a:prstGeom prst="rect">
            <a:avLst/>
          </a:prstGeom>
        </p:spPr>
      </p:pic>
      <p:sp>
        <p:nvSpPr>
          <p:cNvPr id="16" name="Rectangle 15"/>
          <p:cNvSpPr/>
          <p:nvPr userDrawn="1"/>
        </p:nvSpPr>
        <p:spPr bwMode="auto">
          <a:xfrm>
            <a:off x="11433717" y="6434254"/>
            <a:ext cx="758283" cy="423746"/>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defRPr/>
            </a:pPr>
            <a:endParaRPr lang="en-GB" sz="1800"/>
          </a:p>
        </p:txBody>
      </p:sp>
      <p:pic>
        <p:nvPicPr>
          <p:cNvPr id="14" name="Image 12"/>
          <p:cNvPicPr>
            <a:picLocks noChangeAspect="1"/>
          </p:cNvPicPr>
          <p:nvPr userDrawn="1"/>
        </p:nvPicPr>
        <p:blipFill>
          <a:blip r:embed="rId3"/>
          <a:stretch/>
        </p:blipFill>
        <p:spPr bwMode="auto">
          <a:xfrm flipV="1">
            <a:off x="233858" y="6385196"/>
            <a:ext cx="11716980" cy="132418"/>
          </a:xfrm>
          <a:prstGeom prst="rect">
            <a:avLst/>
          </a:prstGeom>
        </p:spPr>
      </p:pic>
      <p:sp>
        <p:nvSpPr>
          <p:cNvPr id="18" name="Footer Placeholder 17"/>
          <p:cNvSpPr>
            <a:spLocks noGrp="1"/>
          </p:cNvSpPr>
          <p:nvPr>
            <p:ph type="ftr" sz="quarter" idx="11"/>
          </p:nvPr>
        </p:nvSpPr>
        <p:spPr bwMode="auto"/>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21" name="ZoneTexte 3"/>
          <p:cNvSpPr txBox="1"/>
          <p:nvPr userDrawn="1"/>
        </p:nvSpPr>
        <p:spPr bwMode="auto">
          <a:xfrm>
            <a:off x="588195" y="5445245"/>
            <a:ext cx="8724753" cy="692497"/>
          </a:xfrm>
          <a:prstGeom prst="rect">
            <a:avLst/>
          </a:prstGeom>
          <a:noFill/>
        </p:spPr>
        <p:txBody>
          <a:bodyPr wrap="square" rtlCol="0">
            <a:spAutoFit/>
          </a:bodyPr>
          <a:lstStyle/>
          <a:p>
            <a:pPr algn="just">
              <a:defRPr/>
            </a:pPr>
            <a:r>
              <a:rPr lang="fr-FR" sz="1300" i="1">
                <a:solidFill>
                  <a:srgbClr val="222222"/>
                </a:solidFill>
                <a:latin typeface="Arial Narrow"/>
                <a:cs typeface="Arial Narrow"/>
              </a:rPr>
              <a:t>Funded by the European Union (EU).Views and opinions expressed are however those of the author(s) only and do not necessarily reflect those of the EU or European Research Executive Agency (REA). Neither the EU nor the REA can be held responsible for them. </a:t>
            </a:r>
            <a:r>
              <a:rPr lang="en-GB" sz="1300" i="1">
                <a:solidFill>
                  <a:srgbClr val="222222"/>
                </a:solidFill>
                <a:latin typeface="Arial Narrow"/>
                <a:cs typeface="Arial Narrow"/>
              </a:rPr>
              <a:t>This work has been sponsored by the Wolfgang Gentner Programme of the German Federal Ministry of Education and Research (grant no. 13E18CHA)</a:t>
            </a:r>
            <a:endParaRPr lang="fr-FR" sz="1300" i="1">
              <a:latin typeface="Arial Narrow"/>
              <a:cs typeface="Arial Narrow"/>
            </a:endParaRPr>
          </a:p>
        </p:txBody>
      </p:sp>
      <p:pic>
        <p:nvPicPr>
          <p:cNvPr id="2" name="Picture 1"/>
          <p:cNvPicPr>
            <a:picLocks noChangeAspect="1"/>
          </p:cNvPicPr>
          <p:nvPr userDrawn="1"/>
        </p:nvPicPr>
        <p:blipFill>
          <a:blip r:embed="rId4"/>
          <a:stretch/>
        </p:blipFill>
        <p:spPr bwMode="auto">
          <a:xfrm>
            <a:off x="3204495" y="66415"/>
            <a:ext cx="5870957" cy="1603387"/>
          </a:xfrm>
          <a:prstGeom prst="rect">
            <a:avLst/>
          </a:prstGeom>
        </p:spPr>
      </p:pic>
      <p:grpSp>
        <p:nvGrpSpPr>
          <p:cNvPr id="9" name="Gruppieren 8"/>
          <p:cNvGrpSpPr/>
          <p:nvPr userDrawn="1"/>
        </p:nvGrpSpPr>
        <p:grpSpPr bwMode="auto">
          <a:xfrm>
            <a:off x="1883273" y="2361104"/>
            <a:ext cx="8418150" cy="2938011"/>
            <a:chOff x="1983850" y="2344594"/>
            <a:chExt cx="8418150" cy="2938011"/>
          </a:xfrm>
        </p:grpSpPr>
        <p:pic>
          <p:nvPicPr>
            <p:cNvPr id="3" name="Picture 2" descr="A blue flag with yellow stars&#10;&#10;Description automatically generated"/>
            <p:cNvPicPr>
              <a:picLocks noChangeAspect="1"/>
            </p:cNvPicPr>
            <p:nvPr userDrawn="1"/>
          </p:nvPicPr>
          <p:blipFill>
            <a:blip r:embed="rId5"/>
            <a:stretch/>
          </p:blipFill>
          <p:spPr bwMode="auto">
            <a:xfrm>
              <a:off x="7628314" y="2472343"/>
              <a:ext cx="2773686" cy="2810262"/>
            </a:xfrm>
            <a:prstGeom prst="rect">
              <a:avLst/>
            </a:prstGeom>
          </p:spPr>
        </p:pic>
        <p:pic>
          <p:nvPicPr>
            <p:cNvPr id="8" name="Grafik 7" descr="Ein Bild, das Grafiken, Grafikdesign, Schrift, Kunst enthält.&#10;&#10;Automatisch generierte Beschreibung"/>
            <p:cNvPicPr>
              <a:picLocks noChangeAspect="1"/>
            </p:cNvPicPr>
            <p:nvPr userDrawn="1"/>
          </p:nvPicPr>
          <p:blipFill>
            <a:blip r:embed="rId6"/>
            <a:stretch/>
          </p:blipFill>
          <p:spPr bwMode="auto">
            <a:xfrm>
              <a:off x="1983850" y="2344594"/>
              <a:ext cx="5406969" cy="2887349"/>
            </a:xfrm>
            <a:prstGeom prst="rect">
              <a:avLst/>
            </a:prstGeom>
          </p:spPr>
        </p:pic>
      </p:grpSp>
      <p:pic>
        <p:nvPicPr>
          <p:cNvPr id="5" name="Picture 4" descr="A red and yellow line on a black background&#10;&#10;AI-generated content may be incorrect.">
            <a:extLst>
              <a:ext uri="{FF2B5EF4-FFF2-40B4-BE49-F238E27FC236}">
                <a16:creationId xmlns:a16="http://schemas.microsoft.com/office/drawing/2014/main" id="{B835B680-FFA7-8E30-2394-E22810515550}"/>
              </a:ext>
            </a:extLst>
          </p:cNvPr>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bwMode="auto">
          <a:xfrm>
            <a:off x="9251949" y="5318722"/>
            <a:ext cx="2001097" cy="1107477"/>
          </a:xfrm>
          <a:prstGeom prst="rect">
            <a:avLst/>
          </a:prstGeom>
        </p:spPr>
      </p:pic>
    </p:spTree>
    <p:extLst>
      <p:ext uri="{BB962C8B-B14F-4D97-AF65-F5344CB8AC3E}">
        <p14:creationId xmlns:p14="http://schemas.microsoft.com/office/powerpoint/2010/main" val="20080073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PhAnim="0" userDrawn="1">
  <p:cSld name="Titel und Inhalt">
    <p:spTree>
      <p:nvGrpSpPr>
        <p:cNvPr id="1" name=""/>
        <p:cNvGrpSpPr/>
        <p:nvPr/>
      </p:nvGrpSpPr>
      <p:grpSpPr bwMode="auto">
        <a:xfrm>
          <a:off x="0" y="0"/>
          <a:ext cx="0" cy="0"/>
          <a:chOff x="0" y="0"/>
          <a:chExt cx="0" cy="0"/>
        </a:xfrm>
      </p:grpSpPr>
      <p:sp>
        <p:nvSpPr>
          <p:cNvPr id="3" name="Content Placeholder 2"/>
          <p:cNvSpPr>
            <a:spLocks noGrp="1"/>
          </p:cNvSpPr>
          <p:nvPr>
            <p:ph idx="1"/>
          </p:nvPr>
        </p:nvSpPr>
        <p:spPr bwMode="auto"/>
        <p:txBody>
          <a:bodyPr/>
          <a:lstStyle>
            <a:lvl1pPr>
              <a:defRPr sz="2400">
                <a:latin typeface="Arial"/>
                <a:cs typeface="Arial"/>
              </a:defRPr>
            </a:lvl1pPr>
            <a:lvl2pPr>
              <a:defRPr sz="2000">
                <a:latin typeface="Arial"/>
                <a:cs typeface="Arial"/>
              </a:defRPr>
            </a:lvl2pPr>
            <a:lvl3pPr>
              <a:defRPr sz="1800">
                <a:latin typeface="Arial"/>
                <a:cs typeface="Arial"/>
              </a:defRPr>
            </a:lvl3pPr>
            <a:lvl4pPr>
              <a:defRPr sz="1600">
                <a:latin typeface="Arial"/>
                <a:cs typeface="Arial"/>
              </a:defRPr>
            </a:lvl4pPr>
            <a:lvl5pPr>
              <a:defRPr sz="1400">
                <a:latin typeface="Arial"/>
                <a:cs typeface="Arial"/>
              </a:defRPr>
            </a:lvl5pPr>
          </a:lstStyle>
          <a:p>
            <a:pPr lvl="0">
              <a:defRPr/>
            </a:pPr>
            <a:r>
              <a:rPr lang="de-DE"/>
              <a:t>Mastertextformat bearbeiten</a:t>
            </a:r>
            <a:endParaRPr/>
          </a:p>
          <a:p>
            <a:pPr lvl="1">
              <a:defRPr/>
            </a:pPr>
            <a:r>
              <a:rPr lang="de-DE"/>
              <a:t>Zweite Ebene</a:t>
            </a:r>
            <a:endParaRPr/>
          </a:p>
          <a:p>
            <a:pPr lvl="2">
              <a:defRPr/>
            </a:pPr>
            <a:r>
              <a:rPr lang="de-DE"/>
              <a:t>Dritte Ebene</a:t>
            </a:r>
            <a:endParaRPr/>
          </a:p>
          <a:p>
            <a:pPr lvl="3">
              <a:defRPr/>
            </a:pPr>
            <a:r>
              <a:rPr lang="de-DE"/>
              <a:t>Vierte Ebene</a:t>
            </a:r>
            <a:endParaRPr/>
          </a:p>
          <a:p>
            <a:pPr lvl="4">
              <a:defRPr/>
            </a:pPr>
            <a:r>
              <a:rPr lang="de-DE"/>
              <a:t>Fünfte Ebene</a:t>
            </a:r>
            <a:endParaRPr lang="en-US"/>
          </a:p>
        </p:txBody>
      </p:sp>
      <p:sp>
        <p:nvSpPr>
          <p:cNvPr id="4" name="Titel 3"/>
          <p:cNvSpPr>
            <a:spLocks noGrp="1"/>
          </p:cNvSpPr>
          <p:nvPr>
            <p:ph type="title"/>
          </p:nvPr>
        </p:nvSpPr>
        <p:spPr bwMode="auto"/>
        <p:txBody>
          <a:bodyPr/>
          <a:lstStyle/>
          <a:p>
            <a:pPr>
              <a:defRPr/>
            </a:pPr>
            <a:r>
              <a:rPr lang="de-DE"/>
              <a:t>Mastertitelformat bearbeiten</a:t>
            </a:r>
            <a:endParaRPr lang="en-GB"/>
          </a:p>
        </p:txBody>
      </p:sp>
      <p:sp>
        <p:nvSpPr>
          <p:cNvPr id="8" name="Datumsplatzhalter 7"/>
          <p:cNvSpPr>
            <a:spLocks noGrp="1"/>
          </p:cNvSpPr>
          <p:nvPr>
            <p:ph type="dt" sz="half" idx="11"/>
          </p:nvPr>
        </p:nvSpPr>
        <p:spPr bwMode="auto"/>
        <p:txBody>
          <a:bodyPr/>
          <a:lstStyle/>
          <a:p>
            <a:pPr>
              <a:defRPr/>
            </a:pPr>
            <a:r>
              <a:rPr lang="en-US"/>
              <a:t>13/10/2026</a:t>
            </a:r>
            <a:endParaRPr lang="en-GB"/>
          </a:p>
        </p:txBody>
      </p:sp>
      <p:sp>
        <p:nvSpPr>
          <p:cNvPr id="10" name="Fußzeilenplatzhalter 9"/>
          <p:cNvSpPr>
            <a:spLocks noGrp="1"/>
          </p:cNvSpPr>
          <p:nvPr>
            <p:ph type="ftr" sz="quarter" idx="12"/>
          </p:nvPr>
        </p:nvSpPr>
        <p:spPr bwMode="auto"/>
        <p:txBody>
          <a:bodyPr/>
          <a:lstStyle/>
          <a:p>
            <a:pPr>
              <a:defRPr/>
            </a:pPr>
            <a:r>
              <a:rPr lang="en-GB"/>
              <a:t>RF cavity feedback for high-intensity counter-rotating beams in the proposed muon collider RCS chain | LLRF Topical Workshop 2026 | Leonard Thiele</a:t>
            </a:r>
            <a:endParaRPr/>
          </a:p>
        </p:txBody>
      </p:sp>
      <p:sp>
        <p:nvSpPr>
          <p:cNvPr id="11" name="Foliennummernplatzhalter 10"/>
          <p:cNvSpPr>
            <a:spLocks noGrp="1"/>
          </p:cNvSpPr>
          <p:nvPr>
            <p:ph type="sldNum" sz="quarter" idx="13"/>
          </p:nvPr>
        </p:nvSpPr>
        <p:spPr bwMode="auto"/>
        <p:txBody>
          <a:bodyPr/>
          <a:lstStyle/>
          <a:p>
            <a:pPr>
              <a:defRPr/>
            </a:pPr>
            <a:fld id="{A522B42D-59C7-4903-9B34-7FA65D46D399}" type="slidenum">
              <a:rPr lang="en-GB"/>
              <a:t>‹#›</a:t>
            </a:fld>
            <a:endParaRPr lang="en-GB"/>
          </a:p>
        </p:txBody>
      </p:sp>
      <p:pic>
        <p:nvPicPr>
          <p:cNvPr id="12" name="Image 20"/>
          <p:cNvPicPr>
            <a:picLocks noChangeAspect="1"/>
          </p:cNvPicPr>
          <p:nvPr/>
        </p:nvPicPr>
        <p:blipFill>
          <a:blip r:embed="rId2"/>
          <a:stretch/>
        </p:blipFill>
        <p:spPr bwMode="auto">
          <a:xfrm>
            <a:off x="91440" y="155448"/>
            <a:ext cx="2263140" cy="1208380"/>
          </a:xfrm>
          <a:prstGeom prst="rect">
            <a:avLst/>
          </a:prstGeom>
          <a:noFill/>
        </p:spPr>
      </p:pic>
    </p:spTree>
    <p:extLst>
      <p:ext uri="{BB962C8B-B14F-4D97-AF65-F5344CB8AC3E}">
        <p14:creationId xmlns:p14="http://schemas.microsoft.com/office/powerpoint/2010/main" val="179494666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image" Target="../media/image5.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image" Target="../media/image4.jp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8.xml"/><Relationship Id="rId13" Type="http://schemas.openxmlformats.org/officeDocument/2006/relationships/image" Target="../media/image1.png"/><Relationship Id="rId3" Type="http://schemas.openxmlformats.org/officeDocument/2006/relationships/slideLayout" Target="../slideLayouts/slideLayout13.xml"/><Relationship Id="rId7" Type="http://schemas.openxmlformats.org/officeDocument/2006/relationships/slideLayout" Target="../slideLayouts/slideLayout17.xml"/><Relationship Id="rId12" Type="http://schemas.openxmlformats.org/officeDocument/2006/relationships/theme" Target="../theme/theme2.xml"/><Relationship Id="rId17" Type="http://schemas.openxmlformats.org/officeDocument/2006/relationships/image" Target="../media/image5.png"/><Relationship Id="rId2" Type="http://schemas.openxmlformats.org/officeDocument/2006/relationships/slideLayout" Target="../slideLayouts/slideLayout12.xml"/><Relationship Id="rId16" Type="http://schemas.openxmlformats.org/officeDocument/2006/relationships/image" Target="../media/image4.jpg"/><Relationship Id="rId1" Type="http://schemas.openxmlformats.org/officeDocument/2006/relationships/slideLayout" Target="../slideLayouts/slideLayout11.xml"/><Relationship Id="rId6" Type="http://schemas.openxmlformats.org/officeDocument/2006/relationships/slideLayout" Target="../slideLayouts/slideLayout16.xml"/><Relationship Id="rId11" Type="http://schemas.openxmlformats.org/officeDocument/2006/relationships/slideLayout" Target="../slideLayouts/slideLayout21.xml"/><Relationship Id="rId5" Type="http://schemas.openxmlformats.org/officeDocument/2006/relationships/slideLayout" Target="../slideLayouts/slideLayout15.xml"/><Relationship Id="rId15" Type="http://schemas.openxmlformats.org/officeDocument/2006/relationships/image" Target="../media/image17.png"/><Relationship Id="rId10" Type="http://schemas.openxmlformats.org/officeDocument/2006/relationships/slideLayout" Target="../slideLayouts/slideLayout20.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409710" y="193330"/>
            <a:ext cx="7365780" cy="1267554"/>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917" y="6490164"/>
            <a:ext cx="1392044" cy="365125"/>
          </a:xfrm>
          <a:prstGeom prst="rect">
            <a:avLst/>
          </a:prstGeom>
        </p:spPr>
        <p:txBody>
          <a:bodyPr vert="horz" lIns="91440" tIns="45720" rIns="91440" bIns="45720" rtlCol="0" anchor="ctr"/>
          <a:lstStyle>
            <a:lvl1pPr algn="l">
              <a:defRPr sz="1200">
                <a:solidFill>
                  <a:schemeClr val="tx1">
                    <a:tint val="75000"/>
                  </a:schemeClr>
                </a:solidFill>
                <a:latin typeface="Arial Narrow" panose="020B0606020202030204" pitchFamily="34" charset="0"/>
              </a:defRPr>
            </a:lvl1pPr>
          </a:lstStyle>
          <a:p>
            <a:r>
              <a:rPr lang="en-US"/>
              <a:t>13/10/2026</a:t>
            </a:r>
            <a:endParaRPr lang="en-GB" dirty="0"/>
          </a:p>
        </p:txBody>
      </p:sp>
      <p:sp>
        <p:nvSpPr>
          <p:cNvPr id="5" name="Footer Placeholder 4"/>
          <p:cNvSpPr>
            <a:spLocks noGrp="1"/>
          </p:cNvSpPr>
          <p:nvPr>
            <p:ph type="ftr" sz="quarter" idx="3"/>
          </p:nvPr>
        </p:nvSpPr>
        <p:spPr>
          <a:xfrm>
            <a:off x="1748305" y="6470573"/>
            <a:ext cx="8623609" cy="365125"/>
          </a:xfrm>
          <a:prstGeom prst="rect">
            <a:avLst/>
          </a:prstGeom>
        </p:spPr>
        <p:txBody>
          <a:bodyPr vert="horz" lIns="91440" tIns="45720" rIns="91440" bIns="45720" rtlCol="0" anchor="ctr"/>
          <a:lstStyle>
            <a:lvl1pPr algn="ctr">
              <a:defRPr sz="1200">
                <a:solidFill>
                  <a:schemeClr val="tx1">
                    <a:lumMod val="75000"/>
                    <a:lumOff val="25000"/>
                  </a:schemeClr>
                </a:solidFill>
                <a:latin typeface="Arial Narrow" panose="020B0606020202030204" pitchFamily="34" charset="0"/>
                <a:cs typeface="Arial" panose="020B0604020202020204" pitchFamily="34" charset="0"/>
              </a:defRPr>
            </a:lvl1pPr>
          </a:lstStyle>
          <a:p>
            <a:r>
              <a:rPr lang="en-GB"/>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p:cNvSpPr>
            <a:spLocks noGrp="1"/>
          </p:cNvSpPr>
          <p:nvPr>
            <p:ph type="sldNum" sz="quarter" idx="4"/>
          </p:nvPr>
        </p:nvSpPr>
        <p:spPr>
          <a:xfrm>
            <a:off x="10891955" y="6465458"/>
            <a:ext cx="1064941" cy="365125"/>
          </a:xfrm>
          <a:prstGeom prst="rect">
            <a:avLst/>
          </a:prstGeom>
        </p:spPr>
        <p:txBody>
          <a:bodyPr vert="horz" lIns="91440" tIns="45720" rIns="91440" bIns="45720" rtlCol="0" anchor="ctr"/>
          <a:lstStyle>
            <a:lvl1pPr algn="r">
              <a:defRPr sz="1200">
                <a:solidFill>
                  <a:schemeClr val="tx1">
                    <a:lumMod val="75000"/>
                    <a:lumOff val="25000"/>
                  </a:schemeClr>
                </a:solidFill>
                <a:latin typeface="Arial Narrow" panose="020B0606020202030204" pitchFamily="34" charset="0"/>
                <a:cs typeface="Arial" panose="020B0604020202020204" pitchFamily="34" charset="0"/>
              </a:defRPr>
            </a:lvl1pPr>
          </a:lstStyle>
          <a:p>
            <a:fld id="{005C7FBA-D4E9-46CA-9321-3ADA2E368FCD}" type="slidenum">
              <a:rPr lang="en-GB" smtClean="0"/>
              <a:pPr/>
              <a:t>‹#›</a:t>
            </a:fld>
            <a:endParaRPr lang="en-GB" dirty="0"/>
          </a:p>
        </p:txBody>
      </p:sp>
      <p:pic>
        <p:nvPicPr>
          <p:cNvPr id="9" name="Image 9">
            <a:extLst>
              <a:ext uri="{FF2B5EF4-FFF2-40B4-BE49-F238E27FC236}">
                <a16:creationId xmlns:a16="http://schemas.microsoft.com/office/drawing/2014/main" id="{4F989853-E7F3-AF69-738F-BF7B3A4E5E35}"/>
              </a:ext>
            </a:extLst>
          </p:cNvPr>
          <p:cNvPicPr>
            <a:picLocks noChangeAspect="1"/>
          </p:cNvPicPr>
          <p:nvPr userDrawn="1"/>
        </p:nvPicPr>
        <p:blipFill>
          <a:blip r:embed="rId12"/>
          <a:stretch>
            <a:fillRect/>
          </a:stretch>
        </p:blipFill>
        <p:spPr>
          <a:xfrm flipV="1">
            <a:off x="234111" y="1308111"/>
            <a:ext cx="11716980" cy="132418"/>
          </a:xfrm>
          <a:prstGeom prst="rect">
            <a:avLst/>
          </a:prstGeom>
        </p:spPr>
      </p:pic>
      <p:pic>
        <p:nvPicPr>
          <p:cNvPr id="10" name="Image 6">
            <a:extLst>
              <a:ext uri="{FF2B5EF4-FFF2-40B4-BE49-F238E27FC236}">
                <a16:creationId xmlns:a16="http://schemas.microsoft.com/office/drawing/2014/main" id="{7B19F8C0-C547-2051-6E3C-A69D1DD51106}"/>
              </a:ext>
            </a:extLst>
          </p:cNvPr>
          <p:cNvPicPr>
            <a:picLocks/>
          </p:cNvPicPr>
          <p:nvPr userDrawn="1"/>
        </p:nvPicPr>
        <p:blipFill>
          <a:blip r:embed="rId12"/>
          <a:stretch>
            <a:fillRect/>
          </a:stretch>
        </p:blipFill>
        <p:spPr>
          <a:xfrm flipV="1">
            <a:off x="233861" y="6423216"/>
            <a:ext cx="11125200" cy="125730"/>
          </a:xfrm>
          <a:prstGeom prst="rect">
            <a:avLst/>
          </a:prstGeom>
        </p:spPr>
      </p:pic>
      <p:pic>
        <p:nvPicPr>
          <p:cNvPr id="11" name="Image 3">
            <a:extLst>
              <a:ext uri="{FF2B5EF4-FFF2-40B4-BE49-F238E27FC236}">
                <a16:creationId xmlns:a16="http://schemas.microsoft.com/office/drawing/2014/main" id="{A853B11E-D78D-E005-24F0-C727E427CA0F}"/>
              </a:ext>
            </a:extLst>
          </p:cNvPr>
          <p:cNvPicPr>
            <a:picLocks noChangeAspect="1"/>
          </p:cNvPicPr>
          <p:nvPr userDrawn="1"/>
        </p:nvPicPr>
        <p:blipFill>
          <a:blip r:embed="rId13"/>
          <a:stretch>
            <a:fillRect/>
          </a:stretch>
        </p:blipFill>
        <p:spPr>
          <a:xfrm rot="21067063" flipH="1">
            <a:off x="11453129" y="6370168"/>
            <a:ext cx="694267" cy="533400"/>
          </a:xfrm>
          <a:prstGeom prst="rect">
            <a:avLst/>
          </a:prstGeom>
        </p:spPr>
      </p:pic>
      <p:pic>
        <p:nvPicPr>
          <p:cNvPr id="13" name="Grafik 12" descr="Ein Bild, das Grafiken, Schrift, Grafikdesign, Kreis enthält.&#10;&#10;Automatisch generierte Beschreibung">
            <a:extLst>
              <a:ext uri="{FF2B5EF4-FFF2-40B4-BE49-F238E27FC236}">
                <a16:creationId xmlns:a16="http://schemas.microsoft.com/office/drawing/2014/main" id="{0FDA19ED-0F95-279D-74CD-365427A047A4}"/>
              </a:ext>
            </a:extLst>
          </p:cNvPr>
          <p:cNvPicPr>
            <a:picLocks noChangeAspect="1"/>
          </p:cNvPicPr>
          <p:nvPr userDrawn="1"/>
        </p:nvPicPr>
        <p:blipFill>
          <a:blip r:embed="rId14" cstate="hqprint">
            <a:extLst>
              <a:ext uri="{28A0092B-C50C-407E-A947-70E740481C1C}">
                <a14:useLocalDpi xmlns:a14="http://schemas.microsoft.com/office/drawing/2010/main" val="0"/>
              </a:ext>
            </a:extLst>
          </a:blip>
          <a:stretch>
            <a:fillRect/>
          </a:stretch>
        </p:blipFill>
        <p:spPr>
          <a:xfrm>
            <a:off x="10636417" y="223781"/>
            <a:ext cx="930047" cy="930047"/>
          </a:xfrm>
          <a:prstGeom prst="rect">
            <a:avLst/>
          </a:prstGeom>
        </p:spPr>
      </p:pic>
      <p:pic>
        <p:nvPicPr>
          <p:cNvPr id="8" name="Image 5">
            <a:extLst>
              <a:ext uri="{FF2B5EF4-FFF2-40B4-BE49-F238E27FC236}">
                <a16:creationId xmlns:a16="http://schemas.microsoft.com/office/drawing/2014/main" id="{47D7658C-7B30-1BFC-08F4-48201FC60FC1}"/>
              </a:ext>
            </a:extLst>
          </p:cNvPr>
          <p:cNvPicPr>
            <a:picLocks noChangeAspect="1"/>
          </p:cNvPicPr>
          <p:nvPr userDrawn="1"/>
        </p:nvPicPr>
        <p:blipFill>
          <a:blip r:embed="rId15"/>
          <a:stretch>
            <a:fillRect/>
          </a:stretch>
        </p:blipFill>
        <p:spPr>
          <a:xfrm>
            <a:off x="91440" y="155448"/>
            <a:ext cx="2263140" cy="1208380"/>
          </a:xfrm>
          <a:prstGeom prst="rect">
            <a:avLst/>
          </a:prstGeom>
          <a:noFill/>
        </p:spPr>
      </p:pic>
      <p:pic>
        <p:nvPicPr>
          <p:cNvPr id="7" name="Picture 6" descr="A blue circular logo with a black background&#10;&#10;Description automatically generated">
            <a:extLst>
              <a:ext uri="{FF2B5EF4-FFF2-40B4-BE49-F238E27FC236}">
                <a16:creationId xmlns:a16="http://schemas.microsoft.com/office/drawing/2014/main" id="{B322A650-66C8-43AC-AA48-9397D8AB342C}"/>
              </a:ext>
            </a:extLst>
          </p:cNvPr>
          <p:cNvPicPr>
            <a:picLocks noChangeAspect="1"/>
          </p:cNvPicPr>
          <p:nvPr userDrawn="1"/>
        </p:nvPicPr>
        <p:blipFill>
          <a:blip r:embed="rId16" cstate="print">
            <a:extLst>
              <a:ext uri="{28A0092B-C50C-407E-A947-70E740481C1C}">
                <a14:useLocalDpi xmlns:a14="http://schemas.microsoft.com/office/drawing/2010/main" val="0"/>
              </a:ext>
            </a:extLst>
          </a:blip>
          <a:srcRect l="46991" r="31116"/>
          <a:stretch/>
        </p:blipFill>
        <p:spPr bwMode="auto">
          <a:xfrm>
            <a:off x="9372498" y="178195"/>
            <a:ext cx="1071797" cy="1005684"/>
          </a:xfrm>
          <a:prstGeom prst="rect">
            <a:avLst/>
          </a:prstGeom>
        </p:spPr>
      </p:pic>
    </p:spTree>
    <p:extLst>
      <p:ext uri="{BB962C8B-B14F-4D97-AF65-F5344CB8AC3E}">
        <p14:creationId xmlns:p14="http://schemas.microsoft.com/office/powerpoint/2010/main" val="3040450553"/>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71" r:id="rId6"/>
    <p:sldLayoutId id="2147483667" r:id="rId7"/>
    <p:sldLayoutId id="2147483668" r:id="rId8"/>
    <p:sldLayoutId id="2147483669" r:id="rId9"/>
    <p:sldLayoutId id="2147483670" r:id="rId10"/>
  </p:sldLayoutIdLst>
  <p:hf hdr="0"/>
  <p:txStyles>
    <p:titleStyle>
      <a:lvl1pPr algn="ctr"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4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16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14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bwMode="auto">
        <a:xfrm>
          <a:off x="0" y="0"/>
          <a:ext cx="0" cy="0"/>
          <a:chOff x="0" y="0"/>
          <a:chExt cx="0" cy="0"/>
        </a:xfrm>
      </p:grpSpPr>
      <p:sp>
        <p:nvSpPr>
          <p:cNvPr id="2" name="Title Placeholder 1"/>
          <p:cNvSpPr>
            <a:spLocks noGrp="1"/>
          </p:cNvSpPr>
          <p:nvPr>
            <p:ph type="title"/>
          </p:nvPr>
        </p:nvSpPr>
        <p:spPr bwMode="auto">
          <a:xfrm>
            <a:off x="2409710" y="193330"/>
            <a:ext cx="7365780" cy="1267554"/>
          </a:xfrm>
          <a:prstGeom prst="rect">
            <a:avLst/>
          </a:prstGeom>
        </p:spPr>
        <p:txBody>
          <a:bodyPr vert="horz" lIns="91440" tIns="45720" rIns="91440" bIns="45720" rtlCol="0" anchor="ctr">
            <a:normAutofit/>
          </a:bodyPr>
          <a:lstStyle/>
          <a:p>
            <a:pPr>
              <a:defRPr/>
            </a:pPr>
            <a:r>
              <a:rPr lang="en-US"/>
              <a:t>Click to edit Master title style</a:t>
            </a:r>
            <a:endParaRPr/>
          </a:p>
        </p:txBody>
      </p:sp>
      <p:sp>
        <p:nvSpPr>
          <p:cNvPr id="3" name="Text Placeholder 2"/>
          <p:cNvSpPr>
            <a:spLocks noGrp="1"/>
          </p:cNvSpPr>
          <p:nvPr>
            <p:ph type="body" idx="1"/>
          </p:nvPr>
        </p:nvSpPr>
        <p:spPr bwMode="auto">
          <a:xfrm>
            <a:off x="838200" y="1825625"/>
            <a:ext cx="10515600" cy="4351338"/>
          </a:xfrm>
          <a:prstGeom prst="rect">
            <a:avLst/>
          </a:prstGeom>
        </p:spPr>
        <p:txBody>
          <a:bodyPr vert="horz" lIns="91440" tIns="45720" rIns="91440" bIns="45720" rtlCol="0">
            <a:normAutofit/>
          </a:bodyPr>
          <a:lstStyle/>
          <a:p>
            <a:pPr lvl="0">
              <a:defRPr/>
            </a:pPr>
            <a:r>
              <a:rPr lang="en-US"/>
              <a:t>Click to edit Master text styles</a:t>
            </a:r>
            <a:endParaRPr/>
          </a:p>
          <a:p>
            <a:pPr lvl="1">
              <a:defRPr/>
            </a:pPr>
            <a:r>
              <a:rPr lang="en-US"/>
              <a:t>Second level</a:t>
            </a:r>
            <a:endParaRPr/>
          </a:p>
          <a:p>
            <a:pPr lvl="2">
              <a:defRPr/>
            </a:pPr>
            <a:r>
              <a:rPr lang="en-US"/>
              <a:t>Third level</a:t>
            </a:r>
            <a:endParaRPr/>
          </a:p>
          <a:p>
            <a:pPr lvl="3">
              <a:defRPr/>
            </a:pPr>
            <a:r>
              <a:rPr lang="en-US"/>
              <a:t>Fourth level</a:t>
            </a:r>
            <a:endParaRPr/>
          </a:p>
          <a:p>
            <a:pPr lvl="4">
              <a:defRPr/>
            </a:pPr>
            <a:r>
              <a:rPr lang="en-US"/>
              <a:t>Fifth level</a:t>
            </a:r>
          </a:p>
        </p:txBody>
      </p:sp>
      <p:sp>
        <p:nvSpPr>
          <p:cNvPr id="4" name="Date Placeholder 3"/>
          <p:cNvSpPr>
            <a:spLocks noGrp="1"/>
          </p:cNvSpPr>
          <p:nvPr>
            <p:ph type="dt" sz="half" idx="2"/>
          </p:nvPr>
        </p:nvSpPr>
        <p:spPr bwMode="auto">
          <a:xfrm>
            <a:off x="79917" y="6490164"/>
            <a:ext cx="1392044" cy="365125"/>
          </a:xfrm>
          <a:prstGeom prst="rect">
            <a:avLst/>
          </a:prstGeom>
        </p:spPr>
        <p:txBody>
          <a:bodyPr vert="horz" lIns="91440" tIns="45720" rIns="91440" bIns="45720" rtlCol="0" anchor="ctr"/>
          <a:lstStyle>
            <a:lvl1pPr algn="l">
              <a:defRPr sz="1200">
                <a:solidFill>
                  <a:schemeClr val="tx1">
                    <a:tint val="75000"/>
                  </a:schemeClr>
                </a:solidFill>
                <a:latin typeface="Arial Narrow"/>
              </a:defRPr>
            </a:lvl1pPr>
          </a:lstStyle>
          <a:p>
            <a:pPr>
              <a:defRPr/>
            </a:pPr>
            <a:r>
              <a:rPr lang="en-US"/>
              <a:t>13/10/2026</a:t>
            </a:r>
            <a:endParaRPr lang="en-GB"/>
          </a:p>
        </p:txBody>
      </p:sp>
      <p:sp>
        <p:nvSpPr>
          <p:cNvPr id="5" name="Footer Placeholder 4"/>
          <p:cNvSpPr>
            <a:spLocks noGrp="1"/>
          </p:cNvSpPr>
          <p:nvPr>
            <p:ph type="ftr" sz="quarter" idx="3"/>
          </p:nvPr>
        </p:nvSpPr>
        <p:spPr bwMode="auto">
          <a:xfrm>
            <a:off x="1748305" y="6470573"/>
            <a:ext cx="8623609" cy="365125"/>
          </a:xfrm>
          <a:prstGeom prst="rect">
            <a:avLst/>
          </a:prstGeom>
        </p:spPr>
        <p:txBody>
          <a:bodyPr vert="horz" lIns="91440" tIns="45720" rIns="91440" bIns="45720" rtlCol="0" anchor="ctr"/>
          <a:lstStyle>
            <a:lvl1pPr algn="ctr">
              <a:defRPr sz="1200">
                <a:solidFill>
                  <a:schemeClr val="tx1">
                    <a:lumMod val="75000"/>
                    <a:lumOff val="25000"/>
                  </a:schemeClr>
                </a:solidFill>
                <a:latin typeface="Arial Narrow"/>
                <a:cs typeface="Arial"/>
              </a:defRPr>
            </a:lvl1pPr>
          </a:lstStyle>
          <a:p>
            <a:pPr>
              <a:defRPr/>
            </a:pPr>
            <a:r>
              <a:rPr lang="en-GB"/>
              <a:t>RF cavity feedback for high-intensity counter-rotating beams in the proposed muon collider RCS chain | LLRF Topical Workshop 2026 | Leonard Thiele</a:t>
            </a:r>
            <a:endParaRPr lang="fr-FR">
              <a:latin typeface="Arial Narrow"/>
              <a:cs typeface="Arial Narrow"/>
            </a:endParaRPr>
          </a:p>
        </p:txBody>
      </p:sp>
      <p:sp>
        <p:nvSpPr>
          <p:cNvPr id="6" name="Slide Number Placeholder 5"/>
          <p:cNvSpPr>
            <a:spLocks noGrp="1"/>
          </p:cNvSpPr>
          <p:nvPr>
            <p:ph type="sldNum" sz="quarter" idx="4"/>
          </p:nvPr>
        </p:nvSpPr>
        <p:spPr bwMode="auto">
          <a:xfrm>
            <a:off x="10891955" y="6465458"/>
            <a:ext cx="1064941" cy="365125"/>
          </a:xfrm>
          <a:prstGeom prst="rect">
            <a:avLst/>
          </a:prstGeom>
        </p:spPr>
        <p:txBody>
          <a:bodyPr vert="horz" lIns="91440" tIns="45720" rIns="91440" bIns="45720" rtlCol="0" anchor="ctr"/>
          <a:lstStyle>
            <a:lvl1pPr algn="r">
              <a:defRPr sz="1200">
                <a:solidFill>
                  <a:schemeClr val="tx1">
                    <a:lumMod val="75000"/>
                    <a:lumOff val="25000"/>
                  </a:schemeClr>
                </a:solidFill>
                <a:latin typeface="Arial Narrow"/>
                <a:cs typeface="Arial"/>
              </a:defRPr>
            </a:lvl1pPr>
          </a:lstStyle>
          <a:p>
            <a:pPr>
              <a:defRPr/>
            </a:pPr>
            <a:fld id="{005C7FBA-D4E9-46CA-9321-3ADA2E368FCD}" type="slidenum">
              <a:rPr lang="en-GB"/>
              <a:t>‹#›</a:t>
            </a:fld>
            <a:endParaRPr lang="en-GB"/>
          </a:p>
        </p:txBody>
      </p:sp>
      <p:pic>
        <p:nvPicPr>
          <p:cNvPr id="9" name="Image 9"/>
          <p:cNvPicPr>
            <a:picLocks noChangeAspect="1"/>
          </p:cNvPicPr>
          <p:nvPr userDrawn="1"/>
        </p:nvPicPr>
        <p:blipFill>
          <a:blip r:embed="rId13"/>
          <a:stretch/>
        </p:blipFill>
        <p:spPr bwMode="auto">
          <a:xfrm flipV="1">
            <a:off x="234111" y="1308111"/>
            <a:ext cx="11716980" cy="132418"/>
          </a:xfrm>
          <a:prstGeom prst="rect">
            <a:avLst/>
          </a:prstGeom>
        </p:spPr>
      </p:pic>
      <p:pic>
        <p:nvPicPr>
          <p:cNvPr id="10" name="Image 6"/>
          <p:cNvPicPr/>
          <p:nvPr userDrawn="1"/>
        </p:nvPicPr>
        <p:blipFill>
          <a:blip r:embed="rId13"/>
          <a:stretch/>
        </p:blipFill>
        <p:spPr bwMode="auto">
          <a:xfrm flipV="1">
            <a:off x="233861" y="6423216"/>
            <a:ext cx="11125200" cy="125730"/>
          </a:xfrm>
          <a:prstGeom prst="rect">
            <a:avLst/>
          </a:prstGeom>
        </p:spPr>
      </p:pic>
      <p:pic>
        <p:nvPicPr>
          <p:cNvPr id="11" name="Image 3"/>
          <p:cNvPicPr>
            <a:picLocks noChangeAspect="1"/>
          </p:cNvPicPr>
          <p:nvPr userDrawn="1"/>
        </p:nvPicPr>
        <p:blipFill>
          <a:blip r:embed="rId14"/>
          <a:stretch/>
        </p:blipFill>
        <p:spPr bwMode="auto">
          <a:xfrm rot="21067063" flipH="1">
            <a:off x="11453129" y="6370168"/>
            <a:ext cx="694266" cy="533400"/>
          </a:xfrm>
          <a:prstGeom prst="rect">
            <a:avLst/>
          </a:prstGeom>
        </p:spPr>
      </p:pic>
      <p:pic>
        <p:nvPicPr>
          <p:cNvPr id="13" name="Grafik 12" descr="Ein Bild, das Grafiken, Schrift, Grafikdesign, Kreis enthält.&#10;&#10;Automatisch generierte Beschreibung"/>
          <p:cNvPicPr>
            <a:picLocks noChangeAspect="1"/>
          </p:cNvPicPr>
          <p:nvPr userDrawn="1"/>
        </p:nvPicPr>
        <p:blipFill>
          <a:blip r:embed="rId15"/>
          <a:stretch/>
        </p:blipFill>
        <p:spPr bwMode="auto">
          <a:xfrm>
            <a:off x="10636417" y="223781"/>
            <a:ext cx="930047" cy="930047"/>
          </a:xfrm>
          <a:prstGeom prst="rect">
            <a:avLst/>
          </a:prstGeom>
        </p:spPr>
      </p:pic>
      <p:pic>
        <p:nvPicPr>
          <p:cNvPr id="8" name="Image 5"/>
          <p:cNvPicPr>
            <a:picLocks noChangeAspect="1"/>
          </p:cNvPicPr>
          <p:nvPr userDrawn="1"/>
        </p:nvPicPr>
        <p:blipFill>
          <a:blip r:embed="rId16"/>
          <a:stretch/>
        </p:blipFill>
        <p:spPr bwMode="auto">
          <a:xfrm>
            <a:off x="91440" y="155448"/>
            <a:ext cx="2263140" cy="1208380"/>
          </a:xfrm>
          <a:prstGeom prst="rect">
            <a:avLst/>
          </a:prstGeom>
          <a:noFill/>
        </p:spPr>
      </p:pic>
      <p:pic>
        <p:nvPicPr>
          <p:cNvPr id="7" name="Picture 6" descr="A blue circular logo with a black background&#10;&#10;Description automatically generated">
            <a:extLst>
              <a:ext uri="{FF2B5EF4-FFF2-40B4-BE49-F238E27FC236}">
                <a16:creationId xmlns:a16="http://schemas.microsoft.com/office/drawing/2014/main" id="{69CCE805-98B6-1740-6BA8-61DE6E03728E}"/>
              </a:ext>
            </a:extLst>
          </p:cNvPr>
          <p:cNvPicPr>
            <a:picLocks noChangeAspect="1"/>
          </p:cNvPicPr>
          <p:nvPr userDrawn="1"/>
        </p:nvPicPr>
        <p:blipFill>
          <a:blip r:embed="rId17" cstate="print">
            <a:extLst>
              <a:ext uri="{28A0092B-C50C-407E-A947-70E740481C1C}">
                <a14:useLocalDpi xmlns:a14="http://schemas.microsoft.com/office/drawing/2010/main" val="0"/>
              </a:ext>
            </a:extLst>
          </a:blip>
          <a:srcRect l="46991" r="31116"/>
          <a:stretch/>
        </p:blipFill>
        <p:spPr bwMode="auto">
          <a:xfrm>
            <a:off x="9372498" y="178195"/>
            <a:ext cx="1071797" cy="1005684"/>
          </a:xfrm>
          <a:prstGeom prst="rect">
            <a:avLst/>
          </a:prstGeom>
        </p:spPr>
      </p:pic>
    </p:spTree>
    <p:extLst>
      <p:ext uri="{BB962C8B-B14F-4D97-AF65-F5344CB8AC3E}">
        <p14:creationId xmlns:p14="http://schemas.microsoft.com/office/powerpoint/2010/main" val="2899702959"/>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p:txStyles>
    <p:titleStyle>
      <a:lvl1pPr algn="ctr" defTabSz="914400">
        <a:lnSpc>
          <a:spcPct val="90000"/>
        </a:lnSpc>
        <a:spcBef>
          <a:spcPts val="0"/>
        </a:spcBef>
        <a:buNone/>
        <a:defRPr sz="3600">
          <a:solidFill>
            <a:schemeClr val="tx1"/>
          </a:solidFill>
          <a:latin typeface="Arial"/>
          <a:ea typeface="+mj-ea"/>
          <a:cs typeface="Arial"/>
        </a:defRPr>
      </a:lvl1pPr>
    </p:titleStyle>
    <p:bodyStyle>
      <a:lvl1pPr marL="228600" indent="-228600" algn="l" defTabSz="914400">
        <a:lnSpc>
          <a:spcPct val="90000"/>
        </a:lnSpc>
        <a:spcBef>
          <a:spcPts val="1000"/>
        </a:spcBef>
        <a:buFont typeface="Arial"/>
        <a:buChar char="•"/>
        <a:defRPr sz="2400">
          <a:solidFill>
            <a:schemeClr val="tx1"/>
          </a:solidFill>
          <a:latin typeface="Arial"/>
          <a:ea typeface="+mn-ea"/>
          <a:cs typeface="Arial"/>
        </a:defRPr>
      </a:lvl1pPr>
      <a:lvl2pPr marL="685800" indent="-228600" algn="l" defTabSz="914400">
        <a:lnSpc>
          <a:spcPct val="90000"/>
        </a:lnSpc>
        <a:spcBef>
          <a:spcPts val="500"/>
        </a:spcBef>
        <a:buFont typeface="Arial"/>
        <a:buChar char="•"/>
        <a:defRPr sz="2000">
          <a:solidFill>
            <a:schemeClr val="tx1"/>
          </a:solidFill>
          <a:latin typeface="Arial"/>
          <a:ea typeface="+mn-ea"/>
          <a:cs typeface="Arial"/>
        </a:defRPr>
      </a:lvl2pPr>
      <a:lvl3pPr marL="1143000" indent="-228600" algn="l" defTabSz="914400">
        <a:lnSpc>
          <a:spcPct val="90000"/>
        </a:lnSpc>
        <a:spcBef>
          <a:spcPts val="500"/>
        </a:spcBef>
        <a:buFont typeface="Arial"/>
        <a:buChar char="•"/>
        <a:defRPr sz="1800">
          <a:solidFill>
            <a:schemeClr val="tx1"/>
          </a:solidFill>
          <a:latin typeface="Arial"/>
          <a:ea typeface="+mn-ea"/>
          <a:cs typeface="Arial"/>
        </a:defRPr>
      </a:lvl3pPr>
      <a:lvl4pPr marL="1600200" indent="-228600" algn="l" defTabSz="914400">
        <a:lnSpc>
          <a:spcPct val="90000"/>
        </a:lnSpc>
        <a:spcBef>
          <a:spcPts val="500"/>
        </a:spcBef>
        <a:buFont typeface="Arial"/>
        <a:buChar char="•"/>
        <a:defRPr sz="1600">
          <a:solidFill>
            <a:schemeClr val="tx1"/>
          </a:solidFill>
          <a:latin typeface="Arial"/>
          <a:ea typeface="+mn-ea"/>
          <a:cs typeface="Arial"/>
        </a:defRPr>
      </a:lvl4pPr>
      <a:lvl5pPr marL="2057400" indent="-228600" algn="l" defTabSz="914400">
        <a:lnSpc>
          <a:spcPct val="90000"/>
        </a:lnSpc>
        <a:spcBef>
          <a:spcPts val="500"/>
        </a:spcBef>
        <a:buFont typeface="Arial"/>
        <a:buChar char="•"/>
        <a:defRPr sz="1400">
          <a:solidFill>
            <a:schemeClr val="tx1"/>
          </a:solidFill>
          <a:latin typeface="Arial"/>
          <a:ea typeface="+mn-ea"/>
          <a:cs typeface="Arial"/>
        </a:defRPr>
      </a:lvl5pPr>
      <a:lvl6pPr marL="2514600" indent="-228600" algn="l" defTabSz="914400">
        <a:lnSpc>
          <a:spcPct val="90000"/>
        </a:lnSpc>
        <a:spcBef>
          <a:spcPts val="500"/>
        </a:spcBef>
        <a:buFont typeface="Arial"/>
        <a:buChar char="•"/>
        <a:defRPr sz="1800">
          <a:solidFill>
            <a:schemeClr val="tx1"/>
          </a:solidFill>
          <a:latin typeface="+mn-lt"/>
          <a:ea typeface="+mn-ea"/>
          <a:cs typeface="+mn-cs"/>
        </a:defRPr>
      </a:lvl6pPr>
      <a:lvl7pPr marL="2971800" indent="-228600" algn="l" defTabSz="914400">
        <a:lnSpc>
          <a:spcPct val="90000"/>
        </a:lnSpc>
        <a:spcBef>
          <a:spcPts val="500"/>
        </a:spcBef>
        <a:buFont typeface="Arial"/>
        <a:buChar char="•"/>
        <a:defRPr sz="1800">
          <a:solidFill>
            <a:schemeClr val="tx1"/>
          </a:solidFill>
          <a:latin typeface="+mn-lt"/>
          <a:ea typeface="+mn-ea"/>
          <a:cs typeface="+mn-cs"/>
        </a:defRPr>
      </a:lvl7pPr>
      <a:lvl8pPr marL="3429000" indent="-228600" algn="l" defTabSz="914400">
        <a:lnSpc>
          <a:spcPct val="90000"/>
        </a:lnSpc>
        <a:spcBef>
          <a:spcPts val="500"/>
        </a:spcBef>
        <a:buFont typeface="Arial"/>
        <a:buChar char="•"/>
        <a:defRPr sz="1800">
          <a:solidFill>
            <a:schemeClr val="tx1"/>
          </a:solidFill>
          <a:latin typeface="+mn-lt"/>
          <a:ea typeface="+mn-ea"/>
          <a:cs typeface="+mn-cs"/>
        </a:defRPr>
      </a:lvl8pPr>
      <a:lvl9pPr marL="3886200" indent="-228600" algn="l" defTabSz="914400">
        <a:lnSpc>
          <a:spcPct val="90000"/>
        </a:lnSpc>
        <a:spcBef>
          <a:spcPts val="500"/>
        </a:spcBef>
        <a:buFont typeface="Arial"/>
        <a:buChar char="•"/>
        <a:defRPr sz="1800">
          <a:solidFill>
            <a:schemeClr val="tx1"/>
          </a:solidFill>
          <a:latin typeface="+mn-lt"/>
          <a:ea typeface="+mn-ea"/>
          <a:cs typeface="+mn-cs"/>
        </a:defRPr>
      </a:lvl9pPr>
    </p:bodyStyle>
    <p:otherStyle>
      <a:defPPr>
        <a:defRPr lang="en-US"/>
      </a:defPPr>
      <a:lvl1pPr marL="0" algn="l" defTabSz="914400">
        <a:defRPr sz="1800">
          <a:solidFill>
            <a:schemeClr val="tx1"/>
          </a:solidFill>
          <a:latin typeface="+mn-lt"/>
          <a:ea typeface="+mn-ea"/>
          <a:cs typeface="+mn-cs"/>
        </a:defRPr>
      </a:lvl1pPr>
      <a:lvl2pPr marL="457200" algn="l" defTabSz="914400">
        <a:defRPr sz="1800">
          <a:solidFill>
            <a:schemeClr val="tx1"/>
          </a:solidFill>
          <a:latin typeface="+mn-lt"/>
          <a:ea typeface="+mn-ea"/>
          <a:cs typeface="+mn-cs"/>
        </a:defRPr>
      </a:lvl2pPr>
      <a:lvl3pPr marL="914400" algn="l" defTabSz="914400">
        <a:defRPr sz="1800">
          <a:solidFill>
            <a:schemeClr val="tx1"/>
          </a:solidFill>
          <a:latin typeface="+mn-lt"/>
          <a:ea typeface="+mn-ea"/>
          <a:cs typeface="+mn-cs"/>
        </a:defRPr>
      </a:lvl3pPr>
      <a:lvl4pPr marL="1371600" algn="l" defTabSz="914400">
        <a:defRPr sz="1800">
          <a:solidFill>
            <a:schemeClr val="tx1"/>
          </a:solidFill>
          <a:latin typeface="+mn-lt"/>
          <a:ea typeface="+mn-ea"/>
          <a:cs typeface="+mn-cs"/>
        </a:defRPr>
      </a:lvl4pPr>
      <a:lvl5pPr marL="1828800" algn="l" defTabSz="914400">
        <a:defRPr sz="1800">
          <a:solidFill>
            <a:schemeClr val="tx1"/>
          </a:solidFill>
          <a:latin typeface="+mn-lt"/>
          <a:ea typeface="+mn-ea"/>
          <a:cs typeface="+mn-cs"/>
        </a:defRPr>
      </a:lvl5pPr>
      <a:lvl6pPr marL="2286000" algn="l" defTabSz="914400">
        <a:defRPr sz="1800">
          <a:solidFill>
            <a:schemeClr val="tx1"/>
          </a:solidFill>
          <a:latin typeface="+mn-lt"/>
          <a:ea typeface="+mn-ea"/>
          <a:cs typeface="+mn-cs"/>
        </a:defRPr>
      </a:lvl6pPr>
      <a:lvl7pPr marL="2743200" algn="l" defTabSz="914400">
        <a:defRPr sz="1800">
          <a:solidFill>
            <a:schemeClr val="tx1"/>
          </a:solidFill>
          <a:latin typeface="+mn-lt"/>
          <a:ea typeface="+mn-ea"/>
          <a:cs typeface="+mn-cs"/>
        </a:defRPr>
      </a:lvl7pPr>
      <a:lvl8pPr marL="3200400" algn="l" defTabSz="914400">
        <a:defRPr sz="1800">
          <a:solidFill>
            <a:schemeClr val="tx1"/>
          </a:solidFill>
          <a:latin typeface="+mn-lt"/>
          <a:ea typeface="+mn-ea"/>
          <a:cs typeface="+mn-cs"/>
        </a:defRPr>
      </a:lvl8pPr>
      <a:lvl9pPr marL="3657600" algn="l" defTabSz="914400">
        <a:defRPr sz="18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21.png"/></Relationships>
</file>

<file path=ppt/slides/_rels/slide5.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7.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30.png"/></Relationships>
</file>

<file path=ppt/slides/_rels/slide9.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s://journals.aps.org/prab/pdf/10.1103/PhysRevSTAB.10.052001" TargetMode="External"/><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s>
</file>

<file path=ppt/slides/_rels/slide30.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27.png"/><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4" Type="http://schemas.openxmlformats.org/officeDocument/2006/relationships/image" Target="../media/image58.png"/></Relationships>
</file>

<file path=ppt/slides/_rels/slide36.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66.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624A2-92B7-DD4B-4256-BC4559CE95E8}"/>
              </a:ext>
            </a:extLst>
          </p:cNvPr>
          <p:cNvSpPr>
            <a:spLocks noGrp="1"/>
          </p:cNvSpPr>
          <p:nvPr>
            <p:ph type="ctrTitle"/>
          </p:nvPr>
        </p:nvSpPr>
        <p:spPr>
          <a:xfrm>
            <a:off x="914400" y="2081607"/>
            <a:ext cx="10363200" cy="1829218"/>
          </a:xfrm>
        </p:spPr>
        <p:txBody>
          <a:bodyPr>
            <a:normAutofit fontScale="90000"/>
          </a:bodyPr>
          <a:lstStyle/>
          <a:p>
            <a:br>
              <a:rPr lang="en-GB" dirty="0"/>
            </a:br>
            <a:r>
              <a:rPr lang="en-GB" dirty="0"/>
              <a:t>RF cavity feedback for high-intensity counter-rotating beams in the proposed muon collider RCS chain </a:t>
            </a:r>
          </a:p>
        </p:txBody>
      </p:sp>
      <p:sp>
        <p:nvSpPr>
          <p:cNvPr id="5" name="Text Placeholder 4">
            <a:extLst>
              <a:ext uri="{FF2B5EF4-FFF2-40B4-BE49-F238E27FC236}">
                <a16:creationId xmlns:a16="http://schemas.microsoft.com/office/drawing/2014/main" id="{74AA720E-FA6D-6023-29BC-AD6923099DA6}"/>
              </a:ext>
            </a:extLst>
          </p:cNvPr>
          <p:cNvSpPr>
            <a:spLocks noGrp="1"/>
          </p:cNvSpPr>
          <p:nvPr>
            <p:ph type="body" sz="quarter" idx="11"/>
          </p:nvPr>
        </p:nvSpPr>
        <p:spPr>
          <a:xfrm>
            <a:off x="2465931" y="4971770"/>
            <a:ext cx="9036258" cy="606425"/>
          </a:xfrm>
        </p:spPr>
        <p:txBody>
          <a:bodyPr>
            <a:normAutofit fontScale="92500" lnSpcReduction="10000"/>
          </a:bodyPr>
          <a:lstStyle/>
          <a:p>
            <a:r>
              <a:rPr lang="en-US" dirty="0"/>
              <a:t>Leonard Thiele (University of Rostock, CERN), </a:t>
            </a:r>
          </a:p>
          <a:p>
            <a:r>
              <a:rPr lang="en-US" dirty="0"/>
              <a:t>S. Albright, R. Calaga, H. Damerau, A. Grudiev, E. Lamb, S. Lauber, U. van Rienen</a:t>
            </a:r>
          </a:p>
          <a:p>
            <a:endParaRPr lang="en-GB" dirty="0"/>
          </a:p>
        </p:txBody>
      </p:sp>
    </p:spTree>
    <p:extLst>
      <p:ext uri="{BB962C8B-B14F-4D97-AF65-F5344CB8AC3E}">
        <p14:creationId xmlns:p14="http://schemas.microsoft.com/office/powerpoint/2010/main" val="2147664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30F2917-05C8-A0AB-B5C6-D74FC7FA8E09}"/>
              </a:ext>
            </a:extLst>
          </p:cNvPr>
          <p:cNvSpPr>
            <a:spLocks noGrp="1"/>
          </p:cNvSpPr>
          <p:nvPr>
            <p:ph idx="1"/>
          </p:nvPr>
        </p:nvSpPr>
        <p:spPr/>
        <p:txBody>
          <a:bodyPr/>
          <a:lstStyle/>
          <a:p>
            <a:r>
              <a:rPr lang="en-US" dirty="0"/>
              <a:t>Muon collider complex overview</a:t>
            </a:r>
          </a:p>
          <a:p>
            <a:r>
              <a:rPr lang="en-US" dirty="0"/>
              <a:t>Introduction to acceleration chain</a:t>
            </a:r>
          </a:p>
          <a:p>
            <a:r>
              <a:rPr lang="en-US" dirty="0"/>
              <a:t>RF system overview</a:t>
            </a:r>
          </a:p>
          <a:p>
            <a:r>
              <a:rPr lang="en-GB" dirty="0"/>
              <a:t>Impact of beam loading on beam dynamics</a:t>
            </a:r>
          </a:p>
          <a:p>
            <a:r>
              <a:rPr lang="en-GB" dirty="0"/>
              <a:t>Cavity feedback</a:t>
            </a:r>
          </a:p>
          <a:p>
            <a:r>
              <a:rPr lang="en-GB" dirty="0"/>
              <a:t>Phase loops</a:t>
            </a:r>
          </a:p>
          <a:p>
            <a:r>
              <a:rPr lang="en-GB" dirty="0"/>
              <a:t>Conclusion and outlook</a:t>
            </a:r>
          </a:p>
        </p:txBody>
      </p:sp>
      <p:sp>
        <p:nvSpPr>
          <p:cNvPr id="3" name="Title 2">
            <a:extLst>
              <a:ext uri="{FF2B5EF4-FFF2-40B4-BE49-F238E27FC236}">
                <a16:creationId xmlns:a16="http://schemas.microsoft.com/office/drawing/2014/main" id="{0A14B2BE-C702-A5C8-6AA5-73C946D1FDB0}"/>
              </a:ext>
            </a:extLst>
          </p:cNvPr>
          <p:cNvSpPr>
            <a:spLocks noGrp="1"/>
          </p:cNvSpPr>
          <p:nvPr>
            <p:ph type="title"/>
          </p:nvPr>
        </p:nvSpPr>
        <p:spPr/>
        <p:txBody>
          <a:bodyPr/>
          <a:lstStyle/>
          <a:p>
            <a:r>
              <a:rPr lang="de-DE" dirty="0"/>
              <a:t>Outline</a:t>
            </a:r>
            <a:endParaRPr lang="en-GB" dirty="0"/>
          </a:p>
        </p:txBody>
      </p:sp>
      <p:sp>
        <p:nvSpPr>
          <p:cNvPr id="4" name="Date Placeholder 3">
            <a:extLst>
              <a:ext uri="{FF2B5EF4-FFF2-40B4-BE49-F238E27FC236}">
                <a16:creationId xmlns:a16="http://schemas.microsoft.com/office/drawing/2014/main" id="{5F897568-9F6E-63ED-F49B-20184AAEDFA2}"/>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A51D9E29-8D91-A85A-5B12-7011F94AF8AD}"/>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FE91E050-8F68-8A68-733B-C55903D4E835}"/>
              </a:ext>
            </a:extLst>
          </p:cNvPr>
          <p:cNvSpPr>
            <a:spLocks noGrp="1"/>
          </p:cNvSpPr>
          <p:nvPr>
            <p:ph type="sldNum" sz="quarter" idx="13"/>
          </p:nvPr>
        </p:nvSpPr>
        <p:spPr/>
        <p:txBody>
          <a:bodyPr/>
          <a:lstStyle/>
          <a:p>
            <a:fld id="{005C7FBA-D4E9-46CA-9321-3ADA2E368FCD}" type="slidenum">
              <a:rPr lang="en-GB" smtClean="0"/>
              <a:pPr/>
              <a:t>2</a:t>
            </a:fld>
            <a:endParaRPr lang="en-GB" dirty="0"/>
          </a:p>
        </p:txBody>
      </p:sp>
    </p:spTree>
    <p:extLst>
      <p:ext uri="{BB962C8B-B14F-4D97-AF65-F5344CB8AC3E}">
        <p14:creationId xmlns:p14="http://schemas.microsoft.com/office/powerpoint/2010/main" val="87013760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B20E6AB-4543-C9F3-51E6-12C9CF7DFCD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537763" y="1896175"/>
            <a:ext cx="11044691" cy="2266101"/>
          </a:xfrm>
          <a:prstGeom prst="rect">
            <a:avLst/>
          </a:prstGeom>
        </p:spPr>
      </p:pic>
      <p:sp>
        <p:nvSpPr>
          <p:cNvPr id="3" name="Title 2">
            <a:extLst>
              <a:ext uri="{FF2B5EF4-FFF2-40B4-BE49-F238E27FC236}">
                <a16:creationId xmlns:a16="http://schemas.microsoft.com/office/drawing/2014/main" id="{34ADC79F-6847-776E-947E-F69801844A08}"/>
              </a:ext>
            </a:extLst>
          </p:cNvPr>
          <p:cNvSpPr>
            <a:spLocks noGrp="1"/>
          </p:cNvSpPr>
          <p:nvPr>
            <p:ph type="title"/>
          </p:nvPr>
        </p:nvSpPr>
        <p:spPr/>
        <p:txBody>
          <a:bodyPr/>
          <a:lstStyle/>
          <a:p>
            <a:r>
              <a:rPr lang="en-US" dirty="0"/>
              <a:t>Muon collider complex</a:t>
            </a:r>
            <a:endParaRPr lang="en-GB" dirty="0"/>
          </a:p>
        </p:txBody>
      </p:sp>
      <p:sp>
        <p:nvSpPr>
          <p:cNvPr id="4" name="Date Placeholder 3">
            <a:extLst>
              <a:ext uri="{FF2B5EF4-FFF2-40B4-BE49-F238E27FC236}">
                <a16:creationId xmlns:a16="http://schemas.microsoft.com/office/drawing/2014/main" id="{A7523B5D-0A96-4640-9685-727BEA8A0AD2}"/>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DF1B92B4-06BE-9DCD-99B2-3C7806D94935}"/>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9E112157-A21A-6AD1-7740-98570B7E1372}"/>
              </a:ext>
            </a:extLst>
          </p:cNvPr>
          <p:cNvSpPr>
            <a:spLocks noGrp="1"/>
          </p:cNvSpPr>
          <p:nvPr>
            <p:ph type="sldNum" sz="quarter" idx="13"/>
          </p:nvPr>
        </p:nvSpPr>
        <p:spPr/>
        <p:txBody>
          <a:bodyPr/>
          <a:lstStyle/>
          <a:p>
            <a:fld id="{005C7FBA-D4E9-46CA-9321-3ADA2E368FCD}" type="slidenum">
              <a:rPr lang="en-GB" smtClean="0"/>
              <a:pPr/>
              <a:t>3</a:t>
            </a:fld>
            <a:endParaRPr lang="en-GB"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24465F4E-6178-DFDA-D4AE-2C182BC4F963}"/>
                  </a:ext>
                </a:extLst>
              </p:cNvPr>
              <p:cNvSpPr txBox="1"/>
              <p:nvPr/>
            </p:nvSpPr>
            <p:spPr>
              <a:xfrm>
                <a:off x="673768" y="4484257"/>
                <a:ext cx="11143307" cy="1938992"/>
              </a:xfrm>
              <a:prstGeom prst="rect">
                <a:avLst/>
              </a:prstGeom>
              <a:noFill/>
            </p:spPr>
            <p:txBody>
              <a:bodyPr wrap="square" rtlCol="0">
                <a:spAutoFit/>
              </a:bodyPr>
              <a:lstStyle/>
              <a:p>
                <a:pPr marL="285750" indent="-285750">
                  <a:buFont typeface="Arial" panose="020B0604020202020204" pitchFamily="34" charset="0"/>
                  <a:buChar char="•"/>
                </a:pPr>
                <a:r>
                  <a:rPr lang="en-US" sz="2400" dirty="0"/>
                  <a:t>Muon production</a:t>
                </a:r>
              </a:p>
              <a:p>
                <a:pPr marL="742950" lvl="1" indent="-285750">
                  <a:buFont typeface="Arial" panose="020B0604020202020204" pitchFamily="34" charset="0"/>
                  <a:buChar char="•"/>
                </a:pPr>
                <a:r>
                  <a:rPr lang="en-US" sz="2400" dirty="0"/>
                  <a:t>Cooling channel necessary to reduce 6D emittance of beam</a:t>
                </a:r>
              </a:p>
              <a:p>
                <a:pPr marL="285750" indent="-285750">
                  <a:buFont typeface="Arial" panose="020B0604020202020204" pitchFamily="34" charset="0"/>
                  <a:buChar char="•"/>
                </a:pPr>
                <a:r>
                  <a:rPr lang="en-US" sz="2400" dirty="0"/>
                  <a:t>Two high-intensity bunches with </a:t>
                </a:r>
                <a14:m>
                  <m:oMath xmlns:m="http://schemas.openxmlformats.org/officeDocument/2006/math">
                    <m:r>
                      <a:rPr lang="en-US" sz="2400" b="0" i="1" smtClean="0">
                        <a:latin typeface="Cambria Math" panose="02040503050406030204" pitchFamily="18" charset="0"/>
                      </a:rPr>
                      <m:t>2.7×</m:t>
                    </m:r>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10</m:t>
                        </m:r>
                      </m:e>
                      <m:sup>
                        <m:r>
                          <a:rPr lang="en-US" sz="2400" b="0" i="1" smtClean="0">
                            <a:latin typeface="Cambria Math" panose="02040503050406030204" pitchFamily="18" charset="0"/>
                          </a:rPr>
                          <m:t>12</m:t>
                        </m:r>
                      </m:sup>
                    </m:sSup>
                  </m:oMath>
                </a14:m>
                <a:r>
                  <a:rPr lang="en-US" sz="2400" dirty="0"/>
                  <a:t> particles per bunch in accelerators and collider</a:t>
                </a:r>
              </a:p>
              <a:p>
                <a:pPr marL="742950" lvl="1" indent="-285750">
                  <a:buFont typeface="Arial" panose="020B0604020202020204" pitchFamily="34" charset="0"/>
                  <a:buChar char="•"/>
                </a:pPr>
                <a:r>
                  <a:rPr lang="en-US" sz="2400" dirty="0"/>
                  <a:t>one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𝜇</m:t>
                        </m:r>
                      </m:e>
                      <m:sup>
                        <m:r>
                          <a:rPr lang="en-US" sz="2400" b="0" i="1" smtClean="0">
                            <a:latin typeface="Cambria Math" panose="02040503050406030204" pitchFamily="18" charset="0"/>
                          </a:rPr>
                          <m:t>+</m:t>
                        </m:r>
                      </m:sup>
                    </m:sSup>
                  </m:oMath>
                </a14:m>
                <a:r>
                  <a:rPr lang="en-US" sz="2400" dirty="0"/>
                  <a:t> and one </a:t>
                </a:r>
                <a14:m>
                  <m:oMath xmlns:m="http://schemas.openxmlformats.org/officeDocument/2006/math">
                    <m:sSup>
                      <m:sSupPr>
                        <m:ctrlPr>
                          <a:rPr lang="en-US" sz="2400" b="0" i="1" smtClean="0">
                            <a:latin typeface="Cambria Math" panose="02040503050406030204" pitchFamily="18" charset="0"/>
                          </a:rPr>
                        </m:ctrlPr>
                      </m:sSupPr>
                      <m:e>
                        <m:r>
                          <a:rPr lang="en-US" sz="2400" b="0" i="1" smtClean="0">
                            <a:latin typeface="Cambria Math" panose="02040503050406030204" pitchFamily="18" charset="0"/>
                          </a:rPr>
                          <m:t>𝜇</m:t>
                        </m:r>
                      </m:e>
                      <m:sup>
                        <m:r>
                          <a:rPr lang="en-US" sz="2400" b="0" i="1" smtClean="0">
                            <a:latin typeface="Cambria Math" panose="02040503050406030204" pitchFamily="18" charset="0"/>
                          </a:rPr>
                          <m:t>−</m:t>
                        </m:r>
                      </m:sup>
                    </m:sSup>
                  </m:oMath>
                </a14:m>
                <a:endParaRPr lang="en-US" sz="2400" dirty="0"/>
              </a:p>
            </p:txBody>
          </p:sp>
        </mc:Choice>
        <mc:Fallback xmlns="">
          <p:sp>
            <p:nvSpPr>
              <p:cNvPr id="9" name="TextBox 8">
                <a:extLst>
                  <a:ext uri="{FF2B5EF4-FFF2-40B4-BE49-F238E27FC236}">
                    <a16:creationId xmlns:a16="http://schemas.microsoft.com/office/drawing/2014/main" id="{24465F4E-6178-DFDA-D4AE-2C182BC4F963}"/>
                  </a:ext>
                </a:extLst>
              </p:cNvPr>
              <p:cNvSpPr txBox="1">
                <a:spLocks noRot="1" noChangeAspect="1" noMove="1" noResize="1" noEditPoints="1" noAdjustHandles="1" noChangeArrowheads="1" noChangeShapeType="1" noTextEdit="1"/>
              </p:cNvSpPr>
              <p:nvPr/>
            </p:nvSpPr>
            <p:spPr>
              <a:xfrm>
                <a:off x="673768" y="4484257"/>
                <a:ext cx="11143307" cy="1938992"/>
              </a:xfrm>
              <a:prstGeom prst="rect">
                <a:avLst/>
              </a:prstGeom>
              <a:blipFill>
                <a:blip r:embed="rId3"/>
                <a:stretch>
                  <a:fillRect l="-766" t="-2516" b="-6289"/>
                </a:stretch>
              </a:blipFill>
            </p:spPr>
            <p:txBody>
              <a:bodyPr/>
              <a:lstStyle/>
              <a:p>
                <a:r>
                  <a:rPr lang="en-GB">
                    <a:noFill/>
                  </a:rPr>
                  <a:t> </a:t>
                </a:r>
              </a:p>
            </p:txBody>
          </p:sp>
        </mc:Fallback>
      </mc:AlternateContent>
    </p:spTree>
    <p:extLst>
      <p:ext uri="{BB962C8B-B14F-4D97-AF65-F5344CB8AC3E}">
        <p14:creationId xmlns:p14="http://schemas.microsoft.com/office/powerpoint/2010/main" val="15048365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B3639D90-4BA5-4FC8-675E-B15C11D9CAFA}"/>
                  </a:ext>
                </a:extLst>
              </p:cNvPr>
              <p:cNvSpPr>
                <a:spLocks noGrp="1"/>
              </p:cNvSpPr>
              <p:nvPr>
                <p:ph idx="1"/>
              </p:nvPr>
            </p:nvSpPr>
            <p:spPr>
              <a:xfrm>
                <a:off x="838199" y="1825624"/>
                <a:ext cx="7054851" cy="4639833"/>
              </a:xfrm>
            </p:spPr>
            <p:txBody>
              <a:bodyPr>
                <a:normAutofit/>
              </a:bodyPr>
              <a:lstStyle/>
              <a:p>
                <a:r>
                  <a:rPr lang="en-GB" dirty="0">
                    <a:sym typeface="Wingdings" panose="05000000000000000000" pitchFamily="2" charset="2"/>
                  </a:rPr>
                  <a:t>Chain of four rapid cycling synchrotrons (RCS)</a:t>
                </a:r>
              </a:p>
              <a:p>
                <a:pPr lvl="1"/>
                <a:r>
                  <a:rPr lang="en-GB" dirty="0">
                    <a:sym typeface="Wingdings" panose="05000000000000000000" pitchFamily="2" charset="2"/>
                  </a:rPr>
                  <a:t>Accelerating the beam from </a:t>
                </a:r>
                <a14:m>
                  <m:oMath xmlns:m="http://schemas.openxmlformats.org/officeDocument/2006/math">
                    <m:r>
                      <a:rPr lang="en-GB" i="1" dirty="0" smtClean="0">
                        <a:latin typeface="Cambria Math" panose="02040503050406030204" pitchFamily="18" charset="0"/>
                        <a:sym typeface="Wingdings" panose="05000000000000000000" pitchFamily="2" charset="2"/>
                      </a:rPr>
                      <m:t>63 </m:t>
                    </m:r>
                    <m:r>
                      <m:rPr>
                        <m:sty m:val="p"/>
                      </m:rPr>
                      <a:rPr lang="en-GB" i="0" dirty="0" smtClean="0">
                        <a:latin typeface="Cambria Math" panose="02040503050406030204" pitchFamily="18" charset="0"/>
                        <a:sym typeface="Wingdings" panose="05000000000000000000" pitchFamily="2" charset="2"/>
                      </a:rPr>
                      <m:t>GeV</m:t>
                    </m:r>
                  </m:oMath>
                </a14:m>
                <a:r>
                  <a:rPr lang="en-GB" dirty="0">
                    <a:sym typeface="Wingdings" panose="05000000000000000000" pitchFamily="2" charset="2"/>
                  </a:rPr>
                  <a:t> to </a:t>
                </a:r>
                <a14:m>
                  <m:oMath xmlns:m="http://schemas.openxmlformats.org/officeDocument/2006/math">
                    <m:r>
                      <a:rPr lang="en-GB" i="1" dirty="0" smtClean="0">
                        <a:latin typeface="Cambria Math" panose="02040503050406030204" pitchFamily="18" charset="0"/>
                        <a:sym typeface="Wingdings" panose="05000000000000000000" pitchFamily="2" charset="2"/>
                      </a:rPr>
                      <m:t>5 </m:t>
                    </m:r>
                    <m:r>
                      <m:rPr>
                        <m:sty m:val="p"/>
                      </m:rPr>
                      <a:rPr lang="en-GB" i="0" dirty="0" smtClean="0">
                        <a:latin typeface="Cambria Math" panose="02040503050406030204" pitchFamily="18" charset="0"/>
                        <a:sym typeface="Wingdings" panose="05000000000000000000" pitchFamily="2" charset="2"/>
                      </a:rPr>
                      <m:t>TeV</m:t>
                    </m:r>
                  </m:oMath>
                </a14:m>
                <a:endParaRPr lang="en-GB" dirty="0">
                  <a:sym typeface="Wingdings" panose="05000000000000000000" pitchFamily="2" charset="2"/>
                </a:endParaRPr>
              </a:p>
              <a:p>
                <a:r>
                  <a:rPr lang="en-US" dirty="0"/>
                  <a:t>Hybrid RCS</a:t>
                </a:r>
                <a:endParaRPr lang="en-US" dirty="0">
                  <a:sym typeface="Wingdings" panose="05000000000000000000" pitchFamily="2" charset="2"/>
                </a:endParaRPr>
              </a:p>
              <a:p>
                <a:pPr lvl="1"/>
                <a:r>
                  <a:rPr lang="en-US" dirty="0">
                    <a:sym typeface="Wingdings" panose="05000000000000000000" pitchFamily="2" charset="2"/>
                  </a:rPr>
                  <a:t>Combination of normal-conducting (NC) and superconducting (SC) magnets</a:t>
                </a:r>
                <a:endParaRPr lang="en-GB" dirty="0">
                  <a:sym typeface="Wingdings" panose="05000000000000000000" pitchFamily="2" charset="2"/>
                </a:endParaRPr>
              </a:p>
              <a:p>
                <a:r>
                  <a:rPr lang="en-GB" dirty="0">
                    <a:sym typeface="Wingdings" panose="05000000000000000000" pitchFamily="2" charset="2"/>
                  </a:rPr>
                  <a:t>Muon decay </a:t>
                </a:r>
                <a14:m>
                  <m:oMath xmlns:m="http://schemas.openxmlformats.org/officeDocument/2006/math">
                    <m:sSub>
                      <m:sSubPr>
                        <m:ctrlPr>
                          <a:rPr lang="en-US" i="1">
                            <a:latin typeface="Cambria Math" panose="02040503050406030204" pitchFamily="18" charset="0"/>
                            <a:sym typeface="Wingdings" panose="05000000000000000000" pitchFamily="2" charset="2"/>
                          </a:rPr>
                        </m:ctrlPr>
                      </m:sSubPr>
                      <m:e>
                        <m:r>
                          <a:rPr lang="en-US" i="1">
                            <a:latin typeface="Cambria Math" panose="02040503050406030204" pitchFamily="18" charset="0"/>
                            <a:sym typeface="Wingdings" panose="05000000000000000000" pitchFamily="2" charset="2"/>
                          </a:rPr>
                          <m:t>𝜏</m:t>
                        </m:r>
                      </m:e>
                      <m:sub>
                        <m:r>
                          <a:rPr lang="en-US" i="1">
                            <a:latin typeface="Cambria Math" panose="02040503050406030204" pitchFamily="18" charset="0"/>
                            <a:sym typeface="Wingdings" panose="05000000000000000000" pitchFamily="2" charset="2"/>
                          </a:rPr>
                          <m:t>𝜇</m:t>
                        </m:r>
                      </m:sub>
                    </m:sSub>
                    <m:r>
                      <a:rPr lang="en-US" i="1">
                        <a:latin typeface="Cambria Math" panose="02040503050406030204" pitchFamily="18" charset="0"/>
                        <a:sym typeface="Wingdings" panose="05000000000000000000" pitchFamily="2" charset="2"/>
                      </a:rPr>
                      <m:t>=</m:t>
                    </m:r>
                    <m:r>
                      <a:rPr lang="en-US" i="1">
                        <a:latin typeface="Cambria Math" panose="02040503050406030204" pitchFamily="18" charset="0"/>
                        <a:sym typeface="Wingdings" panose="05000000000000000000" pitchFamily="2" charset="2"/>
                      </a:rPr>
                      <m:t>𝛾</m:t>
                    </m:r>
                    <m:r>
                      <a:rPr lang="en-US" i="1">
                        <a:latin typeface="Cambria Math" panose="02040503050406030204" pitchFamily="18" charset="0"/>
                        <a:sym typeface="Wingdings" panose="05000000000000000000" pitchFamily="2" charset="2"/>
                      </a:rPr>
                      <m:t>×2.2 </m:t>
                    </m:r>
                    <m:r>
                      <m:rPr>
                        <m:sty m:val="p"/>
                      </m:rPr>
                      <a:rPr lang="en-US">
                        <a:latin typeface="Cambria Math" panose="02040503050406030204" pitchFamily="18" charset="0"/>
                        <a:sym typeface="Wingdings" panose="05000000000000000000" pitchFamily="2" charset="2"/>
                      </a:rPr>
                      <m:t>μs</m:t>
                    </m:r>
                  </m:oMath>
                </a14:m>
                <a:endParaRPr lang="en-GB" dirty="0">
                  <a:sym typeface="Wingdings" panose="05000000000000000000" pitchFamily="2" charset="2"/>
                </a:endParaRPr>
              </a:p>
              <a:p>
                <a:pPr lvl="1"/>
                <a:r>
                  <a:rPr lang="en-GB" dirty="0">
                    <a:sym typeface="Wingdings" panose="05000000000000000000" pitchFamily="2" charset="2"/>
                  </a:rPr>
                  <a:t>Fast acceleration: </a:t>
                </a:r>
                <a:r>
                  <a:rPr lang="en-GB" dirty="0" err="1">
                    <a:sym typeface="Wingdings" panose="05000000000000000000" pitchFamily="2" charset="2"/>
                  </a:rPr>
                  <a:t>kT</a:t>
                </a:r>
                <a:r>
                  <a:rPr lang="en-GB" dirty="0">
                    <a:sym typeface="Wingdings" panose="05000000000000000000" pitchFamily="2" charset="2"/>
                  </a:rPr>
                  <a:t>/s magnet ramp rate</a:t>
                </a:r>
              </a:p>
              <a:p>
                <a:pPr lvl="1"/>
                <a:r>
                  <a:rPr lang="en-GB" dirty="0">
                    <a:sym typeface="Wingdings" panose="05000000000000000000" pitchFamily="2" charset="2"/>
                  </a:rPr>
                  <a:t>Tens of gigavolt per turn of acceleration</a:t>
                </a:r>
              </a:p>
              <a:p>
                <a:pPr lvl="1"/>
                <a:r>
                  <a:rPr lang="en-GB" dirty="0">
                    <a:sym typeface="Wingdings" panose="05000000000000000000" pitchFamily="2" charset="2"/>
                  </a:rPr>
                  <a:t>Low number of turns (</a:t>
                </a:r>
                <a14:m>
                  <m:oMath xmlns:m="http://schemas.openxmlformats.org/officeDocument/2006/math">
                    <m:r>
                      <a:rPr lang="en-GB" i="1" dirty="0" smtClean="0">
                        <a:latin typeface="Cambria Math" panose="02040503050406030204" pitchFamily="18" charset="0"/>
                        <a:sym typeface="Wingdings" panose="05000000000000000000" pitchFamily="2" charset="2"/>
                      </a:rPr>
                      <m:t>17…66</m:t>
                    </m:r>
                  </m:oMath>
                </a14:m>
                <a:r>
                  <a:rPr lang="en-GB" dirty="0">
                    <a:sym typeface="Wingdings" panose="05000000000000000000" pitchFamily="2" charset="2"/>
                  </a:rPr>
                  <a:t>)</a:t>
                </a:r>
              </a:p>
              <a:p>
                <a:pPr lvl="1"/>
                <a:r>
                  <a:rPr lang="en-GB" dirty="0">
                    <a:sym typeface="Wingdings" panose="05000000000000000000" pitchFamily="2" charset="2"/>
                  </a:rPr>
                  <a:t>Changing intensity (</a:t>
                </a:r>
                <a:r>
                  <a:rPr lang="en-GB" dirty="0">
                    <a:latin typeface="Cambria Math" panose="02040503050406030204" pitchFamily="18" charset="0"/>
                    <a:ea typeface="Cambria Math" panose="02040503050406030204" pitchFamily="18" charset="0"/>
                    <a:sym typeface="Wingdings" panose="05000000000000000000" pitchFamily="2" charset="2"/>
                  </a:rPr>
                  <a:t>10 %</a:t>
                </a:r>
                <a:r>
                  <a:rPr lang="en-GB" dirty="0">
                    <a:sym typeface="Wingdings" panose="05000000000000000000" pitchFamily="2" charset="2"/>
                  </a:rPr>
                  <a:t> per ring)</a:t>
                </a:r>
                <a:endParaRPr lang="en-GB" sz="1100" dirty="0">
                  <a:sym typeface="Wingdings" panose="05000000000000000000" pitchFamily="2" charset="2"/>
                </a:endParaRPr>
              </a:p>
              <a:p>
                <a:r>
                  <a:rPr lang="en-GB" dirty="0">
                    <a:sym typeface="Wingdings" panose="05000000000000000000" pitchFamily="2" charset="2"/>
                  </a:rPr>
                  <a:t>Collider requirement: </a:t>
                </a:r>
              </a:p>
              <a:p>
                <a:pPr lvl="1"/>
                <a:r>
                  <a:rPr lang="en-GB" dirty="0">
                    <a:sym typeface="Wingdings" panose="05000000000000000000" pitchFamily="2" charset="2"/>
                  </a:rPr>
                  <a:t>Minimal emittance growth through chain</a:t>
                </a:r>
              </a:p>
            </p:txBody>
          </p:sp>
        </mc:Choice>
        <mc:Fallback xmlns="">
          <p:sp>
            <p:nvSpPr>
              <p:cNvPr id="2" name="Content Placeholder 1">
                <a:extLst>
                  <a:ext uri="{FF2B5EF4-FFF2-40B4-BE49-F238E27FC236}">
                    <a16:creationId xmlns:a16="http://schemas.microsoft.com/office/drawing/2014/main" id="{B3639D90-4BA5-4FC8-675E-B15C11D9CAFA}"/>
                  </a:ext>
                </a:extLst>
              </p:cNvPr>
              <p:cNvSpPr>
                <a:spLocks noGrp="1" noRot="1" noChangeAspect="1" noMove="1" noResize="1" noEditPoints="1" noAdjustHandles="1" noChangeArrowheads="1" noChangeShapeType="1" noTextEdit="1"/>
              </p:cNvSpPr>
              <p:nvPr>
                <p:ph idx="1"/>
              </p:nvPr>
            </p:nvSpPr>
            <p:spPr>
              <a:xfrm>
                <a:off x="838199" y="1825624"/>
                <a:ext cx="7054851" cy="4639833"/>
              </a:xfrm>
              <a:blipFill>
                <a:blip r:embed="rId3"/>
                <a:stretch>
                  <a:fillRect l="-1123" t="-1706"/>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0D5F5E1A-5217-1B26-BA9C-959BCA18CC26}"/>
              </a:ext>
            </a:extLst>
          </p:cNvPr>
          <p:cNvSpPr>
            <a:spLocks noGrp="1"/>
          </p:cNvSpPr>
          <p:nvPr>
            <p:ph type="title"/>
          </p:nvPr>
        </p:nvSpPr>
        <p:spPr/>
        <p:txBody>
          <a:bodyPr/>
          <a:lstStyle/>
          <a:p>
            <a:r>
              <a:rPr lang="en-US" dirty="0"/>
              <a:t>Introduction</a:t>
            </a:r>
            <a:br>
              <a:rPr lang="en-US" dirty="0"/>
            </a:br>
            <a:r>
              <a:rPr lang="en-US" dirty="0"/>
              <a:t>High-energy acceleration</a:t>
            </a:r>
            <a:endParaRPr lang="en-GB" dirty="0"/>
          </a:p>
        </p:txBody>
      </p:sp>
      <p:sp>
        <p:nvSpPr>
          <p:cNvPr id="4" name="Date Placeholder 3">
            <a:extLst>
              <a:ext uri="{FF2B5EF4-FFF2-40B4-BE49-F238E27FC236}">
                <a16:creationId xmlns:a16="http://schemas.microsoft.com/office/drawing/2014/main" id="{BB7FE947-9486-0E24-1176-5C31172D7C7A}"/>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DD3681D7-24CB-0273-4EF2-C9866BAC868F}"/>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0ECDF02A-785E-1FE7-5AD0-B36DB042936D}"/>
              </a:ext>
            </a:extLst>
          </p:cNvPr>
          <p:cNvSpPr>
            <a:spLocks noGrp="1"/>
          </p:cNvSpPr>
          <p:nvPr>
            <p:ph type="sldNum" sz="quarter" idx="13"/>
          </p:nvPr>
        </p:nvSpPr>
        <p:spPr/>
        <p:txBody>
          <a:bodyPr/>
          <a:lstStyle/>
          <a:p>
            <a:fld id="{005C7FBA-D4E9-46CA-9321-3ADA2E368FCD}" type="slidenum">
              <a:rPr lang="en-GB" smtClean="0"/>
              <a:pPr/>
              <a:t>4</a:t>
            </a:fld>
            <a:endParaRPr lang="en-GB" dirty="0"/>
          </a:p>
        </p:txBody>
      </p:sp>
      <p:pic>
        <p:nvPicPr>
          <p:cNvPr id="10" name="Picture 9">
            <a:extLst>
              <a:ext uri="{FF2B5EF4-FFF2-40B4-BE49-F238E27FC236}">
                <a16:creationId xmlns:a16="http://schemas.microsoft.com/office/drawing/2014/main" id="{710B9323-102E-1F82-AAD3-A0C9FE561B47}"/>
              </a:ext>
            </a:extLst>
          </p:cNvPr>
          <p:cNvPicPr>
            <a:picLocks noChangeAspect="1"/>
          </p:cNvPicPr>
          <p:nvPr/>
        </p:nvPicPr>
        <p:blipFill>
          <a:blip r:embed="rId4">
            <a:extLst>
              <a:ext uri="{28A0092B-C50C-407E-A947-70E740481C1C}">
                <a14:useLocalDpi xmlns:a14="http://schemas.microsoft.com/office/drawing/2010/main" val="0"/>
              </a:ext>
            </a:extLst>
          </a:blip>
          <a:srcRect/>
          <a:stretch/>
        </p:blipFill>
        <p:spPr>
          <a:xfrm>
            <a:off x="8006018" y="1825625"/>
            <a:ext cx="3709421" cy="4529137"/>
          </a:xfrm>
          <a:prstGeom prst="rect">
            <a:avLst/>
          </a:prstGeom>
        </p:spPr>
      </p:pic>
    </p:spTree>
    <p:extLst>
      <p:ext uri="{BB962C8B-B14F-4D97-AF65-F5344CB8AC3E}">
        <p14:creationId xmlns:p14="http://schemas.microsoft.com/office/powerpoint/2010/main" val="39028828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
                                            <p:txEl>
                                              <p:pRg st="4" end="4"/>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F82B78D-1225-4255-6C87-13C33BB42B1B}"/>
              </a:ext>
            </a:extLst>
          </p:cNvPr>
          <p:cNvSpPr>
            <a:spLocks noGrp="1"/>
          </p:cNvSpPr>
          <p:nvPr>
            <p:ph type="title"/>
          </p:nvPr>
        </p:nvSpPr>
        <p:spPr/>
        <p:txBody>
          <a:bodyPr/>
          <a:lstStyle/>
          <a:p>
            <a:r>
              <a:rPr lang="en-US" dirty="0"/>
              <a:t>RCS chain RF system</a:t>
            </a:r>
            <a:endParaRPr lang="en-GB" dirty="0"/>
          </a:p>
        </p:txBody>
      </p:sp>
      <p:sp>
        <p:nvSpPr>
          <p:cNvPr id="4" name="Date Placeholder 3">
            <a:extLst>
              <a:ext uri="{FF2B5EF4-FFF2-40B4-BE49-F238E27FC236}">
                <a16:creationId xmlns:a16="http://schemas.microsoft.com/office/drawing/2014/main" id="{EF4F23FA-E479-9B11-06EC-4C6A52ABA790}"/>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A2E4043E-0E82-8816-651C-9731B5518CB9}"/>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DC150B4B-A9F5-5F55-4D8B-E8127AD31F55}"/>
              </a:ext>
            </a:extLst>
          </p:cNvPr>
          <p:cNvSpPr>
            <a:spLocks noGrp="1"/>
          </p:cNvSpPr>
          <p:nvPr>
            <p:ph type="sldNum" sz="quarter" idx="13"/>
          </p:nvPr>
        </p:nvSpPr>
        <p:spPr/>
        <p:txBody>
          <a:bodyPr/>
          <a:lstStyle/>
          <a:p>
            <a:fld id="{005C7FBA-D4E9-46CA-9321-3ADA2E368FCD}" type="slidenum">
              <a:rPr lang="en-GB" smtClean="0"/>
              <a:pPr/>
              <a:t>5</a:t>
            </a:fld>
            <a:endParaRPr lang="en-GB" dirty="0"/>
          </a:p>
        </p:txBody>
      </p:sp>
      <mc:AlternateContent xmlns:mc="http://schemas.openxmlformats.org/markup-compatibility/2006" xmlns:a14="http://schemas.microsoft.com/office/drawing/2010/main">
        <mc:Choice Requires="a14">
          <p:sp>
            <p:nvSpPr>
              <p:cNvPr id="10" name="TextBox 9">
                <a:extLst>
                  <a:ext uri="{FF2B5EF4-FFF2-40B4-BE49-F238E27FC236}">
                    <a16:creationId xmlns:a16="http://schemas.microsoft.com/office/drawing/2014/main" id="{AA724B03-680F-9393-B3B7-7A8ED5FB0814}"/>
                  </a:ext>
                </a:extLst>
              </p:cNvPr>
              <p:cNvSpPr txBox="1"/>
              <p:nvPr/>
            </p:nvSpPr>
            <p:spPr>
              <a:xfrm>
                <a:off x="0" y="1567604"/>
                <a:ext cx="8233085" cy="4893647"/>
              </a:xfrm>
              <a:prstGeom prst="rect">
                <a:avLst/>
              </a:prstGeom>
              <a:noFill/>
            </p:spPr>
            <p:txBody>
              <a:bodyPr wrap="square" rtlCol="0">
                <a:spAutoFit/>
              </a:bodyPr>
              <a:lstStyle/>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Baseline cavities: TESLA-like 9-cell </a:t>
                </a:r>
                <a14:m>
                  <m:oMath xmlns:m="http://schemas.openxmlformats.org/officeDocument/2006/math">
                    <m:r>
                      <a:rPr lang="en-US" sz="2400" i="1" dirty="0" smtClean="0">
                        <a:latin typeface="Cambria Math" panose="02040503050406030204" pitchFamily="18" charset="0"/>
                        <a:cs typeface="Arial" panose="020B0604020202020204" pitchFamily="34" charset="0"/>
                      </a:rPr>
                      <m:t>1.3 </m:t>
                    </m:r>
                    <m:r>
                      <m:rPr>
                        <m:sty m:val="p"/>
                      </m:rPr>
                      <a:rPr lang="en-US" sz="2400" i="0" dirty="0" smtClean="0">
                        <a:latin typeface="Cambria Math" panose="02040503050406030204" pitchFamily="18" charset="0"/>
                        <a:cs typeface="Arial" panose="020B0604020202020204" pitchFamily="34" charset="0"/>
                      </a:rPr>
                      <m:t>GHz</m:t>
                    </m:r>
                  </m:oMath>
                </a14:m>
                <a:endParaRPr lang="en-US" sz="2400" dirty="0">
                  <a:latin typeface="Arial" panose="020B0604020202020204" pitchFamily="34" charset="0"/>
                  <a:cs typeface="Arial" panose="020B0604020202020204" pitchFamily="34" charset="0"/>
                </a:endParaRP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High gradient of </a:t>
                </a:r>
                <a14:m>
                  <m:oMath xmlns:m="http://schemas.openxmlformats.org/officeDocument/2006/math">
                    <m:r>
                      <a:rPr lang="en-US" sz="2400" i="1" dirty="0" smtClean="0">
                        <a:latin typeface="Cambria Math" panose="02040503050406030204" pitchFamily="18" charset="0"/>
                        <a:cs typeface="Arial" panose="020B0604020202020204" pitchFamily="34" charset="0"/>
                      </a:rPr>
                      <m:t>30</m:t>
                    </m:r>
                    <m:r>
                      <a:rPr lang="en-US" sz="2400" b="0" i="1" dirty="0" smtClean="0">
                        <a:latin typeface="Cambria Math" panose="02040503050406030204" pitchFamily="18" charset="0"/>
                        <a:cs typeface="Arial" panose="020B0604020202020204" pitchFamily="34" charset="0"/>
                      </a:rPr>
                      <m:t> </m:t>
                    </m:r>
                    <m:r>
                      <m:rPr>
                        <m:sty m:val="p"/>
                      </m:rPr>
                      <a:rPr lang="en-US" sz="2400" i="0" dirty="0" smtClean="0">
                        <a:latin typeface="Cambria Math" panose="02040503050406030204" pitchFamily="18" charset="0"/>
                        <a:cs typeface="Arial" panose="020B0604020202020204" pitchFamily="34" charset="0"/>
                      </a:rPr>
                      <m:t>MV</m:t>
                    </m:r>
                    <m:r>
                      <a:rPr lang="en-US" sz="2400" i="0" dirty="0" smtClean="0">
                        <a:latin typeface="Cambria Math" panose="02040503050406030204" pitchFamily="18" charset="0"/>
                        <a:cs typeface="Arial" panose="020B0604020202020204" pitchFamily="34" charset="0"/>
                      </a:rPr>
                      <m:t>/</m:t>
                    </m:r>
                    <m:r>
                      <m:rPr>
                        <m:sty m:val="p"/>
                      </m:rPr>
                      <a:rPr lang="en-US" sz="2400" i="0" dirty="0" smtClean="0">
                        <a:latin typeface="Cambria Math" panose="02040503050406030204" pitchFamily="18" charset="0"/>
                        <a:cs typeface="Arial" panose="020B0604020202020204" pitchFamily="34" charset="0"/>
                      </a:rPr>
                      <m:t>m</m:t>
                    </m:r>
                  </m:oMath>
                </a14:m>
                <a:r>
                  <a:rPr lang="en-US" sz="2400" dirty="0">
                    <a:latin typeface="Arial" panose="020B0604020202020204" pitchFamily="34" charset="0"/>
                    <a:cs typeface="Arial" panose="020B0604020202020204" pitchFamily="34" charset="0"/>
                  </a:rPr>
                  <a:t> with proven SC technology </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1000s of cavities</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Moderate average beam currents</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Shared RF system for both beams</a:t>
                </a: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High voltage per turn </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sym typeface="Wingdings" panose="05000000000000000000" pitchFamily="2" charset="2"/>
                  </a:rPr>
                  <a:t>High synchrotron tune </a:t>
                </a:r>
                <a14:m>
                  <m:oMath xmlns:m="http://schemas.openxmlformats.org/officeDocument/2006/math">
                    <m:sSub>
                      <m:sSubPr>
                        <m:ctrlPr>
                          <a:rPr lang="en-US" sz="2400" b="0" i="1" smtClean="0">
                            <a:latin typeface="Cambria Math" panose="02040503050406030204" pitchFamily="18" charset="0"/>
                            <a:cs typeface="Arial" panose="020B0604020202020204" pitchFamily="34" charset="0"/>
                            <a:sym typeface="Wingdings" panose="05000000000000000000" pitchFamily="2" charset="2"/>
                          </a:rPr>
                        </m:ctrlPr>
                      </m:sSubPr>
                      <m:e>
                        <m:r>
                          <a:rPr lang="en-US" sz="2400" b="0" i="1" smtClean="0">
                            <a:latin typeface="Cambria Math" panose="02040503050406030204" pitchFamily="18" charset="0"/>
                            <a:cs typeface="Arial" panose="020B0604020202020204" pitchFamily="34" charset="0"/>
                            <a:sym typeface="Wingdings" panose="05000000000000000000" pitchFamily="2" charset="2"/>
                          </a:rPr>
                          <m:t>𝑄</m:t>
                        </m:r>
                      </m:e>
                      <m:sub>
                        <m:r>
                          <a:rPr lang="en-US" sz="2400" b="0" i="1" smtClean="0">
                            <a:latin typeface="Cambria Math" panose="02040503050406030204" pitchFamily="18" charset="0"/>
                            <a:cs typeface="Arial" panose="020B0604020202020204" pitchFamily="34" charset="0"/>
                            <a:sym typeface="Wingdings" panose="05000000000000000000" pitchFamily="2" charset="2"/>
                          </a:rPr>
                          <m:t>𝑠</m:t>
                        </m:r>
                      </m:sub>
                    </m:sSub>
                    <m:r>
                      <a:rPr lang="en-US" sz="2400" b="0" i="0" smtClean="0">
                        <a:latin typeface="Cambria Math" panose="02040503050406030204" pitchFamily="18" charset="0"/>
                        <a:cs typeface="Arial" panose="020B0604020202020204" pitchFamily="34" charset="0"/>
                        <a:sym typeface="Wingdings" panose="05000000000000000000" pitchFamily="2" charset="2"/>
                      </a:rPr>
                      <m:t> </m:t>
                    </m:r>
                  </m:oMath>
                </a14:m>
                <a:r>
                  <a:rPr lang="en-US" sz="2400" b="0" dirty="0">
                    <a:latin typeface="Arial" panose="020B0604020202020204" pitchFamily="34" charset="0"/>
                    <a:cs typeface="Arial" panose="020B0604020202020204" pitchFamily="34" charset="0"/>
                    <a:sym typeface="Wingdings" panose="05000000000000000000" pitchFamily="2" charset="2"/>
                  </a:rPr>
                  <a:t>(up to </a:t>
                </a:r>
                <a14:m>
                  <m:oMath xmlns:m="http://schemas.openxmlformats.org/officeDocument/2006/math">
                    <m:r>
                      <a:rPr lang="en-US" sz="2400" b="0" i="1" dirty="0" smtClean="0">
                        <a:latin typeface="Cambria Math" panose="02040503050406030204" pitchFamily="18" charset="0"/>
                        <a:cs typeface="Arial" panose="020B0604020202020204" pitchFamily="34" charset="0"/>
                        <a:sym typeface="Wingdings" panose="05000000000000000000" pitchFamily="2" charset="2"/>
                      </a:rPr>
                      <m:t>1.2</m:t>
                    </m:r>
                  </m:oMath>
                </a14:m>
                <a:r>
                  <a:rPr lang="en-US" sz="2400" b="0" dirty="0">
                    <a:latin typeface="Arial" panose="020B0604020202020204" pitchFamily="34" charset="0"/>
                    <a:cs typeface="Arial" panose="020B0604020202020204" pitchFamily="34" charset="0"/>
                    <a:sym typeface="Wingdings" panose="05000000000000000000" pitchFamily="2" charset="2"/>
                  </a:rPr>
                  <a:t>)</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Distribution of RF system around circumference</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Reduction in effective </a:t>
                </a:r>
                <a14:m>
                  <m:oMath xmlns:m="http://schemas.openxmlformats.org/officeDocument/2006/math">
                    <m:sSub>
                      <m:sSubPr>
                        <m:ctrlPr>
                          <a:rPr lang="en-US" sz="2400" b="0" i="1" smtClean="0">
                            <a:latin typeface="Cambria Math" panose="02040503050406030204" pitchFamily="18" charset="0"/>
                            <a:cs typeface="Arial" panose="020B0604020202020204" pitchFamily="34" charset="0"/>
                          </a:rPr>
                        </m:ctrlPr>
                      </m:sSubPr>
                      <m:e>
                        <m:r>
                          <a:rPr lang="en-US" sz="2400" b="0" i="1" smtClean="0">
                            <a:latin typeface="Cambria Math" panose="02040503050406030204" pitchFamily="18" charset="0"/>
                            <a:cs typeface="Arial" panose="020B0604020202020204" pitchFamily="34" charset="0"/>
                          </a:rPr>
                          <m:t>𝑄</m:t>
                        </m:r>
                      </m:e>
                      <m:sub>
                        <m:r>
                          <a:rPr lang="en-US" sz="2400" b="0" i="1" smtClean="0">
                            <a:latin typeface="Cambria Math" panose="02040503050406030204" pitchFamily="18" charset="0"/>
                            <a:cs typeface="Arial" panose="020B0604020202020204" pitchFamily="34" charset="0"/>
                          </a:rPr>
                          <m:t>𝑠</m:t>
                        </m:r>
                      </m:sub>
                    </m:sSub>
                    <m:r>
                      <a:rPr lang="en-US" sz="2400" b="0" i="1" smtClean="0">
                        <a:latin typeface="Cambria Math" panose="02040503050406030204" pitchFamily="18" charset="0"/>
                        <a:ea typeface="Cambria Math" panose="02040503050406030204" pitchFamily="18" charset="0"/>
                        <a:cs typeface="Arial" panose="020B0604020202020204" pitchFamily="34" charset="0"/>
                      </a:rPr>
                      <m:t>∝1/</m:t>
                    </m:r>
                    <m:sSub>
                      <m:sSubPr>
                        <m:ctrlPr>
                          <a:rPr lang="en-US" sz="2400" b="0" i="1" smtClean="0">
                            <a:latin typeface="Cambria Math" panose="02040503050406030204" pitchFamily="18" charset="0"/>
                            <a:ea typeface="Cambria Math" panose="02040503050406030204" pitchFamily="18" charset="0"/>
                            <a:cs typeface="Arial" panose="020B0604020202020204" pitchFamily="34" charset="0"/>
                          </a:rPr>
                        </m:ctrlPr>
                      </m:sSubPr>
                      <m:e>
                        <m:r>
                          <a:rPr lang="en-US" sz="2400" b="0" i="1" smtClean="0">
                            <a:latin typeface="Cambria Math" panose="02040503050406030204" pitchFamily="18" charset="0"/>
                            <a:ea typeface="Cambria Math" panose="02040503050406030204" pitchFamily="18" charset="0"/>
                            <a:cs typeface="Arial" panose="020B0604020202020204" pitchFamily="34" charset="0"/>
                          </a:rPr>
                          <m:t>𝑛</m:t>
                        </m:r>
                      </m:e>
                      <m:sub>
                        <m:r>
                          <a:rPr lang="en-US" sz="2400" b="0" i="1" smtClean="0">
                            <a:latin typeface="Cambria Math" panose="02040503050406030204" pitchFamily="18" charset="0"/>
                            <a:ea typeface="Cambria Math" panose="02040503050406030204" pitchFamily="18" charset="0"/>
                            <a:cs typeface="Arial" panose="020B0604020202020204" pitchFamily="34" charset="0"/>
                          </a:rPr>
                          <m:t>𝑠𝑡𝑎𝑡𝑖𝑜𝑛𝑠</m:t>
                        </m:r>
                      </m:sub>
                    </m:sSub>
                  </m:oMath>
                </a14:m>
                <a:endParaRPr lang="en-US" sz="2400" dirty="0">
                  <a:latin typeface="Arial" panose="020B0604020202020204" pitchFamily="34" charset="0"/>
                  <a:cs typeface="Arial" panose="020B0604020202020204" pitchFamily="34" charset="0"/>
                </a:endParaRPr>
              </a:p>
              <a:p>
                <a:pPr marL="342900"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Two counter-rotating beams with high-Q cavity</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Interaction between </a:t>
                </a:r>
                <a:r>
                  <a:rPr lang="en-US" sz="2400" b="1" dirty="0">
                    <a:latin typeface="Arial" panose="020B0604020202020204" pitchFamily="34" charset="0"/>
                    <a:cs typeface="Arial" panose="020B0604020202020204" pitchFamily="34" charset="0"/>
                  </a:rPr>
                  <a:t>multiple passages</a:t>
                </a:r>
                <a:r>
                  <a:rPr lang="en-US" sz="2400" dirty="0">
                    <a:latin typeface="Arial" panose="020B0604020202020204" pitchFamily="34" charset="0"/>
                    <a:cs typeface="Arial" panose="020B0604020202020204" pitchFamily="34" charset="0"/>
                  </a:rPr>
                  <a:t> of one bunch</a:t>
                </a:r>
              </a:p>
              <a:p>
                <a:pPr marL="800100" lvl="1" indent="-342900">
                  <a:buFont typeface="Arial" panose="020B0604020202020204" pitchFamily="34" charset="0"/>
                  <a:buChar char="•"/>
                </a:pPr>
                <a:r>
                  <a:rPr lang="en-US" sz="2400" dirty="0">
                    <a:latin typeface="Arial" panose="020B0604020202020204" pitchFamily="34" charset="0"/>
                    <a:cs typeface="Arial" panose="020B0604020202020204" pitchFamily="34" charset="0"/>
                  </a:rPr>
                  <a:t>Interaction between </a:t>
                </a:r>
                <a:r>
                  <a:rPr lang="en-US" sz="2400" b="1" dirty="0">
                    <a:latin typeface="Arial" panose="020B0604020202020204" pitchFamily="34" charset="0"/>
                    <a:cs typeface="Arial" panose="020B0604020202020204" pitchFamily="34" charset="0"/>
                  </a:rPr>
                  <a:t>counter-rotating</a:t>
                </a:r>
                <a:r>
                  <a:rPr lang="en-US" sz="2400" dirty="0">
                    <a:latin typeface="Arial" panose="020B0604020202020204" pitchFamily="34" charset="0"/>
                    <a:cs typeface="Arial" panose="020B0604020202020204" pitchFamily="34" charset="0"/>
                  </a:rPr>
                  <a:t> (CR) bunches</a:t>
                </a:r>
              </a:p>
              <a:p>
                <a:pPr marL="800100" lvl="1" indent="-342900">
                  <a:buFont typeface="Wingdings" panose="05000000000000000000" pitchFamily="2" charset="2"/>
                  <a:buChar char="Ø"/>
                </a:pPr>
                <a:endParaRPr lang="en-GB" sz="2400" dirty="0">
                  <a:latin typeface="Arial" panose="020B0604020202020204" pitchFamily="34" charset="0"/>
                  <a:cs typeface="Arial" panose="020B0604020202020204" pitchFamily="34" charset="0"/>
                </a:endParaRPr>
              </a:p>
            </p:txBody>
          </p:sp>
        </mc:Choice>
        <mc:Fallback xmlns="">
          <p:sp>
            <p:nvSpPr>
              <p:cNvPr id="10" name="TextBox 9">
                <a:extLst>
                  <a:ext uri="{FF2B5EF4-FFF2-40B4-BE49-F238E27FC236}">
                    <a16:creationId xmlns:a16="http://schemas.microsoft.com/office/drawing/2014/main" id="{AA724B03-680F-9393-B3B7-7A8ED5FB0814}"/>
                  </a:ext>
                </a:extLst>
              </p:cNvPr>
              <p:cNvSpPr txBox="1">
                <a:spLocks noRot="1" noChangeAspect="1" noMove="1" noResize="1" noEditPoints="1" noAdjustHandles="1" noChangeArrowheads="1" noChangeShapeType="1" noTextEdit="1"/>
              </p:cNvSpPr>
              <p:nvPr/>
            </p:nvSpPr>
            <p:spPr>
              <a:xfrm>
                <a:off x="0" y="1567604"/>
                <a:ext cx="8233085" cy="4893647"/>
              </a:xfrm>
              <a:prstGeom prst="rect">
                <a:avLst/>
              </a:prstGeom>
              <a:blipFill>
                <a:blip r:embed="rId2"/>
                <a:stretch>
                  <a:fillRect l="-962" t="-872" r="-1332"/>
                </a:stretch>
              </a:blipFill>
            </p:spPr>
            <p:txBody>
              <a:bodyPr/>
              <a:lstStyle/>
              <a:p>
                <a:r>
                  <a:rPr lang="en-GB">
                    <a:noFill/>
                  </a:rPr>
                  <a:t> </a:t>
                </a:r>
              </a:p>
            </p:txBody>
          </p:sp>
        </mc:Fallback>
      </mc:AlternateContent>
      <p:pic>
        <p:nvPicPr>
          <p:cNvPr id="9" name="Content Placeholder 7" descr="A diagram of a cross-crossing point&#10;&#10;AI-generated content may be incorrect.">
            <a:extLst>
              <a:ext uri="{FF2B5EF4-FFF2-40B4-BE49-F238E27FC236}">
                <a16:creationId xmlns:a16="http://schemas.microsoft.com/office/drawing/2014/main" id="{2609B3D8-75DE-546E-781D-AB0A31592CC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74656" y="1460884"/>
            <a:ext cx="5876925" cy="4777722"/>
          </a:xfrm>
          <a:prstGeom prst="rect">
            <a:avLst/>
          </a:prstGeom>
        </p:spPr>
      </p:pic>
    </p:spTree>
    <p:extLst>
      <p:ext uri="{BB962C8B-B14F-4D97-AF65-F5344CB8AC3E}">
        <p14:creationId xmlns:p14="http://schemas.microsoft.com/office/powerpoint/2010/main" val="14205182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0">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10">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10">
                                            <p:txEl>
                                              <p:pRg st="5" end="5"/>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10">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10">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10">
                                            <p:txEl>
                                              <p:pRg st="8" end="8"/>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10">
                                            <p:txEl>
                                              <p:pRg st="9" end="9"/>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0">
                                            <p:txEl>
                                              <p:pRg st="10" end="10"/>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0">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18E392-980F-C8A9-2D39-3ABB66083045}"/>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9DB87A1-88D9-B31B-F415-7F0B1C385119}"/>
              </a:ext>
            </a:extLst>
          </p:cNvPr>
          <p:cNvPicPr>
            <a:picLocks noGrp="1" noChangeAspect="1"/>
          </p:cNvPicPr>
          <p:nvPr>
            <p:ph idx="1"/>
          </p:nvPr>
        </p:nvPicPr>
        <p:blipFill>
          <a:blip r:embed="rId4">
            <a:extLst>
              <a:ext uri="{28A0092B-C50C-407E-A947-70E740481C1C}">
                <a14:useLocalDpi xmlns:a14="http://schemas.microsoft.com/office/drawing/2010/main" val="0"/>
              </a:ext>
            </a:extLst>
          </a:blip>
          <a:srcRect/>
          <a:stretch/>
        </p:blipFill>
        <p:spPr>
          <a:xfrm>
            <a:off x="79917" y="2664832"/>
            <a:ext cx="6380573" cy="3800626"/>
          </a:xfrm>
          <a:prstGeom prst="rect">
            <a:avLst/>
          </a:prstGeom>
        </p:spPr>
      </p:pic>
      <p:sp>
        <p:nvSpPr>
          <p:cNvPr id="3" name="Title 2">
            <a:extLst>
              <a:ext uri="{FF2B5EF4-FFF2-40B4-BE49-F238E27FC236}">
                <a16:creationId xmlns:a16="http://schemas.microsoft.com/office/drawing/2014/main" id="{4074A2B4-9712-7FFA-776B-F0FE07DA5C09}"/>
              </a:ext>
            </a:extLst>
          </p:cNvPr>
          <p:cNvSpPr>
            <a:spLocks noGrp="1"/>
          </p:cNvSpPr>
          <p:nvPr>
            <p:ph type="title"/>
          </p:nvPr>
        </p:nvSpPr>
        <p:spPr>
          <a:xfrm>
            <a:off x="2152485" y="193330"/>
            <a:ext cx="7365780" cy="1267554"/>
          </a:xfrm>
        </p:spPr>
        <p:txBody>
          <a:bodyPr/>
          <a:lstStyle/>
          <a:p>
            <a:r>
              <a:rPr lang="en-US" dirty="0"/>
              <a:t>First Simulation Without Feedback</a:t>
            </a:r>
            <a:endParaRPr lang="en-GB" dirty="0"/>
          </a:p>
        </p:txBody>
      </p:sp>
      <p:sp>
        <p:nvSpPr>
          <p:cNvPr id="4" name="Date Placeholder 3">
            <a:extLst>
              <a:ext uri="{FF2B5EF4-FFF2-40B4-BE49-F238E27FC236}">
                <a16:creationId xmlns:a16="http://schemas.microsoft.com/office/drawing/2014/main" id="{DFC9E5F1-C235-DAB8-9C72-87D5A8DA2C7A}"/>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C9748034-2688-3F90-F071-8CB7709D1B26}"/>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E9AFF52C-C2FC-AE00-73EB-50470166C2A1}"/>
              </a:ext>
            </a:extLst>
          </p:cNvPr>
          <p:cNvSpPr>
            <a:spLocks noGrp="1"/>
          </p:cNvSpPr>
          <p:nvPr>
            <p:ph type="sldNum" sz="quarter" idx="13"/>
          </p:nvPr>
        </p:nvSpPr>
        <p:spPr/>
        <p:txBody>
          <a:bodyPr/>
          <a:lstStyle/>
          <a:p>
            <a:fld id="{005C7FBA-D4E9-46CA-9321-3ADA2E368FCD}" type="slidenum">
              <a:rPr lang="en-GB" smtClean="0"/>
              <a:pPr/>
              <a:t>6</a:t>
            </a:fld>
            <a:endParaRPr lang="en-GB"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5DC5A59A-2933-0ED5-381F-5A8C5C41F189}"/>
                  </a:ext>
                </a:extLst>
              </p:cNvPr>
              <p:cNvSpPr txBox="1"/>
              <p:nvPr/>
            </p:nvSpPr>
            <p:spPr>
              <a:xfrm>
                <a:off x="2677202" y="1460884"/>
                <a:ext cx="8315053" cy="1323439"/>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ea typeface="Cambria Math" panose="02040503050406030204" pitchFamily="18" charset="0"/>
                    <a:cs typeface="Arial" panose="020B0604020202020204" pitchFamily="34" charset="0"/>
                  </a:rPr>
                  <a:t>RF system split into </a:t>
                </a:r>
                <a:r>
                  <a:rPr lang="en-US" sz="2000" dirty="0">
                    <a:latin typeface="Cambria Math" panose="02040503050406030204" pitchFamily="18" charset="0"/>
                    <a:ea typeface="Cambria Math" panose="02040503050406030204" pitchFamily="18" charset="0"/>
                    <a:cs typeface="Arial" panose="020B0604020202020204" pitchFamily="34" charset="0"/>
                  </a:rPr>
                  <a:t>32</a:t>
                </a:r>
                <a:r>
                  <a:rPr lang="en-US" sz="2000" dirty="0">
                    <a:latin typeface="Arial" panose="020B0604020202020204" pitchFamily="34" charset="0"/>
                    <a:cs typeface="Arial" panose="020B0604020202020204" pitchFamily="34" charset="0"/>
                  </a:rPr>
                  <a:t> RF stations</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Synchronous phases </a:t>
                </a:r>
                <a14:m>
                  <m:oMath xmlns:m="http://schemas.openxmlformats.org/officeDocument/2006/math">
                    <m:sSub>
                      <m:sSubPr>
                        <m:ctrlPr>
                          <a:rPr lang="en-US" sz="2000" b="0" i="1" smtClean="0">
                            <a:solidFill>
                              <a:schemeClr val="tx1"/>
                            </a:solidFill>
                            <a:latin typeface="Cambria Math" panose="02040503050406030204" pitchFamily="18" charset="0"/>
                            <a:cs typeface="Arial" panose="020B0604020202020204" pitchFamily="34" charset="0"/>
                          </a:rPr>
                        </m:ctrlPr>
                      </m:sSubPr>
                      <m:e>
                        <m:r>
                          <a:rPr lang="en-US" sz="2000" b="0" i="1" smtClean="0">
                            <a:solidFill>
                              <a:schemeClr val="tx1"/>
                            </a:solidFill>
                            <a:latin typeface="Cambria Math" panose="02040503050406030204" pitchFamily="18" charset="0"/>
                            <a:cs typeface="Arial" panose="020B0604020202020204" pitchFamily="34" charset="0"/>
                          </a:rPr>
                          <m:t>𝜑</m:t>
                        </m:r>
                      </m:e>
                      <m:sub>
                        <m:r>
                          <a:rPr lang="en-US" sz="2000" b="0" i="1" smtClean="0">
                            <a:solidFill>
                              <a:schemeClr val="tx1"/>
                            </a:solidFill>
                            <a:latin typeface="Cambria Math" panose="02040503050406030204" pitchFamily="18" charset="0"/>
                            <a:cs typeface="Arial" panose="020B0604020202020204" pitchFamily="34" charset="0"/>
                          </a:rPr>
                          <m:t>𝑠</m:t>
                        </m:r>
                      </m:sub>
                    </m:sSub>
                  </m:oMath>
                </a14:m>
                <a:r>
                  <a:rPr lang="en-GB" sz="2000" dirty="0">
                    <a:latin typeface="Arial" panose="020B0604020202020204" pitchFamily="34" charset="0"/>
                    <a:cs typeface="Arial" panose="020B0604020202020204" pitchFamily="34" charset="0"/>
                  </a:rPr>
                  <a:t> optimised for handover points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Bunch matched at injection into each RCS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Multi-turn wake build-up in fundamental mode </a:t>
                </a:r>
              </a:p>
            </p:txBody>
          </p:sp>
        </mc:Choice>
        <mc:Fallback xmlns="">
          <p:sp>
            <p:nvSpPr>
              <p:cNvPr id="9" name="TextBox 8">
                <a:extLst>
                  <a:ext uri="{FF2B5EF4-FFF2-40B4-BE49-F238E27FC236}">
                    <a16:creationId xmlns:a16="http://schemas.microsoft.com/office/drawing/2014/main" id="{5DC5A59A-2933-0ED5-381F-5A8C5C41F189}"/>
                  </a:ext>
                </a:extLst>
              </p:cNvPr>
              <p:cNvSpPr txBox="1">
                <a:spLocks noRot="1" noChangeAspect="1" noMove="1" noResize="1" noEditPoints="1" noAdjustHandles="1" noChangeArrowheads="1" noChangeShapeType="1" noTextEdit="1"/>
              </p:cNvSpPr>
              <p:nvPr/>
            </p:nvSpPr>
            <p:spPr>
              <a:xfrm>
                <a:off x="2677202" y="1460884"/>
                <a:ext cx="8315053" cy="1323439"/>
              </a:xfrm>
              <a:prstGeom prst="rect">
                <a:avLst/>
              </a:prstGeom>
              <a:blipFill>
                <a:blip r:embed="rId5"/>
                <a:stretch>
                  <a:fillRect l="-660" t="-2765" b="-7834"/>
                </a:stretch>
              </a:blipFill>
            </p:spPr>
            <p:txBody>
              <a:bodyPr/>
              <a:lstStyle/>
              <a:p>
                <a:r>
                  <a:rPr lang="en-GB">
                    <a:noFill/>
                  </a:rPr>
                  <a:t> </a:t>
                </a:r>
              </a:p>
            </p:txBody>
          </p:sp>
        </mc:Fallback>
      </mc:AlternateContent>
      <p:pic>
        <p:nvPicPr>
          <p:cNvPr id="11" name="phase_space_evolution_RCS3_16st_no_feedback_empty_decay">
            <a:hlinkClick r:id="" action="ppaction://media"/>
            <a:extLst>
              <a:ext uri="{FF2B5EF4-FFF2-40B4-BE49-F238E27FC236}">
                <a16:creationId xmlns:a16="http://schemas.microsoft.com/office/drawing/2014/main" id="{97D4F530-D125-5D53-387C-0C082919452B}"/>
              </a:ext>
            </a:extLst>
          </p:cNvPr>
          <p:cNvPicPr>
            <a:picLocks noChangeAspect="1"/>
          </p:cNvPicPr>
          <p:nvPr>
            <a:videoFile r:link="rId2"/>
            <p:extLst>
              <p:ext uri="{DAA4B4D4-6D71-4841-9C94-3DE7FCFB9230}">
                <p14:media xmlns:p14="http://schemas.microsoft.com/office/powerpoint/2010/main" r:embed="rId1"/>
              </p:ext>
            </p:extLst>
          </p:nvPr>
        </p:nvPicPr>
        <p:blipFill>
          <a:blip r:embed="rId6"/>
          <a:stretch>
            <a:fillRect/>
          </a:stretch>
        </p:blipFill>
        <p:spPr>
          <a:xfrm>
            <a:off x="6636496" y="2956430"/>
            <a:ext cx="4726785" cy="3376275"/>
          </a:xfrm>
          <a:prstGeom prst="rect">
            <a:avLst/>
          </a:prstGeom>
        </p:spPr>
      </p:pic>
      <p:sp>
        <p:nvSpPr>
          <p:cNvPr id="7" name="TextBox 6">
            <a:extLst>
              <a:ext uri="{FF2B5EF4-FFF2-40B4-BE49-F238E27FC236}">
                <a16:creationId xmlns:a16="http://schemas.microsoft.com/office/drawing/2014/main" id="{50805C63-2747-883C-A083-4D6C6AE64682}"/>
              </a:ext>
            </a:extLst>
          </p:cNvPr>
          <p:cNvSpPr txBox="1"/>
          <p:nvPr/>
        </p:nvSpPr>
        <p:spPr>
          <a:xfrm>
            <a:off x="10891955" y="3974069"/>
            <a:ext cx="1850981"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RCS3</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486300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0834" fill="hold"/>
                                        <p:tgtEl>
                                          <p:spTgt spid="11"/>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1"/>
                </p:tgtEl>
              </p:cMediaNode>
            </p:video>
            <p:seq concurrent="1" nextAc="seek">
              <p:cTn id="8" restart="whenNotActive" fill="hold" evtFilter="cancelBubble" nodeType="interactiveSeq">
                <p:stCondLst>
                  <p:cond evt="onClick" delay="0">
                    <p:tgtEl>
                      <p:spTgt spid="11"/>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1"/>
                                        </p:tgtEl>
                                      </p:cBhvr>
                                    </p:cmd>
                                  </p:childTnLst>
                                </p:cTn>
                              </p:par>
                            </p:childTnLst>
                          </p:cTn>
                        </p:par>
                      </p:childTnLst>
                    </p:cTn>
                  </p:par>
                </p:childTnLst>
              </p:cTn>
              <p:nextCondLst>
                <p:cond evt="onClick" delay="0">
                  <p:tgtEl>
                    <p:spTgt spid="11"/>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7D37A1F2-1B20-AEC5-AA84-94D6954818C0}"/>
              </a:ext>
            </a:extLst>
          </p:cNvPr>
          <p:cNvSpPr>
            <a:spLocks noGrp="1"/>
          </p:cNvSpPr>
          <p:nvPr>
            <p:ph idx="1"/>
          </p:nvPr>
        </p:nvSpPr>
        <p:spPr>
          <a:xfrm>
            <a:off x="834800" y="1460884"/>
            <a:ext cx="10515600" cy="4351338"/>
          </a:xfrm>
        </p:spPr>
        <p:txBody>
          <a:bodyPr/>
          <a:lstStyle/>
          <a:p>
            <a:r>
              <a:rPr lang="en-US" dirty="0"/>
              <a:t>Use direct RF feedback to damp beam-induced voltage before arrival of next bunch (either counter-rotating or next turn)</a:t>
            </a:r>
          </a:p>
          <a:p>
            <a:r>
              <a:rPr lang="en-US" dirty="0"/>
              <a:t>Transients of power and voltage important in RCS chain </a:t>
            </a:r>
          </a:p>
          <a:p>
            <a:pPr lvl="1"/>
            <a:r>
              <a:rPr lang="en-US" dirty="0"/>
              <a:t>Filling time on the order of acceleration time</a:t>
            </a:r>
          </a:p>
          <a:p>
            <a:r>
              <a:rPr lang="en-US" dirty="0"/>
              <a:t>Assumption: perfect tuner and klystron</a:t>
            </a:r>
          </a:p>
        </p:txBody>
      </p:sp>
      <p:sp>
        <p:nvSpPr>
          <p:cNvPr id="3" name="Title 2">
            <a:extLst>
              <a:ext uri="{FF2B5EF4-FFF2-40B4-BE49-F238E27FC236}">
                <a16:creationId xmlns:a16="http://schemas.microsoft.com/office/drawing/2014/main" id="{EFD3933D-DDA2-1202-ED91-1123ADE6E2C4}"/>
              </a:ext>
            </a:extLst>
          </p:cNvPr>
          <p:cNvSpPr>
            <a:spLocks noGrp="1"/>
          </p:cNvSpPr>
          <p:nvPr>
            <p:ph type="title"/>
          </p:nvPr>
        </p:nvSpPr>
        <p:spPr/>
        <p:txBody>
          <a:bodyPr/>
          <a:lstStyle/>
          <a:p>
            <a:r>
              <a:rPr lang="en-US" dirty="0"/>
              <a:t>Motivation/Architecture</a:t>
            </a:r>
            <a:endParaRPr lang="en-GB" dirty="0"/>
          </a:p>
        </p:txBody>
      </p:sp>
      <p:sp>
        <p:nvSpPr>
          <p:cNvPr id="4" name="Date Placeholder 3">
            <a:extLst>
              <a:ext uri="{FF2B5EF4-FFF2-40B4-BE49-F238E27FC236}">
                <a16:creationId xmlns:a16="http://schemas.microsoft.com/office/drawing/2014/main" id="{A3F5E07C-0979-DF08-A876-24E2BE610FC5}"/>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303D7963-D91B-F183-9E44-426B414A31A6}"/>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1E3D4612-2F85-4431-B8E3-6A761445165B}"/>
              </a:ext>
            </a:extLst>
          </p:cNvPr>
          <p:cNvSpPr>
            <a:spLocks noGrp="1"/>
          </p:cNvSpPr>
          <p:nvPr>
            <p:ph type="sldNum" sz="quarter" idx="13"/>
          </p:nvPr>
        </p:nvSpPr>
        <p:spPr/>
        <p:txBody>
          <a:bodyPr/>
          <a:lstStyle/>
          <a:p>
            <a:fld id="{005C7FBA-D4E9-46CA-9321-3ADA2E368FCD}" type="slidenum">
              <a:rPr lang="en-GB" smtClean="0"/>
              <a:pPr/>
              <a:t>7</a:t>
            </a:fld>
            <a:endParaRPr lang="en-GB" dirty="0"/>
          </a:p>
        </p:txBody>
      </p:sp>
      <p:pic>
        <p:nvPicPr>
          <p:cNvPr id="15" name="Picture 14">
            <a:extLst>
              <a:ext uri="{FF2B5EF4-FFF2-40B4-BE49-F238E27FC236}">
                <a16:creationId xmlns:a16="http://schemas.microsoft.com/office/drawing/2014/main" id="{B9C9EB2C-116F-EA8F-92C4-B68314931E01}"/>
              </a:ext>
            </a:extLst>
          </p:cNvPr>
          <p:cNvPicPr>
            <a:picLocks noChangeAspect="1"/>
          </p:cNvPicPr>
          <p:nvPr/>
        </p:nvPicPr>
        <p:blipFill>
          <a:blip r:embed="rId2">
            <a:extLst>
              <a:ext uri="{28A0092B-C50C-407E-A947-70E740481C1C}">
                <a14:useLocalDpi xmlns:a14="http://schemas.microsoft.com/office/drawing/2010/main" val="0"/>
              </a:ext>
            </a:extLst>
          </a:blip>
          <a:srcRect t="27260" b="15511"/>
          <a:stretch>
            <a:fillRect/>
          </a:stretch>
        </p:blipFill>
        <p:spPr>
          <a:xfrm>
            <a:off x="133503" y="2540001"/>
            <a:ext cx="12192000" cy="3835400"/>
          </a:xfrm>
          <a:prstGeom prst="rect">
            <a:avLst/>
          </a:prstGeom>
        </p:spPr>
      </p:pic>
    </p:spTree>
    <p:extLst>
      <p:ext uri="{BB962C8B-B14F-4D97-AF65-F5344CB8AC3E}">
        <p14:creationId xmlns:p14="http://schemas.microsoft.com/office/powerpoint/2010/main" val="102435373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C9F4E5-3F69-79DC-4E9C-6580C96201A8}"/>
            </a:ext>
          </a:extLst>
        </p:cNvPr>
        <p:cNvGrpSpPr/>
        <p:nvPr/>
      </p:nvGrpSpPr>
      <p:grpSpPr>
        <a:xfrm>
          <a:off x="0" y="0"/>
          <a:ext cx="0" cy="0"/>
          <a:chOff x="0" y="0"/>
          <a:chExt cx="0" cy="0"/>
        </a:xfrm>
      </p:grpSpPr>
      <p:pic>
        <p:nvPicPr>
          <p:cNvPr id="16" name="Picture 15">
            <a:extLst>
              <a:ext uri="{FF2B5EF4-FFF2-40B4-BE49-F238E27FC236}">
                <a16:creationId xmlns:a16="http://schemas.microsoft.com/office/drawing/2014/main" id="{605C9814-9530-8206-49D6-F36478D1B82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58056" y="1561313"/>
            <a:ext cx="5687579" cy="3858776"/>
          </a:xfrm>
          <a:prstGeom prst="rect">
            <a:avLst/>
          </a:prstGeom>
        </p:spPr>
      </p:pic>
      <p:pic>
        <p:nvPicPr>
          <p:cNvPr id="14" name="Picture 13">
            <a:extLst>
              <a:ext uri="{FF2B5EF4-FFF2-40B4-BE49-F238E27FC236}">
                <a16:creationId xmlns:a16="http://schemas.microsoft.com/office/drawing/2014/main" id="{B2047E82-6D8C-2FD5-CD1D-25D31AB56BB6}"/>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73008" y="1399672"/>
            <a:ext cx="5047498" cy="5065786"/>
          </a:xfrm>
          <a:prstGeom prst="rect">
            <a:avLst/>
          </a:prstGeom>
        </p:spPr>
      </p:pic>
      <p:sp>
        <p:nvSpPr>
          <p:cNvPr id="2" name="Content Placeholder 1">
            <a:extLst>
              <a:ext uri="{FF2B5EF4-FFF2-40B4-BE49-F238E27FC236}">
                <a16:creationId xmlns:a16="http://schemas.microsoft.com/office/drawing/2014/main" id="{4A3D6A35-EE19-C6C4-6334-ED410695E354}"/>
              </a:ext>
            </a:extLst>
          </p:cNvPr>
          <p:cNvSpPr>
            <a:spLocks noGrp="1"/>
          </p:cNvSpPr>
          <p:nvPr>
            <p:ph idx="1"/>
          </p:nvPr>
        </p:nvSpPr>
        <p:spPr>
          <a:xfrm>
            <a:off x="298604" y="1756896"/>
            <a:ext cx="6953096" cy="4351338"/>
          </a:xfrm>
        </p:spPr>
        <p:txBody>
          <a:bodyPr>
            <a:normAutofit lnSpcReduction="10000"/>
          </a:bodyPr>
          <a:lstStyle/>
          <a:p>
            <a:endParaRPr lang="en-US" dirty="0"/>
          </a:p>
          <a:p>
            <a:r>
              <a:rPr lang="en-US" dirty="0"/>
              <a:t>Extended Beam Longitudinal Dynamics (</a:t>
            </a:r>
            <a:r>
              <a:rPr lang="en-US" dirty="0" err="1"/>
              <a:t>BLonD</a:t>
            </a:r>
            <a:r>
              <a:rPr lang="en-US" dirty="0"/>
              <a:t>) from CERN</a:t>
            </a:r>
          </a:p>
          <a:p>
            <a:r>
              <a:rPr lang="en-US" dirty="0"/>
              <a:t>Starting point for implementation</a:t>
            </a:r>
          </a:p>
          <a:p>
            <a:pPr lvl="1"/>
            <a:r>
              <a:rPr lang="en-US" dirty="0" err="1"/>
              <a:t>BLonD</a:t>
            </a:r>
            <a:r>
              <a:rPr lang="en-US" dirty="0"/>
              <a:t> LHC cavity feedback model</a:t>
            </a:r>
          </a:p>
          <a:p>
            <a:r>
              <a:rPr lang="en-US" dirty="0"/>
              <a:t>Most important difference: </a:t>
            </a:r>
          </a:p>
          <a:p>
            <a:pPr lvl="1"/>
            <a:r>
              <a:rPr lang="en-US" dirty="0"/>
              <a:t>Energy changes during turn</a:t>
            </a:r>
          </a:p>
          <a:p>
            <a:pPr lvl="2"/>
            <a:r>
              <a:rPr lang="en-US" dirty="0"/>
              <a:t>Revolution frequency changes</a:t>
            </a:r>
          </a:p>
          <a:p>
            <a:pPr lvl="2"/>
            <a:r>
              <a:rPr lang="en-US" dirty="0"/>
              <a:t>Loop and cavity frequency need to follow</a:t>
            </a:r>
          </a:p>
          <a:p>
            <a:pPr lvl="2"/>
            <a:r>
              <a:rPr lang="en-US" dirty="0"/>
              <a:t>Partial calculation of voltage in beam-free segments</a:t>
            </a:r>
          </a:p>
          <a:p>
            <a:pPr lvl="1"/>
            <a:r>
              <a:rPr lang="en-US" dirty="0"/>
              <a:t>Two counter-rotating beams</a:t>
            </a:r>
          </a:p>
          <a:p>
            <a:pPr lvl="2"/>
            <a:r>
              <a:rPr lang="en-US" dirty="0"/>
              <a:t>Partial calculation allows in-place calculation</a:t>
            </a:r>
          </a:p>
        </p:txBody>
      </p:sp>
      <p:sp>
        <p:nvSpPr>
          <p:cNvPr id="3" name="Title 2">
            <a:extLst>
              <a:ext uri="{FF2B5EF4-FFF2-40B4-BE49-F238E27FC236}">
                <a16:creationId xmlns:a16="http://schemas.microsoft.com/office/drawing/2014/main" id="{7113F511-B83B-A71E-D55B-519A56FB1FC8}"/>
              </a:ext>
            </a:extLst>
          </p:cNvPr>
          <p:cNvSpPr>
            <a:spLocks noGrp="1"/>
          </p:cNvSpPr>
          <p:nvPr>
            <p:ph type="title"/>
          </p:nvPr>
        </p:nvSpPr>
        <p:spPr/>
        <p:txBody>
          <a:bodyPr/>
          <a:lstStyle/>
          <a:p>
            <a:r>
              <a:rPr lang="en-US" dirty="0"/>
              <a:t>Cavity Feedback Modelling</a:t>
            </a:r>
            <a:endParaRPr lang="en-GB" dirty="0"/>
          </a:p>
        </p:txBody>
      </p:sp>
      <p:sp>
        <p:nvSpPr>
          <p:cNvPr id="4" name="Date Placeholder 3">
            <a:extLst>
              <a:ext uri="{FF2B5EF4-FFF2-40B4-BE49-F238E27FC236}">
                <a16:creationId xmlns:a16="http://schemas.microsoft.com/office/drawing/2014/main" id="{E79982ED-0104-9257-18DC-569014AF6DB5}"/>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05007D64-CFFF-B875-7BE9-E3816BEF7022}"/>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B2230CCA-6C02-E800-DC86-8D70A949B388}"/>
              </a:ext>
            </a:extLst>
          </p:cNvPr>
          <p:cNvSpPr>
            <a:spLocks noGrp="1"/>
          </p:cNvSpPr>
          <p:nvPr>
            <p:ph type="sldNum" sz="quarter" idx="13"/>
          </p:nvPr>
        </p:nvSpPr>
        <p:spPr/>
        <p:txBody>
          <a:bodyPr/>
          <a:lstStyle/>
          <a:p>
            <a:fld id="{005C7FBA-D4E9-46CA-9321-3ADA2E368FCD}" type="slidenum">
              <a:rPr lang="en-GB" smtClean="0"/>
              <a:pPr/>
              <a:t>8</a:t>
            </a:fld>
            <a:endParaRPr lang="en-GB" dirty="0"/>
          </a:p>
        </p:txBody>
      </p:sp>
      <p:pic>
        <p:nvPicPr>
          <p:cNvPr id="8" name="Picture 7">
            <a:extLst>
              <a:ext uri="{FF2B5EF4-FFF2-40B4-BE49-F238E27FC236}">
                <a16:creationId xmlns:a16="http://schemas.microsoft.com/office/drawing/2014/main" id="{C396AE76-6546-FD40-DF18-525EAB27725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12563" y="1716762"/>
            <a:ext cx="4325121" cy="3703327"/>
          </a:xfrm>
          <a:prstGeom prst="rect">
            <a:avLst/>
          </a:prstGeom>
        </p:spPr>
      </p:pic>
    </p:spTree>
    <p:extLst>
      <p:ext uri="{BB962C8B-B14F-4D97-AF65-F5344CB8AC3E}">
        <p14:creationId xmlns:p14="http://schemas.microsoft.com/office/powerpoint/2010/main" val="11079114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2">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2">
                                            <p:txEl>
                                              <p:pRg st="7" end="7"/>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8" end="8"/>
                                            </p:txEl>
                                          </p:spTgt>
                                        </p:tgtEl>
                                        <p:attrNameLst>
                                          <p:attrName>style.visibility</p:attrName>
                                        </p:attrNameLst>
                                      </p:cBhvr>
                                      <p:to>
                                        <p:strVal val="visible"/>
                                      </p:to>
                                    </p:set>
                                  </p:childTnLst>
                                </p:cTn>
                              </p:par>
                              <p:par>
                                <p:cTn id="25" presetID="1" presetClass="entr" presetSubtype="0" fill="hold" nodeType="withEffect">
                                  <p:stCondLst>
                                    <p:cond delay="0"/>
                                  </p:stCondLst>
                                  <p:childTnLst>
                                    <p:set>
                                      <p:cBhvr>
                                        <p:cTn id="26" dur="1" fill="hold">
                                          <p:stCondLst>
                                            <p:cond delay="0"/>
                                          </p:stCondLst>
                                        </p:cTn>
                                        <p:tgtEl>
                                          <p:spTgt spid="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xit" presetSubtype="0" fill="hold" nodeType="clickEffect">
                                  <p:stCondLst>
                                    <p:cond delay="0"/>
                                  </p:stCondLst>
                                  <p:childTnLst>
                                    <p:set>
                                      <p:cBhvr>
                                        <p:cTn id="30" dur="1" fill="hold">
                                          <p:stCondLst>
                                            <p:cond delay="0"/>
                                          </p:stCondLst>
                                        </p:cTn>
                                        <p:tgtEl>
                                          <p:spTgt spid="8"/>
                                        </p:tgtEl>
                                        <p:attrNameLst>
                                          <p:attrName>style.visibility</p:attrName>
                                        </p:attrNameLst>
                                      </p:cBhvr>
                                      <p:to>
                                        <p:strVal val="hidden"/>
                                      </p:to>
                                    </p:set>
                                  </p:childTnLst>
                                </p:cTn>
                              </p:par>
                              <p:par>
                                <p:cTn id="31" presetID="1" presetClass="entr" presetSubtype="0" fill="hold" nodeType="withEffect">
                                  <p:stCondLst>
                                    <p:cond delay="0"/>
                                  </p:stCondLst>
                                  <p:childTnLst>
                                    <p:set>
                                      <p:cBhvr>
                                        <p:cTn id="32" dur="1" fill="hold">
                                          <p:stCondLst>
                                            <p:cond delay="0"/>
                                          </p:stCondLst>
                                        </p:cTn>
                                        <p:tgtEl>
                                          <p:spTgt spid="14"/>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2">
                                            <p:txEl>
                                              <p:pRg st="9" end="9"/>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2">
                                            <p:txEl>
                                              <p:pRg st="10" end="10"/>
                                            </p:txEl>
                                          </p:spTgt>
                                        </p:tgtEl>
                                        <p:attrNameLst>
                                          <p:attrName>style.visibility</p:attrName>
                                        </p:attrNameLst>
                                      </p:cBhvr>
                                      <p:to>
                                        <p:strVal val="visible"/>
                                      </p:to>
                                    </p:set>
                                  </p:childTnLst>
                                </p:cTn>
                              </p:par>
                              <p:par>
                                <p:cTn id="39" presetID="1" presetClass="exit" presetSubtype="0" fill="hold" nodeType="withEffect">
                                  <p:stCondLst>
                                    <p:cond delay="0"/>
                                  </p:stCondLst>
                                  <p:childTnLst>
                                    <p:set>
                                      <p:cBhvr>
                                        <p:cTn id="40" dur="1" fill="hold">
                                          <p:stCondLst>
                                            <p:cond delay="0"/>
                                          </p:stCondLst>
                                        </p:cTn>
                                        <p:tgtEl>
                                          <p:spTgt spid="14"/>
                                        </p:tgtEl>
                                        <p:attrNameLst>
                                          <p:attrName>style.visibility</p:attrName>
                                        </p:attrNameLst>
                                      </p:cBhvr>
                                      <p:to>
                                        <p:strVal val="hidden"/>
                                      </p:to>
                                    </p:set>
                                  </p:childTnLst>
                                </p:cTn>
                              </p:par>
                              <p:par>
                                <p:cTn id="41" presetID="1" presetClass="entr" presetSubtype="0" fill="hold" nodeType="withEffect">
                                  <p:stCondLst>
                                    <p:cond delay="0"/>
                                  </p:stCondLst>
                                  <p:childTnLst>
                                    <p:set>
                                      <p:cBhvr>
                                        <p:cTn id="42"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2BD74A-8942-B524-5E5D-0A2744097455}"/>
              </a:ext>
            </a:extLst>
          </p:cNvPr>
          <p:cNvSpPr>
            <a:spLocks noGrp="1"/>
          </p:cNvSpPr>
          <p:nvPr>
            <p:ph type="title"/>
          </p:nvPr>
        </p:nvSpPr>
        <p:spPr/>
        <p:txBody>
          <a:bodyPr/>
          <a:lstStyle/>
          <a:p>
            <a:r>
              <a:rPr lang="en-US" dirty="0"/>
              <a:t>Cavity Feedback in RCS1</a:t>
            </a:r>
            <a:endParaRPr lang="en-GB" dirty="0"/>
          </a:p>
        </p:txBody>
      </p:sp>
      <p:sp>
        <p:nvSpPr>
          <p:cNvPr id="4" name="Date Placeholder 3">
            <a:extLst>
              <a:ext uri="{FF2B5EF4-FFF2-40B4-BE49-F238E27FC236}">
                <a16:creationId xmlns:a16="http://schemas.microsoft.com/office/drawing/2014/main" id="{DF3419E2-2889-5109-5A6D-A451109605EB}"/>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2093003A-1434-CAC9-ED7D-F86AD4A6A3F3}"/>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332F75BC-17A7-C85C-5B8B-AFDAEDA6A826}"/>
              </a:ext>
            </a:extLst>
          </p:cNvPr>
          <p:cNvSpPr>
            <a:spLocks noGrp="1"/>
          </p:cNvSpPr>
          <p:nvPr>
            <p:ph type="sldNum" sz="quarter" idx="13"/>
          </p:nvPr>
        </p:nvSpPr>
        <p:spPr/>
        <p:txBody>
          <a:bodyPr/>
          <a:lstStyle/>
          <a:p>
            <a:fld id="{005C7FBA-D4E9-46CA-9321-3ADA2E368FCD}" type="slidenum">
              <a:rPr lang="en-GB" smtClean="0"/>
              <a:pPr/>
              <a:t>9</a:t>
            </a:fld>
            <a:endParaRPr lang="en-GB" dirty="0"/>
          </a:p>
        </p:txBody>
      </p:sp>
      <p:pic>
        <p:nvPicPr>
          <p:cNvPr id="10" name="Content Placeholder 9">
            <a:extLst>
              <a:ext uri="{FF2B5EF4-FFF2-40B4-BE49-F238E27FC236}">
                <a16:creationId xmlns:a16="http://schemas.microsoft.com/office/drawing/2014/main" id="{C35C7D14-3A80-B195-EDFC-219A250285E0}"/>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5511" y="1595466"/>
            <a:ext cx="12029196" cy="4730296"/>
          </a:xfrm>
          <a:prstGeom prst="rect">
            <a:avLst/>
          </a:prstGeom>
        </p:spPr>
      </p:pic>
      <p:sp>
        <p:nvSpPr>
          <p:cNvPr id="2" name="TextBox 1">
            <a:extLst>
              <a:ext uri="{FF2B5EF4-FFF2-40B4-BE49-F238E27FC236}">
                <a16:creationId xmlns:a16="http://schemas.microsoft.com/office/drawing/2014/main" id="{AF99CE69-060F-E4F7-EE5F-2BA54F638A5B}"/>
              </a:ext>
            </a:extLst>
          </p:cNvPr>
          <p:cNvSpPr txBox="1"/>
          <p:nvPr/>
        </p:nvSpPr>
        <p:spPr>
          <a:xfrm>
            <a:off x="1748305" y="2967335"/>
            <a:ext cx="1574359"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synchronous/accelerating phase</a:t>
            </a:r>
            <a:endParaRPr lang="en-GB" dirty="0">
              <a:latin typeface="Arial" panose="020B0604020202020204" pitchFamily="34" charset="0"/>
              <a:cs typeface="Arial" panose="020B0604020202020204" pitchFamily="34" charset="0"/>
            </a:endParaRPr>
          </a:p>
        </p:txBody>
      </p:sp>
      <p:cxnSp>
        <p:nvCxnSpPr>
          <p:cNvPr id="8" name="Straight Arrow Connector 7">
            <a:extLst>
              <a:ext uri="{FF2B5EF4-FFF2-40B4-BE49-F238E27FC236}">
                <a16:creationId xmlns:a16="http://schemas.microsoft.com/office/drawing/2014/main" id="{E2DB2E67-0007-4243-874D-FD52480DBA56}"/>
              </a:ext>
            </a:extLst>
          </p:cNvPr>
          <p:cNvCxnSpPr/>
          <p:nvPr/>
        </p:nvCxnSpPr>
        <p:spPr>
          <a:xfrm flipV="1">
            <a:off x="898497" y="5064981"/>
            <a:ext cx="286247" cy="723569"/>
          </a:xfrm>
          <a:prstGeom prst="straightConnector1">
            <a:avLst/>
          </a:prstGeom>
          <a:ln w="28575">
            <a:solidFill>
              <a:srgbClr val="002E9E"/>
            </a:solidFill>
            <a:tailEnd type="triangle"/>
          </a:ln>
        </p:spPr>
        <p:style>
          <a:lnRef idx="1">
            <a:schemeClr val="accent1"/>
          </a:lnRef>
          <a:fillRef idx="0">
            <a:schemeClr val="accent1"/>
          </a:fillRef>
          <a:effectRef idx="0">
            <a:schemeClr val="accent1"/>
          </a:effectRef>
          <a:fontRef idx="minor">
            <a:schemeClr val="tx1"/>
          </a:fontRef>
        </p:style>
      </p:cxnSp>
      <p:sp>
        <p:nvSpPr>
          <p:cNvPr id="11" name="TextBox 10">
            <a:extLst>
              <a:ext uri="{FF2B5EF4-FFF2-40B4-BE49-F238E27FC236}">
                <a16:creationId xmlns:a16="http://schemas.microsoft.com/office/drawing/2014/main" id="{ED55F952-0150-ADD7-0B44-17FBB5B05AA3}"/>
              </a:ext>
            </a:extLst>
          </p:cNvPr>
          <p:cNvSpPr txBox="1"/>
          <p:nvPr/>
        </p:nvSpPr>
        <p:spPr>
          <a:xfrm>
            <a:off x="397564" y="5788550"/>
            <a:ext cx="157435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Stable area</a:t>
            </a:r>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EBC437F7-B803-C2E5-634C-0FDF6009E772}"/>
              </a:ext>
            </a:extLst>
          </p:cNvPr>
          <p:cNvSpPr txBox="1"/>
          <p:nvPr/>
        </p:nvSpPr>
        <p:spPr>
          <a:xfrm>
            <a:off x="4821705" y="2314774"/>
            <a:ext cx="1574359"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emittance growth</a:t>
            </a:r>
            <a:endParaRPr lang="en-GB" dirty="0">
              <a:latin typeface="Arial" panose="020B0604020202020204" pitchFamily="34" charset="0"/>
              <a:cs typeface="Arial" panose="020B0604020202020204" pitchFamily="34" charset="0"/>
            </a:endParaRPr>
          </a:p>
        </p:txBody>
      </p:sp>
      <p:sp>
        <p:nvSpPr>
          <p:cNvPr id="13" name="TextBox 12">
            <a:extLst>
              <a:ext uri="{FF2B5EF4-FFF2-40B4-BE49-F238E27FC236}">
                <a16:creationId xmlns:a16="http://schemas.microsoft.com/office/drawing/2014/main" id="{37181B97-E327-40AE-3ED3-65DFD18CD2AA}"/>
              </a:ext>
            </a:extLst>
          </p:cNvPr>
          <p:cNvSpPr txBox="1"/>
          <p:nvPr/>
        </p:nvSpPr>
        <p:spPr>
          <a:xfrm>
            <a:off x="9597899" y="1945442"/>
            <a:ext cx="157435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bunch length</a:t>
            </a:r>
            <a:endParaRPr lang="en-GB" dirty="0">
              <a:latin typeface="Arial" panose="020B0604020202020204" pitchFamily="34" charset="0"/>
              <a:cs typeface="Arial" panose="020B0604020202020204" pitchFamily="34" charset="0"/>
            </a:endParaRPr>
          </a:p>
        </p:txBody>
      </p:sp>
      <p:sp>
        <p:nvSpPr>
          <p:cNvPr id="15" name="TextBox 14">
            <a:extLst>
              <a:ext uri="{FF2B5EF4-FFF2-40B4-BE49-F238E27FC236}">
                <a16:creationId xmlns:a16="http://schemas.microsoft.com/office/drawing/2014/main" id="{37F302FC-F0D7-E55D-457B-A97A337E8CD7}"/>
              </a:ext>
            </a:extLst>
          </p:cNvPr>
          <p:cNvSpPr txBox="1"/>
          <p:nvPr/>
        </p:nvSpPr>
        <p:spPr>
          <a:xfrm>
            <a:off x="5305420" y="4460042"/>
            <a:ext cx="157435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bunch phase</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817208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E05C80FC-A22F-5C70-F0FF-B0264E4966E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525754" y="1407061"/>
            <a:ext cx="5917941" cy="5030252"/>
          </a:xfrm>
          <a:prstGeom prst="rect">
            <a:avLst/>
          </a:prstGeom>
        </p:spPr>
      </p:pic>
      <p:sp>
        <p:nvSpPr>
          <p:cNvPr id="3" name="Title 2">
            <a:extLst>
              <a:ext uri="{FF2B5EF4-FFF2-40B4-BE49-F238E27FC236}">
                <a16:creationId xmlns:a16="http://schemas.microsoft.com/office/drawing/2014/main" id="{ED0355F6-2C35-EEBA-3E5F-67B2BD712252}"/>
              </a:ext>
            </a:extLst>
          </p:cNvPr>
          <p:cNvSpPr>
            <a:spLocks noGrp="1"/>
          </p:cNvSpPr>
          <p:nvPr>
            <p:ph type="title"/>
          </p:nvPr>
        </p:nvSpPr>
        <p:spPr/>
        <p:txBody>
          <a:bodyPr/>
          <a:lstStyle/>
          <a:p>
            <a:r>
              <a:rPr lang="en-US" dirty="0"/>
              <a:t>Voltage Evolution in RCS1</a:t>
            </a:r>
            <a:endParaRPr lang="en-GB" dirty="0"/>
          </a:p>
        </p:txBody>
      </p:sp>
      <p:sp>
        <p:nvSpPr>
          <p:cNvPr id="4" name="Date Placeholder 3">
            <a:extLst>
              <a:ext uri="{FF2B5EF4-FFF2-40B4-BE49-F238E27FC236}">
                <a16:creationId xmlns:a16="http://schemas.microsoft.com/office/drawing/2014/main" id="{2C983107-C9AC-8C4C-FBB5-10443E17A49C}"/>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409A74C3-51F2-4D10-ED94-155CD90C53DC}"/>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271A759D-A1BF-F506-9428-8DBB73A55193}"/>
              </a:ext>
            </a:extLst>
          </p:cNvPr>
          <p:cNvSpPr>
            <a:spLocks noGrp="1"/>
          </p:cNvSpPr>
          <p:nvPr>
            <p:ph type="sldNum" sz="quarter" idx="13"/>
          </p:nvPr>
        </p:nvSpPr>
        <p:spPr/>
        <p:txBody>
          <a:bodyPr/>
          <a:lstStyle/>
          <a:p>
            <a:fld id="{005C7FBA-D4E9-46CA-9321-3ADA2E368FCD}" type="slidenum">
              <a:rPr lang="en-GB" smtClean="0"/>
              <a:pPr/>
              <a:t>10</a:t>
            </a:fld>
            <a:endParaRPr lang="en-GB" dirty="0"/>
          </a:p>
        </p:txBody>
      </p:sp>
      <p:sp>
        <p:nvSpPr>
          <p:cNvPr id="18" name="TextBox 17">
            <a:extLst>
              <a:ext uri="{FF2B5EF4-FFF2-40B4-BE49-F238E27FC236}">
                <a16:creationId xmlns:a16="http://schemas.microsoft.com/office/drawing/2014/main" id="{7D54CF5C-C84A-5FD7-61AA-E97BB8E6BD85}"/>
              </a:ext>
            </a:extLst>
          </p:cNvPr>
          <p:cNvSpPr txBox="1"/>
          <p:nvPr/>
        </p:nvSpPr>
        <p:spPr>
          <a:xfrm>
            <a:off x="318294" y="2226791"/>
            <a:ext cx="3759200" cy="286232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4th/16 stations</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Most regular bunch arrival times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Without Klystron limit</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Voltage gets corrected before arrival of next bunch</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High power draw (12x nominal</a:t>
            </a:r>
            <a:r>
              <a:rPr lang="en-GB" sz="2000" dirty="0">
                <a:latin typeface="Arial" panose="020B0604020202020204" pitchFamily="34" charset="0"/>
                <a:cs typeface="Arial" panose="020B0604020202020204" pitchFamily="34" charset="0"/>
              </a:rPr>
              <a:t>)</a:t>
            </a:r>
          </a:p>
        </p:txBody>
      </p:sp>
    </p:spTree>
    <p:extLst>
      <p:ext uri="{BB962C8B-B14F-4D97-AF65-F5344CB8AC3E}">
        <p14:creationId xmlns:p14="http://schemas.microsoft.com/office/powerpoint/2010/main" val="59564333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B147E6-8541-7BE4-4BAC-38BD51947853}"/>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03ABD19-82E2-9884-EC51-BCEC9DA5C83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525754" y="1407061"/>
            <a:ext cx="5917941" cy="5030252"/>
          </a:xfrm>
          <a:prstGeom prst="rect">
            <a:avLst/>
          </a:prstGeom>
        </p:spPr>
      </p:pic>
      <p:sp>
        <p:nvSpPr>
          <p:cNvPr id="3" name="Title 2">
            <a:extLst>
              <a:ext uri="{FF2B5EF4-FFF2-40B4-BE49-F238E27FC236}">
                <a16:creationId xmlns:a16="http://schemas.microsoft.com/office/drawing/2014/main" id="{B769EE96-16DD-AF6F-4E94-CDC9468782B4}"/>
              </a:ext>
            </a:extLst>
          </p:cNvPr>
          <p:cNvSpPr>
            <a:spLocks noGrp="1"/>
          </p:cNvSpPr>
          <p:nvPr>
            <p:ph type="title"/>
          </p:nvPr>
        </p:nvSpPr>
        <p:spPr/>
        <p:txBody>
          <a:bodyPr/>
          <a:lstStyle/>
          <a:p>
            <a:r>
              <a:rPr lang="en-US" dirty="0"/>
              <a:t>Voltage Evolution in RCS1</a:t>
            </a:r>
            <a:endParaRPr lang="en-GB" dirty="0"/>
          </a:p>
        </p:txBody>
      </p:sp>
      <p:sp>
        <p:nvSpPr>
          <p:cNvPr id="4" name="Date Placeholder 3">
            <a:extLst>
              <a:ext uri="{FF2B5EF4-FFF2-40B4-BE49-F238E27FC236}">
                <a16:creationId xmlns:a16="http://schemas.microsoft.com/office/drawing/2014/main" id="{516BB400-26D9-B79C-472D-CE1545D4E5B1}"/>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1666021F-EA20-41A8-DADB-B7922D95DF02}"/>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98A25B88-B833-6840-06D5-2A02598D9D75}"/>
              </a:ext>
            </a:extLst>
          </p:cNvPr>
          <p:cNvSpPr>
            <a:spLocks noGrp="1"/>
          </p:cNvSpPr>
          <p:nvPr>
            <p:ph type="sldNum" sz="quarter" idx="13"/>
          </p:nvPr>
        </p:nvSpPr>
        <p:spPr/>
        <p:txBody>
          <a:bodyPr/>
          <a:lstStyle/>
          <a:p>
            <a:fld id="{005C7FBA-D4E9-46CA-9321-3ADA2E368FCD}" type="slidenum">
              <a:rPr lang="en-GB" smtClean="0"/>
              <a:pPr/>
              <a:t>11</a:t>
            </a:fld>
            <a:endParaRPr lang="en-GB" dirty="0"/>
          </a:p>
        </p:txBody>
      </p:sp>
      <p:sp>
        <p:nvSpPr>
          <p:cNvPr id="16" name="TextBox 15">
            <a:extLst>
              <a:ext uri="{FF2B5EF4-FFF2-40B4-BE49-F238E27FC236}">
                <a16:creationId xmlns:a16="http://schemas.microsoft.com/office/drawing/2014/main" id="{7BB61041-29DA-FCC3-702E-C1FE8C292457}"/>
              </a:ext>
            </a:extLst>
          </p:cNvPr>
          <p:cNvSpPr txBox="1"/>
          <p:nvPr/>
        </p:nvSpPr>
        <p:spPr>
          <a:xfrm>
            <a:off x="318294" y="2226791"/>
            <a:ext cx="3759200" cy="3785652"/>
          </a:xfrm>
          <a:prstGeom prst="rect">
            <a:avLst/>
          </a:prstGeom>
          <a:noFill/>
        </p:spPr>
        <p:txBody>
          <a:bodyPr wrap="square" rtlCol="0">
            <a:spAutoFit/>
          </a:bodyPr>
          <a:lstStyle/>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4th/16 stations</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Most regular bunch arrival times</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Without Klystron limit</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Voltage gets corrected before arrival of next bunch</a:t>
            </a:r>
          </a:p>
          <a:p>
            <a:pPr marL="742950" lvl="1"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High power draw (12x nominal</a:t>
            </a:r>
            <a:r>
              <a:rPr lang="en-GB" sz="2000" dirty="0">
                <a:latin typeface="Arial" panose="020B0604020202020204" pitchFamily="34" charset="0"/>
                <a:cs typeface="Arial" panose="020B0604020202020204" pitchFamily="34" charset="0"/>
              </a:rPr>
              <a:t>)</a:t>
            </a:r>
          </a:p>
          <a:p>
            <a:pPr marL="285750"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With Klystron limit</a:t>
            </a:r>
          </a:p>
          <a:p>
            <a:pPr marL="742950" lvl="1" indent="-285750">
              <a:buFont typeface="Arial" panose="020B0604020202020204" pitchFamily="34" charset="0"/>
              <a:buChar char="•"/>
            </a:pPr>
            <a:r>
              <a:rPr lang="en-GB" sz="2000" dirty="0">
                <a:latin typeface="Arial" panose="020B0604020202020204" pitchFamily="34" charset="0"/>
                <a:cs typeface="Arial" panose="020B0604020202020204" pitchFamily="34" charset="0"/>
              </a:rPr>
              <a:t>Phase error at bunch arrival small</a:t>
            </a:r>
            <a:endParaRPr lang="en-US"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8466777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9F47082-543D-1D4E-20E0-9CBE1FE5D901}"/>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3D600357-768F-A726-808F-E6BCACCD1C80}"/>
              </a:ext>
            </a:extLst>
          </p:cNvPr>
          <p:cNvSpPr>
            <a:spLocks noGrp="1"/>
          </p:cNvSpPr>
          <p:nvPr>
            <p:ph type="title"/>
          </p:nvPr>
        </p:nvSpPr>
        <p:spPr/>
        <p:txBody>
          <a:bodyPr/>
          <a:lstStyle/>
          <a:p>
            <a:r>
              <a:rPr lang="en-US" dirty="0"/>
              <a:t>Cavity Feedback in RCS1</a:t>
            </a:r>
            <a:endParaRPr lang="en-GB" dirty="0"/>
          </a:p>
        </p:txBody>
      </p:sp>
      <p:sp>
        <p:nvSpPr>
          <p:cNvPr id="4" name="Date Placeholder 3">
            <a:extLst>
              <a:ext uri="{FF2B5EF4-FFF2-40B4-BE49-F238E27FC236}">
                <a16:creationId xmlns:a16="http://schemas.microsoft.com/office/drawing/2014/main" id="{BA87AD3E-1E0B-1AB4-6EE1-37AF63F170D3}"/>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73BDD607-DF93-C610-CC56-3F6A04B4F74F}"/>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88BB942E-EC26-DA6B-8519-8CE1C8342C8D}"/>
              </a:ext>
            </a:extLst>
          </p:cNvPr>
          <p:cNvSpPr>
            <a:spLocks noGrp="1"/>
          </p:cNvSpPr>
          <p:nvPr>
            <p:ph type="sldNum" sz="quarter" idx="13"/>
          </p:nvPr>
        </p:nvSpPr>
        <p:spPr/>
        <p:txBody>
          <a:bodyPr/>
          <a:lstStyle/>
          <a:p>
            <a:fld id="{005C7FBA-D4E9-46CA-9321-3ADA2E368FCD}" type="slidenum">
              <a:rPr lang="en-GB" smtClean="0"/>
              <a:pPr/>
              <a:t>12</a:t>
            </a:fld>
            <a:endParaRPr lang="en-GB" dirty="0"/>
          </a:p>
        </p:txBody>
      </p:sp>
      <p:pic>
        <p:nvPicPr>
          <p:cNvPr id="10" name="Content Placeholder 9">
            <a:extLst>
              <a:ext uri="{FF2B5EF4-FFF2-40B4-BE49-F238E27FC236}">
                <a16:creationId xmlns:a16="http://schemas.microsoft.com/office/drawing/2014/main" id="{BFF208C1-8194-0DA6-A3F4-9211ACC798E4}"/>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5511" y="1595466"/>
            <a:ext cx="12029196" cy="4730296"/>
          </a:xfrm>
          <a:prstGeom prst="rect">
            <a:avLst/>
          </a:prstGeom>
        </p:spPr>
      </p:pic>
      <p:sp>
        <p:nvSpPr>
          <p:cNvPr id="7" name="TextBox 6">
            <a:extLst>
              <a:ext uri="{FF2B5EF4-FFF2-40B4-BE49-F238E27FC236}">
                <a16:creationId xmlns:a16="http://schemas.microsoft.com/office/drawing/2014/main" id="{66633E8D-CCDE-9662-9FBF-3BDD29AA3B8D}"/>
              </a:ext>
            </a:extLst>
          </p:cNvPr>
          <p:cNvSpPr txBox="1"/>
          <p:nvPr/>
        </p:nvSpPr>
        <p:spPr>
          <a:xfrm>
            <a:off x="1748305" y="2961105"/>
            <a:ext cx="1574359"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synchronous/accelerating phase</a:t>
            </a:r>
            <a:endParaRPr lang="en-GB" dirty="0">
              <a:latin typeface="Arial" panose="020B0604020202020204" pitchFamily="34" charset="0"/>
              <a:cs typeface="Arial" panose="020B0604020202020204" pitchFamily="34" charset="0"/>
            </a:endParaRPr>
          </a:p>
        </p:txBody>
      </p:sp>
      <p:sp>
        <p:nvSpPr>
          <p:cNvPr id="9" name="TextBox 8">
            <a:extLst>
              <a:ext uri="{FF2B5EF4-FFF2-40B4-BE49-F238E27FC236}">
                <a16:creationId xmlns:a16="http://schemas.microsoft.com/office/drawing/2014/main" id="{3C7FD3CE-E141-0276-4936-357CDA7C25D9}"/>
              </a:ext>
            </a:extLst>
          </p:cNvPr>
          <p:cNvSpPr txBox="1"/>
          <p:nvPr/>
        </p:nvSpPr>
        <p:spPr>
          <a:xfrm>
            <a:off x="397564" y="5788550"/>
            <a:ext cx="1574359"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Stable area</a:t>
            </a:r>
            <a:endParaRPr lang="en-GB" dirty="0">
              <a:latin typeface="Arial" panose="020B0604020202020204" pitchFamily="34" charset="0"/>
              <a:cs typeface="Arial" panose="020B0604020202020204" pitchFamily="34" charset="0"/>
            </a:endParaRPr>
          </a:p>
        </p:txBody>
      </p:sp>
      <p:cxnSp>
        <p:nvCxnSpPr>
          <p:cNvPr id="11" name="Straight Arrow Connector 10">
            <a:extLst>
              <a:ext uri="{FF2B5EF4-FFF2-40B4-BE49-F238E27FC236}">
                <a16:creationId xmlns:a16="http://schemas.microsoft.com/office/drawing/2014/main" id="{236B7C04-393D-62A6-3A5E-71F8D72F3EEE}"/>
              </a:ext>
            </a:extLst>
          </p:cNvPr>
          <p:cNvCxnSpPr/>
          <p:nvPr/>
        </p:nvCxnSpPr>
        <p:spPr>
          <a:xfrm flipV="1">
            <a:off x="898497" y="5064981"/>
            <a:ext cx="286247" cy="723569"/>
          </a:xfrm>
          <a:prstGeom prst="straightConnector1">
            <a:avLst/>
          </a:prstGeom>
          <a:ln w="28575">
            <a:solidFill>
              <a:srgbClr val="002E9E"/>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75565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4F3D5B-00F6-6F5E-A7DB-B045AF2747B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91EEF08-2F16-1AF9-9585-854AAA0FFF7B}"/>
              </a:ext>
            </a:extLst>
          </p:cNvPr>
          <p:cNvSpPr>
            <a:spLocks noGrp="1"/>
          </p:cNvSpPr>
          <p:nvPr>
            <p:ph type="title"/>
          </p:nvPr>
        </p:nvSpPr>
        <p:spPr/>
        <p:txBody>
          <a:bodyPr/>
          <a:lstStyle/>
          <a:p>
            <a:r>
              <a:rPr lang="en-US" dirty="0"/>
              <a:t>Cavity Feedback in RCS2</a:t>
            </a:r>
            <a:endParaRPr lang="en-GB" dirty="0"/>
          </a:p>
        </p:txBody>
      </p:sp>
      <p:sp>
        <p:nvSpPr>
          <p:cNvPr id="4" name="Date Placeholder 3">
            <a:extLst>
              <a:ext uri="{FF2B5EF4-FFF2-40B4-BE49-F238E27FC236}">
                <a16:creationId xmlns:a16="http://schemas.microsoft.com/office/drawing/2014/main" id="{D39A0B67-8F6A-AAA7-40F8-1CFF8765ABCD}"/>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399F34C8-0817-1608-5B91-1716999FAEAD}"/>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6A74D43E-1DD2-7049-F108-7A0524379482}"/>
              </a:ext>
            </a:extLst>
          </p:cNvPr>
          <p:cNvSpPr>
            <a:spLocks noGrp="1"/>
          </p:cNvSpPr>
          <p:nvPr>
            <p:ph type="sldNum" sz="quarter" idx="13"/>
          </p:nvPr>
        </p:nvSpPr>
        <p:spPr/>
        <p:txBody>
          <a:bodyPr/>
          <a:lstStyle/>
          <a:p>
            <a:fld id="{005C7FBA-D4E9-46CA-9321-3ADA2E368FCD}" type="slidenum">
              <a:rPr lang="en-GB" smtClean="0"/>
              <a:pPr/>
              <a:t>13</a:t>
            </a:fld>
            <a:endParaRPr lang="en-GB" dirty="0"/>
          </a:p>
        </p:txBody>
      </p:sp>
      <p:sp>
        <p:nvSpPr>
          <p:cNvPr id="7" name="Content Placeholder 6">
            <a:extLst>
              <a:ext uri="{FF2B5EF4-FFF2-40B4-BE49-F238E27FC236}">
                <a16:creationId xmlns:a16="http://schemas.microsoft.com/office/drawing/2014/main" id="{B9E6F4D0-C5FF-D7DB-8D51-45EFCDF483F4}"/>
              </a:ext>
            </a:extLst>
          </p:cNvPr>
          <p:cNvSpPr>
            <a:spLocks noGrp="1"/>
          </p:cNvSpPr>
          <p:nvPr>
            <p:ph idx="1"/>
          </p:nvPr>
        </p:nvSpPr>
        <p:spPr/>
        <p:txBody>
          <a:bodyPr/>
          <a:lstStyle/>
          <a:p>
            <a:endParaRPr lang="en-GB"/>
          </a:p>
        </p:txBody>
      </p:sp>
      <p:pic>
        <p:nvPicPr>
          <p:cNvPr id="9" name="Content Placeholder 9">
            <a:extLst>
              <a:ext uri="{FF2B5EF4-FFF2-40B4-BE49-F238E27FC236}">
                <a16:creationId xmlns:a16="http://schemas.microsoft.com/office/drawing/2014/main" id="{EFC03832-7E69-29CA-7157-C6B70B20143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512" y="1610049"/>
            <a:ext cx="12029194" cy="4701129"/>
          </a:xfrm>
          <a:prstGeom prst="rect">
            <a:avLst/>
          </a:prstGeom>
        </p:spPr>
      </p:pic>
    </p:spTree>
    <p:extLst>
      <p:ext uri="{BB962C8B-B14F-4D97-AF65-F5344CB8AC3E}">
        <p14:creationId xmlns:p14="http://schemas.microsoft.com/office/powerpoint/2010/main" val="22147889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037783-3BD8-2904-4076-741A9CE40070}"/>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277565A-07EE-4B5F-615D-AE9197FA703D}"/>
              </a:ext>
            </a:extLst>
          </p:cNvPr>
          <p:cNvSpPr>
            <a:spLocks noGrp="1"/>
          </p:cNvSpPr>
          <p:nvPr>
            <p:ph type="title"/>
          </p:nvPr>
        </p:nvSpPr>
        <p:spPr/>
        <p:txBody>
          <a:bodyPr/>
          <a:lstStyle/>
          <a:p>
            <a:r>
              <a:rPr lang="en-US" dirty="0"/>
              <a:t>Cavity Feedback in RCS3</a:t>
            </a:r>
            <a:endParaRPr lang="en-GB" dirty="0"/>
          </a:p>
        </p:txBody>
      </p:sp>
      <p:sp>
        <p:nvSpPr>
          <p:cNvPr id="4" name="Date Placeholder 3">
            <a:extLst>
              <a:ext uri="{FF2B5EF4-FFF2-40B4-BE49-F238E27FC236}">
                <a16:creationId xmlns:a16="http://schemas.microsoft.com/office/drawing/2014/main" id="{CCD100C7-CCC0-9524-FBC5-6EB82DC7FB19}"/>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7297DDB9-E336-CF4F-2C1D-5C8C3EF525A0}"/>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49A9FD91-80B7-3131-CFFF-76EAFCB1F238}"/>
              </a:ext>
            </a:extLst>
          </p:cNvPr>
          <p:cNvSpPr>
            <a:spLocks noGrp="1"/>
          </p:cNvSpPr>
          <p:nvPr>
            <p:ph type="sldNum" sz="quarter" idx="13"/>
          </p:nvPr>
        </p:nvSpPr>
        <p:spPr/>
        <p:txBody>
          <a:bodyPr/>
          <a:lstStyle/>
          <a:p>
            <a:fld id="{005C7FBA-D4E9-46CA-9321-3ADA2E368FCD}" type="slidenum">
              <a:rPr lang="en-GB" smtClean="0"/>
              <a:pPr/>
              <a:t>14</a:t>
            </a:fld>
            <a:endParaRPr lang="en-GB" dirty="0"/>
          </a:p>
        </p:txBody>
      </p:sp>
      <p:sp>
        <p:nvSpPr>
          <p:cNvPr id="7" name="Content Placeholder 6">
            <a:extLst>
              <a:ext uri="{FF2B5EF4-FFF2-40B4-BE49-F238E27FC236}">
                <a16:creationId xmlns:a16="http://schemas.microsoft.com/office/drawing/2014/main" id="{F7117515-18B2-456E-A75E-05CC2556CF1D}"/>
              </a:ext>
            </a:extLst>
          </p:cNvPr>
          <p:cNvSpPr>
            <a:spLocks noGrp="1"/>
          </p:cNvSpPr>
          <p:nvPr>
            <p:ph idx="1"/>
          </p:nvPr>
        </p:nvSpPr>
        <p:spPr/>
        <p:txBody>
          <a:bodyPr/>
          <a:lstStyle/>
          <a:p>
            <a:endParaRPr lang="en-GB"/>
          </a:p>
        </p:txBody>
      </p:sp>
      <p:pic>
        <p:nvPicPr>
          <p:cNvPr id="12" name="Content Placeholder 9">
            <a:extLst>
              <a:ext uri="{FF2B5EF4-FFF2-40B4-BE49-F238E27FC236}">
                <a16:creationId xmlns:a16="http://schemas.microsoft.com/office/drawing/2014/main" id="{299D8B8E-DF04-51D7-8B27-5BC7C28533F8}"/>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512" y="1610049"/>
            <a:ext cx="12029194" cy="4701129"/>
          </a:xfrm>
          <a:prstGeom prst="rect">
            <a:avLst/>
          </a:prstGeom>
        </p:spPr>
      </p:pic>
      <mc:AlternateContent xmlns:mc="http://schemas.openxmlformats.org/markup-compatibility/2006" xmlns:a14="http://schemas.microsoft.com/office/drawing/2010/main">
        <mc:Choice Requires="a14">
          <p:sp>
            <p:nvSpPr>
              <p:cNvPr id="2" name="TextBox 1">
                <a:extLst>
                  <a:ext uri="{FF2B5EF4-FFF2-40B4-BE49-F238E27FC236}">
                    <a16:creationId xmlns:a16="http://schemas.microsoft.com/office/drawing/2014/main" id="{BC815BCC-DBCA-D431-6AC3-C33CAAF59646}"/>
                  </a:ext>
                </a:extLst>
              </p:cNvPr>
              <p:cNvSpPr txBox="1"/>
              <p:nvPr/>
            </p:nvSpPr>
            <p:spPr>
              <a:xfrm>
                <a:off x="486567" y="5566834"/>
                <a:ext cx="3846285" cy="923330"/>
              </a:xfrm>
              <a:prstGeom prst="rect">
                <a:avLst/>
              </a:prstGeom>
              <a:noFill/>
            </p:spPr>
            <p:txBody>
              <a:bodyPr wrap="square" rtlCol="0">
                <a:spAutoFit/>
              </a:bodyPr>
              <a:lstStyle/>
              <a:p>
                <a:r>
                  <a:rPr lang="en-US" dirty="0"/>
                  <a:t>Smaller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a:rPr lang="en-US" b="0" i="1" smtClean="0">
                            <a:latin typeface="Cambria Math" panose="02040503050406030204" pitchFamily="18" charset="0"/>
                          </a:rPr>
                          <m:t>𝑠</m:t>
                        </m:r>
                      </m:sub>
                    </m:sSub>
                  </m:oMath>
                </a14:m>
                <a:r>
                  <a:rPr lang="en-GB" dirty="0"/>
                  <a:t> </a:t>
                </a:r>
                <a:r>
                  <a:rPr lang="en-GB" dirty="0">
                    <a:sym typeface="Wingdings" panose="05000000000000000000" pitchFamily="2" charset="2"/>
                  </a:rPr>
                  <a:t> smaller stable area:</a:t>
                </a:r>
              </a:p>
              <a:p>
                <a:pPr marL="285750" indent="-285750">
                  <a:buFont typeface="Arial" panose="020B0604020202020204" pitchFamily="34" charset="0"/>
                  <a:buChar char="•"/>
                </a:pPr>
                <a:r>
                  <a:rPr lang="en-GB" dirty="0">
                    <a:sym typeface="Wingdings" panose="05000000000000000000" pitchFamily="2" charset="2"/>
                  </a:rPr>
                  <a:t>Larger centroid motion, unstable without adjusted bias</a:t>
                </a:r>
                <a:endParaRPr lang="en-GB" dirty="0"/>
              </a:p>
            </p:txBody>
          </p:sp>
        </mc:Choice>
        <mc:Fallback xmlns="">
          <p:sp>
            <p:nvSpPr>
              <p:cNvPr id="2" name="TextBox 1">
                <a:extLst>
                  <a:ext uri="{FF2B5EF4-FFF2-40B4-BE49-F238E27FC236}">
                    <a16:creationId xmlns:a16="http://schemas.microsoft.com/office/drawing/2014/main" id="{BC815BCC-DBCA-D431-6AC3-C33CAAF59646}"/>
                  </a:ext>
                </a:extLst>
              </p:cNvPr>
              <p:cNvSpPr txBox="1">
                <a:spLocks noRot="1" noChangeAspect="1" noMove="1" noResize="1" noEditPoints="1" noAdjustHandles="1" noChangeArrowheads="1" noChangeShapeType="1" noTextEdit="1"/>
              </p:cNvSpPr>
              <p:nvPr/>
            </p:nvSpPr>
            <p:spPr>
              <a:xfrm>
                <a:off x="486567" y="5566834"/>
                <a:ext cx="3846285" cy="923330"/>
              </a:xfrm>
              <a:prstGeom prst="rect">
                <a:avLst/>
              </a:prstGeom>
              <a:blipFill>
                <a:blip r:embed="rId3"/>
                <a:stretch>
                  <a:fillRect l="-1426" t="-3947" b="-9211"/>
                </a:stretch>
              </a:blipFill>
            </p:spPr>
            <p:txBody>
              <a:bodyPr/>
              <a:lstStyle/>
              <a:p>
                <a:r>
                  <a:rPr lang="en-GB">
                    <a:noFill/>
                  </a:rPr>
                  <a:t> </a:t>
                </a:r>
              </a:p>
            </p:txBody>
          </p:sp>
        </mc:Fallback>
      </mc:AlternateContent>
    </p:spTree>
    <p:extLst>
      <p:ext uri="{BB962C8B-B14F-4D97-AF65-F5344CB8AC3E}">
        <p14:creationId xmlns:p14="http://schemas.microsoft.com/office/powerpoint/2010/main" val="290927590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2D6010-4B9F-79A9-DA58-3C25F7C1A43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D6C01E70-6C59-969E-07D8-0D3D0B14D4D8}"/>
              </a:ext>
            </a:extLst>
          </p:cNvPr>
          <p:cNvSpPr>
            <a:spLocks noGrp="1"/>
          </p:cNvSpPr>
          <p:nvPr>
            <p:ph type="title"/>
          </p:nvPr>
        </p:nvSpPr>
        <p:spPr/>
        <p:txBody>
          <a:bodyPr/>
          <a:lstStyle/>
          <a:p>
            <a:r>
              <a:rPr lang="en-US" dirty="0"/>
              <a:t>Cavity Feedback in RCS4</a:t>
            </a:r>
            <a:endParaRPr lang="en-GB" dirty="0"/>
          </a:p>
        </p:txBody>
      </p:sp>
      <p:sp>
        <p:nvSpPr>
          <p:cNvPr id="4" name="Date Placeholder 3">
            <a:extLst>
              <a:ext uri="{FF2B5EF4-FFF2-40B4-BE49-F238E27FC236}">
                <a16:creationId xmlns:a16="http://schemas.microsoft.com/office/drawing/2014/main" id="{027E56AD-F24F-77DA-CB0F-34E1C9F5F0B1}"/>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C0A33091-16E4-E329-1BBC-71AE517E698B}"/>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7C1ED707-5F30-B64A-288E-DE6479E75DA0}"/>
              </a:ext>
            </a:extLst>
          </p:cNvPr>
          <p:cNvSpPr>
            <a:spLocks noGrp="1"/>
          </p:cNvSpPr>
          <p:nvPr>
            <p:ph type="sldNum" sz="quarter" idx="13"/>
          </p:nvPr>
        </p:nvSpPr>
        <p:spPr/>
        <p:txBody>
          <a:bodyPr/>
          <a:lstStyle/>
          <a:p>
            <a:fld id="{005C7FBA-D4E9-46CA-9321-3ADA2E368FCD}" type="slidenum">
              <a:rPr lang="en-GB" smtClean="0"/>
              <a:pPr/>
              <a:t>15</a:t>
            </a:fld>
            <a:endParaRPr lang="en-GB" dirty="0"/>
          </a:p>
        </p:txBody>
      </p:sp>
      <p:sp>
        <p:nvSpPr>
          <p:cNvPr id="7" name="Content Placeholder 6">
            <a:extLst>
              <a:ext uri="{FF2B5EF4-FFF2-40B4-BE49-F238E27FC236}">
                <a16:creationId xmlns:a16="http://schemas.microsoft.com/office/drawing/2014/main" id="{1C146D7D-6ACA-59E6-C7FF-2C94D8684E30}"/>
              </a:ext>
            </a:extLst>
          </p:cNvPr>
          <p:cNvSpPr>
            <a:spLocks noGrp="1"/>
          </p:cNvSpPr>
          <p:nvPr>
            <p:ph idx="1"/>
          </p:nvPr>
        </p:nvSpPr>
        <p:spPr/>
        <p:txBody>
          <a:bodyPr/>
          <a:lstStyle/>
          <a:p>
            <a:endParaRPr lang="en-GB"/>
          </a:p>
        </p:txBody>
      </p:sp>
      <p:pic>
        <p:nvPicPr>
          <p:cNvPr id="10" name="Content Placeholder 9">
            <a:extLst>
              <a:ext uri="{FF2B5EF4-FFF2-40B4-BE49-F238E27FC236}">
                <a16:creationId xmlns:a16="http://schemas.microsoft.com/office/drawing/2014/main" id="{86E531FD-AD68-155F-2968-FE380E424ADD}"/>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45512" y="1610049"/>
            <a:ext cx="12029194" cy="4701129"/>
          </a:xfrm>
          <a:prstGeom prst="rect">
            <a:avLst/>
          </a:prstGeom>
        </p:spPr>
      </p:pic>
    </p:spTree>
    <p:extLst>
      <p:ext uri="{BB962C8B-B14F-4D97-AF65-F5344CB8AC3E}">
        <p14:creationId xmlns:p14="http://schemas.microsoft.com/office/powerpoint/2010/main" val="22430174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BC265C95-7B07-A1CB-7DD1-5A6C2E1AE96E}"/>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155873" y="1460884"/>
            <a:ext cx="7481070" cy="4990751"/>
          </a:xfrm>
          <a:prstGeom prst="rect">
            <a:avLst/>
          </a:prstGeom>
        </p:spPr>
      </p:pic>
      <p:sp>
        <p:nvSpPr>
          <p:cNvPr id="3" name="Title 2">
            <a:extLst>
              <a:ext uri="{FF2B5EF4-FFF2-40B4-BE49-F238E27FC236}">
                <a16:creationId xmlns:a16="http://schemas.microsoft.com/office/drawing/2014/main" id="{67AEA61F-2F61-59BC-ABD2-392D87B9E9B6}"/>
              </a:ext>
            </a:extLst>
          </p:cNvPr>
          <p:cNvSpPr>
            <a:spLocks noGrp="1"/>
          </p:cNvSpPr>
          <p:nvPr>
            <p:ph type="title"/>
          </p:nvPr>
        </p:nvSpPr>
        <p:spPr/>
        <p:txBody>
          <a:bodyPr/>
          <a:lstStyle/>
          <a:p>
            <a:r>
              <a:rPr lang="en-US" dirty="0"/>
              <a:t>Cavity Feedback in the </a:t>
            </a:r>
            <a:br>
              <a:rPr lang="en-US" dirty="0"/>
            </a:br>
            <a:r>
              <a:rPr lang="en-US" dirty="0"/>
              <a:t>RCS Chain</a:t>
            </a:r>
            <a:endParaRPr lang="en-GB" dirty="0"/>
          </a:p>
        </p:txBody>
      </p:sp>
      <p:sp>
        <p:nvSpPr>
          <p:cNvPr id="4" name="Date Placeholder 3">
            <a:extLst>
              <a:ext uri="{FF2B5EF4-FFF2-40B4-BE49-F238E27FC236}">
                <a16:creationId xmlns:a16="http://schemas.microsoft.com/office/drawing/2014/main" id="{27FAF2FA-9015-AF46-9555-184AE597904F}"/>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868CB807-4FE8-904B-ADF8-69C16AD57673}"/>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5CEBA799-2CB9-49C4-273D-F27E7DFAB22D}"/>
              </a:ext>
            </a:extLst>
          </p:cNvPr>
          <p:cNvSpPr>
            <a:spLocks noGrp="1"/>
          </p:cNvSpPr>
          <p:nvPr>
            <p:ph type="sldNum" sz="quarter" idx="13"/>
          </p:nvPr>
        </p:nvSpPr>
        <p:spPr/>
        <p:txBody>
          <a:bodyPr/>
          <a:lstStyle/>
          <a:p>
            <a:fld id="{005C7FBA-D4E9-46CA-9321-3ADA2E368FCD}" type="slidenum">
              <a:rPr lang="en-GB" smtClean="0"/>
              <a:pPr/>
              <a:t>16</a:t>
            </a:fld>
            <a:endParaRPr lang="en-GB" dirty="0"/>
          </a:p>
        </p:txBody>
      </p:sp>
      <p:sp>
        <p:nvSpPr>
          <p:cNvPr id="10" name="TextBox 9">
            <a:extLst>
              <a:ext uri="{FF2B5EF4-FFF2-40B4-BE49-F238E27FC236}">
                <a16:creationId xmlns:a16="http://schemas.microsoft.com/office/drawing/2014/main" id="{45D77E4E-540E-9011-5B5F-3364211437FE}"/>
              </a:ext>
            </a:extLst>
          </p:cNvPr>
          <p:cNvSpPr txBox="1"/>
          <p:nvPr/>
        </p:nvSpPr>
        <p:spPr>
          <a:xfrm>
            <a:off x="199787" y="3494594"/>
            <a:ext cx="3956086" cy="646331"/>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Carry over of energy/phase errors</a:t>
            </a:r>
          </a:p>
          <a:p>
            <a:endParaRPr lang="en-GB" dirty="0"/>
          </a:p>
        </p:txBody>
      </p:sp>
    </p:spTree>
    <p:extLst>
      <p:ext uri="{BB962C8B-B14F-4D97-AF65-F5344CB8AC3E}">
        <p14:creationId xmlns:p14="http://schemas.microsoft.com/office/powerpoint/2010/main" val="31028286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FC211-A9A1-062C-28EB-6B632AAF384A}"/>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65849E9A-F363-9D7A-7303-221275BDCC57}"/>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155873" y="1460884"/>
            <a:ext cx="7481070" cy="4990751"/>
          </a:xfrm>
          <a:prstGeom prst="rect">
            <a:avLst/>
          </a:prstGeom>
        </p:spPr>
      </p:pic>
      <p:sp>
        <p:nvSpPr>
          <p:cNvPr id="3" name="Title 2">
            <a:extLst>
              <a:ext uri="{FF2B5EF4-FFF2-40B4-BE49-F238E27FC236}">
                <a16:creationId xmlns:a16="http://schemas.microsoft.com/office/drawing/2014/main" id="{F3DCF6EC-D81D-5D27-F5FD-7425538B6021}"/>
              </a:ext>
            </a:extLst>
          </p:cNvPr>
          <p:cNvSpPr>
            <a:spLocks noGrp="1"/>
          </p:cNvSpPr>
          <p:nvPr>
            <p:ph type="title"/>
          </p:nvPr>
        </p:nvSpPr>
        <p:spPr/>
        <p:txBody>
          <a:bodyPr/>
          <a:lstStyle/>
          <a:p>
            <a:r>
              <a:rPr lang="en-US" dirty="0"/>
              <a:t>Cavity Feedback in the </a:t>
            </a:r>
            <a:br>
              <a:rPr lang="en-US" dirty="0"/>
            </a:br>
            <a:r>
              <a:rPr lang="en-US" dirty="0"/>
              <a:t>RCS Chain</a:t>
            </a:r>
            <a:endParaRPr lang="en-GB" dirty="0"/>
          </a:p>
        </p:txBody>
      </p:sp>
      <p:sp>
        <p:nvSpPr>
          <p:cNvPr id="4" name="Date Placeholder 3">
            <a:extLst>
              <a:ext uri="{FF2B5EF4-FFF2-40B4-BE49-F238E27FC236}">
                <a16:creationId xmlns:a16="http://schemas.microsoft.com/office/drawing/2014/main" id="{1AA4591C-42C3-34DC-58D9-DD0E06E491C6}"/>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074684E8-A428-8408-DE21-7E7800026A17}"/>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19971108-571E-30AA-F8BE-8F28D3510281}"/>
              </a:ext>
            </a:extLst>
          </p:cNvPr>
          <p:cNvSpPr>
            <a:spLocks noGrp="1"/>
          </p:cNvSpPr>
          <p:nvPr>
            <p:ph type="sldNum" sz="quarter" idx="13"/>
          </p:nvPr>
        </p:nvSpPr>
        <p:spPr/>
        <p:txBody>
          <a:bodyPr/>
          <a:lstStyle/>
          <a:p>
            <a:fld id="{005C7FBA-D4E9-46CA-9321-3ADA2E368FCD}" type="slidenum">
              <a:rPr lang="en-GB" smtClean="0"/>
              <a:pPr/>
              <a:t>17</a:t>
            </a:fld>
            <a:endParaRPr lang="en-GB" dirty="0"/>
          </a:p>
        </p:txBody>
      </p:sp>
      <p:sp>
        <p:nvSpPr>
          <p:cNvPr id="7" name="TextBox 6">
            <a:extLst>
              <a:ext uri="{FF2B5EF4-FFF2-40B4-BE49-F238E27FC236}">
                <a16:creationId xmlns:a16="http://schemas.microsoft.com/office/drawing/2014/main" id="{D139E56C-129A-C942-047F-660F3E88A2BA}"/>
              </a:ext>
            </a:extLst>
          </p:cNvPr>
          <p:cNvSpPr txBox="1"/>
          <p:nvPr/>
        </p:nvSpPr>
        <p:spPr>
          <a:xfrm>
            <a:off x="199787" y="2811566"/>
            <a:ext cx="3956086" cy="2308324"/>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Carry over of energy errors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Ejection phase can be calculated from injection phase </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Enough time to change angle of cavities in next RCS</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Phase error reset at injection</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No error buildup</a:t>
            </a:r>
          </a:p>
          <a:p>
            <a:endParaRPr lang="en-GB" dirty="0"/>
          </a:p>
        </p:txBody>
      </p:sp>
    </p:spTree>
    <p:extLst>
      <p:ext uri="{BB962C8B-B14F-4D97-AF65-F5344CB8AC3E}">
        <p14:creationId xmlns:p14="http://schemas.microsoft.com/office/powerpoint/2010/main" val="384924034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3AB54B91-97E3-1555-5F92-3025B6FF5EE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856383" y="1624210"/>
            <a:ext cx="8135690" cy="4672807"/>
          </a:xfrm>
          <a:prstGeom prst="rect">
            <a:avLst/>
          </a:prstGeom>
        </p:spPr>
      </p:pic>
      <p:sp>
        <p:nvSpPr>
          <p:cNvPr id="3" name="Title 2">
            <a:extLst>
              <a:ext uri="{FF2B5EF4-FFF2-40B4-BE49-F238E27FC236}">
                <a16:creationId xmlns:a16="http://schemas.microsoft.com/office/drawing/2014/main" id="{437E5FD9-53E4-22A9-F2C1-043933C49059}"/>
              </a:ext>
            </a:extLst>
          </p:cNvPr>
          <p:cNvSpPr>
            <a:spLocks noGrp="1"/>
          </p:cNvSpPr>
          <p:nvPr>
            <p:ph type="title"/>
          </p:nvPr>
        </p:nvSpPr>
        <p:spPr/>
        <p:txBody>
          <a:bodyPr/>
          <a:lstStyle/>
          <a:p>
            <a:r>
              <a:rPr lang="en-US" dirty="0"/>
              <a:t>Voltage Amplitude/Phase Errors</a:t>
            </a:r>
            <a:endParaRPr lang="en-GB" dirty="0"/>
          </a:p>
        </p:txBody>
      </p:sp>
      <p:sp>
        <p:nvSpPr>
          <p:cNvPr id="4" name="Date Placeholder 3">
            <a:extLst>
              <a:ext uri="{FF2B5EF4-FFF2-40B4-BE49-F238E27FC236}">
                <a16:creationId xmlns:a16="http://schemas.microsoft.com/office/drawing/2014/main" id="{54A463DD-7F84-139C-1570-E60B8502BC40}"/>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CDBEDBD8-5921-1C9E-F73E-9AE0C0673996}"/>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DBCB4032-0802-4149-408A-8CEE3A2C7AAD}"/>
              </a:ext>
            </a:extLst>
          </p:cNvPr>
          <p:cNvSpPr>
            <a:spLocks noGrp="1"/>
          </p:cNvSpPr>
          <p:nvPr>
            <p:ph type="sldNum" sz="quarter" idx="13"/>
          </p:nvPr>
        </p:nvSpPr>
        <p:spPr/>
        <p:txBody>
          <a:bodyPr/>
          <a:lstStyle/>
          <a:p>
            <a:fld id="{005C7FBA-D4E9-46CA-9321-3ADA2E368FCD}" type="slidenum">
              <a:rPr lang="en-GB" smtClean="0"/>
              <a:pPr/>
              <a:t>18</a:t>
            </a:fld>
            <a:endParaRPr lang="en-GB" dirty="0"/>
          </a:p>
        </p:txBody>
      </p:sp>
      <p:sp>
        <p:nvSpPr>
          <p:cNvPr id="10" name="TextBox 9">
            <a:extLst>
              <a:ext uri="{FF2B5EF4-FFF2-40B4-BE49-F238E27FC236}">
                <a16:creationId xmlns:a16="http://schemas.microsoft.com/office/drawing/2014/main" id="{41649A58-7C10-3F57-5E4E-C1057B23F209}"/>
              </a:ext>
            </a:extLst>
          </p:cNvPr>
          <p:cNvSpPr txBox="1"/>
          <p:nvPr/>
        </p:nvSpPr>
        <p:spPr>
          <a:xfrm>
            <a:off x="199787" y="2811566"/>
            <a:ext cx="3656596" cy="2031325"/>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Origin of drift in beam phase: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Phase drift of cavity voltage</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Changing beam current during acceleration due to muon decay</a:t>
            </a:r>
          </a:p>
          <a:p>
            <a:endParaRPr lang="en-GB" dirty="0"/>
          </a:p>
        </p:txBody>
      </p:sp>
    </p:spTree>
    <p:extLst>
      <p:ext uri="{BB962C8B-B14F-4D97-AF65-F5344CB8AC3E}">
        <p14:creationId xmlns:p14="http://schemas.microsoft.com/office/powerpoint/2010/main" val="329683538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909089-B486-51D8-BAB5-B57FF9FAAC7B}"/>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8EE9279-EB38-FE5C-513D-E067A3D553DB}"/>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821206" y="1624210"/>
            <a:ext cx="8135690" cy="4672807"/>
          </a:xfrm>
          <a:prstGeom prst="rect">
            <a:avLst/>
          </a:prstGeom>
        </p:spPr>
      </p:pic>
      <p:sp>
        <p:nvSpPr>
          <p:cNvPr id="3" name="Title 2">
            <a:extLst>
              <a:ext uri="{FF2B5EF4-FFF2-40B4-BE49-F238E27FC236}">
                <a16:creationId xmlns:a16="http://schemas.microsoft.com/office/drawing/2014/main" id="{15DAA01A-1A8C-BB66-52EE-1FACC040A76F}"/>
              </a:ext>
            </a:extLst>
          </p:cNvPr>
          <p:cNvSpPr>
            <a:spLocks noGrp="1"/>
          </p:cNvSpPr>
          <p:nvPr>
            <p:ph type="title"/>
          </p:nvPr>
        </p:nvSpPr>
        <p:spPr/>
        <p:txBody>
          <a:bodyPr/>
          <a:lstStyle/>
          <a:p>
            <a:r>
              <a:rPr lang="en-US" dirty="0"/>
              <a:t>Voltage Amplitude/Phase Errors</a:t>
            </a:r>
            <a:endParaRPr lang="en-GB" dirty="0"/>
          </a:p>
        </p:txBody>
      </p:sp>
      <p:sp>
        <p:nvSpPr>
          <p:cNvPr id="4" name="Date Placeholder 3">
            <a:extLst>
              <a:ext uri="{FF2B5EF4-FFF2-40B4-BE49-F238E27FC236}">
                <a16:creationId xmlns:a16="http://schemas.microsoft.com/office/drawing/2014/main" id="{C8960D60-51CD-B6C0-9658-C340CD4294A3}"/>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4649EE86-963A-119C-DEDD-D08BAEBE8640}"/>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3CF94377-598E-4DC6-532D-A76211968B02}"/>
              </a:ext>
            </a:extLst>
          </p:cNvPr>
          <p:cNvSpPr>
            <a:spLocks noGrp="1"/>
          </p:cNvSpPr>
          <p:nvPr>
            <p:ph type="sldNum" sz="quarter" idx="13"/>
          </p:nvPr>
        </p:nvSpPr>
        <p:spPr/>
        <p:txBody>
          <a:bodyPr/>
          <a:lstStyle/>
          <a:p>
            <a:fld id="{005C7FBA-D4E9-46CA-9321-3ADA2E368FCD}" type="slidenum">
              <a:rPr lang="en-GB" smtClean="0"/>
              <a:pPr/>
              <a:t>19</a:t>
            </a:fld>
            <a:endParaRPr lang="en-GB" dirty="0"/>
          </a:p>
        </p:txBody>
      </p:sp>
      <p:sp>
        <p:nvSpPr>
          <p:cNvPr id="7" name="TextBox 6">
            <a:extLst>
              <a:ext uri="{FF2B5EF4-FFF2-40B4-BE49-F238E27FC236}">
                <a16:creationId xmlns:a16="http://schemas.microsoft.com/office/drawing/2014/main" id="{594A4A72-9E5B-EF37-A642-67C522FD01CA}"/>
              </a:ext>
            </a:extLst>
          </p:cNvPr>
          <p:cNvSpPr txBox="1"/>
          <p:nvPr/>
        </p:nvSpPr>
        <p:spPr>
          <a:xfrm>
            <a:off x="199787" y="2811566"/>
            <a:ext cx="3656596" cy="1754326"/>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Changing beam current during acceleration due to muon decay</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Mostly compensates phase drift of cavity voltage</a:t>
            </a:r>
          </a:p>
          <a:p>
            <a:endParaRPr lang="en-GB" dirty="0"/>
          </a:p>
        </p:txBody>
      </p:sp>
    </p:spTree>
    <p:extLst>
      <p:ext uri="{BB962C8B-B14F-4D97-AF65-F5344CB8AC3E}">
        <p14:creationId xmlns:p14="http://schemas.microsoft.com/office/powerpoint/2010/main" val="438928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620A34-4D09-96AE-F77D-8C08B7E43B7E}"/>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D0CA8FCB-BF62-86DE-3522-E15957687C45}"/>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155873" y="1460884"/>
            <a:ext cx="7481070" cy="4990751"/>
          </a:xfrm>
          <a:prstGeom prst="rect">
            <a:avLst/>
          </a:prstGeom>
        </p:spPr>
      </p:pic>
      <p:sp>
        <p:nvSpPr>
          <p:cNvPr id="3" name="Title 2">
            <a:extLst>
              <a:ext uri="{FF2B5EF4-FFF2-40B4-BE49-F238E27FC236}">
                <a16:creationId xmlns:a16="http://schemas.microsoft.com/office/drawing/2014/main" id="{1E43ED40-FFD8-11E0-B56C-FB88514FE219}"/>
              </a:ext>
            </a:extLst>
          </p:cNvPr>
          <p:cNvSpPr>
            <a:spLocks noGrp="1"/>
          </p:cNvSpPr>
          <p:nvPr>
            <p:ph type="title"/>
          </p:nvPr>
        </p:nvSpPr>
        <p:spPr/>
        <p:txBody>
          <a:bodyPr/>
          <a:lstStyle/>
          <a:p>
            <a:r>
              <a:rPr lang="en-US" dirty="0"/>
              <a:t>Cavity Feedback in the </a:t>
            </a:r>
            <a:br>
              <a:rPr lang="en-US" dirty="0"/>
            </a:br>
            <a:r>
              <a:rPr lang="en-US" dirty="0"/>
              <a:t>RCS Chain</a:t>
            </a:r>
            <a:endParaRPr lang="en-GB" dirty="0"/>
          </a:p>
        </p:txBody>
      </p:sp>
      <p:sp>
        <p:nvSpPr>
          <p:cNvPr id="4" name="Date Placeholder 3">
            <a:extLst>
              <a:ext uri="{FF2B5EF4-FFF2-40B4-BE49-F238E27FC236}">
                <a16:creationId xmlns:a16="http://schemas.microsoft.com/office/drawing/2014/main" id="{ED978881-C84B-EEEE-51EB-3A186A076AAA}"/>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464F952D-2A64-FC57-F3C4-564D61C30C3B}"/>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BD082273-7364-1F8D-94FC-353DA1742924}"/>
              </a:ext>
            </a:extLst>
          </p:cNvPr>
          <p:cNvSpPr>
            <a:spLocks noGrp="1"/>
          </p:cNvSpPr>
          <p:nvPr>
            <p:ph type="sldNum" sz="quarter" idx="13"/>
          </p:nvPr>
        </p:nvSpPr>
        <p:spPr/>
        <p:txBody>
          <a:bodyPr/>
          <a:lstStyle/>
          <a:p>
            <a:fld id="{005C7FBA-D4E9-46CA-9321-3ADA2E368FCD}" type="slidenum">
              <a:rPr lang="en-GB" smtClean="0"/>
              <a:pPr/>
              <a:t>20</a:t>
            </a:fld>
            <a:endParaRPr lang="en-GB" dirty="0"/>
          </a:p>
        </p:txBody>
      </p:sp>
      <p:sp>
        <p:nvSpPr>
          <p:cNvPr id="7" name="TextBox 6">
            <a:extLst>
              <a:ext uri="{FF2B5EF4-FFF2-40B4-BE49-F238E27FC236}">
                <a16:creationId xmlns:a16="http://schemas.microsoft.com/office/drawing/2014/main" id="{B0540522-9833-A006-FA22-47AD19EDD536}"/>
              </a:ext>
            </a:extLst>
          </p:cNvPr>
          <p:cNvSpPr txBox="1"/>
          <p:nvPr/>
        </p:nvSpPr>
        <p:spPr>
          <a:xfrm>
            <a:off x="199787" y="3494594"/>
            <a:ext cx="3956086" cy="1477328"/>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Carry over of energy/phase errors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With loaded bias current changing according to beam current:</a:t>
            </a:r>
          </a:p>
          <a:p>
            <a:pPr marL="742950" lvl="1" indent="-285750">
              <a:buFont typeface="Arial" panose="020B0604020202020204" pitchFamily="34" charset="0"/>
              <a:buChar char="•"/>
            </a:pPr>
            <a:r>
              <a:rPr lang="en-US" dirty="0">
                <a:latin typeface="Arial" panose="020B0604020202020204" pitchFamily="34" charset="0"/>
                <a:cs typeface="Arial" panose="020B0604020202020204" pitchFamily="34" charset="0"/>
              </a:rPr>
              <a:t>Phase drift can be avoided</a:t>
            </a:r>
          </a:p>
          <a:p>
            <a:endParaRPr lang="en-GB" dirty="0"/>
          </a:p>
        </p:txBody>
      </p:sp>
    </p:spTree>
    <p:extLst>
      <p:ext uri="{BB962C8B-B14F-4D97-AF65-F5344CB8AC3E}">
        <p14:creationId xmlns:p14="http://schemas.microsoft.com/office/powerpoint/2010/main" val="28892600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1A47E3-4C6B-2545-8C7E-C112561E806B}"/>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F24655FC-BCEF-1F1C-1674-F72896C4D091}"/>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4155873" y="1460884"/>
            <a:ext cx="7481070" cy="4990751"/>
          </a:xfrm>
          <a:prstGeom prst="rect">
            <a:avLst/>
          </a:prstGeom>
        </p:spPr>
      </p:pic>
      <p:sp>
        <p:nvSpPr>
          <p:cNvPr id="3" name="Title 2">
            <a:extLst>
              <a:ext uri="{FF2B5EF4-FFF2-40B4-BE49-F238E27FC236}">
                <a16:creationId xmlns:a16="http://schemas.microsoft.com/office/drawing/2014/main" id="{E6E7AB3F-28A1-27C1-7C23-C720144FF50E}"/>
              </a:ext>
            </a:extLst>
          </p:cNvPr>
          <p:cNvSpPr>
            <a:spLocks noGrp="1"/>
          </p:cNvSpPr>
          <p:nvPr>
            <p:ph type="title"/>
          </p:nvPr>
        </p:nvSpPr>
        <p:spPr/>
        <p:txBody>
          <a:bodyPr/>
          <a:lstStyle/>
          <a:p>
            <a:r>
              <a:rPr lang="en-US" dirty="0"/>
              <a:t>Cavity Feedback in the </a:t>
            </a:r>
            <a:br>
              <a:rPr lang="en-US" dirty="0"/>
            </a:br>
            <a:r>
              <a:rPr lang="en-US" dirty="0"/>
              <a:t>RCS Chain</a:t>
            </a:r>
            <a:endParaRPr lang="en-GB" dirty="0"/>
          </a:p>
        </p:txBody>
      </p:sp>
      <p:sp>
        <p:nvSpPr>
          <p:cNvPr id="4" name="Date Placeholder 3">
            <a:extLst>
              <a:ext uri="{FF2B5EF4-FFF2-40B4-BE49-F238E27FC236}">
                <a16:creationId xmlns:a16="http://schemas.microsoft.com/office/drawing/2014/main" id="{D19036CB-8A0F-00E0-ADED-0AD67E5F99CA}"/>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3B69C20F-57D2-A88F-B100-4D3A3BA0AF6D}"/>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9B36F364-1568-E1BC-7767-AAD5650FA666}"/>
              </a:ext>
            </a:extLst>
          </p:cNvPr>
          <p:cNvSpPr>
            <a:spLocks noGrp="1"/>
          </p:cNvSpPr>
          <p:nvPr>
            <p:ph type="sldNum" sz="quarter" idx="13"/>
          </p:nvPr>
        </p:nvSpPr>
        <p:spPr/>
        <p:txBody>
          <a:bodyPr/>
          <a:lstStyle/>
          <a:p>
            <a:fld id="{005C7FBA-D4E9-46CA-9321-3ADA2E368FCD}" type="slidenum">
              <a:rPr lang="en-GB" smtClean="0"/>
              <a:pPr/>
              <a:t>21</a:t>
            </a:fld>
            <a:endParaRPr lang="en-GB" dirty="0"/>
          </a:p>
        </p:txBody>
      </p:sp>
      <p:sp>
        <p:nvSpPr>
          <p:cNvPr id="7" name="TextBox 6">
            <a:extLst>
              <a:ext uri="{FF2B5EF4-FFF2-40B4-BE49-F238E27FC236}">
                <a16:creationId xmlns:a16="http://schemas.microsoft.com/office/drawing/2014/main" id="{7830A319-B01D-72E5-A6CA-395CF92C4F94}"/>
              </a:ext>
            </a:extLst>
          </p:cNvPr>
          <p:cNvSpPr txBox="1"/>
          <p:nvPr/>
        </p:nvSpPr>
        <p:spPr>
          <a:xfrm>
            <a:off x="199787" y="3504063"/>
            <a:ext cx="3956086" cy="923330"/>
          </a:xfrm>
          <a:prstGeom prst="rect">
            <a:avLst/>
          </a:prstGeom>
          <a:noFill/>
        </p:spPr>
        <p:txBody>
          <a:bodyPr wrap="square" rtlCol="0">
            <a:spAutoFit/>
          </a:bodyPr>
          <a:lstStyle/>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Carry over of energy/phase errors</a:t>
            </a:r>
          </a:p>
          <a:p>
            <a:pPr marL="285750" indent="-285750">
              <a:buFont typeface="Arial" panose="020B0604020202020204" pitchFamily="34" charset="0"/>
              <a:buChar char="•"/>
            </a:pPr>
            <a:r>
              <a:rPr lang="en-US" dirty="0">
                <a:latin typeface="Arial" panose="020B0604020202020204" pitchFamily="34" charset="0"/>
                <a:cs typeface="Arial" panose="020B0604020202020204" pitchFamily="34" charset="0"/>
              </a:rPr>
              <a:t>Klystron limit does not harm beam</a:t>
            </a:r>
          </a:p>
          <a:p>
            <a:endParaRPr lang="en-GB" dirty="0"/>
          </a:p>
        </p:txBody>
      </p:sp>
    </p:spTree>
    <p:extLst>
      <p:ext uri="{BB962C8B-B14F-4D97-AF65-F5344CB8AC3E}">
        <p14:creationId xmlns:p14="http://schemas.microsoft.com/office/powerpoint/2010/main" val="120733420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58C2ABBF-09CB-5D9D-2338-6D31ACAC625B}"/>
                  </a:ext>
                </a:extLst>
              </p:cNvPr>
              <p:cNvSpPr>
                <a:spLocks noGrp="1"/>
              </p:cNvSpPr>
              <p:nvPr>
                <p:ph idx="1"/>
              </p:nvPr>
            </p:nvSpPr>
            <p:spPr>
              <a:xfrm>
                <a:off x="2477075" y="1737195"/>
                <a:ext cx="7231049" cy="4272611"/>
              </a:xfrm>
            </p:spPr>
            <p:txBody>
              <a:bodyPr>
                <a:normAutofit fontScale="92500" lnSpcReduction="20000"/>
              </a:bodyPr>
              <a:lstStyle/>
              <a:p>
                <a:r>
                  <a:rPr lang="en-US" dirty="0"/>
                  <a:t>Different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a:rPr lang="en-US" b="0" i="1" smtClean="0">
                            <a:latin typeface="Cambria Math" panose="02040503050406030204" pitchFamily="18" charset="0"/>
                          </a:rPr>
                          <m:t>𝑠</m:t>
                        </m:r>
                      </m:sub>
                    </m:sSub>
                  </m:oMath>
                </a14:m>
                <a:r>
                  <a:rPr lang="en-GB" dirty="0"/>
                  <a:t> throughout chain</a:t>
                </a:r>
              </a:p>
              <a:p>
                <a:pPr lvl="1"/>
                <a:r>
                  <a:rPr lang="en-GB" dirty="0">
                    <a:sym typeface="Wingdings" panose="05000000000000000000" pitchFamily="2" charset="2"/>
                  </a:rPr>
                  <a:t>Change requirements for feedback</a:t>
                </a:r>
              </a:p>
              <a:p>
                <a:r>
                  <a:rPr lang="en-GB" dirty="0">
                    <a:sym typeface="Wingdings" panose="05000000000000000000" pitchFamily="2" charset="2"/>
                  </a:rPr>
                  <a:t>Adjustment of current to include beam loading would be sufficient for stability</a:t>
                </a:r>
              </a:p>
              <a:p>
                <a:pPr lvl="1"/>
                <a:r>
                  <a:rPr lang="en-GB" dirty="0">
                    <a:sym typeface="Wingdings" panose="05000000000000000000" pitchFamily="2" charset="2"/>
                  </a:rPr>
                  <a:t>Large drift of centroid</a:t>
                </a:r>
              </a:p>
              <a:p>
                <a:pPr lvl="2"/>
                <a:r>
                  <a:rPr lang="en-GB" dirty="0">
                    <a:sym typeface="Wingdings" panose="05000000000000000000" pitchFamily="2" charset="2"/>
                  </a:rPr>
                  <a:t>Adjustment of generator current and detuning to anticipate decay</a:t>
                </a:r>
              </a:p>
              <a:p>
                <a:pPr lvl="2"/>
                <a:r>
                  <a:rPr lang="en-GB" dirty="0">
                    <a:sym typeface="Wingdings" panose="05000000000000000000" pitchFamily="2" charset="2"/>
                  </a:rPr>
                  <a:t>Or phase correction in following accelerator</a:t>
                </a:r>
              </a:p>
              <a:p>
                <a:r>
                  <a:rPr lang="en-GB" dirty="0">
                    <a:sym typeface="Wingdings" panose="05000000000000000000" pitchFamily="2" charset="2"/>
                  </a:rPr>
                  <a:t>With cavity feedback: </a:t>
                </a:r>
              </a:p>
              <a:p>
                <a:pPr lvl="1"/>
                <a:r>
                  <a:rPr lang="en-GB" dirty="0">
                    <a:sym typeface="Wingdings" panose="05000000000000000000" pitchFamily="2" charset="2"/>
                  </a:rPr>
                  <a:t>Reduced drift of centroid</a:t>
                </a:r>
              </a:p>
              <a:p>
                <a:pPr lvl="1"/>
                <a:r>
                  <a:rPr lang="en-GB" dirty="0">
                    <a:sym typeface="Wingdings" panose="05000000000000000000" pitchFamily="2" charset="2"/>
                  </a:rPr>
                  <a:t>Limitation of klystron power does not harm beam</a:t>
                </a:r>
              </a:p>
              <a:p>
                <a:pPr lvl="1"/>
                <a:r>
                  <a:rPr lang="en-GB" dirty="0">
                    <a:sym typeface="Wingdings" panose="05000000000000000000" pitchFamily="2" charset="2"/>
                  </a:rPr>
                  <a:t>Remaining centroid oscillation  potential issue in collider (energy offset)</a:t>
                </a:r>
              </a:p>
              <a:p>
                <a:pPr lvl="1"/>
                <a:r>
                  <a:rPr lang="en-GB" dirty="0">
                    <a:sym typeface="Wingdings" panose="05000000000000000000" pitchFamily="2" charset="2"/>
                  </a:rPr>
                  <a:t>No injection error in RCS1 included until this point</a:t>
                </a:r>
              </a:p>
              <a:p>
                <a:pPr lvl="1"/>
                <a:r>
                  <a:rPr lang="en-GB" dirty="0">
                    <a:sym typeface="Wingdings" panose="05000000000000000000" pitchFamily="2" charset="2"/>
                  </a:rPr>
                  <a:t>Phase loop</a:t>
                </a:r>
              </a:p>
            </p:txBody>
          </p:sp>
        </mc:Choice>
        <mc:Fallback xmlns="">
          <p:sp>
            <p:nvSpPr>
              <p:cNvPr id="2" name="Content Placeholder 1">
                <a:extLst>
                  <a:ext uri="{FF2B5EF4-FFF2-40B4-BE49-F238E27FC236}">
                    <a16:creationId xmlns:a16="http://schemas.microsoft.com/office/drawing/2014/main" id="{58C2ABBF-09CB-5D9D-2338-6D31ACAC625B}"/>
                  </a:ext>
                </a:extLst>
              </p:cNvPr>
              <p:cNvSpPr>
                <a:spLocks noGrp="1" noRot="1" noChangeAspect="1" noMove="1" noResize="1" noEditPoints="1" noAdjustHandles="1" noChangeArrowheads="1" noChangeShapeType="1" noTextEdit="1"/>
              </p:cNvSpPr>
              <p:nvPr>
                <p:ph idx="1"/>
              </p:nvPr>
            </p:nvSpPr>
            <p:spPr>
              <a:xfrm>
                <a:off x="2477075" y="1737195"/>
                <a:ext cx="7231049" cy="4272611"/>
              </a:xfrm>
              <a:blipFill>
                <a:blip r:embed="rId2"/>
                <a:stretch>
                  <a:fillRect l="-927" t="-3138"/>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4BB90EB6-E60F-C62C-DC8C-5C85488A58B7}"/>
              </a:ext>
            </a:extLst>
          </p:cNvPr>
          <p:cNvSpPr>
            <a:spLocks noGrp="1"/>
          </p:cNvSpPr>
          <p:nvPr>
            <p:ph type="title"/>
          </p:nvPr>
        </p:nvSpPr>
        <p:spPr/>
        <p:txBody>
          <a:bodyPr/>
          <a:lstStyle/>
          <a:p>
            <a:r>
              <a:rPr lang="en-US" dirty="0"/>
              <a:t>Cavity Feedback Summary</a:t>
            </a:r>
            <a:endParaRPr lang="en-GB" dirty="0"/>
          </a:p>
        </p:txBody>
      </p:sp>
      <p:sp>
        <p:nvSpPr>
          <p:cNvPr id="4" name="Date Placeholder 3">
            <a:extLst>
              <a:ext uri="{FF2B5EF4-FFF2-40B4-BE49-F238E27FC236}">
                <a16:creationId xmlns:a16="http://schemas.microsoft.com/office/drawing/2014/main" id="{32735C8F-CA65-2CD5-FE1B-D6B136EEDA6C}"/>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FB022212-108E-3662-F139-3DDF53D3A811}"/>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B96D8A53-23FE-281A-6637-CF886DFAD3D3}"/>
              </a:ext>
            </a:extLst>
          </p:cNvPr>
          <p:cNvSpPr>
            <a:spLocks noGrp="1"/>
          </p:cNvSpPr>
          <p:nvPr>
            <p:ph type="sldNum" sz="quarter" idx="13"/>
          </p:nvPr>
        </p:nvSpPr>
        <p:spPr/>
        <p:txBody>
          <a:bodyPr/>
          <a:lstStyle/>
          <a:p>
            <a:fld id="{005C7FBA-D4E9-46CA-9321-3ADA2E368FCD}" type="slidenum">
              <a:rPr lang="en-GB" smtClean="0"/>
              <a:pPr/>
              <a:t>22</a:t>
            </a:fld>
            <a:endParaRPr lang="en-GB" dirty="0"/>
          </a:p>
        </p:txBody>
      </p:sp>
    </p:spTree>
    <p:extLst>
      <p:ext uri="{BB962C8B-B14F-4D97-AF65-F5344CB8AC3E}">
        <p14:creationId xmlns:p14="http://schemas.microsoft.com/office/powerpoint/2010/main" val="12173861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047B96-5099-3B7D-F6B0-7D3D7102E7DB}"/>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76F00E6C-98F8-279F-AD95-1934AB0B99D3}"/>
                  </a:ext>
                </a:extLst>
              </p:cNvPr>
              <p:cNvSpPr>
                <a:spLocks noGrp="1"/>
              </p:cNvSpPr>
              <p:nvPr>
                <p:ph idx="1"/>
              </p:nvPr>
            </p:nvSpPr>
            <p:spPr/>
            <p:txBody>
              <a:bodyPr>
                <a:normAutofit/>
              </a:bodyPr>
              <a:lstStyle/>
              <a:p>
                <a:r>
                  <a:rPr lang="en-US" dirty="0"/>
                  <a:t>Global phase loop as in CERN accelerators, like LHC/PSB </a:t>
                </a:r>
                <a:r>
                  <a:rPr lang="en-US" dirty="0">
                    <a:sym typeface="Wingdings" panose="05000000000000000000" pitchFamily="2" charset="2"/>
                  </a:rPr>
                  <a:t> not feasible</a:t>
                </a: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endParaRPr lang="en-US" dirty="0">
                  <a:sym typeface="Wingdings" panose="05000000000000000000" pitchFamily="2" charset="2"/>
                </a:endParaRPr>
              </a:p>
              <a:p>
                <a:r>
                  <a:rPr lang="en-US" dirty="0">
                    <a:sym typeface="Wingdings" panose="05000000000000000000" pitchFamily="2" charset="2"/>
                  </a:rPr>
                  <a:t>Relation between </a:t>
                </a:r>
                <a14:m>
                  <m:oMath xmlns:m="http://schemas.openxmlformats.org/officeDocument/2006/math">
                    <m:sSub>
                      <m:sSubPr>
                        <m:ctrlPr>
                          <a:rPr lang="en-US" i="1" dirty="0" smtClean="0">
                            <a:latin typeface="Cambria Math" panose="02040503050406030204" pitchFamily="18" charset="0"/>
                            <a:sym typeface="Wingdings" panose="05000000000000000000" pitchFamily="2" charset="2"/>
                          </a:rPr>
                        </m:ctrlPr>
                      </m:sSubPr>
                      <m:e>
                        <m:r>
                          <a:rPr lang="en-US" i="1" dirty="0" smtClean="0">
                            <a:latin typeface="Cambria Math" panose="02040503050406030204" pitchFamily="18" charset="0"/>
                            <a:sym typeface="Wingdings" panose="05000000000000000000" pitchFamily="2" charset="2"/>
                          </a:rPr>
                          <m:t>𝑓</m:t>
                        </m:r>
                      </m:e>
                      <m:sub>
                        <m:r>
                          <m:rPr>
                            <m:sty m:val="p"/>
                          </m:rPr>
                          <a:rPr lang="en-US" i="0" dirty="0" smtClean="0">
                            <a:latin typeface="Cambria Math" panose="02040503050406030204" pitchFamily="18" charset="0"/>
                            <a:sym typeface="Wingdings" panose="05000000000000000000" pitchFamily="2" charset="2"/>
                          </a:rPr>
                          <m:t>rev</m:t>
                        </m:r>
                      </m:sub>
                    </m:sSub>
                  </m:oMath>
                </a14:m>
                <a:r>
                  <a:rPr lang="en-US" dirty="0">
                    <a:sym typeface="Wingdings" panose="05000000000000000000" pitchFamily="2" charset="2"/>
                  </a:rPr>
                  <a:t> and </a:t>
                </a:r>
                <a14:m>
                  <m:oMath xmlns:m="http://schemas.openxmlformats.org/officeDocument/2006/math">
                    <m:sSub>
                      <m:sSubPr>
                        <m:ctrlPr>
                          <a:rPr lang="en-US" i="1" dirty="0" smtClean="0">
                            <a:latin typeface="Cambria Math" panose="02040503050406030204" pitchFamily="18" charset="0"/>
                            <a:sym typeface="Wingdings" panose="05000000000000000000" pitchFamily="2" charset="2"/>
                          </a:rPr>
                        </m:ctrlPr>
                      </m:sSubPr>
                      <m:e>
                        <m:r>
                          <a:rPr lang="en-US" i="1" dirty="0" smtClean="0">
                            <a:latin typeface="Cambria Math" panose="02040503050406030204" pitchFamily="18" charset="0"/>
                            <a:sym typeface="Wingdings" panose="05000000000000000000" pitchFamily="2" charset="2"/>
                          </a:rPr>
                          <m:t>𝑓</m:t>
                        </m:r>
                      </m:e>
                      <m:sub>
                        <m:r>
                          <a:rPr lang="en-US" i="1" dirty="0" smtClean="0">
                            <a:latin typeface="Cambria Math" panose="02040503050406030204" pitchFamily="18" charset="0"/>
                            <a:sym typeface="Wingdings" panose="05000000000000000000" pitchFamily="2" charset="2"/>
                          </a:rPr>
                          <m:t>𝑠</m:t>
                        </m:r>
                      </m:sub>
                    </m:sSub>
                  </m:oMath>
                </a14:m>
                <a:r>
                  <a:rPr lang="en-US" dirty="0">
                    <a:sym typeface="Wingdings" panose="05000000000000000000" pitchFamily="2" charset="2"/>
                  </a:rPr>
                  <a:t> prevents once-per-turn correction:</a:t>
                </a:r>
              </a:p>
              <a:p>
                <a:pPr lvl="1"/>
                <a:r>
                  <a:rPr lang="en-US" dirty="0">
                    <a:sym typeface="Wingdings" panose="05000000000000000000" pitchFamily="2" charset="2"/>
                  </a:rPr>
                  <a:t>Aliasing</a:t>
                </a:r>
              </a:p>
              <a:p>
                <a:pPr lvl="1"/>
                <a:r>
                  <a:rPr lang="en-US" dirty="0">
                    <a:sym typeface="Wingdings" panose="05000000000000000000" pitchFamily="2" charset="2"/>
                  </a:rPr>
                  <a:t>Distribution of signal would result in long delay in comparison to </a:t>
                </a:r>
                <a14:m>
                  <m:oMath xmlns:m="http://schemas.openxmlformats.org/officeDocument/2006/math">
                    <m:sSub>
                      <m:sSubPr>
                        <m:ctrlPr>
                          <a:rPr lang="en-US" b="0" i="1" dirty="0" smtClean="0">
                            <a:latin typeface="Cambria Math" panose="02040503050406030204" pitchFamily="18" charset="0"/>
                            <a:sym typeface="Wingdings" panose="05000000000000000000" pitchFamily="2" charset="2"/>
                          </a:rPr>
                        </m:ctrlPr>
                      </m:sSubPr>
                      <m:e>
                        <m:r>
                          <a:rPr lang="en-US" b="0" i="1" dirty="0" smtClean="0">
                            <a:latin typeface="Cambria Math" panose="02040503050406030204" pitchFamily="18" charset="0"/>
                            <a:sym typeface="Wingdings" panose="05000000000000000000" pitchFamily="2" charset="2"/>
                          </a:rPr>
                          <m:t>𝑡</m:t>
                        </m:r>
                      </m:e>
                      <m:sub>
                        <m:r>
                          <a:rPr lang="en-US" b="0" i="1" dirty="0" smtClean="0">
                            <a:latin typeface="Cambria Math" panose="02040503050406030204" pitchFamily="18" charset="0"/>
                            <a:sym typeface="Wingdings" panose="05000000000000000000" pitchFamily="2" charset="2"/>
                          </a:rPr>
                          <m:t>𝑠</m:t>
                        </m:r>
                      </m:sub>
                    </m:sSub>
                  </m:oMath>
                </a14:m>
                <a:endParaRPr lang="en-US" dirty="0">
                  <a:sym typeface="Wingdings" panose="05000000000000000000" pitchFamily="2" charset="2"/>
                </a:endParaRPr>
              </a:p>
              <a:p>
                <a:pPr>
                  <a:buFont typeface="Wingdings" panose="05000000000000000000" pitchFamily="2" charset="2"/>
                  <a:buChar char="Ø"/>
                </a:pPr>
                <a:r>
                  <a:rPr lang="en-US" dirty="0">
                    <a:sym typeface="Wingdings" panose="05000000000000000000" pitchFamily="2" charset="2"/>
                  </a:rPr>
                  <a:t>Distribution throughout the ring (every station has its own phase loop)</a:t>
                </a:r>
                <a:endParaRPr lang="en-GB" dirty="0"/>
              </a:p>
            </p:txBody>
          </p:sp>
        </mc:Choice>
        <mc:Fallback xmlns="">
          <p:sp>
            <p:nvSpPr>
              <p:cNvPr id="2" name="Content Placeholder 1">
                <a:extLst>
                  <a:ext uri="{FF2B5EF4-FFF2-40B4-BE49-F238E27FC236}">
                    <a16:creationId xmlns:a16="http://schemas.microsoft.com/office/drawing/2014/main" id="{76F00E6C-98F8-279F-AD95-1934AB0B99D3}"/>
                  </a:ext>
                </a:extLst>
              </p:cNvPr>
              <p:cNvSpPr>
                <a:spLocks noGrp="1" noRot="1" noChangeAspect="1" noMove="1" noResize="1" noEditPoints="1" noAdjustHandles="1" noChangeArrowheads="1" noChangeShapeType="1" noTextEdit="1"/>
              </p:cNvSpPr>
              <p:nvPr>
                <p:ph idx="1"/>
              </p:nvPr>
            </p:nvSpPr>
            <p:spPr>
              <a:blipFill>
                <a:blip r:embed="rId2"/>
                <a:stretch>
                  <a:fillRect l="-812" t="-1821" b="-1821"/>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6B897D50-FFA3-62A4-F075-0B002F1DFE5E}"/>
              </a:ext>
            </a:extLst>
          </p:cNvPr>
          <p:cNvSpPr>
            <a:spLocks noGrp="1"/>
          </p:cNvSpPr>
          <p:nvPr>
            <p:ph type="title"/>
          </p:nvPr>
        </p:nvSpPr>
        <p:spPr/>
        <p:txBody>
          <a:bodyPr/>
          <a:lstStyle/>
          <a:p>
            <a:r>
              <a:rPr lang="en-US" dirty="0"/>
              <a:t>Phase Loop Considerations</a:t>
            </a:r>
            <a:endParaRPr lang="en-GB" dirty="0"/>
          </a:p>
        </p:txBody>
      </p:sp>
      <p:sp>
        <p:nvSpPr>
          <p:cNvPr id="4" name="Date Placeholder 3">
            <a:extLst>
              <a:ext uri="{FF2B5EF4-FFF2-40B4-BE49-F238E27FC236}">
                <a16:creationId xmlns:a16="http://schemas.microsoft.com/office/drawing/2014/main" id="{555EC044-7129-C71D-C66F-B067FA64747F}"/>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0F0B16FA-F4BB-8F9B-520D-23B9BE8B4302}"/>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DA9FCA36-E1FE-97E4-D20D-57B22396F597}"/>
              </a:ext>
            </a:extLst>
          </p:cNvPr>
          <p:cNvSpPr>
            <a:spLocks noGrp="1"/>
          </p:cNvSpPr>
          <p:nvPr>
            <p:ph type="sldNum" sz="quarter" idx="13"/>
          </p:nvPr>
        </p:nvSpPr>
        <p:spPr/>
        <p:txBody>
          <a:bodyPr/>
          <a:lstStyle/>
          <a:p>
            <a:fld id="{005C7FBA-D4E9-46CA-9321-3ADA2E368FCD}" type="slidenum">
              <a:rPr lang="en-GB" smtClean="0"/>
              <a:pPr/>
              <a:t>23</a:t>
            </a:fld>
            <a:endParaRPr lang="en-GB" dirty="0"/>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0266ED26-4C24-884A-AC7E-2C193B4DC1CD}"/>
                  </a:ext>
                </a:extLst>
              </p:cNvPr>
              <p:cNvGraphicFramePr>
                <a:graphicFrameLocks noGrp="1"/>
              </p:cNvGraphicFramePr>
              <p:nvPr>
                <p:extLst>
                  <p:ext uri="{D42A27DB-BD31-4B8C-83A1-F6EECF244321}">
                    <p14:modId xmlns:p14="http://schemas.microsoft.com/office/powerpoint/2010/main" val="4225098411"/>
                  </p:ext>
                </p:extLst>
              </p:nvPr>
            </p:nvGraphicFramePr>
            <p:xfrm>
              <a:off x="2409710" y="2372846"/>
              <a:ext cx="6773335" cy="1854200"/>
            </p:xfrm>
            <a:graphic>
              <a:graphicData uri="http://schemas.openxmlformats.org/drawingml/2006/table">
                <a:tbl>
                  <a:tblPr firstRow="1" bandRow="1">
                    <a:tableStyleId>{5C22544A-7EE6-4342-B048-85BDC9FD1C3A}</a:tableStyleId>
                  </a:tblPr>
                  <a:tblGrid>
                    <a:gridCol w="1332662">
                      <a:extLst>
                        <a:ext uri="{9D8B030D-6E8A-4147-A177-3AD203B41FA5}">
                          <a16:colId xmlns:a16="http://schemas.microsoft.com/office/drawing/2014/main" val="290248033"/>
                        </a:ext>
                      </a:extLst>
                    </a:gridCol>
                    <a:gridCol w="1376672">
                      <a:extLst>
                        <a:ext uri="{9D8B030D-6E8A-4147-A177-3AD203B41FA5}">
                          <a16:colId xmlns:a16="http://schemas.microsoft.com/office/drawing/2014/main" val="4024987814"/>
                        </a:ext>
                      </a:extLst>
                    </a:gridCol>
                    <a:gridCol w="1354667">
                      <a:extLst>
                        <a:ext uri="{9D8B030D-6E8A-4147-A177-3AD203B41FA5}">
                          <a16:colId xmlns:a16="http://schemas.microsoft.com/office/drawing/2014/main" val="509475715"/>
                        </a:ext>
                      </a:extLst>
                    </a:gridCol>
                    <a:gridCol w="1354667">
                      <a:extLst>
                        <a:ext uri="{9D8B030D-6E8A-4147-A177-3AD203B41FA5}">
                          <a16:colId xmlns:a16="http://schemas.microsoft.com/office/drawing/2014/main" val="3865889329"/>
                        </a:ext>
                      </a:extLst>
                    </a:gridCol>
                    <a:gridCol w="1354667">
                      <a:extLst>
                        <a:ext uri="{9D8B030D-6E8A-4147-A177-3AD203B41FA5}">
                          <a16:colId xmlns:a16="http://schemas.microsoft.com/office/drawing/2014/main" val="307795972"/>
                        </a:ext>
                      </a:extLst>
                    </a:gridCol>
                  </a:tblGrid>
                  <a:tr h="370840">
                    <a:tc>
                      <a:txBody>
                        <a:bodyPr/>
                        <a:lstStyle/>
                        <a:p>
                          <a:endParaRPr lang="en-GB" dirty="0"/>
                        </a:p>
                      </a:txBody>
                      <a:tcPr/>
                    </a:tc>
                    <a:tc>
                      <a:txBody>
                        <a:bodyPr/>
                        <a:lstStyle/>
                        <a:p>
                          <a14:m>
                            <m:oMath xmlns:m="http://schemas.openxmlformats.org/officeDocument/2006/math">
                              <m:sSub>
                                <m:sSubPr>
                                  <m:ctrlPr>
                                    <a:rPr lang="en-US" b="1" i="1" dirty="0" smtClean="0">
                                      <a:latin typeface="Cambria Math" panose="02040503050406030204" pitchFamily="18" charset="0"/>
                                    </a:rPr>
                                  </m:ctrlPr>
                                </m:sSubPr>
                                <m:e>
                                  <m:r>
                                    <a:rPr lang="en-US" b="1" i="1" dirty="0" smtClean="0">
                                      <a:latin typeface="Cambria Math" panose="02040503050406030204" pitchFamily="18" charset="0"/>
                                    </a:rPr>
                                    <m:t>𝒇</m:t>
                                  </m:r>
                                </m:e>
                                <m:sub>
                                  <m:r>
                                    <m:rPr>
                                      <m:sty m:val="p"/>
                                    </m:rPr>
                                    <a:rPr lang="en-US" i="0" dirty="0" smtClean="0">
                                      <a:latin typeface="Cambria Math" panose="02040503050406030204" pitchFamily="18" charset="0"/>
                                    </a:rPr>
                                    <m:t>rev</m:t>
                                  </m:r>
                                </m:sub>
                              </m:sSub>
                            </m:oMath>
                          </a14:m>
                          <a:r>
                            <a:rPr lang="en-US" dirty="0"/>
                            <a:t> [</a:t>
                          </a:r>
                          <a:r>
                            <a:rPr lang="en-US" dirty="0">
                              <a:latin typeface="Cambria Math" panose="02040503050406030204" pitchFamily="18" charset="0"/>
                              <a:ea typeface="Cambria Math" panose="02040503050406030204" pitchFamily="18" charset="0"/>
                            </a:rPr>
                            <a:t>kHz</a:t>
                          </a:r>
                          <a:r>
                            <a:rPr lang="en-US" dirty="0"/>
                            <a:t>]</a:t>
                          </a:r>
                          <a:endParaRPr lang="en-GB" dirty="0"/>
                        </a:p>
                      </a:txBody>
                      <a:tcPr/>
                    </a:tc>
                    <a:tc>
                      <a:txBody>
                        <a:bodyPr/>
                        <a:lstStyle/>
                        <a:p>
                          <a14:m>
                            <m:oMath xmlns:m="http://schemas.openxmlformats.org/officeDocument/2006/math">
                              <m:sSub>
                                <m:sSubPr>
                                  <m:ctrlPr>
                                    <a:rPr lang="en-US" b="1" i="1" dirty="0" smtClean="0">
                                      <a:latin typeface="Cambria Math" panose="02040503050406030204" pitchFamily="18" charset="0"/>
                                    </a:rPr>
                                  </m:ctrlPr>
                                </m:sSubPr>
                                <m:e>
                                  <m:r>
                                    <a:rPr lang="en-US" b="1" i="1" dirty="0" smtClean="0">
                                      <a:latin typeface="Cambria Math" panose="02040503050406030204" pitchFamily="18" charset="0"/>
                                    </a:rPr>
                                    <m:t>𝒇</m:t>
                                  </m:r>
                                </m:e>
                                <m:sub>
                                  <m:r>
                                    <a:rPr lang="en-US" i="1" dirty="0" smtClean="0">
                                      <a:latin typeface="Cambria Math" panose="02040503050406030204" pitchFamily="18" charset="0"/>
                                    </a:rPr>
                                    <m:t>𝑠</m:t>
                                  </m:r>
                                </m:sub>
                              </m:sSub>
                            </m:oMath>
                          </a14:m>
                          <a:r>
                            <a:rPr lang="en-US" dirty="0"/>
                            <a:t> [</a:t>
                          </a:r>
                          <a:r>
                            <a:rPr lang="en-US" dirty="0">
                              <a:latin typeface="Cambria Math" panose="02040503050406030204" pitchFamily="18" charset="0"/>
                              <a:ea typeface="Cambria Math" panose="02040503050406030204" pitchFamily="18" charset="0"/>
                            </a:rPr>
                            <a:t>Hz</a:t>
                          </a:r>
                          <a:r>
                            <a:rPr lang="en-US" dirty="0"/>
                            <a:t>]</a:t>
                          </a:r>
                          <a:endParaRPr lang="en-GB" dirty="0"/>
                        </a:p>
                      </a:txBody>
                      <a:tcPr/>
                    </a:tc>
                    <a:tc>
                      <a:txBody>
                        <a:bodyPr/>
                        <a:lstStyle/>
                        <a:p>
                          <a:pPr/>
                          <a14:m>
                            <m:oMathPara xmlns:m="http://schemas.openxmlformats.org/officeDocument/2006/math">
                              <m:o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𝑄</m:t>
                                    </m:r>
                                  </m:e>
                                  <m:sub>
                                    <m:r>
                                      <a:rPr lang="en-US" i="1" dirty="0" smtClean="0">
                                        <a:latin typeface="Cambria Math" panose="02040503050406030204" pitchFamily="18" charset="0"/>
                                      </a:rPr>
                                      <m:t>𝑠</m:t>
                                    </m:r>
                                  </m:sub>
                                </m:sSub>
                              </m:oMath>
                            </m:oMathPara>
                          </a14:m>
                          <a:endParaRPr lang="en-GB" dirty="0"/>
                        </a:p>
                      </a:txBody>
                      <a:tcPr/>
                    </a:tc>
                    <a:tc>
                      <a:txBody>
                        <a:bodyPr/>
                        <a:lstStyle/>
                        <a:p>
                          <a14:m>
                            <m:oMath xmlns:m="http://schemas.openxmlformats.org/officeDocument/2006/math">
                              <m:sSub>
                                <m:sSubPr>
                                  <m:ctrlPr>
                                    <a:rPr lang="en-US" b="1" i="1" dirty="0" smtClean="0">
                                      <a:latin typeface="Cambria Math" panose="02040503050406030204" pitchFamily="18" charset="0"/>
                                    </a:rPr>
                                  </m:ctrlPr>
                                </m:sSubPr>
                                <m:e>
                                  <m:r>
                                    <a:rPr lang="en-US" b="1" i="1" dirty="0" smtClean="0">
                                      <a:latin typeface="Cambria Math" panose="02040503050406030204" pitchFamily="18" charset="0"/>
                                    </a:rPr>
                                    <m:t>𝒕</m:t>
                                  </m:r>
                                </m:e>
                                <m:sub>
                                  <m:r>
                                    <a:rPr lang="en-US" i="1" dirty="0" smtClean="0">
                                      <a:latin typeface="Cambria Math" panose="02040503050406030204" pitchFamily="18" charset="0"/>
                                    </a:rPr>
                                    <m:t>𝑠</m:t>
                                  </m:r>
                                </m:sub>
                              </m:sSub>
                            </m:oMath>
                          </a14:m>
                          <a:r>
                            <a:rPr lang="en-US" dirty="0"/>
                            <a:t> [</a:t>
                          </a:r>
                          <a:r>
                            <a:rPr lang="en-US" dirty="0" err="1">
                              <a:latin typeface="Cambria Math" panose="02040503050406030204" pitchFamily="18" charset="0"/>
                              <a:ea typeface="Cambria Math" panose="02040503050406030204" pitchFamily="18" charset="0"/>
                            </a:rPr>
                            <a:t>ms</a:t>
                          </a:r>
                          <a:r>
                            <a:rPr lang="en-US" dirty="0"/>
                            <a:t>]</a:t>
                          </a:r>
                          <a:endParaRPr lang="en-GB" dirty="0"/>
                        </a:p>
                      </a:txBody>
                      <a:tcPr/>
                    </a:tc>
                    <a:extLst>
                      <a:ext uri="{0D108BD9-81ED-4DB2-BD59-A6C34878D82A}">
                        <a16:rowId xmlns:a16="http://schemas.microsoft.com/office/drawing/2014/main" val="519801638"/>
                      </a:ext>
                    </a:extLst>
                  </a:tr>
                  <a:tr h="370840">
                    <a:tc>
                      <a:txBody>
                        <a:bodyPr/>
                        <a:lstStyle/>
                        <a:p>
                          <a:r>
                            <a:rPr lang="en-US" dirty="0"/>
                            <a:t>LHC</a:t>
                          </a:r>
                          <a:endParaRPr lang="en-GB" dirty="0"/>
                        </a:p>
                      </a:txBody>
                      <a:tcPr/>
                    </a:tc>
                    <a:tc>
                      <a:txBody>
                        <a:bodyPr/>
                        <a:lstStyle/>
                        <a:p>
                          <a:pPr/>
                          <a14:m>
                            <m:oMathPara xmlns:m="http://schemas.openxmlformats.org/officeDocument/2006/math">
                              <m:oMath>
                                <m:r>
                                  <a:rPr lang="en-US" i="1" dirty="0" smtClean="0">
                                    <a:latin typeface="Cambria Math" panose="02040503050406030204" pitchFamily="18" charset="0"/>
                                  </a:rPr>
                                  <m:t>11.2</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55</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0.00</m:t>
                                </m:r>
                                <m:r>
                                  <a:rPr lang="en-US" b="0" i="1" dirty="0" smtClean="0">
                                    <a:latin typeface="Cambria Math" panose="02040503050406030204" pitchFamily="18" charset="0"/>
                                  </a:rPr>
                                  <m:t>5</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18</m:t>
                                </m:r>
                              </m:oMath>
                            </m:oMathPara>
                          </a14:m>
                          <a:endParaRPr/>
                        </a:p>
                      </a:txBody>
                      <a:tcPr/>
                    </a:tc>
                    <a:extLst>
                      <a:ext uri="{0D108BD9-81ED-4DB2-BD59-A6C34878D82A}">
                        <a16:rowId xmlns:a16="http://schemas.microsoft.com/office/drawing/2014/main" val="3140181335"/>
                      </a:ext>
                    </a:extLst>
                  </a:tr>
                  <a:tr h="370840">
                    <a:tc>
                      <a:txBody>
                        <a:bodyPr/>
                        <a:lstStyle/>
                        <a:p>
                          <a:r>
                            <a:rPr lang="en-US" dirty="0"/>
                            <a:t>PSB</a:t>
                          </a:r>
                          <a:endParaRPr lang="en-GB" dirty="0"/>
                        </a:p>
                      </a:txBody>
                      <a:tcPr/>
                    </a:tc>
                    <a:tc>
                      <a:txBody>
                        <a:bodyPr/>
                        <a:lstStyle/>
                        <a:p>
                          <a:pPr/>
                          <a14:m>
                            <m:oMathPara xmlns:m="http://schemas.openxmlformats.org/officeDocument/2006/math">
                              <m:oMath>
                                <m:r>
                                  <a:rPr lang="en-US" i="1" dirty="0" smtClean="0">
                                    <a:latin typeface="Cambria Math" panose="02040503050406030204" pitchFamily="18" charset="0"/>
                                  </a:rPr>
                                  <m:t>1</m:t>
                                </m:r>
                                <m:r>
                                  <a:rPr lang="en-US" b="0" i="1" dirty="0" smtClean="0">
                                    <a:latin typeface="Cambria Math" panose="02040503050406030204" pitchFamily="18" charset="0"/>
                                  </a:rPr>
                                  <m:t>000</m:t>
                                </m:r>
                              </m:oMath>
                            </m:oMathPara>
                          </a14:m>
                          <a:endParaRPr dirty="0"/>
                        </a:p>
                      </a:txBody>
                      <a:tcPr/>
                    </a:tc>
                    <a:tc>
                      <a:txBody>
                        <a:bodyPr/>
                        <a:lstStyle/>
                        <a:p>
                          <a:pPr algn="ctr"/>
                          <a14:m>
                            <m:oMathPara xmlns:m="http://schemas.openxmlformats.org/officeDocument/2006/math">
                              <m:oMath>
                                <m:r>
                                  <a:rPr lang="en-US" b="0" i="1" dirty="0" smtClean="0">
                                    <a:latin typeface="Cambria Math" panose="02040503050406030204" pitchFamily="18" charset="0"/>
                                  </a:rPr>
                                  <m:t>1700</m:t>
                                </m:r>
                              </m:oMath>
                            </m:oMathPara>
                          </a14:m>
                          <a:endParaRPr/>
                        </a:p>
                      </a:txBody>
                      <a:tcPr/>
                    </a:tc>
                    <a:tc>
                      <a:txBody>
                        <a:bodyPr/>
                        <a:lstStyle/>
                        <a:p>
                          <a:pPr/>
                          <a14:m>
                            <m:oMathPara xmlns:m="http://schemas.openxmlformats.org/officeDocument/2006/math">
                              <m:oMath>
                                <m:r>
                                  <a:rPr lang="en-US" i="1" dirty="0" smtClean="0">
                                    <a:latin typeface="Cambria Math" panose="02040503050406030204" pitchFamily="18" charset="0"/>
                                  </a:rPr>
                                  <m:t>0.00</m:t>
                                </m:r>
                                <m:r>
                                  <a:rPr lang="en-US" b="0" i="1" dirty="0" smtClean="0">
                                    <a:latin typeface="Cambria Math" panose="02040503050406030204" pitchFamily="18" charset="0"/>
                                  </a:rPr>
                                  <m:t>2</m:t>
                                </m:r>
                              </m:oMath>
                            </m:oMathPara>
                          </a14:m>
                          <a:endParaRPr dirty="0"/>
                        </a:p>
                      </a:txBody>
                      <a:tcPr/>
                    </a:tc>
                    <a:tc>
                      <a:txBody>
                        <a:bodyPr/>
                        <a:lstStyle/>
                        <a:p>
                          <a:pPr/>
                          <a14:m>
                            <m:oMathPara xmlns:m="http://schemas.openxmlformats.org/officeDocument/2006/math">
                              <m:oMath>
                                <m:r>
                                  <a:rPr lang="en-US" b="0" i="1" dirty="0" smtClean="0">
                                    <a:latin typeface="Cambria Math" panose="02040503050406030204" pitchFamily="18" charset="0"/>
                                  </a:rPr>
                                  <m:t>0.6</m:t>
                                </m:r>
                              </m:oMath>
                            </m:oMathPara>
                          </a14:m>
                          <a:endParaRPr dirty="0"/>
                        </a:p>
                      </a:txBody>
                      <a:tcPr/>
                    </a:tc>
                    <a:extLst>
                      <a:ext uri="{0D108BD9-81ED-4DB2-BD59-A6C34878D82A}">
                        <a16:rowId xmlns:a16="http://schemas.microsoft.com/office/drawing/2014/main" val="3023705962"/>
                      </a:ext>
                    </a:extLst>
                  </a:tr>
                  <a:tr h="370840">
                    <a:tc>
                      <a:txBody>
                        <a:bodyPr/>
                        <a:lstStyle/>
                        <a:p>
                          <a:r>
                            <a:rPr lang="en-US" dirty="0"/>
                            <a:t>RCS1</a:t>
                          </a:r>
                          <a:endParaRPr lang="en-GB" dirty="0"/>
                        </a:p>
                      </a:txBody>
                      <a:tcPr/>
                    </a:tc>
                    <a:tc>
                      <a:txBody>
                        <a:bodyPr/>
                        <a:lstStyle/>
                        <a:p>
                          <a:pPr/>
                          <a14:m>
                            <m:oMathPara xmlns:m="http://schemas.openxmlformats.org/officeDocument/2006/math">
                              <m:oMath>
                                <m:r>
                                  <a:rPr lang="en-US" i="1" dirty="0" smtClean="0">
                                    <a:latin typeface="Cambria Math" panose="02040503050406030204" pitchFamily="18" charset="0"/>
                                  </a:rPr>
                                  <m:t>50</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62500</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1.25</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0.016</m:t>
                                </m:r>
                              </m:oMath>
                            </m:oMathPara>
                          </a14:m>
                          <a:endParaRPr dirty="0"/>
                        </a:p>
                      </a:txBody>
                      <a:tcPr/>
                    </a:tc>
                    <a:extLst>
                      <a:ext uri="{0D108BD9-81ED-4DB2-BD59-A6C34878D82A}">
                        <a16:rowId xmlns:a16="http://schemas.microsoft.com/office/drawing/2014/main" val="3169647880"/>
                      </a:ext>
                    </a:extLst>
                  </a:tr>
                  <a:tr h="370840">
                    <a:tc>
                      <a:txBody>
                        <a:bodyPr/>
                        <a:lstStyle/>
                        <a:p>
                          <a:r>
                            <a:rPr lang="en-US" dirty="0"/>
                            <a:t>RCS2</a:t>
                          </a:r>
                          <a:endParaRPr lang="en-GB" dirty="0"/>
                        </a:p>
                      </a:txBody>
                      <a:tcPr/>
                    </a:tc>
                    <a:tc>
                      <a:txBody>
                        <a:bodyPr/>
                        <a:lstStyle/>
                        <a:p>
                          <a:pPr/>
                          <a14:m>
                            <m:oMathPara xmlns:m="http://schemas.openxmlformats.org/officeDocument/2006/math">
                              <m:oMath>
                                <m:r>
                                  <a:rPr lang="en-US" i="1" dirty="0" smtClean="0">
                                    <a:latin typeface="Cambria Math" panose="02040503050406030204" pitchFamily="18" charset="0"/>
                                  </a:rPr>
                                  <m:t>50</m:t>
                                </m:r>
                              </m:oMath>
                            </m:oMathPara>
                          </a14:m>
                          <a:endParaRPr dirty="0"/>
                        </a:p>
                      </a:txBody>
                      <a:tcPr/>
                    </a:tc>
                    <a:tc>
                      <a:txBody>
                        <a:bodyPr/>
                        <a:lstStyle/>
                        <a:p>
                          <a:pPr/>
                          <a14:m>
                            <m:oMathPara xmlns:m="http://schemas.openxmlformats.org/officeDocument/2006/math">
                              <m:oMath>
                                <m:r>
                                  <a:rPr lang="en-US" b="0" i="1" dirty="0" smtClean="0">
                                    <a:latin typeface="Cambria Math" panose="02040503050406030204" pitchFamily="18" charset="0"/>
                                  </a:rPr>
                                  <m:t>21200</m:t>
                                </m:r>
                              </m:oMath>
                            </m:oMathPara>
                          </a14:m>
                          <a:endParaRPr dirty="0"/>
                        </a:p>
                      </a:txBody>
                      <a:tcPr/>
                    </a:tc>
                    <a:tc>
                      <a:txBody>
                        <a:bodyPr/>
                        <a:lstStyle/>
                        <a:p>
                          <a:pPr/>
                          <a14:m>
                            <m:oMathPara xmlns:m="http://schemas.openxmlformats.org/officeDocument/2006/math">
                              <m:oMath>
                                <m:r>
                                  <a:rPr lang="en-US" b="0" i="1" dirty="0" smtClean="0">
                                    <a:latin typeface="Cambria Math" panose="02040503050406030204" pitchFamily="18" charset="0"/>
                                  </a:rPr>
                                  <m:t>0.4</m:t>
                                </m:r>
                              </m:oMath>
                            </m:oMathPara>
                          </a14:m>
                          <a:endParaRPr dirty="0"/>
                        </a:p>
                      </a:txBody>
                      <a:tcPr/>
                    </a:tc>
                    <a:tc>
                      <a:txBody>
                        <a:bodyPr/>
                        <a:lstStyle/>
                        <a:p>
                          <a:pPr/>
                          <a14:m>
                            <m:oMathPara xmlns:m="http://schemas.openxmlformats.org/officeDocument/2006/math">
                              <m:oMath>
                                <m:r>
                                  <a:rPr lang="en-US" i="1" dirty="0" smtClean="0">
                                    <a:latin typeface="Cambria Math" panose="02040503050406030204" pitchFamily="18" charset="0"/>
                                  </a:rPr>
                                  <m:t>0.0</m:t>
                                </m:r>
                                <m:r>
                                  <a:rPr lang="en-US" b="0" i="1" dirty="0" smtClean="0">
                                    <a:latin typeface="Cambria Math" panose="02040503050406030204" pitchFamily="18" charset="0"/>
                                  </a:rPr>
                                  <m:t>5</m:t>
                                </m:r>
                              </m:oMath>
                            </m:oMathPara>
                          </a14:m>
                          <a:endParaRPr dirty="0"/>
                        </a:p>
                      </a:txBody>
                      <a:tcPr/>
                    </a:tc>
                    <a:extLst>
                      <a:ext uri="{0D108BD9-81ED-4DB2-BD59-A6C34878D82A}">
                        <a16:rowId xmlns:a16="http://schemas.microsoft.com/office/drawing/2014/main" val="965814672"/>
                      </a:ext>
                    </a:extLst>
                  </a:tr>
                </a:tbl>
              </a:graphicData>
            </a:graphic>
          </p:graphicFrame>
        </mc:Choice>
        <mc:Fallback xmlns="">
          <p:graphicFrame>
            <p:nvGraphicFramePr>
              <p:cNvPr id="7" name="Table 6">
                <a:extLst>
                  <a:ext uri="{FF2B5EF4-FFF2-40B4-BE49-F238E27FC236}">
                    <a16:creationId xmlns:a16="http://schemas.microsoft.com/office/drawing/2014/main" id="{0266ED26-4C24-884A-AC7E-2C193B4DC1CD}"/>
                  </a:ext>
                </a:extLst>
              </p:cNvPr>
              <p:cNvGraphicFramePr>
                <a:graphicFrameLocks noGrp="1"/>
              </p:cNvGraphicFramePr>
              <p:nvPr>
                <p:extLst>
                  <p:ext uri="{D42A27DB-BD31-4B8C-83A1-F6EECF244321}">
                    <p14:modId xmlns:p14="http://schemas.microsoft.com/office/powerpoint/2010/main" val="4225098411"/>
                  </p:ext>
                </p:extLst>
              </p:nvPr>
            </p:nvGraphicFramePr>
            <p:xfrm>
              <a:off x="2409710" y="2372846"/>
              <a:ext cx="6773335" cy="1854200"/>
            </p:xfrm>
            <a:graphic>
              <a:graphicData uri="http://schemas.openxmlformats.org/drawingml/2006/table">
                <a:tbl>
                  <a:tblPr firstRow="1" bandRow="1">
                    <a:tableStyleId>{5C22544A-7EE6-4342-B048-85BDC9FD1C3A}</a:tableStyleId>
                  </a:tblPr>
                  <a:tblGrid>
                    <a:gridCol w="1332662">
                      <a:extLst>
                        <a:ext uri="{9D8B030D-6E8A-4147-A177-3AD203B41FA5}">
                          <a16:colId xmlns:a16="http://schemas.microsoft.com/office/drawing/2014/main" val="290248033"/>
                        </a:ext>
                      </a:extLst>
                    </a:gridCol>
                    <a:gridCol w="1376672">
                      <a:extLst>
                        <a:ext uri="{9D8B030D-6E8A-4147-A177-3AD203B41FA5}">
                          <a16:colId xmlns:a16="http://schemas.microsoft.com/office/drawing/2014/main" val="4024987814"/>
                        </a:ext>
                      </a:extLst>
                    </a:gridCol>
                    <a:gridCol w="1354667">
                      <a:extLst>
                        <a:ext uri="{9D8B030D-6E8A-4147-A177-3AD203B41FA5}">
                          <a16:colId xmlns:a16="http://schemas.microsoft.com/office/drawing/2014/main" val="509475715"/>
                        </a:ext>
                      </a:extLst>
                    </a:gridCol>
                    <a:gridCol w="1354667">
                      <a:extLst>
                        <a:ext uri="{9D8B030D-6E8A-4147-A177-3AD203B41FA5}">
                          <a16:colId xmlns:a16="http://schemas.microsoft.com/office/drawing/2014/main" val="3865889329"/>
                        </a:ext>
                      </a:extLst>
                    </a:gridCol>
                    <a:gridCol w="1354667">
                      <a:extLst>
                        <a:ext uri="{9D8B030D-6E8A-4147-A177-3AD203B41FA5}">
                          <a16:colId xmlns:a16="http://schemas.microsoft.com/office/drawing/2014/main" val="307795972"/>
                        </a:ext>
                      </a:extLst>
                    </a:gridCol>
                  </a:tblGrid>
                  <a:tr h="370840">
                    <a:tc>
                      <a:txBody>
                        <a:bodyPr/>
                        <a:lstStyle/>
                        <a:p>
                          <a:endParaRPr lang="en-GB" dirty="0"/>
                        </a:p>
                      </a:txBody>
                      <a:tcPr/>
                    </a:tc>
                    <a:tc>
                      <a:txBody>
                        <a:bodyPr/>
                        <a:lstStyle/>
                        <a:p>
                          <a:endParaRPr lang="en-US"/>
                        </a:p>
                      </a:txBody>
                      <a:tcPr>
                        <a:blipFill>
                          <a:blip r:embed="rId3"/>
                          <a:stretch>
                            <a:fillRect l="-97345" t="-11475" r="-296903" b="-424590"/>
                          </a:stretch>
                        </a:blipFill>
                      </a:tcPr>
                    </a:tc>
                    <a:tc>
                      <a:txBody>
                        <a:bodyPr/>
                        <a:lstStyle/>
                        <a:p>
                          <a:endParaRPr lang="en-US"/>
                        </a:p>
                      </a:txBody>
                      <a:tcPr>
                        <a:blipFill>
                          <a:blip r:embed="rId3"/>
                          <a:stretch>
                            <a:fillRect l="-200901" t="-11475" r="-202252" b="-424590"/>
                          </a:stretch>
                        </a:blipFill>
                      </a:tcPr>
                    </a:tc>
                    <a:tc>
                      <a:txBody>
                        <a:bodyPr/>
                        <a:lstStyle/>
                        <a:p>
                          <a:endParaRPr lang="en-US"/>
                        </a:p>
                      </a:txBody>
                      <a:tcPr>
                        <a:blipFill>
                          <a:blip r:embed="rId3"/>
                          <a:stretch>
                            <a:fillRect l="-299552" t="-11475" r="-101345" b="-424590"/>
                          </a:stretch>
                        </a:blipFill>
                      </a:tcPr>
                    </a:tc>
                    <a:tc>
                      <a:txBody>
                        <a:bodyPr/>
                        <a:lstStyle/>
                        <a:p>
                          <a:endParaRPr lang="en-US"/>
                        </a:p>
                      </a:txBody>
                      <a:tcPr>
                        <a:blipFill>
                          <a:blip r:embed="rId3"/>
                          <a:stretch>
                            <a:fillRect l="-401351" t="-11475" r="-1802" b="-424590"/>
                          </a:stretch>
                        </a:blipFill>
                      </a:tcPr>
                    </a:tc>
                    <a:extLst>
                      <a:ext uri="{0D108BD9-81ED-4DB2-BD59-A6C34878D82A}">
                        <a16:rowId xmlns:a16="http://schemas.microsoft.com/office/drawing/2014/main" val="519801638"/>
                      </a:ext>
                    </a:extLst>
                  </a:tr>
                  <a:tr h="370840">
                    <a:tc>
                      <a:txBody>
                        <a:bodyPr/>
                        <a:lstStyle/>
                        <a:p>
                          <a:r>
                            <a:rPr lang="en-US" dirty="0"/>
                            <a:t>LHC</a:t>
                          </a:r>
                          <a:endParaRPr lang="en-GB" dirty="0"/>
                        </a:p>
                      </a:txBody>
                      <a:tcPr/>
                    </a:tc>
                    <a:tc>
                      <a:txBody>
                        <a:bodyPr/>
                        <a:lstStyle/>
                        <a:p>
                          <a:endParaRPr lang="en-US"/>
                        </a:p>
                      </a:txBody>
                      <a:tcPr>
                        <a:blipFill>
                          <a:blip r:embed="rId3"/>
                          <a:stretch>
                            <a:fillRect l="-97345" t="-111475" r="-296903" b="-324590"/>
                          </a:stretch>
                        </a:blipFill>
                      </a:tcPr>
                    </a:tc>
                    <a:tc>
                      <a:txBody>
                        <a:bodyPr/>
                        <a:lstStyle/>
                        <a:p>
                          <a:endParaRPr lang="en-US"/>
                        </a:p>
                      </a:txBody>
                      <a:tcPr>
                        <a:blipFill>
                          <a:blip r:embed="rId3"/>
                          <a:stretch>
                            <a:fillRect l="-200901" t="-111475" r="-202252" b="-324590"/>
                          </a:stretch>
                        </a:blipFill>
                      </a:tcPr>
                    </a:tc>
                    <a:tc>
                      <a:txBody>
                        <a:bodyPr/>
                        <a:lstStyle/>
                        <a:p>
                          <a:endParaRPr lang="en-US"/>
                        </a:p>
                      </a:txBody>
                      <a:tcPr>
                        <a:blipFill>
                          <a:blip r:embed="rId3"/>
                          <a:stretch>
                            <a:fillRect l="-299552" t="-111475" r="-101345" b="-324590"/>
                          </a:stretch>
                        </a:blipFill>
                      </a:tcPr>
                    </a:tc>
                    <a:tc>
                      <a:txBody>
                        <a:bodyPr/>
                        <a:lstStyle/>
                        <a:p>
                          <a:endParaRPr lang="en-US"/>
                        </a:p>
                      </a:txBody>
                      <a:tcPr>
                        <a:blipFill>
                          <a:blip r:embed="rId3"/>
                          <a:stretch>
                            <a:fillRect l="-401351" t="-111475" r="-1802" b="-324590"/>
                          </a:stretch>
                        </a:blipFill>
                      </a:tcPr>
                    </a:tc>
                    <a:extLst>
                      <a:ext uri="{0D108BD9-81ED-4DB2-BD59-A6C34878D82A}">
                        <a16:rowId xmlns:a16="http://schemas.microsoft.com/office/drawing/2014/main" val="3140181335"/>
                      </a:ext>
                    </a:extLst>
                  </a:tr>
                  <a:tr h="370840">
                    <a:tc>
                      <a:txBody>
                        <a:bodyPr/>
                        <a:lstStyle/>
                        <a:p>
                          <a:r>
                            <a:rPr lang="en-US" dirty="0"/>
                            <a:t>PSB</a:t>
                          </a:r>
                          <a:endParaRPr lang="en-GB" dirty="0"/>
                        </a:p>
                      </a:txBody>
                      <a:tcPr/>
                    </a:tc>
                    <a:tc>
                      <a:txBody>
                        <a:bodyPr/>
                        <a:lstStyle/>
                        <a:p>
                          <a:endParaRPr lang="en-US"/>
                        </a:p>
                      </a:txBody>
                      <a:tcPr>
                        <a:blipFill>
                          <a:blip r:embed="rId3"/>
                          <a:stretch>
                            <a:fillRect l="-97345" t="-211475" r="-296903" b="-224590"/>
                          </a:stretch>
                        </a:blipFill>
                      </a:tcPr>
                    </a:tc>
                    <a:tc>
                      <a:txBody>
                        <a:bodyPr/>
                        <a:lstStyle/>
                        <a:p>
                          <a:endParaRPr lang="en-US"/>
                        </a:p>
                      </a:txBody>
                      <a:tcPr>
                        <a:blipFill>
                          <a:blip r:embed="rId3"/>
                          <a:stretch>
                            <a:fillRect l="-200901" t="-211475" r="-202252" b="-224590"/>
                          </a:stretch>
                        </a:blipFill>
                      </a:tcPr>
                    </a:tc>
                    <a:tc>
                      <a:txBody>
                        <a:bodyPr/>
                        <a:lstStyle/>
                        <a:p>
                          <a:endParaRPr lang="en-US"/>
                        </a:p>
                      </a:txBody>
                      <a:tcPr>
                        <a:blipFill>
                          <a:blip r:embed="rId3"/>
                          <a:stretch>
                            <a:fillRect l="-299552" t="-211475" r="-101345" b="-224590"/>
                          </a:stretch>
                        </a:blipFill>
                      </a:tcPr>
                    </a:tc>
                    <a:tc>
                      <a:txBody>
                        <a:bodyPr/>
                        <a:lstStyle/>
                        <a:p>
                          <a:endParaRPr lang="en-US"/>
                        </a:p>
                      </a:txBody>
                      <a:tcPr>
                        <a:blipFill>
                          <a:blip r:embed="rId3"/>
                          <a:stretch>
                            <a:fillRect l="-401351" t="-211475" r="-1802" b="-224590"/>
                          </a:stretch>
                        </a:blipFill>
                      </a:tcPr>
                    </a:tc>
                    <a:extLst>
                      <a:ext uri="{0D108BD9-81ED-4DB2-BD59-A6C34878D82A}">
                        <a16:rowId xmlns:a16="http://schemas.microsoft.com/office/drawing/2014/main" val="3023705962"/>
                      </a:ext>
                    </a:extLst>
                  </a:tr>
                  <a:tr h="370840">
                    <a:tc>
                      <a:txBody>
                        <a:bodyPr/>
                        <a:lstStyle/>
                        <a:p>
                          <a:r>
                            <a:rPr lang="en-US" dirty="0"/>
                            <a:t>RCS1</a:t>
                          </a:r>
                          <a:endParaRPr lang="en-GB" dirty="0"/>
                        </a:p>
                      </a:txBody>
                      <a:tcPr/>
                    </a:tc>
                    <a:tc>
                      <a:txBody>
                        <a:bodyPr/>
                        <a:lstStyle/>
                        <a:p>
                          <a:endParaRPr lang="en-US"/>
                        </a:p>
                      </a:txBody>
                      <a:tcPr>
                        <a:blipFill>
                          <a:blip r:embed="rId3"/>
                          <a:stretch>
                            <a:fillRect l="-97345" t="-311475" r="-296903" b="-124590"/>
                          </a:stretch>
                        </a:blipFill>
                      </a:tcPr>
                    </a:tc>
                    <a:tc>
                      <a:txBody>
                        <a:bodyPr/>
                        <a:lstStyle/>
                        <a:p>
                          <a:endParaRPr lang="en-US"/>
                        </a:p>
                      </a:txBody>
                      <a:tcPr>
                        <a:blipFill>
                          <a:blip r:embed="rId3"/>
                          <a:stretch>
                            <a:fillRect l="-200901" t="-311475" r="-202252" b="-124590"/>
                          </a:stretch>
                        </a:blipFill>
                      </a:tcPr>
                    </a:tc>
                    <a:tc>
                      <a:txBody>
                        <a:bodyPr/>
                        <a:lstStyle/>
                        <a:p>
                          <a:endParaRPr lang="en-US"/>
                        </a:p>
                      </a:txBody>
                      <a:tcPr>
                        <a:blipFill>
                          <a:blip r:embed="rId3"/>
                          <a:stretch>
                            <a:fillRect l="-299552" t="-311475" r="-101345" b="-124590"/>
                          </a:stretch>
                        </a:blipFill>
                      </a:tcPr>
                    </a:tc>
                    <a:tc>
                      <a:txBody>
                        <a:bodyPr/>
                        <a:lstStyle/>
                        <a:p>
                          <a:endParaRPr lang="en-US"/>
                        </a:p>
                      </a:txBody>
                      <a:tcPr>
                        <a:blipFill>
                          <a:blip r:embed="rId3"/>
                          <a:stretch>
                            <a:fillRect l="-401351" t="-311475" r="-1802" b="-124590"/>
                          </a:stretch>
                        </a:blipFill>
                      </a:tcPr>
                    </a:tc>
                    <a:extLst>
                      <a:ext uri="{0D108BD9-81ED-4DB2-BD59-A6C34878D82A}">
                        <a16:rowId xmlns:a16="http://schemas.microsoft.com/office/drawing/2014/main" val="3169647880"/>
                      </a:ext>
                    </a:extLst>
                  </a:tr>
                  <a:tr h="370840">
                    <a:tc>
                      <a:txBody>
                        <a:bodyPr/>
                        <a:lstStyle/>
                        <a:p>
                          <a:r>
                            <a:rPr lang="en-US" dirty="0"/>
                            <a:t>RCS2</a:t>
                          </a:r>
                          <a:endParaRPr lang="en-GB" dirty="0"/>
                        </a:p>
                      </a:txBody>
                      <a:tcPr/>
                    </a:tc>
                    <a:tc>
                      <a:txBody>
                        <a:bodyPr/>
                        <a:lstStyle/>
                        <a:p>
                          <a:endParaRPr lang="en-US"/>
                        </a:p>
                      </a:txBody>
                      <a:tcPr>
                        <a:blipFill>
                          <a:blip r:embed="rId3"/>
                          <a:stretch>
                            <a:fillRect l="-97345" t="-411475" r="-296903" b="-24590"/>
                          </a:stretch>
                        </a:blipFill>
                      </a:tcPr>
                    </a:tc>
                    <a:tc>
                      <a:txBody>
                        <a:bodyPr/>
                        <a:lstStyle/>
                        <a:p>
                          <a:endParaRPr lang="en-US"/>
                        </a:p>
                      </a:txBody>
                      <a:tcPr>
                        <a:blipFill>
                          <a:blip r:embed="rId3"/>
                          <a:stretch>
                            <a:fillRect l="-200901" t="-411475" r="-202252" b="-24590"/>
                          </a:stretch>
                        </a:blipFill>
                      </a:tcPr>
                    </a:tc>
                    <a:tc>
                      <a:txBody>
                        <a:bodyPr/>
                        <a:lstStyle/>
                        <a:p>
                          <a:endParaRPr lang="en-US"/>
                        </a:p>
                      </a:txBody>
                      <a:tcPr>
                        <a:blipFill>
                          <a:blip r:embed="rId3"/>
                          <a:stretch>
                            <a:fillRect l="-299552" t="-411475" r="-101345" b="-24590"/>
                          </a:stretch>
                        </a:blipFill>
                      </a:tcPr>
                    </a:tc>
                    <a:tc>
                      <a:txBody>
                        <a:bodyPr/>
                        <a:lstStyle/>
                        <a:p>
                          <a:endParaRPr lang="en-US"/>
                        </a:p>
                      </a:txBody>
                      <a:tcPr>
                        <a:blipFill>
                          <a:blip r:embed="rId3"/>
                          <a:stretch>
                            <a:fillRect l="-401351" t="-411475" r="-1802" b="-24590"/>
                          </a:stretch>
                        </a:blipFill>
                      </a:tcPr>
                    </a:tc>
                    <a:extLst>
                      <a:ext uri="{0D108BD9-81ED-4DB2-BD59-A6C34878D82A}">
                        <a16:rowId xmlns:a16="http://schemas.microsoft.com/office/drawing/2014/main" val="965814672"/>
                      </a:ext>
                    </a:extLst>
                  </a:tr>
                </a:tbl>
              </a:graphicData>
            </a:graphic>
          </p:graphicFrame>
        </mc:Fallback>
      </mc:AlternateContent>
    </p:spTree>
    <p:extLst>
      <p:ext uri="{BB962C8B-B14F-4D97-AF65-F5344CB8AC3E}">
        <p14:creationId xmlns:p14="http://schemas.microsoft.com/office/powerpoint/2010/main" val="320105059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295E3FF-20CD-D331-5278-0FC5C7E85299}"/>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308665" y="1574118"/>
            <a:ext cx="5567870" cy="4783221"/>
          </a:xfrm>
          <a:prstGeom prst="rect">
            <a:avLst/>
          </a:prstGeom>
        </p:spPr>
      </p:pic>
      <p:sp>
        <p:nvSpPr>
          <p:cNvPr id="3" name="Title 2">
            <a:extLst>
              <a:ext uri="{FF2B5EF4-FFF2-40B4-BE49-F238E27FC236}">
                <a16:creationId xmlns:a16="http://schemas.microsoft.com/office/drawing/2014/main" id="{7FED44CB-4B85-CCB4-6441-57092E2F8FB3}"/>
              </a:ext>
            </a:extLst>
          </p:cNvPr>
          <p:cNvSpPr>
            <a:spLocks noGrp="1"/>
          </p:cNvSpPr>
          <p:nvPr>
            <p:ph type="title"/>
          </p:nvPr>
        </p:nvSpPr>
        <p:spPr/>
        <p:txBody>
          <a:bodyPr/>
          <a:lstStyle/>
          <a:p>
            <a:r>
              <a:rPr lang="en-US" dirty="0"/>
              <a:t>Phase Loop RCS2</a:t>
            </a:r>
            <a:endParaRPr lang="en-GB" dirty="0"/>
          </a:p>
        </p:txBody>
      </p:sp>
      <p:sp>
        <p:nvSpPr>
          <p:cNvPr id="4" name="Date Placeholder 3">
            <a:extLst>
              <a:ext uri="{FF2B5EF4-FFF2-40B4-BE49-F238E27FC236}">
                <a16:creationId xmlns:a16="http://schemas.microsoft.com/office/drawing/2014/main" id="{4C2ECFD7-BE86-9A21-BAB9-54DD5CBB9691}"/>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F52D7402-4D72-D007-0137-1DDE3174FC8D}"/>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1DE76DE2-29FB-00BF-3979-3EA52C855282}"/>
              </a:ext>
            </a:extLst>
          </p:cNvPr>
          <p:cNvSpPr>
            <a:spLocks noGrp="1"/>
          </p:cNvSpPr>
          <p:nvPr>
            <p:ph type="sldNum" sz="quarter" idx="13"/>
          </p:nvPr>
        </p:nvSpPr>
        <p:spPr/>
        <p:txBody>
          <a:bodyPr/>
          <a:lstStyle/>
          <a:p>
            <a:fld id="{005C7FBA-D4E9-46CA-9321-3ADA2E368FCD}" type="slidenum">
              <a:rPr lang="en-GB" smtClean="0"/>
              <a:pPr/>
              <a:t>24</a:t>
            </a:fld>
            <a:endParaRPr lang="en-GB" dirty="0"/>
          </a:p>
        </p:txBody>
      </p:sp>
      <p:sp>
        <p:nvSpPr>
          <p:cNvPr id="9" name="TextBox 8">
            <a:extLst>
              <a:ext uri="{FF2B5EF4-FFF2-40B4-BE49-F238E27FC236}">
                <a16:creationId xmlns:a16="http://schemas.microsoft.com/office/drawing/2014/main" id="{89AD9082-C487-E508-D465-CFF4030D21FC}"/>
              </a:ext>
            </a:extLst>
          </p:cNvPr>
          <p:cNvSpPr txBox="1"/>
          <p:nvPr/>
        </p:nvSpPr>
        <p:spPr>
          <a:xfrm>
            <a:off x="381000" y="3150120"/>
            <a:ext cx="2927665" cy="1631216"/>
          </a:xfrm>
          <a:prstGeom prst="rect">
            <a:avLst/>
          </a:prstGeom>
          <a:noFill/>
        </p:spPr>
        <p:txBody>
          <a:bodyPr wrap="square" rtlCol="0">
            <a:spAutoFit/>
          </a:bodyPr>
          <a:lstStyle/>
          <a:p>
            <a:pPr marL="342900" indent="-342900">
              <a:buFont typeface="Arial" panose="020B0604020202020204" pitchFamily="34" charset="0"/>
              <a:buChar char="•"/>
            </a:pPr>
            <a:r>
              <a:rPr lang="en-US" sz="2000" dirty="0">
                <a:latin typeface="Arial" panose="020B0604020202020204" pitchFamily="34" charset="0"/>
                <a:cs typeface="Arial" panose="020B0604020202020204" pitchFamily="34" charset="0"/>
              </a:rPr>
              <a:t>Loop parameters </a:t>
            </a:r>
            <a:r>
              <a:rPr lang="en-US" sz="2000" dirty="0" err="1">
                <a:latin typeface="Arial" panose="020B0604020202020204" pitchFamily="34" charset="0"/>
                <a:cs typeface="Arial" panose="020B0604020202020204" pitchFamily="34" charset="0"/>
              </a:rPr>
              <a:t>optimised</a:t>
            </a:r>
            <a:r>
              <a:rPr lang="en-US" sz="2000" dirty="0">
                <a:latin typeface="Arial" panose="020B0604020202020204" pitchFamily="34" charset="0"/>
                <a:cs typeface="Arial" panose="020B0604020202020204" pitchFamily="34" charset="0"/>
              </a:rPr>
              <a:t> based on final oscillation amplitude and offset</a:t>
            </a:r>
          </a:p>
          <a:p>
            <a:pPr marL="342900" indent="-342900">
              <a:buFont typeface="Arial" panose="020B0604020202020204" pitchFamily="34" charset="0"/>
              <a:buChar char="•"/>
            </a:pP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0613755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ABEFE42B-C14A-F953-462F-C029F0F91C7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365365" y="1460884"/>
            <a:ext cx="7389487" cy="5004574"/>
          </a:xfrm>
          <a:prstGeom prst="rect">
            <a:avLst/>
          </a:prstGeom>
        </p:spPr>
      </p:pic>
      <p:sp>
        <p:nvSpPr>
          <p:cNvPr id="3" name="Title 2">
            <a:extLst>
              <a:ext uri="{FF2B5EF4-FFF2-40B4-BE49-F238E27FC236}">
                <a16:creationId xmlns:a16="http://schemas.microsoft.com/office/drawing/2014/main" id="{35B531CF-7C9A-A13E-C3F0-882FC7FDD183}"/>
              </a:ext>
            </a:extLst>
          </p:cNvPr>
          <p:cNvSpPr>
            <a:spLocks noGrp="1"/>
          </p:cNvSpPr>
          <p:nvPr>
            <p:ph type="title"/>
          </p:nvPr>
        </p:nvSpPr>
        <p:spPr/>
        <p:txBody>
          <a:bodyPr/>
          <a:lstStyle/>
          <a:p>
            <a:r>
              <a:rPr lang="en-US" dirty="0"/>
              <a:t>Phase Loop in RCS Chain</a:t>
            </a:r>
            <a:endParaRPr lang="en-GB" dirty="0"/>
          </a:p>
        </p:txBody>
      </p:sp>
      <p:sp>
        <p:nvSpPr>
          <p:cNvPr id="4" name="Date Placeholder 3">
            <a:extLst>
              <a:ext uri="{FF2B5EF4-FFF2-40B4-BE49-F238E27FC236}">
                <a16:creationId xmlns:a16="http://schemas.microsoft.com/office/drawing/2014/main" id="{81C7D93E-0061-84F0-9A9F-D344E8F807F2}"/>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3AE0E354-E10A-9721-7DF3-788E726873A4}"/>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7A0262CF-5782-1A2F-9F06-60A25B309027}"/>
              </a:ext>
            </a:extLst>
          </p:cNvPr>
          <p:cNvSpPr>
            <a:spLocks noGrp="1"/>
          </p:cNvSpPr>
          <p:nvPr>
            <p:ph type="sldNum" sz="quarter" idx="13"/>
          </p:nvPr>
        </p:nvSpPr>
        <p:spPr/>
        <p:txBody>
          <a:bodyPr/>
          <a:lstStyle/>
          <a:p>
            <a:fld id="{005C7FBA-D4E9-46CA-9321-3ADA2E368FCD}" type="slidenum">
              <a:rPr lang="en-GB" smtClean="0"/>
              <a:pPr/>
              <a:t>25</a:t>
            </a:fld>
            <a:endParaRPr lang="en-GB" dirty="0"/>
          </a:p>
        </p:txBody>
      </p:sp>
      <mc:AlternateContent xmlns:mc="http://schemas.openxmlformats.org/markup-compatibility/2006" xmlns:a14="http://schemas.microsoft.com/office/drawing/2010/main">
        <mc:Choice Requires="a14">
          <p:sp>
            <p:nvSpPr>
              <p:cNvPr id="11" name="TextBox 10">
                <a:extLst>
                  <a:ext uri="{FF2B5EF4-FFF2-40B4-BE49-F238E27FC236}">
                    <a16:creationId xmlns:a16="http://schemas.microsoft.com/office/drawing/2014/main" id="{7F0E9E90-8FEB-C7F7-880D-A5EE5E258837}"/>
                  </a:ext>
                </a:extLst>
              </p:cNvPr>
              <p:cNvSpPr txBox="1"/>
              <p:nvPr/>
            </p:nvSpPr>
            <p:spPr>
              <a:xfrm>
                <a:off x="595661" y="3429000"/>
                <a:ext cx="1752600" cy="923330"/>
              </a:xfrm>
              <a:prstGeom prst="rect">
                <a:avLst/>
              </a:prstGeom>
              <a:noFill/>
            </p:spPr>
            <p:txBody>
              <a:bodyPr wrap="square" rtlCol="0">
                <a:spAutoFit/>
              </a:bodyPr>
              <a:lstStyle/>
              <a:p>
                <a14:m>
                  <m:oMath xmlns:m="http://schemas.openxmlformats.org/officeDocument/2006/math">
                    <m:sSup>
                      <m:sSupPr>
                        <m:ctrlPr>
                          <a:rPr lang="en-US" i="1" dirty="0" smtClean="0">
                            <a:latin typeface="Cambria Math" panose="02040503050406030204" pitchFamily="18" charset="0"/>
                            <a:cs typeface="Arial" panose="020B0604020202020204" pitchFamily="34" charset="0"/>
                          </a:rPr>
                        </m:ctrlPr>
                      </m:sSupPr>
                      <m:e>
                        <m:r>
                          <a:rPr lang="en-US" i="1" dirty="0" smtClean="0">
                            <a:latin typeface="Cambria Math" panose="02040503050406030204" pitchFamily="18" charset="0"/>
                            <a:cs typeface="Arial" panose="020B0604020202020204" pitchFamily="34" charset="0"/>
                          </a:rPr>
                          <m:t>2</m:t>
                        </m:r>
                      </m:e>
                      <m:sup>
                        <m:r>
                          <m:rPr>
                            <m:sty m:val="p"/>
                          </m:rPr>
                          <a:rPr lang="en-US" b="0" i="0" dirty="0" smtClean="0">
                            <a:latin typeface="Cambria Math" panose="02040503050406030204" pitchFamily="18" charset="0"/>
                            <a:cs typeface="Arial" panose="020B0604020202020204" pitchFamily="34" charset="0"/>
                          </a:rPr>
                          <m:t>o</m:t>
                        </m:r>
                      </m:sup>
                    </m:sSup>
                    <m:r>
                      <a:rPr lang="en-US" i="1" dirty="0" smtClean="0">
                        <a:latin typeface="Cambria Math" panose="02040503050406030204" pitchFamily="18" charset="0"/>
                        <a:cs typeface="Arial" panose="020B0604020202020204" pitchFamily="34" charset="0"/>
                      </a:rPr>
                      <m:t> </m:t>
                    </m:r>
                  </m:oMath>
                </a14:m>
                <a:r>
                  <a:rPr lang="en-US" dirty="0">
                    <a:latin typeface="Arial" panose="020B0604020202020204" pitchFamily="34" charset="0"/>
                    <a:cs typeface="Arial" panose="020B0604020202020204" pitchFamily="34" charset="0"/>
                  </a:rPr>
                  <a:t>injection error from RCS1</a:t>
                </a:r>
                <a:endParaRPr lang="en-GB" dirty="0">
                  <a:latin typeface="Arial" panose="020B0604020202020204" pitchFamily="34" charset="0"/>
                  <a:cs typeface="Arial" panose="020B0604020202020204" pitchFamily="34" charset="0"/>
                </a:endParaRPr>
              </a:p>
            </p:txBody>
          </p:sp>
        </mc:Choice>
        <mc:Fallback xmlns="">
          <p:sp>
            <p:nvSpPr>
              <p:cNvPr id="11" name="TextBox 10">
                <a:extLst>
                  <a:ext uri="{FF2B5EF4-FFF2-40B4-BE49-F238E27FC236}">
                    <a16:creationId xmlns:a16="http://schemas.microsoft.com/office/drawing/2014/main" id="{7F0E9E90-8FEB-C7F7-880D-A5EE5E258837}"/>
                  </a:ext>
                </a:extLst>
              </p:cNvPr>
              <p:cNvSpPr txBox="1">
                <a:spLocks noRot="1" noChangeAspect="1" noMove="1" noResize="1" noEditPoints="1" noAdjustHandles="1" noChangeArrowheads="1" noChangeShapeType="1" noTextEdit="1"/>
              </p:cNvSpPr>
              <p:nvPr/>
            </p:nvSpPr>
            <p:spPr>
              <a:xfrm>
                <a:off x="595661" y="3429000"/>
                <a:ext cx="1752600" cy="923330"/>
              </a:xfrm>
              <a:prstGeom prst="rect">
                <a:avLst/>
              </a:prstGeom>
              <a:blipFill>
                <a:blip r:embed="rId3"/>
                <a:stretch>
                  <a:fillRect l="-3136" t="-3974" b="-9272"/>
                </a:stretch>
              </a:blipFill>
            </p:spPr>
            <p:txBody>
              <a:bodyPr/>
              <a:lstStyle/>
              <a:p>
                <a:r>
                  <a:rPr lang="en-GB">
                    <a:noFill/>
                  </a:rPr>
                  <a:t> </a:t>
                </a:r>
              </a:p>
            </p:txBody>
          </p:sp>
        </mc:Fallback>
      </mc:AlternateContent>
    </p:spTree>
    <p:extLst>
      <p:ext uri="{BB962C8B-B14F-4D97-AF65-F5344CB8AC3E}">
        <p14:creationId xmlns:p14="http://schemas.microsoft.com/office/powerpoint/2010/main" val="40728056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DDEC07-567E-385D-A5F9-479B1319BE32}"/>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047A442F-2616-14AD-FC19-333B7DB87F9D}"/>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2365365" y="1460884"/>
            <a:ext cx="7389487" cy="5004574"/>
          </a:xfrm>
          <a:prstGeom prst="rect">
            <a:avLst/>
          </a:prstGeom>
        </p:spPr>
      </p:pic>
      <p:sp>
        <p:nvSpPr>
          <p:cNvPr id="3" name="Title 2">
            <a:extLst>
              <a:ext uri="{FF2B5EF4-FFF2-40B4-BE49-F238E27FC236}">
                <a16:creationId xmlns:a16="http://schemas.microsoft.com/office/drawing/2014/main" id="{14DC13E2-36F9-1A76-031F-372D70122A3F}"/>
              </a:ext>
            </a:extLst>
          </p:cNvPr>
          <p:cNvSpPr>
            <a:spLocks noGrp="1"/>
          </p:cNvSpPr>
          <p:nvPr>
            <p:ph type="title"/>
          </p:nvPr>
        </p:nvSpPr>
        <p:spPr/>
        <p:txBody>
          <a:bodyPr/>
          <a:lstStyle/>
          <a:p>
            <a:r>
              <a:rPr lang="en-US" dirty="0"/>
              <a:t>Phase Loop in RCS Chain</a:t>
            </a:r>
            <a:endParaRPr lang="en-GB" dirty="0"/>
          </a:p>
        </p:txBody>
      </p:sp>
      <p:sp>
        <p:nvSpPr>
          <p:cNvPr id="4" name="Date Placeholder 3">
            <a:extLst>
              <a:ext uri="{FF2B5EF4-FFF2-40B4-BE49-F238E27FC236}">
                <a16:creationId xmlns:a16="http://schemas.microsoft.com/office/drawing/2014/main" id="{28F93564-859B-B773-25C6-8F92A43F6CF4}"/>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71E684BE-7640-237D-2F1E-476261D5F8DC}"/>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A903120C-2F67-8EDF-1D73-A8C64FEF0763}"/>
              </a:ext>
            </a:extLst>
          </p:cNvPr>
          <p:cNvSpPr>
            <a:spLocks noGrp="1"/>
          </p:cNvSpPr>
          <p:nvPr>
            <p:ph type="sldNum" sz="quarter" idx="13"/>
          </p:nvPr>
        </p:nvSpPr>
        <p:spPr/>
        <p:txBody>
          <a:bodyPr/>
          <a:lstStyle/>
          <a:p>
            <a:fld id="{005C7FBA-D4E9-46CA-9321-3ADA2E368FCD}" type="slidenum">
              <a:rPr lang="en-GB" smtClean="0"/>
              <a:pPr/>
              <a:t>26</a:t>
            </a:fld>
            <a:endParaRPr lang="en-GB" dirty="0"/>
          </a:p>
        </p:txBody>
      </p:sp>
      <mc:AlternateContent xmlns:mc="http://schemas.openxmlformats.org/markup-compatibility/2006" xmlns:a14="http://schemas.microsoft.com/office/drawing/2010/main">
        <mc:Choice Requires="a14">
          <p:sp>
            <p:nvSpPr>
              <p:cNvPr id="9" name="TextBox 8">
                <a:extLst>
                  <a:ext uri="{FF2B5EF4-FFF2-40B4-BE49-F238E27FC236}">
                    <a16:creationId xmlns:a16="http://schemas.microsoft.com/office/drawing/2014/main" id="{DE858221-D044-3B76-FC50-B6627BFC44AC}"/>
                  </a:ext>
                </a:extLst>
              </p:cNvPr>
              <p:cNvSpPr txBox="1"/>
              <p:nvPr/>
            </p:nvSpPr>
            <p:spPr>
              <a:xfrm>
                <a:off x="595661" y="3429000"/>
                <a:ext cx="1752600" cy="946991"/>
              </a:xfrm>
              <a:prstGeom prst="rect">
                <a:avLst/>
              </a:prstGeom>
              <a:noFill/>
            </p:spPr>
            <p:txBody>
              <a:bodyPr wrap="square" rtlCol="0">
                <a:spAutoFit/>
              </a:bodyPr>
              <a:lstStyle/>
              <a:p>
                <a14:m>
                  <m:oMath xmlns:m="http://schemas.openxmlformats.org/officeDocument/2006/math">
                    <m:sSup>
                      <m:sSupPr>
                        <m:ctrlPr>
                          <a:rPr lang="en-US" i="1" dirty="0" smtClean="0">
                            <a:latin typeface="Cambria Math" panose="02040503050406030204" pitchFamily="18" charset="0"/>
                            <a:cs typeface="Arial" panose="020B0604020202020204" pitchFamily="34" charset="0"/>
                          </a:rPr>
                        </m:ctrlPr>
                      </m:sSupPr>
                      <m:e>
                        <m:r>
                          <a:rPr lang="en-US" i="1" dirty="0" smtClean="0">
                            <a:latin typeface="Cambria Math" panose="02040503050406030204" pitchFamily="18" charset="0"/>
                            <a:cs typeface="Arial" panose="020B0604020202020204" pitchFamily="34" charset="0"/>
                          </a:rPr>
                          <m:t>5</m:t>
                        </m:r>
                      </m:e>
                      <m:sup>
                        <m:r>
                          <m:rPr>
                            <m:sty m:val="p"/>
                          </m:rPr>
                          <a:rPr lang="en-US" b="0" i="0" dirty="0" smtClean="0">
                            <a:latin typeface="Cambria Math" panose="02040503050406030204" pitchFamily="18" charset="0"/>
                            <a:cs typeface="Arial" panose="020B0604020202020204" pitchFamily="34" charset="0"/>
                          </a:rPr>
                          <m:t>o</m:t>
                        </m:r>
                      </m:sup>
                    </m:sSup>
                    <m:r>
                      <a:rPr lang="en-US" i="1" dirty="0" smtClean="0">
                        <a:latin typeface="Cambria Math" panose="02040503050406030204" pitchFamily="18" charset="0"/>
                        <a:cs typeface="Arial" panose="020B0604020202020204" pitchFamily="34" charset="0"/>
                      </a:rPr>
                      <m:t> </m:t>
                    </m:r>
                  </m:oMath>
                </a14:m>
                <a:r>
                  <a:rPr lang="en-US" dirty="0">
                    <a:latin typeface="Arial" panose="020B0604020202020204" pitchFamily="34" charset="0"/>
                    <a:cs typeface="Arial" panose="020B0604020202020204" pitchFamily="34" charset="0"/>
                  </a:rPr>
                  <a:t>injection error from RCS1</a:t>
                </a:r>
                <a:endParaRPr lang="en-GB" dirty="0">
                  <a:latin typeface="Arial" panose="020B0604020202020204" pitchFamily="34" charset="0"/>
                  <a:cs typeface="Arial" panose="020B0604020202020204" pitchFamily="34" charset="0"/>
                </a:endParaRPr>
              </a:p>
            </p:txBody>
          </p:sp>
        </mc:Choice>
        <mc:Fallback xmlns="">
          <p:sp>
            <p:nvSpPr>
              <p:cNvPr id="9" name="TextBox 8">
                <a:extLst>
                  <a:ext uri="{FF2B5EF4-FFF2-40B4-BE49-F238E27FC236}">
                    <a16:creationId xmlns:a16="http://schemas.microsoft.com/office/drawing/2014/main" id="{DE858221-D044-3B76-FC50-B6627BFC44AC}"/>
                  </a:ext>
                </a:extLst>
              </p:cNvPr>
              <p:cNvSpPr txBox="1">
                <a:spLocks noRot="1" noChangeAspect="1" noMove="1" noResize="1" noEditPoints="1" noAdjustHandles="1" noChangeArrowheads="1" noChangeShapeType="1" noTextEdit="1"/>
              </p:cNvSpPr>
              <p:nvPr/>
            </p:nvSpPr>
            <p:spPr>
              <a:xfrm>
                <a:off x="595661" y="3429000"/>
                <a:ext cx="1752600" cy="946991"/>
              </a:xfrm>
              <a:prstGeom prst="rect">
                <a:avLst/>
              </a:prstGeom>
              <a:blipFill>
                <a:blip r:embed="rId3"/>
                <a:stretch>
                  <a:fillRect l="-3136" t="-3871" b="-6452"/>
                </a:stretch>
              </a:blipFill>
            </p:spPr>
            <p:txBody>
              <a:bodyPr/>
              <a:lstStyle/>
              <a:p>
                <a:r>
                  <a:rPr lang="en-GB">
                    <a:noFill/>
                  </a:rPr>
                  <a:t> </a:t>
                </a:r>
              </a:p>
            </p:txBody>
          </p:sp>
        </mc:Fallback>
      </mc:AlternateContent>
    </p:spTree>
    <p:extLst>
      <p:ext uri="{BB962C8B-B14F-4D97-AF65-F5344CB8AC3E}">
        <p14:creationId xmlns:p14="http://schemas.microsoft.com/office/powerpoint/2010/main" val="409404635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A52CB98F-D957-0949-94DE-EE155765E8D2}"/>
                  </a:ext>
                </a:extLst>
              </p:cNvPr>
              <p:cNvSpPr>
                <a:spLocks noGrp="1"/>
              </p:cNvSpPr>
              <p:nvPr>
                <p:ph idx="1"/>
              </p:nvPr>
            </p:nvSpPr>
            <p:spPr>
              <a:xfrm>
                <a:off x="838200" y="1825624"/>
                <a:ext cx="10515600" cy="4664539"/>
              </a:xfrm>
            </p:spPr>
            <p:txBody>
              <a:bodyPr>
                <a:normAutofit/>
              </a:bodyPr>
              <a:lstStyle/>
              <a:p>
                <a:r>
                  <a:rPr lang="en-US" dirty="0"/>
                  <a:t>Cavity feedback sufficiently mitigates beam loading with ½ gain margin</a:t>
                </a:r>
              </a:p>
              <a:p>
                <a:pPr lvl="1"/>
                <a:r>
                  <a:rPr lang="en-US" dirty="0"/>
                  <a:t>Klystron power clamping does not negatively affect the beam</a:t>
                </a:r>
              </a:p>
              <a:p>
                <a:r>
                  <a:rPr lang="en-US" dirty="0"/>
                  <a:t>Without cavity feedback</a:t>
                </a:r>
              </a:p>
              <a:p>
                <a:pPr lvl="1"/>
                <a:r>
                  <a:rPr lang="en-US" dirty="0"/>
                  <a:t>Adjustment of bias current to decaying beam current or</a:t>
                </a:r>
              </a:p>
              <a:p>
                <a:pPr lvl="1"/>
                <a:r>
                  <a:rPr lang="en-US" dirty="0"/>
                  <a:t>Phase error reset on transition between accelerators necessary</a:t>
                </a:r>
              </a:p>
              <a:p>
                <a:pPr lvl="1"/>
                <a:r>
                  <a:rPr lang="en-US" dirty="0"/>
                  <a:t>Remaining drift of centroid not optimal for collider</a:t>
                </a:r>
              </a:p>
              <a:p>
                <a:r>
                  <a:rPr lang="en-US" dirty="0"/>
                  <a:t>Beam phase distributed throughout ring (high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𝑄</m:t>
                        </m:r>
                      </m:e>
                      <m:sub>
                        <m:r>
                          <a:rPr lang="en-US" b="0" i="1" smtClean="0">
                            <a:latin typeface="Cambria Math" panose="02040503050406030204" pitchFamily="18" charset="0"/>
                          </a:rPr>
                          <m:t>𝑠</m:t>
                        </m:r>
                      </m:sub>
                    </m:sSub>
                  </m:oMath>
                </a14:m>
                <a:r>
                  <a:rPr lang="en-US" dirty="0"/>
                  <a:t>)</a:t>
                </a:r>
              </a:p>
              <a:p>
                <a:pPr lvl="1"/>
                <a:r>
                  <a:rPr lang="en-US" dirty="0"/>
                  <a:t>RCS2-4:</a:t>
                </a:r>
              </a:p>
              <a:p>
                <a:pPr lvl="2"/>
                <a:r>
                  <a:rPr lang="en-US" dirty="0" err="1"/>
                  <a:t>Optimisation</a:t>
                </a:r>
                <a:r>
                  <a:rPr lang="en-US" dirty="0"/>
                  <a:t> of gains based on oscillation amplitude and final offset</a:t>
                </a:r>
              </a:p>
              <a:p>
                <a:pPr lvl="2"/>
                <a:r>
                  <a:rPr lang="en-US" dirty="0"/>
                  <a:t>Proportional part damps rigid dipole oscillation</a:t>
                </a:r>
              </a:p>
              <a:p>
                <a:pPr lvl="2"/>
                <a:r>
                  <a:rPr lang="en-US" dirty="0"/>
                  <a:t>Integral part damps remaining DC offset</a:t>
                </a:r>
              </a:p>
              <a:p>
                <a:pPr lvl="2"/>
                <a:r>
                  <a:rPr lang="en-US" dirty="0"/>
                  <a:t>Phase loop necessary to retain beam stability in case of large random injection errors</a:t>
                </a:r>
              </a:p>
            </p:txBody>
          </p:sp>
        </mc:Choice>
        <mc:Fallback>
          <p:sp>
            <p:nvSpPr>
              <p:cNvPr id="2" name="Content Placeholder 1">
                <a:extLst>
                  <a:ext uri="{FF2B5EF4-FFF2-40B4-BE49-F238E27FC236}">
                    <a16:creationId xmlns:a16="http://schemas.microsoft.com/office/drawing/2014/main" id="{A52CB98F-D957-0949-94DE-EE155765E8D2}"/>
                  </a:ext>
                </a:extLst>
              </p:cNvPr>
              <p:cNvSpPr>
                <a:spLocks noGrp="1" noRot="1" noChangeAspect="1" noMove="1" noResize="1" noEditPoints="1" noAdjustHandles="1" noChangeArrowheads="1" noChangeShapeType="1" noTextEdit="1"/>
              </p:cNvSpPr>
              <p:nvPr>
                <p:ph idx="1"/>
              </p:nvPr>
            </p:nvSpPr>
            <p:spPr>
              <a:xfrm>
                <a:off x="838200" y="1825624"/>
                <a:ext cx="10515600" cy="4664539"/>
              </a:xfrm>
              <a:blipFill>
                <a:blip r:embed="rId2"/>
                <a:stretch>
                  <a:fillRect l="-812" t="-1697"/>
                </a:stretch>
              </a:blipFill>
            </p:spPr>
            <p:txBody>
              <a:bodyPr/>
              <a:lstStyle/>
              <a:p>
                <a:r>
                  <a:rPr lang="de-CH">
                    <a:noFill/>
                  </a:rPr>
                  <a:t> </a:t>
                </a:r>
              </a:p>
            </p:txBody>
          </p:sp>
        </mc:Fallback>
      </mc:AlternateContent>
      <p:sp>
        <p:nvSpPr>
          <p:cNvPr id="3" name="Title 2">
            <a:extLst>
              <a:ext uri="{FF2B5EF4-FFF2-40B4-BE49-F238E27FC236}">
                <a16:creationId xmlns:a16="http://schemas.microsoft.com/office/drawing/2014/main" id="{7A8E4AE9-DF38-BF2E-1133-33C79285275D}"/>
              </a:ext>
            </a:extLst>
          </p:cNvPr>
          <p:cNvSpPr>
            <a:spLocks noGrp="1"/>
          </p:cNvSpPr>
          <p:nvPr>
            <p:ph type="title"/>
          </p:nvPr>
        </p:nvSpPr>
        <p:spPr/>
        <p:txBody>
          <a:bodyPr/>
          <a:lstStyle/>
          <a:p>
            <a:r>
              <a:rPr lang="en-US" dirty="0"/>
              <a:t>Conclusion</a:t>
            </a:r>
            <a:endParaRPr lang="en-GB" dirty="0"/>
          </a:p>
        </p:txBody>
      </p:sp>
      <p:sp>
        <p:nvSpPr>
          <p:cNvPr id="4" name="Date Placeholder 3">
            <a:extLst>
              <a:ext uri="{FF2B5EF4-FFF2-40B4-BE49-F238E27FC236}">
                <a16:creationId xmlns:a16="http://schemas.microsoft.com/office/drawing/2014/main" id="{5FD2671C-9B75-68D9-E013-92B4281D925C}"/>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BF397350-0568-14EB-2226-C0BDF93FB2EA}"/>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0AE7B17E-B873-5EBB-FA0D-1FBE453A6417}"/>
              </a:ext>
            </a:extLst>
          </p:cNvPr>
          <p:cNvSpPr>
            <a:spLocks noGrp="1"/>
          </p:cNvSpPr>
          <p:nvPr>
            <p:ph type="sldNum" sz="quarter" idx="13"/>
          </p:nvPr>
        </p:nvSpPr>
        <p:spPr/>
        <p:txBody>
          <a:bodyPr/>
          <a:lstStyle/>
          <a:p>
            <a:fld id="{005C7FBA-D4E9-46CA-9321-3ADA2E368FCD}" type="slidenum">
              <a:rPr lang="en-GB" smtClean="0"/>
              <a:pPr/>
              <a:t>27</a:t>
            </a:fld>
            <a:endParaRPr lang="en-GB" dirty="0"/>
          </a:p>
        </p:txBody>
      </p:sp>
    </p:spTree>
    <p:extLst>
      <p:ext uri="{BB962C8B-B14F-4D97-AF65-F5344CB8AC3E}">
        <p14:creationId xmlns:p14="http://schemas.microsoft.com/office/powerpoint/2010/main" val="128859869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2">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2">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6" end="6"/>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7" end="7"/>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8" end="8"/>
                                            </p:tx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2">
                                            <p:txEl>
                                              <p:pRg st="9" end="9"/>
                                            </p:tx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2">
                                            <p:txEl>
                                              <p:pRg st="10" end="10"/>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2">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BA4D940-2251-0831-7E4E-300EBDDEFC7A}"/>
            </a:ext>
          </a:extLst>
        </p:cNvPr>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2" name="Content Placeholder 1">
                <a:extLst>
                  <a:ext uri="{FF2B5EF4-FFF2-40B4-BE49-F238E27FC236}">
                    <a16:creationId xmlns:a16="http://schemas.microsoft.com/office/drawing/2014/main" id="{254D1458-FBBD-5639-BC5D-55235F7ECBD9}"/>
                  </a:ext>
                </a:extLst>
              </p:cNvPr>
              <p:cNvSpPr>
                <a:spLocks noGrp="1"/>
              </p:cNvSpPr>
              <p:nvPr>
                <p:ph idx="1"/>
              </p:nvPr>
            </p:nvSpPr>
            <p:spPr>
              <a:xfrm>
                <a:off x="838200" y="1825624"/>
                <a:ext cx="10515600" cy="4664539"/>
              </a:xfrm>
            </p:spPr>
            <p:txBody>
              <a:bodyPr>
                <a:normAutofit/>
              </a:bodyPr>
              <a:lstStyle/>
              <a:p>
                <a:r>
                  <a:rPr lang="en-GB" dirty="0"/>
                  <a:t>Analyse stability of optimised values against different injection errors</a:t>
                </a:r>
              </a:p>
              <a:p>
                <a:r>
                  <a:rPr lang="en-GB" dirty="0" err="1"/>
                  <a:t>Reoptimisation</a:t>
                </a:r>
                <a:r>
                  <a:rPr lang="en-GB" dirty="0"/>
                  <a:t> of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panose="02040503050406030204" pitchFamily="18" charset="0"/>
                          </a:rPr>
                          <m:t>𝜑</m:t>
                        </m:r>
                      </m:e>
                      <m:sub>
                        <m:r>
                          <a:rPr lang="en-US" b="0" i="1" smtClean="0">
                            <a:latin typeface="Cambria Math" panose="02040503050406030204" pitchFamily="18" charset="0"/>
                          </a:rPr>
                          <m:t>𝑠</m:t>
                        </m:r>
                      </m:sub>
                    </m:sSub>
                  </m:oMath>
                </a14:m>
                <a:r>
                  <a:rPr lang="en-GB" dirty="0"/>
                  <a:t> using feedbacks with phase loops</a:t>
                </a:r>
              </a:p>
              <a:p>
                <a:pPr lvl="1"/>
                <a:r>
                  <a:rPr lang="en-GB" dirty="0"/>
                  <a:t>Might allow for lower count of cavities</a:t>
                </a:r>
              </a:p>
              <a:p>
                <a:r>
                  <a:rPr lang="en-GB" dirty="0"/>
                  <a:t>Lower order modes interaction with cavity loop [1]</a:t>
                </a:r>
              </a:p>
              <a:p>
                <a:r>
                  <a:rPr lang="en-GB" dirty="0"/>
                  <a:t>Model refinement</a:t>
                </a:r>
              </a:p>
              <a:p>
                <a:pPr lvl="1"/>
                <a:r>
                  <a:rPr lang="en-GB" dirty="0"/>
                  <a:t>Klystron saturation and bandwidth</a:t>
                </a:r>
              </a:p>
              <a:p>
                <a:pPr lvl="1"/>
                <a:r>
                  <a:rPr lang="en-GB" dirty="0"/>
                  <a:t>Tuner errors</a:t>
                </a:r>
              </a:p>
            </p:txBody>
          </p:sp>
        </mc:Choice>
        <mc:Fallback xmlns="">
          <p:sp>
            <p:nvSpPr>
              <p:cNvPr id="2" name="Content Placeholder 1">
                <a:extLst>
                  <a:ext uri="{FF2B5EF4-FFF2-40B4-BE49-F238E27FC236}">
                    <a16:creationId xmlns:a16="http://schemas.microsoft.com/office/drawing/2014/main" id="{254D1458-FBBD-5639-BC5D-55235F7ECBD9}"/>
                  </a:ext>
                </a:extLst>
              </p:cNvPr>
              <p:cNvSpPr>
                <a:spLocks noGrp="1" noRot="1" noChangeAspect="1" noMove="1" noResize="1" noEditPoints="1" noAdjustHandles="1" noChangeArrowheads="1" noChangeShapeType="1" noTextEdit="1"/>
              </p:cNvSpPr>
              <p:nvPr>
                <p:ph idx="1"/>
              </p:nvPr>
            </p:nvSpPr>
            <p:spPr>
              <a:xfrm>
                <a:off x="838200" y="1825624"/>
                <a:ext cx="10515600" cy="4664539"/>
              </a:xfrm>
              <a:blipFill>
                <a:blip r:embed="rId2"/>
                <a:stretch>
                  <a:fillRect l="-812" t="-1697"/>
                </a:stretch>
              </a:blipFill>
            </p:spPr>
            <p:txBody>
              <a:bodyPr/>
              <a:lstStyle/>
              <a:p>
                <a:r>
                  <a:rPr lang="en-GB">
                    <a:noFill/>
                  </a:rPr>
                  <a:t> </a:t>
                </a:r>
              </a:p>
            </p:txBody>
          </p:sp>
        </mc:Fallback>
      </mc:AlternateContent>
      <p:sp>
        <p:nvSpPr>
          <p:cNvPr id="3" name="Title 2">
            <a:extLst>
              <a:ext uri="{FF2B5EF4-FFF2-40B4-BE49-F238E27FC236}">
                <a16:creationId xmlns:a16="http://schemas.microsoft.com/office/drawing/2014/main" id="{2A7A430A-281B-85A2-FBFA-61F85A06A581}"/>
              </a:ext>
            </a:extLst>
          </p:cNvPr>
          <p:cNvSpPr>
            <a:spLocks noGrp="1"/>
          </p:cNvSpPr>
          <p:nvPr>
            <p:ph type="title"/>
          </p:nvPr>
        </p:nvSpPr>
        <p:spPr/>
        <p:txBody>
          <a:bodyPr/>
          <a:lstStyle/>
          <a:p>
            <a:r>
              <a:rPr lang="en-US" dirty="0"/>
              <a:t>Outlook</a:t>
            </a:r>
            <a:endParaRPr lang="en-GB" dirty="0"/>
          </a:p>
        </p:txBody>
      </p:sp>
      <p:sp>
        <p:nvSpPr>
          <p:cNvPr id="4" name="Date Placeholder 3">
            <a:extLst>
              <a:ext uri="{FF2B5EF4-FFF2-40B4-BE49-F238E27FC236}">
                <a16:creationId xmlns:a16="http://schemas.microsoft.com/office/drawing/2014/main" id="{19ED1255-8917-CE11-484B-DDC989022234}"/>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84A36396-24EC-57A8-86C6-D05E005CF768}"/>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5D1499D3-F407-3B34-F25F-C4372C61CCF1}"/>
              </a:ext>
            </a:extLst>
          </p:cNvPr>
          <p:cNvSpPr>
            <a:spLocks noGrp="1"/>
          </p:cNvSpPr>
          <p:nvPr>
            <p:ph type="sldNum" sz="quarter" idx="13"/>
          </p:nvPr>
        </p:nvSpPr>
        <p:spPr/>
        <p:txBody>
          <a:bodyPr/>
          <a:lstStyle/>
          <a:p>
            <a:fld id="{005C7FBA-D4E9-46CA-9321-3ADA2E368FCD}" type="slidenum">
              <a:rPr lang="en-GB" smtClean="0"/>
              <a:pPr/>
              <a:t>28</a:t>
            </a:fld>
            <a:endParaRPr lang="en-GB" dirty="0"/>
          </a:p>
        </p:txBody>
      </p:sp>
      <p:sp>
        <p:nvSpPr>
          <p:cNvPr id="7" name="TextBox 6">
            <a:extLst>
              <a:ext uri="{FF2B5EF4-FFF2-40B4-BE49-F238E27FC236}">
                <a16:creationId xmlns:a16="http://schemas.microsoft.com/office/drawing/2014/main" id="{9FA044CE-37E0-F8FB-F7D0-F49D56FC5503}"/>
              </a:ext>
            </a:extLst>
          </p:cNvPr>
          <p:cNvSpPr txBox="1"/>
          <p:nvPr/>
        </p:nvSpPr>
        <p:spPr>
          <a:xfrm>
            <a:off x="838200" y="6228554"/>
            <a:ext cx="11036410" cy="261610"/>
          </a:xfrm>
          <a:prstGeom prst="rect">
            <a:avLst/>
          </a:prstGeom>
          <a:noFill/>
        </p:spPr>
        <p:txBody>
          <a:bodyPr wrap="square" rtlCol="0">
            <a:spAutoFit/>
          </a:bodyPr>
          <a:lstStyle/>
          <a:p>
            <a:r>
              <a:rPr lang="en-US" sz="1100" dirty="0"/>
              <a:t>[1]: </a:t>
            </a:r>
            <a:r>
              <a:rPr lang="en-US" sz="1100" dirty="0">
                <a:sym typeface="Wingdings" panose="05000000000000000000" pitchFamily="2" charset="2"/>
                <a:hlinkClick r:id="rId3"/>
              </a:rPr>
              <a:t>https://journals.aps.org/prab/pdf/10.1103/PhysRevSTAB.10.052001</a:t>
            </a:r>
            <a:endParaRPr lang="en-GB" sz="1100" dirty="0"/>
          </a:p>
        </p:txBody>
      </p:sp>
    </p:spTree>
    <p:extLst>
      <p:ext uri="{BB962C8B-B14F-4D97-AF65-F5344CB8AC3E}">
        <p14:creationId xmlns:p14="http://schemas.microsoft.com/office/powerpoint/2010/main" val="37952834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
                                            <p:txEl>
                                              <p:pRg st="3" end="3"/>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2">
                                            <p:txEl>
                                              <p:pRg st="5" end="5"/>
                                            </p:txEl>
                                          </p:spTgt>
                                        </p:tgtEl>
                                        <p:attrNameLst>
                                          <p:attrName>style.visibility</p:attrName>
                                        </p:attrNameLst>
                                      </p:cBhvr>
                                      <p:to>
                                        <p:strVal val="visible"/>
                                      </p:to>
                                    </p:set>
                                  </p:childTnLst>
                                </p:cTn>
                              </p:par>
                              <p:par>
                                <p:cTn id="25" presetID="1" presetClass="entr" presetSubtype="0" fill="hold" grpId="0" nodeType="withEffect">
                                  <p:stCondLst>
                                    <p:cond delay="0"/>
                                  </p:stCondLst>
                                  <p:childTnLst>
                                    <p:set>
                                      <p:cBhvr>
                                        <p:cTn id="26" dur="1" fill="hold">
                                          <p:stCondLst>
                                            <p:cond delay="0"/>
                                          </p:stCondLst>
                                        </p:cTn>
                                        <p:tgtEl>
                                          <p:spTgt spid="2">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uiExpand="1" build="p"/>
      <p:bldP spid="7" grpId="0"/>
    </p:bld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bwMode="auto">
        <a:xfrm>
          <a:off x="0" y="0"/>
          <a:ext cx="0" cy="0"/>
          <a:chOff x="0" y="0"/>
          <a:chExt cx="0" cy="0"/>
        </a:xfrm>
      </p:grpSpPr>
      <p:sp>
        <p:nvSpPr>
          <p:cNvPr id="5" name="Fußzeilenplatzhalter 4"/>
          <p:cNvSpPr>
            <a:spLocks noGrp="1"/>
          </p:cNvSpPr>
          <p:nvPr>
            <p:ph type="ftr" sz="quarter" idx="11"/>
          </p:nvPr>
        </p:nvSpPr>
        <p:spPr bwMode="auto"/>
        <p:txBody>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0" lang="en-GB" sz="1200" b="0" i="0" u="none" strike="noStrike" kern="0" cap="none" spc="0" normalizeH="0" baseline="0" noProof="0">
                <a:ln>
                  <a:noFill/>
                </a:ln>
                <a:solidFill>
                  <a:prstClr val="black">
                    <a:lumMod val="75000"/>
                    <a:lumOff val="25000"/>
                  </a:prstClr>
                </a:solidFill>
                <a:effectLst/>
                <a:uLnTx/>
                <a:uFillTx/>
                <a:latin typeface="Arial Narrow"/>
                <a:cs typeface="Arial Narrow"/>
              </a:rPr>
              <a:t>RF cavity feedback for high-intensity counter-rotating beams in the proposed muon collider RCS chain | LLRF Topical Workshop 2026 | Leonard Thiele</a:t>
            </a:r>
            <a:endParaRPr kumimoji="0" lang="fr-FR" sz="1200" b="0" i="0" u="none" strike="noStrike" kern="0" cap="none" spc="0" normalizeH="0" baseline="0" noProof="0">
              <a:ln>
                <a:noFill/>
              </a:ln>
              <a:solidFill>
                <a:prstClr val="black">
                  <a:lumMod val="75000"/>
                  <a:lumOff val="25000"/>
                </a:prstClr>
              </a:solidFill>
              <a:effectLst/>
              <a:uLnTx/>
              <a:uFillTx/>
              <a:latin typeface="Arial Narrow"/>
              <a:cs typeface="Arial Narrow"/>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5">
            <a:extLst>
              <a:ext uri="{FF2B5EF4-FFF2-40B4-BE49-F238E27FC236}">
                <a16:creationId xmlns:a16="http://schemas.microsoft.com/office/drawing/2014/main" id="{74BCC40E-25C6-54B9-50C4-DC0796C0FB9A}"/>
              </a:ext>
            </a:extLst>
          </p:cNvPr>
          <p:cNvPicPr>
            <a:picLocks noGrp="1" noRot="1" noChangeAspect="1" noMove="1" noResize="1" noEditPoints="1" noAdjustHandles="1" noChangeArrowheads="1" noChangeShapeType="1" noCrop="1"/>
          </p:cNvPicPr>
          <p:nvPr>
            <p:ph idx="1"/>
          </p:nvPr>
        </p:nvPicPr>
        <p:blipFill>
          <a:blip r:embed="rId2">
            <a:extLst>
              <a:ext uri="{28A0092B-C50C-407E-A947-70E740481C1C}">
                <a14:useLocalDpi xmlns:a14="http://schemas.microsoft.com/office/drawing/2010/main" val="0"/>
              </a:ext>
            </a:extLst>
          </a:blip>
          <a:stretch>
            <a:fillRect/>
          </a:stretch>
        </p:blipFill>
        <p:spPr bwMode="auto">
          <a:xfrm>
            <a:off x="1299788" y="1845325"/>
            <a:ext cx="9520641" cy="5233338"/>
          </a:xfrm>
          <a:prstGeom prst="rect">
            <a:avLst/>
          </a:prstGeom>
        </p:spPr>
      </p:pic>
      <p:sp>
        <p:nvSpPr>
          <p:cNvPr id="3" name="Title 2">
            <a:extLst>
              <a:ext uri="{FF2B5EF4-FFF2-40B4-BE49-F238E27FC236}">
                <a16:creationId xmlns:a16="http://schemas.microsoft.com/office/drawing/2014/main" id="{32ABB25A-C08D-F8F1-9417-8D8A713DF0C5}"/>
              </a:ext>
            </a:extLst>
          </p:cNvPr>
          <p:cNvSpPr>
            <a:spLocks noGrp="1"/>
          </p:cNvSpPr>
          <p:nvPr>
            <p:ph type="title"/>
          </p:nvPr>
        </p:nvSpPr>
        <p:spPr/>
        <p:txBody>
          <a:bodyPr/>
          <a:lstStyle/>
          <a:p>
            <a:r>
              <a:rPr lang="en-US" dirty="0"/>
              <a:t>Phase Loop Schematic</a:t>
            </a:r>
            <a:endParaRPr lang="en-GB" dirty="0"/>
          </a:p>
        </p:txBody>
      </p:sp>
      <p:sp>
        <p:nvSpPr>
          <p:cNvPr id="2" name="Footer Placeholder 1">
            <a:extLst>
              <a:ext uri="{FF2B5EF4-FFF2-40B4-BE49-F238E27FC236}">
                <a16:creationId xmlns:a16="http://schemas.microsoft.com/office/drawing/2014/main" id="{D5BE7430-8559-60FA-51DF-96B297C7D118}"/>
              </a:ext>
            </a:extLst>
          </p:cNvPr>
          <p:cNvSpPr>
            <a:spLocks noGrp="1" noRot="1" noMove="1" noResize="1" noEditPoints="1" noAdjustHandles="1" noChangeArrowheads="1" noChangeShapeType="1"/>
          </p:cNvSpPr>
          <p:nvPr>
            <p:ph type="ftr" sz="quarter" idx="12"/>
          </p:nvPr>
        </p:nvSpPr>
        <p:spPr/>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pic>
        <p:nvPicPr>
          <p:cNvPr id="8" name="Picture 7">
            <a:extLst>
              <a:ext uri="{FF2B5EF4-FFF2-40B4-BE49-F238E27FC236}">
                <a16:creationId xmlns:a16="http://schemas.microsoft.com/office/drawing/2014/main" id="{6D4A7BA6-3651-F9BC-953C-C4FF4AA44BE5}"/>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1460500" y="1793797"/>
            <a:ext cx="9431712" cy="5284866"/>
          </a:xfrm>
          <a:prstGeom prst="rect">
            <a:avLst/>
          </a:prstGeom>
        </p:spPr>
      </p:pic>
      <p:sp>
        <p:nvSpPr>
          <p:cNvPr id="9" name="Date Placeholder 8">
            <a:extLst>
              <a:ext uri="{FF2B5EF4-FFF2-40B4-BE49-F238E27FC236}">
                <a16:creationId xmlns:a16="http://schemas.microsoft.com/office/drawing/2014/main" id="{DF897B8B-6142-0AB4-DE3C-E5B236F2AC8C}"/>
              </a:ext>
            </a:extLst>
          </p:cNvPr>
          <p:cNvSpPr>
            <a:spLocks noGrp="1"/>
          </p:cNvSpPr>
          <p:nvPr>
            <p:ph type="dt" sz="half" idx="11"/>
          </p:nvPr>
        </p:nvSpPr>
        <p:spPr/>
        <p:txBody>
          <a:bodyPr/>
          <a:lstStyle/>
          <a:p>
            <a:pPr>
              <a:defRPr/>
            </a:pPr>
            <a:r>
              <a:rPr lang="en-US"/>
              <a:t>13/10/2026</a:t>
            </a:r>
            <a:endParaRPr lang="en-GB"/>
          </a:p>
        </p:txBody>
      </p:sp>
      <p:sp>
        <p:nvSpPr>
          <p:cNvPr id="10" name="Slide Number Placeholder 9">
            <a:extLst>
              <a:ext uri="{FF2B5EF4-FFF2-40B4-BE49-F238E27FC236}">
                <a16:creationId xmlns:a16="http://schemas.microsoft.com/office/drawing/2014/main" id="{17D213BA-FAB8-5CB8-54F9-42D4A0753630}"/>
              </a:ext>
            </a:extLst>
          </p:cNvPr>
          <p:cNvSpPr>
            <a:spLocks noGrp="1"/>
          </p:cNvSpPr>
          <p:nvPr>
            <p:ph type="sldNum" sz="quarter" idx="13"/>
          </p:nvPr>
        </p:nvSpPr>
        <p:spPr/>
        <p:txBody>
          <a:bodyPr/>
          <a:lstStyle/>
          <a:p>
            <a:pPr>
              <a:defRPr/>
            </a:pPr>
            <a:fld id="{005C7FBA-D4E9-46CA-9321-3ADA2E368FCD}" type="slidenum">
              <a:rPr lang="en-GB" smtClean="0"/>
              <a:t>30</a:t>
            </a:fld>
            <a:endParaRPr lang="en-GB"/>
          </a:p>
        </p:txBody>
      </p:sp>
    </p:spTree>
    <p:extLst>
      <p:ext uri="{BB962C8B-B14F-4D97-AF65-F5344CB8AC3E}">
        <p14:creationId xmlns:p14="http://schemas.microsoft.com/office/powerpoint/2010/main" val="393238234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47B37DCB-2D3C-3198-569A-3A385DC4493A}"/>
              </a:ext>
            </a:extLst>
          </p:cNvPr>
          <p:cNvSpPr>
            <a:spLocks noGrp="1"/>
          </p:cNvSpPr>
          <p:nvPr>
            <p:ph type="title"/>
          </p:nvPr>
        </p:nvSpPr>
        <p:spPr/>
        <p:txBody>
          <a:bodyPr/>
          <a:lstStyle/>
          <a:p>
            <a:r>
              <a:rPr lang="en-US" dirty="0"/>
              <a:t>Parameter comparison to </a:t>
            </a:r>
            <a:br>
              <a:rPr lang="en-US" dirty="0"/>
            </a:br>
            <a:r>
              <a:rPr lang="en-US" dirty="0"/>
              <a:t>existing machines</a:t>
            </a:r>
            <a:endParaRPr lang="en-GB" dirty="0"/>
          </a:p>
        </p:txBody>
      </p:sp>
      <p:sp>
        <p:nvSpPr>
          <p:cNvPr id="4" name="Date Placeholder 3">
            <a:extLst>
              <a:ext uri="{FF2B5EF4-FFF2-40B4-BE49-F238E27FC236}">
                <a16:creationId xmlns:a16="http://schemas.microsoft.com/office/drawing/2014/main" id="{708F4852-00E1-C0B1-CBAB-80321B056645}"/>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3F862178-ED30-0B69-C146-ABD04D74F597}"/>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614A8033-89A0-43AB-4EE9-41E021D2145E}"/>
              </a:ext>
            </a:extLst>
          </p:cNvPr>
          <p:cNvSpPr>
            <a:spLocks noGrp="1"/>
          </p:cNvSpPr>
          <p:nvPr>
            <p:ph type="sldNum" sz="quarter" idx="13"/>
          </p:nvPr>
        </p:nvSpPr>
        <p:spPr/>
        <p:txBody>
          <a:bodyPr/>
          <a:lstStyle/>
          <a:p>
            <a:fld id="{005C7FBA-D4E9-46CA-9321-3ADA2E368FCD}" type="slidenum">
              <a:rPr lang="en-GB" smtClean="0"/>
              <a:pPr/>
              <a:t>31</a:t>
            </a:fld>
            <a:endParaRPr lang="en-GB" dirty="0"/>
          </a:p>
        </p:txBody>
      </p:sp>
      <mc:AlternateContent xmlns:mc="http://schemas.openxmlformats.org/markup-compatibility/2006" xmlns:a14="http://schemas.microsoft.com/office/drawing/2010/main">
        <mc:Choice Requires="a14">
          <p:graphicFrame>
            <p:nvGraphicFramePr>
              <p:cNvPr id="7" name="Table 6">
                <a:extLst>
                  <a:ext uri="{FF2B5EF4-FFF2-40B4-BE49-F238E27FC236}">
                    <a16:creationId xmlns:a16="http://schemas.microsoft.com/office/drawing/2014/main" id="{8BE9437B-F15E-AAB6-EB38-1C793675BDFF}"/>
                  </a:ext>
                </a:extLst>
              </p:cNvPr>
              <p:cNvGraphicFramePr>
                <a:graphicFrameLocks noGrp="1"/>
              </p:cNvGraphicFramePr>
              <p:nvPr>
                <p:extLst>
                  <p:ext uri="{D42A27DB-BD31-4B8C-83A1-F6EECF244321}">
                    <p14:modId xmlns:p14="http://schemas.microsoft.com/office/powerpoint/2010/main" val="1844051699"/>
                  </p:ext>
                </p:extLst>
              </p:nvPr>
            </p:nvGraphicFramePr>
            <p:xfrm>
              <a:off x="1195740" y="2501837"/>
              <a:ext cx="9800521" cy="2621280"/>
            </p:xfrm>
            <a:graphic>
              <a:graphicData uri="http://schemas.openxmlformats.org/drawingml/2006/table">
                <a:tbl>
                  <a:tblPr firstRow="1" bandRow="1">
                    <a:tableStyleId>{5C22544A-7EE6-4342-B048-85BDC9FD1C3A}</a:tableStyleId>
                  </a:tblPr>
                  <a:tblGrid>
                    <a:gridCol w="3506399">
                      <a:extLst>
                        <a:ext uri="{9D8B030D-6E8A-4147-A177-3AD203B41FA5}">
                          <a16:colId xmlns:a16="http://schemas.microsoft.com/office/drawing/2014/main" val="3038621333"/>
                        </a:ext>
                      </a:extLst>
                    </a:gridCol>
                    <a:gridCol w="1268273">
                      <a:extLst>
                        <a:ext uri="{9D8B030D-6E8A-4147-A177-3AD203B41FA5}">
                          <a16:colId xmlns:a16="http://schemas.microsoft.com/office/drawing/2014/main" val="1488215889"/>
                        </a:ext>
                      </a:extLst>
                    </a:gridCol>
                    <a:gridCol w="1255355">
                      <a:extLst>
                        <a:ext uri="{9D8B030D-6E8A-4147-A177-3AD203B41FA5}">
                          <a16:colId xmlns:a16="http://schemas.microsoft.com/office/drawing/2014/main" val="3232000867"/>
                        </a:ext>
                      </a:extLst>
                    </a:gridCol>
                    <a:gridCol w="1260784">
                      <a:extLst>
                        <a:ext uri="{9D8B030D-6E8A-4147-A177-3AD203B41FA5}">
                          <a16:colId xmlns:a16="http://schemas.microsoft.com/office/drawing/2014/main" val="83504281"/>
                        </a:ext>
                      </a:extLst>
                    </a:gridCol>
                    <a:gridCol w="1254855">
                      <a:extLst>
                        <a:ext uri="{9D8B030D-6E8A-4147-A177-3AD203B41FA5}">
                          <a16:colId xmlns:a16="http://schemas.microsoft.com/office/drawing/2014/main" val="145276349"/>
                        </a:ext>
                      </a:extLst>
                    </a:gridCol>
                    <a:gridCol w="1254855">
                      <a:extLst>
                        <a:ext uri="{9D8B030D-6E8A-4147-A177-3AD203B41FA5}">
                          <a16:colId xmlns:a16="http://schemas.microsoft.com/office/drawing/2014/main" val="1923334146"/>
                        </a:ext>
                      </a:extLst>
                    </a:gridCol>
                  </a:tblGrid>
                  <a:tr h="370840">
                    <a:tc>
                      <a:txBody>
                        <a:bodyPr/>
                        <a:lstStyle/>
                        <a:p>
                          <a:endParaRPr lang="de-CH" dirty="0">
                            <a:latin typeface="Arial" panose="020B0604020202020204" pitchFamily="34" charset="0"/>
                            <a:cs typeface="Arial" panose="020B0604020202020204" pitchFamily="34" charset="0"/>
                          </a:endParaRPr>
                        </a:p>
                      </a:txBody>
                      <a:tcPr/>
                    </a:tc>
                    <a:tc>
                      <a:txBody>
                        <a:bodyPr/>
                        <a:lstStyle/>
                        <a:p>
                          <a:pPr algn="ctr"/>
                          <a:r>
                            <a:rPr lang="de-CH" dirty="0">
                              <a:latin typeface="Arial" panose="020B0604020202020204" pitchFamily="34" charset="0"/>
                              <a:cs typeface="Arial" panose="020B0604020202020204" pitchFamily="34" charset="0"/>
                            </a:rPr>
                            <a:t>RCS </a:t>
                          </a:r>
                          <a:r>
                            <a:rPr lang="de-CH" dirty="0" err="1">
                              <a:latin typeface="Arial" panose="020B0604020202020204" pitchFamily="34" charset="0"/>
                              <a:cs typeface="Arial" panose="020B0604020202020204" pitchFamily="34" charset="0"/>
                            </a:rPr>
                            <a:t>chain</a:t>
                          </a:r>
                          <a:endParaRPr lang="de-CH" dirty="0">
                            <a:latin typeface="Arial" panose="020B0604020202020204" pitchFamily="34" charset="0"/>
                            <a:cs typeface="Arial" panose="020B0604020202020204" pitchFamily="34" charset="0"/>
                          </a:endParaRPr>
                        </a:p>
                      </a:txBody>
                      <a:tcPr/>
                    </a:tc>
                    <a:tc>
                      <a:txBody>
                        <a:bodyPr/>
                        <a:lstStyle/>
                        <a:p>
                          <a:pPr algn="ctr"/>
                          <a:r>
                            <a:rPr lang="de-CH" dirty="0">
                              <a:latin typeface="Arial" panose="020B0604020202020204" pitchFamily="34" charset="0"/>
                              <a:cs typeface="Arial" panose="020B0604020202020204" pitchFamily="34" charset="0"/>
                            </a:rPr>
                            <a:t>European</a:t>
                          </a:r>
                        </a:p>
                        <a:p>
                          <a:pPr algn="ctr"/>
                          <a:r>
                            <a:rPr lang="de-CH" dirty="0">
                              <a:latin typeface="Arial" panose="020B0604020202020204" pitchFamily="34" charset="0"/>
                              <a:cs typeface="Arial" panose="020B0604020202020204" pitchFamily="34" charset="0"/>
                            </a:rPr>
                            <a:t>XFEL</a:t>
                          </a:r>
                        </a:p>
                      </a:txBody>
                      <a:tcPr/>
                    </a:tc>
                    <a:tc>
                      <a:txBody>
                        <a:bodyPr/>
                        <a:lstStyle/>
                        <a:p>
                          <a:pPr algn="ctr"/>
                          <a:r>
                            <a:rPr lang="de-CH" dirty="0">
                              <a:latin typeface="Arial" panose="020B0604020202020204" pitchFamily="34" charset="0"/>
                              <a:cs typeface="Arial" panose="020B0604020202020204" pitchFamily="34" charset="0"/>
                            </a:rPr>
                            <a:t>LHC</a:t>
                          </a:r>
                        </a:p>
                      </a:txBody>
                      <a:tcPr/>
                    </a:tc>
                    <a:tc>
                      <a:txBody>
                        <a:bodyPr/>
                        <a:lstStyle/>
                        <a:p>
                          <a:pPr algn="ctr"/>
                          <a:r>
                            <a:rPr lang="de-CH" dirty="0">
                              <a:latin typeface="Arial" panose="020B0604020202020204" pitchFamily="34" charset="0"/>
                              <a:cs typeface="Arial" panose="020B0604020202020204" pitchFamily="34" charset="0"/>
                            </a:rPr>
                            <a:t>LEP2</a:t>
                          </a:r>
                        </a:p>
                      </a:txBody>
                      <a:tcPr/>
                    </a:tc>
                    <a:tc>
                      <a:txBody>
                        <a:bodyPr/>
                        <a:lstStyle/>
                        <a:p>
                          <a:pPr algn="ctr"/>
                          <a:r>
                            <a:rPr lang="de-CH" dirty="0">
                              <a:latin typeface="Arial" panose="020B0604020202020204" pitchFamily="34" charset="0"/>
                              <a:cs typeface="Arial" panose="020B0604020202020204" pitchFamily="34" charset="0"/>
                            </a:rPr>
                            <a:t>JPARC</a:t>
                          </a:r>
                        </a:p>
                        <a:p>
                          <a:pPr algn="ctr"/>
                          <a:r>
                            <a:rPr lang="de-CH" dirty="0">
                              <a:latin typeface="Arial" panose="020B0604020202020204" pitchFamily="34" charset="0"/>
                              <a:cs typeface="Arial" panose="020B0604020202020204" pitchFamily="34" charset="0"/>
                            </a:rPr>
                            <a:t>RCS</a:t>
                          </a:r>
                        </a:p>
                      </a:txBody>
                      <a:tcPr/>
                    </a:tc>
                    <a:extLst>
                      <a:ext uri="{0D108BD9-81ED-4DB2-BD59-A6C34878D82A}">
                        <a16:rowId xmlns:a16="http://schemas.microsoft.com/office/drawing/2014/main" val="1043203932"/>
                      </a:ext>
                    </a:extLst>
                  </a:tr>
                  <a:tr h="370840">
                    <a:tc>
                      <a:txBody>
                        <a:bodyPr/>
                        <a:lstStyle/>
                        <a:p>
                          <a:r>
                            <a:rPr lang="de-CH" sz="2000" dirty="0">
                              <a:latin typeface="Arial" panose="020B0604020202020204" pitchFamily="34" charset="0"/>
                              <a:cs typeface="Arial" panose="020B0604020202020204" pitchFamily="34" charset="0"/>
                            </a:rPr>
                            <a:t>Beam </a:t>
                          </a:r>
                          <a:r>
                            <a:rPr lang="de-CH" sz="2000" dirty="0" err="1">
                              <a:latin typeface="Arial" panose="020B0604020202020204" pitchFamily="34" charset="0"/>
                              <a:cs typeface="Arial" panose="020B0604020202020204" pitchFamily="34" charset="0"/>
                            </a:rPr>
                            <a:t>current</a:t>
                          </a:r>
                          <a:r>
                            <a:rPr lang="de-CH" sz="2000" dirty="0">
                              <a:latin typeface="Arial" panose="020B0604020202020204" pitchFamily="34" charset="0"/>
                              <a:cs typeface="Arial" panose="020B0604020202020204" pitchFamily="34" charset="0"/>
                            </a:rPr>
                            <a:t> [</a:t>
                          </a:r>
                          <a:r>
                            <a:rPr lang="de-CH" sz="2000" dirty="0">
                              <a:latin typeface="Cambria Math" panose="02040503050406030204" pitchFamily="18" charset="0"/>
                              <a:ea typeface="Cambria Math" panose="02040503050406030204" pitchFamily="18" charset="0"/>
                              <a:cs typeface="Arial" panose="020B0604020202020204" pitchFamily="34" charset="0"/>
                            </a:rPr>
                            <a:t>mA</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43 … 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580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6</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8000</a:t>
                          </a:r>
                        </a:p>
                      </a:txBody>
                      <a:tcPr/>
                    </a:tc>
                    <a:extLst>
                      <a:ext uri="{0D108BD9-81ED-4DB2-BD59-A6C34878D82A}">
                        <a16:rowId xmlns:a16="http://schemas.microsoft.com/office/drawing/2014/main" val="4223516587"/>
                      </a:ext>
                    </a:extLst>
                  </a:tr>
                  <a:tr h="370840">
                    <a:tc>
                      <a:txBody>
                        <a:bodyPr/>
                        <a:lstStyle/>
                        <a:p>
                          <a:r>
                            <a:rPr lang="de-CH" sz="2000" dirty="0" err="1">
                              <a:latin typeface="Arial" panose="020B0604020202020204" pitchFamily="34" charset="0"/>
                              <a:cs typeface="Arial" panose="020B0604020202020204" pitchFamily="34" charset="0"/>
                            </a:rPr>
                            <a:t>Acceleration</a:t>
                          </a:r>
                          <a:r>
                            <a:rPr lang="de-CH" sz="2000" dirty="0">
                              <a:latin typeface="Arial" panose="020B0604020202020204" pitchFamily="34" charset="0"/>
                              <a:cs typeface="Arial" panose="020B0604020202020204" pitchFamily="34" charset="0"/>
                            </a:rPr>
                            <a:t> time [</a:t>
                          </a:r>
                          <a:r>
                            <a:rPr lang="de-CH" sz="2000" dirty="0" err="1">
                              <a:latin typeface="Cambria Math" panose="02040503050406030204" pitchFamily="18" charset="0"/>
                              <a:ea typeface="Cambria Math" panose="02040503050406030204" pitchFamily="18" charset="0"/>
                              <a:cs typeface="Arial" panose="020B0604020202020204" pitchFamily="34" charset="0"/>
                            </a:rPr>
                            <a:t>ms</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0.34 … 6</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a:t>
                          </a:r>
                        </a:p>
                      </a:txBody>
                      <a:tcPr/>
                    </a:tc>
                    <a:tc>
                      <a:txBody>
                        <a:bodyPr/>
                        <a:lstStyle/>
                        <a:p>
                          <a:pPr algn="ctr"/>
                          <a:r>
                            <a:rPr lang="de-CH" sz="2000" dirty="0" err="1">
                              <a:latin typeface="Arial" panose="020B0604020202020204" pitchFamily="34" charset="0"/>
                              <a:ea typeface="Cambria Math" panose="02040503050406030204" pitchFamily="18" charset="0"/>
                              <a:cs typeface="Arial" panose="020B0604020202020204" pitchFamily="34" charset="0"/>
                            </a:rPr>
                            <a:t>long</a:t>
                          </a:r>
                          <a:endParaRPr lang="de-CH" sz="2000" dirty="0">
                            <a:latin typeface="Arial" panose="020B0604020202020204" pitchFamily="34" charset="0"/>
                            <a:ea typeface="Cambria Math" panose="02040503050406030204" pitchFamily="18" charset="0"/>
                            <a:cs typeface="Arial" panose="020B0604020202020204" pitchFamily="34" charset="0"/>
                          </a:endParaRP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20</a:t>
                          </a:r>
                        </a:p>
                      </a:txBody>
                      <a:tcPr/>
                    </a:tc>
                    <a:extLst>
                      <a:ext uri="{0D108BD9-81ED-4DB2-BD59-A6C34878D82A}">
                        <a16:rowId xmlns:a16="http://schemas.microsoft.com/office/drawing/2014/main" val="3834595272"/>
                      </a:ext>
                    </a:extLst>
                  </a:tr>
                  <a:tr h="370840">
                    <a:tc>
                      <a:txBody>
                        <a:bodyPr/>
                        <a:lstStyle/>
                        <a:p>
                          <a:r>
                            <a:rPr lang="de-CH" sz="2000" dirty="0" err="1">
                              <a:latin typeface="Arial" panose="020B0604020202020204" pitchFamily="34" charset="0"/>
                              <a:cs typeface="Arial" panose="020B0604020202020204" pitchFamily="34" charset="0"/>
                            </a:rPr>
                            <a:t>Installed</a:t>
                          </a:r>
                          <a:r>
                            <a:rPr lang="de-CH" sz="2000" dirty="0">
                              <a:latin typeface="Arial" panose="020B0604020202020204" pitchFamily="34" charset="0"/>
                              <a:cs typeface="Arial" panose="020B0604020202020204" pitchFamily="34" charset="0"/>
                            </a:rPr>
                            <a:t> RF </a:t>
                          </a:r>
                          <a:r>
                            <a:rPr lang="de-CH" sz="2000" dirty="0" err="1">
                              <a:latin typeface="Arial" panose="020B0604020202020204" pitchFamily="34" charset="0"/>
                              <a:cs typeface="Arial" panose="020B0604020202020204" pitchFamily="34" charset="0"/>
                            </a:rPr>
                            <a:t>voltage</a:t>
                          </a:r>
                          <a:r>
                            <a:rPr lang="de-CH" sz="2000" dirty="0">
                              <a:latin typeface="Arial" panose="020B0604020202020204" pitchFamily="34" charset="0"/>
                              <a:cs typeface="Arial" panose="020B0604020202020204" pitchFamily="34" charset="0"/>
                            </a:rPr>
                            <a:t> [GV]</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15…90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20</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
                                <m:r>
                                  <a:rPr lang="en-US" sz="2000" b="0" i="1" smtClean="0">
                                    <a:latin typeface="Cambria Math" panose="02040503050406030204" pitchFamily="18" charset="0"/>
                                    <a:ea typeface="Cambria Math" panose="02040503050406030204" pitchFamily="18" charset="0"/>
                                    <a:cs typeface="Arial" panose="020B0604020202020204" pitchFamily="34" charset="0"/>
                                  </a:rPr>
                                  <m:t>≈0.006</m:t>
                                </m:r>
                              </m:oMath>
                            </m:oMathPara>
                          </a14:m>
                          <a:endParaRPr lang="de-CH" sz="2000" dirty="0">
                            <a:latin typeface="Cambria Math" panose="02040503050406030204" pitchFamily="18" charset="0"/>
                            <a:ea typeface="Cambria Math" panose="02040503050406030204" pitchFamily="18" charset="0"/>
                            <a:cs typeface="Arial" panose="020B0604020202020204" pitchFamily="34" charset="0"/>
                          </a:endParaRP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0.0004</a:t>
                          </a:r>
                        </a:p>
                      </a:txBody>
                      <a:tcPr/>
                    </a:tc>
                    <a:extLst>
                      <a:ext uri="{0D108BD9-81ED-4DB2-BD59-A6C34878D82A}">
                        <a16:rowId xmlns:a16="http://schemas.microsoft.com/office/drawing/2014/main" val="538818809"/>
                      </a:ext>
                    </a:extLst>
                  </a:tr>
                  <a:tr h="370840">
                    <a:tc>
                      <a:txBody>
                        <a:bodyPr/>
                        <a:lstStyle/>
                        <a:p>
                          <a:r>
                            <a:rPr lang="de-CH" sz="2000" dirty="0" err="1">
                              <a:latin typeface="Arial" panose="020B0604020202020204" pitchFamily="34" charset="0"/>
                              <a:cs typeface="Arial" panose="020B0604020202020204" pitchFamily="34" charset="0"/>
                            </a:rPr>
                            <a:t>Bunch</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length</a:t>
                          </a:r>
                          <a:r>
                            <a:rPr lang="de-CH" sz="2000" dirty="0">
                              <a:latin typeface="Arial" panose="020B0604020202020204" pitchFamily="34" charset="0"/>
                              <a:cs typeface="Arial" panose="020B0604020202020204" pitchFamily="34" charset="0"/>
                            </a:rPr>
                            <a:t> [</a:t>
                          </a:r>
                          <a:r>
                            <a:rPr lang="de-CH" sz="2000" dirty="0">
                              <a:latin typeface="Cambria Math" panose="02040503050406030204" pitchFamily="18" charset="0"/>
                              <a:ea typeface="Cambria Math" panose="02040503050406030204" pitchFamily="18" charset="0"/>
                              <a:cs typeface="Arial" panose="020B0604020202020204" pitchFamily="34" charset="0"/>
                            </a:rPr>
                            <a:t>ps</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31 … 10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375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150000</a:t>
                          </a:r>
                        </a:p>
                      </a:txBody>
                      <a:tcPr/>
                    </a:tc>
                    <a:extLst>
                      <a:ext uri="{0D108BD9-81ED-4DB2-BD59-A6C34878D82A}">
                        <a16:rowId xmlns:a16="http://schemas.microsoft.com/office/drawing/2014/main" val="4140990744"/>
                      </a:ext>
                    </a:extLst>
                  </a:tr>
                  <a:tr h="175323">
                    <a:tc>
                      <a:txBody>
                        <a:bodyPr/>
                        <a:lstStyle/>
                        <a:p>
                          <a:r>
                            <a:rPr lang="de-CH" sz="2000" dirty="0" err="1">
                              <a:latin typeface="Arial" panose="020B0604020202020204" pitchFamily="34" charset="0"/>
                              <a:cs typeface="Arial" panose="020B0604020202020204" pitchFamily="34" charset="0"/>
                            </a:rPr>
                            <a:t>Bucket</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filling</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factor</a:t>
                          </a:r>
                          <a:endParaRPr lang="de-CH" sz="2000" dirty="0">
                            <a:latin typeface="Arial" panose="020B0604020202020204" pitchFamily="34" charset="0"/>
                            <a:cs typeface="Arial" panose="020B0604020202020204" pitchFamily="34" charset="0"/>
                          </a:endParaRP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0.05…0.2</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CH" sz="2000" dirty="0">
                              <a:latin typeface="Cambria Math" panose="02040503050406030204" pitchFamily="18" charset="0"/>
                              <a:ea typeface="Cambria Math" panose="02040503050406030204" pitchFamily="18" charset="0"/>
                              <a:cs typeface="Arial" panose="020B0604020202020204" pitchFamily="34" charset="0"/>
                            </a:rPr>
                            <a:t>0.35…0.7</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0.05…0.1</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0.5</a:t>
                          </a:r>
                        </a:p>
                      </a:txBody>
                      <a:tcPr/>
                    </a:tc>
                    <a:extLst>
                      <a:ext uri="{0D108BD9-81ED-4DB2-BD59-A6C34878D82A}">
                        <a16:rowId xmlns:a16="http://schemas.microsoft.com/office/drawing/2014/main" val="1809952420"/>
                      </a:ext>
                    </a:extLst>
                  </a:tr>
                </a:tbl>
              </a:graphicData>
            </a:graphic>
          </p:graphicFrame>
        </mc:Choice>
        <mc:Fallback xmlns="">
          <p:graphicFrame>
            <p:nvGraphicFramePr>
              <p:cNvPr id="7" name="Table 6">
                <a:extLst>
                  <a:ext uri="{FF2B5EF4-FFF2-40B4-BE49-F238E27FC236}">
                    <a16:creationId xmlns:a16="http://schemas.microsoft.com/office/drawing/2014/main" id="{8BE9437B-F15E-AAB6-EB38-1C793675BDFF}"/>
                  </a:ext>
                </a:extLst>
              </p:cNvPr>
              <p:cNvGraphicFramePr>
                <a:graphicFrameLocks noGrp="1"/>
              </p:cNvGraphicFramePr>
              <p:nvPr>
                <p:extLst>
                  <p:ext uri="{D42A27DB-BD31-4B8C-83A1-F6EECF244321}">
                    <p14:modId xmlns:p14="http://schemas.microsoft.com/office/powerpoint/2010/main" val="1844051699"/>
                  </p:ext>
                </p:extLst>
              </p:nvPr>
            </p:nvGraphicFramePr>
            <p:xfrm>
              <a:off x="1195740" y="2501837"/>
              <a:ext cx="9800521" cy="2621280"/>
            </p:xfrm>
            <a:graphic>
              <a:graphicData uri="http://schemas.openxmlformats.org/drawingml/2006/table">
                <a:tbl>
                  <a:tblPr firstRow="1" bandRow="1">
                    <a:tableStyleId>{5C22544A-7EE6-4342-B048-85BDC9FD1C3A}</a:tableStyleId>
                  </a:tblPr>
                  <a:tblGrid>
                    <a:gridCol w="3506399">
                      <a:extLst>
                        <a:ext uri="{9D8B030D-6E8A-4147-A177-3AD203B41FA5}">
                          <a16:colId xmlns:a16="http://schemas.microsoft.com/office/drawing/2014/main" val="3038621333"/>
                        </a:ext>
                      </a:extLst>
                    </a:gridCol>
                    <a:gridCol w="1268273">
                      <a:extLst>
                        <a:ext uri="{9D8B030D-6E8A-4147-A177-3AD203B41FA5}">
                          <a16:colId xmlns:a16="http://schemas.microsoft.com/office/drawing/2014/main" val="1488215889"/>
                        </a:ext>
                      </a:extLst>
                    </a:gridCol>
                    <a:gridCol w="1255355">
                      <a:extLst>
                        <a:ext uri="{9D8B030D-6E8A-4147-A177-3AD203B41FA5}">
                          <a16:colId xmlns:a16="http://schemas.microsoft.com/office/drawing/2014/main" val="3232000867"/>
                        </a:ext>
                      </a:extLst>
                    </a:gridCol>
                    <a:gridCol w="1260784">
                      <a:extLst>
                        <a:ext uri="{9D8B030D-6E8A-4147-A177-3AD203B41FA5}">
                          <a16:colId xmlns:a16="http://schemas.microsoft.com/office/drawing/2014/main" val="83504281"/>
                        </a:ext>
                      </a:extLst>
                    </a:gridCol>
                    <a:gridCol w="1254855">
                      <a:extLst>
                        <a:ext uri="{9D8B030D-6E8A-4147-A177-3AD203B41FA5}">
                          <a16:colId xmlns:a16="http://schemas.microsoft.com/office/drawing/2014/main" val="145276349"/>
                        </a:ext>
                      </a:extLst>
                    </a:gridCol>
                    <a:gridCol w="1254855">
                      <a:extLst>
                        <a:ext uri="{9D8B030D-6E8A-4147-A177-3AD203B41FA5}">
                          <a16:colId xmlns:a16="http://schemas.microsoft.com/office/drawing/2014/main" val="1923334146"/>
                        </a:ext>
                      </a:extLst>
                    </a:gridCol>
                  </a:tblGrid>
                  <a:tr h="640080">
                    <a:tc>
                      <a:txBody>
                        <a:bodyPr/>
                        <a:lstStyle/>
                        <a:p>
                          <a:endParaRPr lang="de-CH" dirty="0">
                            <a:latin typeface="Arial" panose="020B0604020202020204" pitchFamily="34" charset="0"/>
                            <a:cs typeface="Arial" panose="020B0604020202020204" pitchFamily="34" charset="0"/>
                          </a:endParaRPr>
                        </a:p>
                      </a:txBody>
                      <a:tcPr/>
                    </a:tc>
                    <a:tc>
                      <a:txBody>
                        <a:bodyPr/>
                        <a:lstStyle/>
                        <a:p>
                          <a:pPr algn="ctr"/>
                          <a:r>
                            <a:rPr lang="de-CH" dirty="0">
                              <a:latin typeface="Arial" panose="020B0604020202020204" pitchFamily="34" charset="0"/>
                              <a:cs typeface="Arial" panose="020B0604020202020204" pitchFamily="34" charset="0"/>
                            </a:rPr>
                            <a:t>RCS </a:t>
                          </a:r>
                          <a:r>
                            <a:rPr lang="de-CH" dirty="0" err="1">
                              <a:latin typeface="Arial" panose="020B0604020202020204" pitchFamily="34" charset="0"/>
                              <a:cs typeface="Arial" panose="020B0604020202020204" pitchFamily="34" charset="0"/>
                            </a:rPr>
                            <a:t>chain</a:t>
                          </a:r>
                          <a:endParaRPr lang="de-CH" dirty="0">
                            <a:latin typeface="Arial" panose="020B0604020202020204" pitchFamily="34" charset="0"/>
                            <a:cs typeface="Arial" panose="020B0604020202020204" pitchFamily="34" charset="0"/>
                          </a:endParaRPr>
                        </a:p>
                      </a:txBody>
                      <a:tcPr/>
                    </a:tc>
                    <a:tc>
                      <a:txBody>
                        <a:bodyPr/>
                        <a:lstStyle/>
                        <a:p>
                          <a:pPr algn="ctr"/>
                          <a:r>
                            <a:rPr lang="de-CH" dirty="0">
                              <a:latin typeface="Arial" panose="020B0604020202020204" pitchFamily="34" charset="0"/>
                              <a:cs typeface="Arial" panose="020B0604020202020204" pitchFamily="34" charset="0"/>
                            </a:rPr>
                            <a:t>European</a:t>
                          </a:r>
                        </a:p>
                        <a:p>
                          <a:pPr algn="ctr"/>
                          <a:r>
                            <a:rPr lang="de-CH" dirty="0">
                              <a:latin typeface="Arial" panose="020B0604020202020204" pitchFamily="34" charset="0"/>
                              <a:cs typeface="Arial" panose="020B0604020202020204" pitchFamily="34" charset="0"/>
                            </a:rPr>
                            <a:t>XFEL</a:t>
                          </a:r>
                        </a:p>
                      </a:txBody>
                      <a:tcPr/>
                    </a:tc>
                    <a:tc>
                      <a:txBody>
                        <a:bodyPr/>
                        <a:lstStyle/>
                        <a:p>
                          <a:pPr algn="ctr"/>
                          <a:r>
                            <a:rPr lang="de-CH" dirty="0">
                              <a:latin typeface="Arial" panose="020B0604020202020204" pitchFamily="34" charset="0"/>
                              <a:cs typeface="Arial" panose="020B0604020202020204" pitchFamily="34" charset="0"/>
                            </a:rPr>
                            <a:t>LHC</a:t>
                          </a:r>
                        </a:p>
                      </a:txBody>
                      <a:tcPr/>
                    </a:tc>
                    <a:tc>
                      <a:txBody>
                        <a:bodyPr/>
                        <a:lstStyle/>
                        <a:p>
                          <a:pPr algn="ctr"/>
                          <a:r>
                            <a:rPr lang="de-CH" dirty="0">
                              <a:latin typeface="Arial" panose="020B0604020202020204" pitchFamily="34" charset="0"/>
                              <a:cs typeface="Arial" panose="020B0604020202020204" pitchFamily="34" charset="0"/>
                            </a:rPr>
                            <a:t>LEP2</a:t>
                          </a:r>
                        </a:p>
                      </a:txBody>
                      <a:tcPr/>
                    </a:tc>
                    <a:tc>
                      <a:txBody>
                        <a:bodyPr/>
                        <a:lstStyle/>
                        <a:p>
                          <a:pPr algn="ctr"/>
                          <a:r>
                            <a:rPr lang="de-CH" dirty="0">
                              <a:latin typeface="Arial" panose="020B0604020202020204" pitchFamily="34" charset="0"/>
                              <a:cs typeface="Arial" panose="020B0604020202020204" pitchFamily="34" charset="0"/>
                            </a:rPr>
                            <a:t>JPARC</a:t>
                          </a:r>
                        </a:p>
                        <a:p>
                          <a:pPr algn="ctr"/>
                          <a:r>
                            <a:rPr lang="de-CH" dirty="0">
                              <a:latin typeface="Arial" panose="020B0604020202020204" pitchFamily="34" charset="0"/>
                              <a:cs typeface="Arial" panose="020B0604020202020204" pitchFamily="34" charset="0"/>
                            </a:rPr>
                            <a:t>RCS</a:t>
                          </a:r>
                        </a:p>
                      </a:txBody>
                      <a:tcPr/>
                    </a:tc>
                    <a:extLst>
                      <a:ext uri="{0D108BD9-81ED-4DB2-BD59-A6C34878D82A}">
                        <a16:rowId xmlns:a16="http://schemas.microsoft.com/office/drawing/2014/main" val="1043203932"/>
                      </a:ext>
                    </a:extLst>
                  </a:tr>
                  <a:tr h="396240">
                    <a:tc>
                      <a:txBody>
                        <a:bodyPr/>
                        <a:lstStyle/>
                        <a:p>
                          <a:r>
                            <a:rPr lang="de-CH" sz="2000" dirty="0">
                              <a:latin typeface="Arial" panose="020B0604020202020204" pitchFamily="34" charset="0"/>
                              <a:cs typeface="Arial" panose="020B0604020202020204" pitchFamily="34" charset="0"/>
                            </a:rPr>
                            <a:t>Beam </a:t>
                          </a:r>
                          <a:r>
                            <a:rPr lang="de-CH" sz="2000" dirty="0" err="1">
                              <a:latin typeface="Arial" panose="020B0604020202020204" pitchFamily="34" charset="0"/>
                              <a:cs typeface="Arial" panose="020B0604020202020204" pitchFamily="34" charset="0"/>
                            </a:rPr>
                            <a:t>current</a:t>
                          </a:r>
                          <a:r>
                            <a:rPr lang="de-CH" sz="2000" dirty="0">
                              <a:latin typeface="Arial" panose="020B0604020202020204" pitchFamily="34" charset="0"/>
                              <a:cs typeface="Arial" panose="020B0604020202020204" pitchFamily="34" charset="0"/>
                            </a:rPr>
                            <a:t> [</a:t>
                          </a:r>
                          <a:r>
                            <a:rPr lang="de-CH" sz="2000" dirty="0">
                              <a:latin typeface="Cambria Math" panose="02040503050406030204" pitchFamily="18" charset="0"/>
                              <a:ea typeface="Cambria Math" panose="02040503050406030204" pitchFamily="18" charset="0"/>
                              <a:cs typeface="Arial" panose="020B0604020202020204" pitchFamily="34" charset="0"/>
                            </a:rPr>
                            <a:t>mA</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43 … 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580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6</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8000</a:t>
                          </a:r>
                        </a:p>
                      </a:txBody>
                      <a:tcPr/>
                    </a:tc>
                    <a:extLst>
                      <a:ext uri="{0D108BD9-81ED-4DB2-BD59-A6C34878D82A}">
                        <a16:rowId xmlns:a16="http://schemas.microsoft.com/office/drawing/2014/main" val="4223516587"/>
                      </a:ext>
                    </a:extLst>
                  </a:tr>
                  <a:tr h="396240">
                    <a:tc>
                      <a:txBody>
                        <a:bodyPr/>
                        <a:lstStyle/>
                        <a:p>
                          <a:r>
                            <a:rPr lang="de-CH" sz="2000" dirty="0" err="1">
                              <a:latin typeface="Arial" panose="020B0604020202020204" pitchFamily="34" charset="0"/>
                              <a:cs typeface="Arial" panose="020B0604020202020204" pitchFamily="34" charset="0"/>
                            </a:rPr>
                            <a:t>Acceleration</a:t>
                          </a:r>
                          <a:r>
                            <a:rPr lang="de-CH" sz="2000" dirty="0">
                              <a:latin typeface="Arial" panose="020B0604020202020204" pitchFamily="34" charset="0"/>
                              <a:cs typeface="Arial" panose="020B0604020202020204" pitchFamily="34" charset="0"/>
                            </a:rPr>
                            <a:t> time [</a:t>
                          </a:r>
                          <a:r>
                            <a:rPr lang="de-CH" sz="2000" dirty="0" err="1">
                              <a:latin typeface="Cambria Math" panose="02040503050406030204" pitchFamily="18" charset="0"/>
                              <a:ea typeface="Cambria Math" panose="02040503050406030204" pitchFamily="18" charset="0"/>
                              <a:cs typeface="Arial" panose="020B0604020202020204" pitchFamily="34" charset="0"/>
                            </a:rPr>
                            <a:t>ms</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0.34 … 6</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a:t>
                          </a:r>
                        </a:p>
                      </a:txBody>
                      <a:tcPr/>
                    </a:tc>
                    <a:tc>
                      <a:txBody>
                        <a:bodyPr/>
                        <a:lstStyle/>
                        <a:p>
                          <a:pPr algn="ctr"/>
                          <a:r>
                            <a:rPr lang="de-CH" sz="2000" dirty="0" err="1">
                              <a:latin typeface="Arial" panose="020B0604020202020204" pitchFamily="34" charset="0"/>
                              <a:ea typeface="Cambria Math" panose="02040503050406030204" pitchFamily="18" charset="0"/>
                              <a:cs typeface="Arial" panose="020B0604020202020204" pitchFamily="34" charset="0"/>
                            </a:rPr>
                            <a:t>long</a:t>
                          </a:r>
                          <a:endParaRPr lang="de-CH" sz="2000" dirty="0">
                            <a:latin typeface="Arial" panose="020B0604020202020204" pitchFamily="34" charset="0"/>
                            <a:ea typeface="Cambria Math" panose="02040503050406030204" pitchFamily="18" charset="0"/>
                            <a:cs typeface="Arial" panose="020B0604020202020204" pitchFamily="34" charset="0"/>
                          </a:endParaRP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20</a:t>
                          </a:r>
                        </a:p>
                      </a:txBody>
                      <a:tcPr/>
                    </a:tc>
                    <a:extLst>
                      <a:ext uri="{0D108BD9-81ED-4DB2-BD59-A6C34878D82A}">
                        <a16:rowId xmlns:a16="http://schemas.microsoft.com/office/drawing/2014/main" val="3834595272"/>
                      </a:ext>
                    </a:extLst>
                  </a:tr>
                  <a:tr h="396240">
                    <a:tc>
                      <a:txBody>
                        <a:bodyPr/>
                        <a:lstStyle/>
                        <a:p>
                          <a:r>
                            <a:rPr lang="de-CH" sz="2000" dirty="0" err="1">
                              <a:latin typeface="Arial" panose="020B0604020202020204" pitchFamily="34" charset="0"/>
                              <a:cs typeface="Arial" panose="020B0604020202020204" pitchFamily="34" charset="0"/>
                            </a:rPr>
                            <a:t>Installed</a:t>
                          </a:r>
                          <a:r>
                            <a:rPr lang="de-CH" sz="2000" dirty="0">
                              <a:latin typeface="Arial" panose="020B0604020202020204" pitchFamily="34" charset="0"/>
                              <a:cs typeface="Arial" panose="020B0604020202020204" pitchFamily="34" charset="0"/>
                            </a:rPr>
                            <a:t> RF </a:t>
                          </a:r>
                          <a:r>
                            <a:rPr lang="de-CH" sz="2000" dirty="0" err="1">
                              <a:latin typeface="Arial" panose="020B0604020202020204" pitchFamily="34" charset="0"/>
                              <a:cs typeface="Arial" panose="020B0604020202020204" pitchFamily="34" charset="0"/>
                            </a:rPr>
                            <a:t>voltage</a:t>
                          </a:r>
                          <a:r>
                            <a:rPr lang="de-CH" sz="2000" dirty="0">
                              <a:latin typeface="Arial" panose="020B0604020202020204" pitchFamily="34" charset="0"/>
                              <a:cs typeface="Arial" panose="020B0604020202020204" pitchFamily="34" charset="0"/>
                            </a:rPr>
                            <a:t> [GV]</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15…90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20</a:t>
                          </a:r>
                        </a:p>
                      </a:txBody>
                      <a:tcPr/>
                    </a:tc>
                    <a:tc>
                      <a:txBody>
                        <a:bodyPr/>
                        <a:lstStyle/>
                        <a:p>
                          <a:endParaRPr lang="en-US"/>
                        </a:p>
                      </a:txBody>
                      <a:tcPr>
                        <a:blipFill>
                          <a:blip r:embed="rId2"/>
                          <a:stretch>
                            <a:fillRect l="-478261" t="-370769" r="-201449" b="-227692"/>
                          </a:stretch>
                        </a:blipFill>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0.0004</a:t>
                          </a:r>
                        </a:p>
                      </a:txBody>
                      <a:tcPr/>
                    </a:tc>
                    <a:extLst>
                      <a:ext uri="{0D108BD9-81ED-4DB2-BD59-A6C34878D82A}">
                        <a16:rowId xmlns:a16="http://schemas.microsoft.com/office/drawing/2014/main" val="538818809"/>
                      </a:ext>
                    </a:extLst>
                  </a:tr>
                  <a:tr h="396240">
                    <a:tc>
                      <a:txBody>
                        <a:bodyPr/>
                        <a:lstStyle/>
                        <a:p>
                          <a:r>
                            <a:rPr lang="de-CH" sz="2000" dirty="0" err="1">
                              <a:latin typeface="Arial" panose="020B0604020202020204" pitchFamily="34" charset="0"/>
                              <a:cs typeface="Arial" panose="020B0604020202020204" pitchFamily="34" charset="0"/>
                            </a:rPr>
                            <a:t>Bunch</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length</a:t>
                          </a:r>
                          <a:r>
                            <a:rPr lang="de-CH" sz="2000" dirty="0">
                              <a:latin typeface="Arial" panose="020B0604020202020204" pitchFamily="34" charset="0"/>
                              <a:cs typeface="Arial" panose="020B0604020202020204" pitchFamily="34" charset="0"/>
                            </a:rPr>
                            <a:t> [</a:t>
                          </a:r>
                          <a:r>
                            <a:rPr lang="de-CH" sz="2000" dirty="0">
                              <a:latin typeface="Cambria Math" panose="02040503050406030204" pitchFamily="18" charset="0"/>
                              <a:ea typeface="Cambria Math" panose="02040503050406030204" pitchFamily="18" charset="0"/>
                              <a:cs typeface="Arial" panose="020B0604020202020204" pitchFamily="34" charset="0"/>
                            </a:rPr>
                            <a:t>ps</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31 … 10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375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150000</a:t>
                          </a:r>
                        </a:p>
                      </a:txBody>
                      <a:tcPr/>
                    </a:tc>
                    <a:extLst>
                      <a:ext uri="{0D108BD9-81ED-4DB2-BD59-A6C34878D82A}">
                        <a16:rowId xmlns:a16="http://schemas.microsoft.com/office/drawing/2014/main" val="4140990744"/>
                      </a:ext>
                    </a:extLst>
                  </a:tr>
                  <a:tr h="396240">
                    <a:tc>
                      <a:txBody>
                        <a:bodyPr/>
                        <a:lstStyle/>
                        <a:p>
                          <a:r>
                            <a:rPr lang="de-CH" sz="2000" dirty="0" err="1">
                              <a:latin typeface="Arial" panose="020B0604020202020204" pitchFamily="34" charset="0"/>
                              <a:cs typeface="Arial" panose="020B0604020202020204" pitchFamily="34" charset="0"/>
                            </a:rPr>
                            <a:t>Bucket</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filling</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factor</a:t>
                          </a:r>
                          <a:endParaRPr lang="de-CH" sz="2000" dirty="0">
                            <a:latin typeface="Arial" panose="020B0604020202020204" pitchFamily="34" charset="0"/>
                            <a:cs typeface="Arial" panose="020B0604020202020204" pitchFamily="34" charset="0"/>
                          </a:endParaRP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0.05…0.2</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a:t>
                          </a: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e-CH" sz="2000" dirty="0">
                              <a:latin typeface="Cambria Math" panose="02040503050406030204" pitchFamily="18" charset="0"/>
                              <a:ea typeface="Cambria Math" panose="02040503050406030204" pitchFamily="18" charset="0"/>
                              <a:cs typeface="Arial" panose="020B0604020202020204" pitchFamily="34" charset="0"/>
                            </a:rPr>
                            <a:t>0.35…0.7</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0.05…0.1</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0.5</a:t>
                          </a:r>
                        </a:p>
                      </a:txBody>
                      <a:tcPr/>
                    </a:tc>
                    <a:extLst>
                      <a:ext uri="{0D108BD9-81ED-4DB2-BD59-A6C34878D82A}">
                        <a16:rowId xmlns:a16="http://schemas.microsoft.com/office/drawing/2014/main" val="1809952420"/>
                      </a:ext>
                    </a:extLst>
                  </a:tr>
                </a:tbl>
              </a:graphicData>
            </a:graphic>
          </p:graphicFrame>
        </mc:Fallback>
      </mc:AlternateContent>
    </p:spTree>
    <p:extLst>
      <p:ext uri="{BB962C8B-B14F-4D97-AF65-F5344CB8AC3E}">
        <p14:creationId xmlns:p14="http://schemas.microsoft.com/office/powerpoint/2010/main" val="1830858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A28140-F52A-248D-6446-72CBC5CE406D}"/>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5FEA59D-AEE3-A093-952C-2269086E9945}"/>
              </a:ext>
            </a:extLst>
          </p:cNvPr>
          <p:cNvSpPr>
            <a:spLocks noGrp="1"/>
          </p:cNvSpPr>
          <p:nvPr>
            <p:ph idx="1"/>
          </p:nvPr>
        </p:nvSpPr>
        <p:spPr/>
        <p:txBody>
          <a:bodyPr/>
          <a:lstStyle/>
          <a:p>
            <a:r>
              <a:rPr lang="en-GB" dirty="0"/>
              <a:t>Two-grid approach </a:t>
            </a:r>
          </a:p>
          <a:p>
            <a:pPr lvl="1"/>
            <a:r>
              <a:rPr lang="en-GB" dirty="0"/>
              <a:t>Fine grid during bunch passage</a:t>
            </a:r>
          </a:p>
          <a:p>
            <a:pPr lvl="1"/>
            <a:r>
              <a:rPr lang="en-GB" dirty="0"/>
              <a:t>Coarse grid to determine voltage evolution between bunch passages</a:t>
            </a:r>
          </a:p>
          <a:p>
            <a:pPr lvl="2"/>
            <a:r>
              <a:rPr lang="en-GB" dirty="0"/>
              <a:t>Determine initial voltage at beam passage</a:t>
            </a:r>
          </a:p>
          <a:p>
            <a:pPr lvl="2"/>
            <a:r>
              <a:rPr lang="en-GB" dirty="0"/>
              <a:t>Reference frequency follows beam energy</a:t>
            </a:r>
          </a:p>
          <a:p>
            <a:pPr lvl="2"/>
            <a:r>
              <a:rPr lang="en-GB" dirty="0"/>
              <a:t>Without following reference in tracking of internal state</a:t>
            </a:r>
            <a:r>
              <a:rPr lang="en-GB" dirty="0">
                <a:sym typeface="Wingdings" panose="05000000000000000000" pitchFamily="2" charset="2"/>
              </a:rPr>
              <a:t> </a:t>
            </a:r>
          </a:p>
          <a:p>
            <a:pPr lvl="3">
              <a:buFont typeface="Wingdings" panose="05000000000000000000" pitchFamily="2" charset="2"/>
              <a:buChar char="Ø"/>
            </a:pPr>
            <a:r>
              <a:rPr lang="en-GB" dirty="0">
                <a:sym typeface="Wingdings" panose="05000000000000000000" pitchFamily="2" charset="2"/>
              </a:rPr>
              <a:t>Phase error at next bunch passage</a:t>
            </a:r>
          </a:p>
          <a:p>
            <a:endParaRPr lang="en-GB" dirty="0"/>
          </a:p>
        </p:txBody>
      </p:sp>
      <p:sp>
        <p:nvSpPr>
          <p:cNvPr id="3" name="Title 2">
            <a:extLst>
              <a:ext uri="{FF2B5EF4-FFF2-40B4-BE49-F238E27FC236}">
                <a16:creationId xmlns:a16="http://schemas.microsoft.com/office/drawing/2014/main" id="{4A67688D-C7E6-FC55-86B6-9FBD61D47D1F}"/>
              </a:ext>
            </a:extLst>
          </p:cNvPr>
          <p:cNvSpPr>
            <a:spLocks noGrp="1"/>
          </p:cNvSpPr>
          <p:nvPr>
            <p:ph type="title"/>
          </p:nvPr>
        </p:nvSpPr>
        <p:spPr/>
        <p:txBody>
          <a:bodyPr/>
          <a:lstStyle/>
          <a:p>
            <a:r>
              <a:rPr lang="en-US" dirty="0"/>
              <a:t>Cavity feedback modelling</a:t>
            </a:r>
            <a:endParaRPr lang="en-GB" dirty="0"/>
          </a:p>
        </p:txBody>
      </p:sp>
      <p:sp>
        <p:nvSpPr>
          <p:cNvPr id="4" name="Date Placeholder 3">
            <a:extLst>
              <a:ext uri="{FF2B5EF4-FFF2-40B4-BE49-F238E27FC236}">
                <a16:creationId xmlns:a16="http://schemas.microsoft.com/office/drawing/2014/main" id="{69B61E07-5015-2B63-0112-B388F9A4A873}"/>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5CB6F6C7-975D-0BAF-69BA-6955486B23E3}"/>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7B4C729E-42C8-D6F7-6930-A9AA861A571B}"/>
              </a:ext>
            </a:extLst>
          </p:cNvPr>
          <p:cNvSpPr>
            <a:spLocks noGrp="1"/>
          </p:cNvSpPr>
          <p:nvPr>
            <p:ph type="sldNum" sz="quarter" idx="13"/>
          </p:nvPr>
        </p:nvSpPr>
        <p:spPr/>
        <p:txBody>
          <a:bodyPr/>
          <a:lstStyle/>
          <a:p>
            <a:fld id="{005C7FBA-D4E9-46CA-9321-3ADA2E368FCD}" type="slidenum">
              <a:rPr lang="en-GB" smtClean="0"/>
              <a:pPr/>
              <a:t>32</a:t>
            </a:fld>
            <a:endParaRPr lang="en-GB" dirty="0"/>
          </a:p>
        </p:txBody>
      </p:sp>
    </p:spTree>
    <p:extLst>
      <p:ext uri="{BB962C8B-B14F-4D97-AF65-F5344CB8AC3E}">
        <p14:creationId xmlns:p14="http://schemas.microsoft.com/office/powerpoint/2010/main" val="214005256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C42378-C760-7E13-CFCD-34A3C8A59523}"/>
            </a:ext>
          </a:extLst>
        </p:cNvPr>
        <p:cNvGrpSpPr/>
        <p:nvPr/>
      </p:nvGrpSpPr>
      <p:grpSpPr>
        <a:xfrm>
          <a:off x="0" y="0"/>
          <a:ext cx="0" cy="0"/>
          <a:chOff x="0" y="0"/>
          <a:chExt cx="0" cy="0"/>
        </a:xfrm>
      </p:grpSpPr>
      <p:pic>
        <p:nvPicPr>
          <p:cNvPr id="8" name="Content Placeholder 7">
            <a:extLst>
              <a:ext uri="{FF2B5EF4-FFF2-40B4-BE49-F238E27FC236}">
                <a16:creationId xmlns:a16="http://schemas.microsoft.com/office/drawing/2014/main" id="{21C64C65-6D83-6225-7D29-F328E2CC48D8}"/>
              </a:ext>
            </a:extLst>
          </p:cNvPr>
          <p:cNvPicPr>
            <a:picLocks noGrp="1" noChangeAspect="1"/>
          </p:cNvPicPr>
          <p:nvPr>
            <p:ph idx="1"/>
          </p:nvPr>
        </p:nvPicPr>
        <p:blipFill>
          <a:blip r:embed="rId2">
            <a:extLst>
              <a:ext uri="{28A0092B-C50C-407E-A947-70E740481C1C}">
                <a14:useLocalDpi xmlns:a14="http://schemas.microsoft.com/office/drawing/2010/main" val="0"/>
              </a:ext>
            </a:extLst>
          </a:blip>
          <a:srcRect/>
          <a:stretch/>
        </p:blipFill>
        <p:spPr>
          <a:xfrm>
            <a:off x="3445288" y="1435206"/>
            <a:ext cx="5917941" cy="5030252"/>
          </a:xfrm>
          <a:prstGeom prst="rect">
            <a:avLst/>
          </a:prstGeom>
        </p:spPr>
      </p:pic>
      <p:sp>
        <p:nvSpPr>
          <p:cNvPr id="3" name="Title 2">
            <a:extLst>
              <a:ext uri="{FF2B5EF4-FFF2-40B4-BE49-F238E27FC236}">
                <a16:creationId xmlns:a16="http://schemas.microsoft.com/office/drawing/2014/main" id="{D35FD272-7E11-1FC4-77DA-11B40D961962}"/>
              </a:ext>
            </a:extLst>
          </p:cNvPr>
          <p:cNvSpPr>
            <a:spLocks noGrp="1"/>
          </p:cNvSpPr>
          <p:nvPr>
            <p:ph type="title"/>
          </p:nvPr>
        </p:nvSpPr>
        <p:spPr/>
        <p:txBody>
          <a:bodyPr/>
          <a:lstStyle/>
          <a:p>
            <a:r>
              <a:rPr lang="en-US" dirty="0"/>
              <a:t>Voltage evolution in single RCS</a:t>
            </a:r>
            <a:endParaRPr lang="en-GB" dirty="0"/>
          </a:p>
        </p:txBody>
      </p:sp>
      <p:sp>
        <p:nvSpPr>
          <p:cNvPr id="4" name="Date Placeholder 3">
            <a:extLst>
              <a:ext uri="{FF2B5EF4-FFF2-40B4-BE49-F238E27FC236}">
                <a16:creationId xmlns:a16="http://schemas.microsoft.com/office/drawing/2014/main" id="{A9A25345-0F82-F3AB-1EF2-68F7CFF0601A}"/>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EA2D64DC-D36C-0EBA-4B2F-8711735B5FD3}"/>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CB62E933-F147-3619-8A3C-9A9B501EF3B7}"/>
              </a:ext>
            </a:extLst>
          </p:cNvPr>
          <p:cNvSpPr>
            <a:spLocks noGrp="1"/>
          </p:cNvSpPr>
          <p:nvPr>
            <p:ph type="sldNum" sz="quarter" idx="13"/>
          </p:nvPr>
        </p:nvSpPr>
        <p:spPr/>
        <p:txBody>
          <a:bodyPr/>
          <a:lstStyle/>
          <a:p>
            <a:fld id="{005C7FBA-D4E9-46CA-9321-3ADA2E368FCD}" type="slidenum">
              <a:rPr lang="en-GB" smtClean="0"/>
              <a:pPr/>
              <a:t>33</a:t>
            </a:fld>
            <a:endParaRPr lang="en-GB" dirty="0"/>
          </a:p>
        </p:txBody>
      </p:sp>
      <p:sp>
        <p:nvSpPr>
          <p:cNvPr id="2" name="TextBox 1">
            <a:extLst>
              <a:ext uri="{FF2B5EF4-FFF2-40B4-BE49-F238E27FC236}">
                <a16:creationId xmlns:a16="http://schemas.microsoft.com/office/drawing/2014/main" id="{A5D08C97-A322-37A3-BC5B-35CA706168A7}"/>
              </a:ext>
            </a:extLst>
          </p:cNvPr>
          <p:cNvSpPr txBox="1"/>
          <p:nvPr/>
        </p:nvSpPr>
        <p:spPr>
          <a:xfrm>
            <a:off x="384588" y="3288612"/>
            <a:ext cx="3060700" cy="1323439"/>
          </a:xfrm>
          <a:prstGeom prst="rect">
            <a:avLst/>
          </a:prstGeom>
          <a:noFill/>
        </p:spPr>
        <p:txBody>
          <a:bodyPr wrap="square" rtlCol="0">
            <a:spAutoFit/>
          </a:bodyPr>
          <a:lstStyle/>
          <a:p>
            <a:r>
              <a:rPr lang="en-US" sz="2000" dirty="0">
                <a:latin typeface="Arial" panose="020B0604020202020204" pitchFamily="34" charset="0"/>
                <a:cs typeface="Arial" panose="020B0604020202020204" pitchFamily="34" charset="0"/>
              </a:rPr>
              <a:t>Station 1:</a:t>
            </a:r>
          </a:p>
          <a:p>
            <a:pPr marL="285750" indent="-285750">
              <a:buFont typeface="Arial" panose="020B0604020202020204" pitchFamily="34" charset="0"/>
              <a:buChar char="•"/>
            </a:pPr>
            <a:r>
              <a:rPr lang="en-US" sz="2000" dirty="0">
                <a:latin typeface="Arial" panose="020B0604020202020204" pitchFamily="34" charset="0"/>
                <a:cs typeface="Arial" panose="020B0604020202020204" pitchFamily="34" charset="0"/>
              </a:rPr>
              <a:t>Bunches pass immediately after each other with large gap</a:t>
            </a:r>
            <a:endParaRPr lang="en-GB" sz="20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0814275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9E3B7C-4CE0-B89C-C4B0-B6B9EE567107}"/>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E689CB1E-DEBC-E47C-2B76-12B1F1065418}"/>
              </a:ext>
            </a:extLst>
          </p:cNvPr>
          <p:cNvSpPr>
            <a:spLocks noGrp="1"/>
          </p:cNvSpPr>
          <p:nvPr>
            <p:ph idx="1"/>
          </p:nvPr>
        </p:nvSpPr>
        <p:spPr>
          <a:xfrm>
            <a:off x="272642" y="1576694"/>
            <a:ext cx="7240283" cy="5207467"/>
          </a:xfrm>
        </p:spPr>
        <p:txBody>
          <a:bodyPr>
            <a:normAutofit/>
          </a:bodyPr>
          <a:lstStyle/>
          <a:p>
            <a:pPr marL="0" indent="0">
              <a:buNone/>
            </a:pPr>
            <a:endParaRPr lang="en-US" sz="4300" dirty="0"/>
          </a:p>
        </p:txBody>
      </p:sp>
      <p:sp>
        <p:nvSpPr>
          <p:cNvPr id="3" name="Title 2">
            <a:extLst>
              <a:ext uri="{FF2B5EF4-FFF2-40B4-BE49-F238E27FC236}">
                <a16:creationId xmlns:a16="http://schemas.microsoft.com/office/drawing/2014/main" id="{87DA188F-5EF1-2AD5-DEC6-CB3103E5DA51}"/>
              </a:ext>
            </a:extLst>
          </p:cNvPr>
          <p:cNvSpPr>
            <a:spLocks noGrp="1"/>
          </p:cNvSpPr>
          <p:nvPr>
            <p:ph type="title"/>
          </p:nvPr>
        </p:nvSpPr>
        <p:spPr/>
        <p:txBody>
          <a:bodyPr/>
          <a:lstStyle/>
          <a:p>
            <a:r>
              <a:rPr lang="en-US" dirty="0"/>
              <a:t>Introduction</a:t>
            </a:r>
            <a:br>
              <a:rPr lang="en-US" dirty="0"/>
            </a:br>
            <a:r>
              <a:rPr lang="en-US" dirty="0"/>
              <a:t>High-energy acceleration</a:t>
            </a:r>
            <a:endParaRPr lang="en-GB" dirty="0"/>
          </a:p>
        </p:txBody>
      </p:sp>
      <p:sp>
        <p:nvSpPr>
          <p:cNvPr id="4" name="Date Placeholder 3">
            <a:extLst>
              <a:ext uri="{FF2B5EF4-FFF2-40B4-BE49-F238E27FC236}">
                <a16:creationId xmlns:a16="http://schemas.microsoft.com/office/drawing/2014/main" id="{DCDE3CBD-EE2E-69FD-84F8-5E2601D0086D}"/>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E5348424-5618-CF05-28CA-B1D8F6153253}"/>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121B900F-7F43-3FAE-44A2-742055875588}"/>
              </a:ext>
            </a:extLst>
          </p:cNvPr>
          <p:cNvSpPr>
            <a:spLocks noGrp="1"/>
          </p:cNvSpPr>
          <p:nvPr>
            <p:ph type="sldNum" sz="quarter" idx="13"/>
          </p:nvPr>
        </p:nvSpPr>
        <p:spPr/>
        <p:txBody>
          <a:bodyPr/>
          <a:lstStyle/>
          <a:p>
            <a:fld id="{005C7FBA-D4E9-46CA-9321-3ADA2E368FCD}" type="slidenum">
              <a:rPr lang="en-GB" smtClean="0"/>
              <a:pPr/>
              <a:t>34</a:t>
            </a:fld>
            <a:endParaRPr lang="en-GB" dirty="0"/>
          </a:p>
        </p:txBody>
      </p:sp>
      <p:pic>
        <p:nvPicPr>
          <p:cNvPr id="8" name="Picture 7">
            <a:extLst>
              <a:ext uri="{FF2B5EF4-FFF2-40B4-BE49-F238E27FC236}">
                <a16:creationId xmlns:a16="http://schemas.microsoft.com/office/drawing/2014/main" id="{4246C9BA-7E51-57AD-3315-69DB24982856}"/>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8006018" y="1825625"/>
            <a:ext cx="3709421" cy="4529137"/>
          </a:xfrm>
          <a:prstGeom prst="rect">
            <a:avLst/>
          </a:prstGeom>
        </p:spPr>
      </p:pic>
      <p:graphicFrame>
        <p:nvGraphicFramePr>
          <p:cNvPr id="7" name="Table 6">
            <a:extLst>
              <a:ext uri="{FF2B5EF4-FFF2-40B4-BE49-F238E27FC236}">
                <a16:creationId xmlns:a16="http://schemas.microsoft.com/office/drawing/2014/main" id="{ADD4F8E4-3D7C-5FA1-842E-48E2FF6B51CF}"/>
              </a:ext>
            </a:extLst>
          </p:cNvPr>
          <p:cNvGraphicFramePr>
            <a:graphicFrameLocks noGrp="1"/>
          </p:cNvGraphicFramePr>
          <p:nvPr/>
        </p:nvGraphicFramePr>
        <p:xfrm>
          <a:off x="87549" y="2837266"/>
          <a:ext cx="7863082" cy="1955800"/>
        </p:xfrm>
        <a:graphic>
          <a:graphicData uri="http://schemas.openxmlformats.org/drawingml/2006/table">
            <a:tbl>
              <a:tblPr firstRow="1" bandRow="1">
                <a:tableStyleId>{5C22544A-7EE6-4342-B048-85BDC9FD1C3A}</a:tableStyleId>
              </a:tblPr>
              <a:tblGrid>
                <a:gridCol w="3226326">
                  <a:extLst>
                    <a:ext uri="{9D8B030D-6E8A-4147-A177-3AD203B41FA5}">
                      <a16:colId xmlns:a16="http://schemas.microsoft.com/office/drawing/2014/main" val="3038621333"/>
                    </a:ext>
                  </a:extLst>
                </a:gridCol>
                <a:gridCol w="1166969">
                  <a:extLst>
                    <a:ext uri="{9D8B030D-6E8A-4147-A177-3AD203B41FA5}">
                      <a16:colId xmlns:a16="http://schemas.microsoft.com/office/drawing/2014/main" val="1488215889"/>
                    </a:ext>
                  </a:extLst>
                </a:gridCol>
                <a:gridCol w="1155084">
                  <a:extLst>
                    <a:ext uri="{9D8B030D-6E8A-4147-A177-3AD203B41FA5}">
                      <a16:colId xmlns:a16="http://schemas.microsoft.com/office/drawing/2014/main" val="3232000867"/>
                    </a:ext>
                  </a:extLst>
                </a:gridCol>
                <a:gridCol w="1160079">
                  <a:extLst>
                    <a:ext uri="{9D8B030D-6E8A-4147-A177-3AD203B41FA5}">
                      <a16:colId xmlns:a16="http://schemas.microsoft.com/office/drawing/2014/main" val="83504281"/>
                    </a:ext>
                  </a:extLst>
                </a:gridCol>
                <a:gridCol w="1154624">
                  <a:extLst>
                    <a:ext uri="{9D8B030D-6E8A-4147-A177-3AD203B41FA5}">
                      <a16:colId xmlns:a16="http://schemas.microsoft.com/office/drawing/2014/main" val="145276349"/>
                    </a:ext>
                  </a:extLst>
                </a:gridCol>
              </a:tblGrid>
              <a:tr h="370840">
                <a:tc>
                  <a:txBody>
                    <a:bodyPr/>
                    <a:lstStyle/>
                    <a:p>
                      <a:endParaRPr lang="de-CH" dirty="0">
                        <a:latin typeface="Arial" panose="020B0604020202020204" pitchFamily="34" charset="0"/>
                        <a:cs typeface="Arial" panose="020B0604020202020204" pitchFamily="34" charset="0"/>
                      </a:endParaRPr>
                    </a:p>
                  </a:txBody>
                  <a:tcPr/>
                </a:tc>
                <a:tc>
                  <a:txBody>
                    <a:bodyPr/>
                    <a:lstStyle/>
                    <a:p>
                      <a:pPr algn="ctr"/>
                      <a:r>
                        <a:rPr lang="de-CH" dirty="0">
                          <a:latin typeface="Arial" panose="020B0604020202020204" pitchFamily="34" charset="0"/>
                          <a:cs typeface="Arial" panose="020B0604020202020204" pitchFamily="34" charset="0"/>
                        </a:rPr>
                        <a:t>RCS1</a:t>
                      </a:r>
                    </a:p>
                  </a:txBody>
                  <a:tcPr/>
                </a:tc>
                <a:tc>
                  <a:txBody>
                    <a:bodyPr/>
                    <a:lstStyle/>
                    <a:p>
                      <a:pPr algn="ctr"/>
                      <a:r>
                        <a:rPr lang="de-CH" dirty="0">
                          <a:latin typeface="Arial" panose="020B0604020202020204" pitchFamily="34" charset="0"/>
                          <a:cs typeface="Arial" panose="020B0604020202020204" pitchFamily="34" charset="0"/>
                        </a:rPr>
                        <a:t>RCS2</a:t>
                      </a:r>
                    </a:p>
                  </a:txBody>
                  <a:tcPr/>
                </a:tc>
                <a:tc>
                  <a:txBody>
                    <a:bodyPr/>
                    <a:lstStyle/>
                    <a:p>
                      <a:pPr algn="ctr"/>
                      <a:r>
                        <a:rPr lang="de-CH" dirty="0">
                          <a:latin typeface="Arial" panose="020B0604020202020204" pitchFamily="34" charset="0"/>
                          <a:cs typeface="Arial" panose="020B0604020202020204" pitchFamily="34" charset="0"/>
                        </a:rPr>
                        <a:t>RCS3</a:t>
                      </a:r>
                    </a:p>
                  </a:txBody>
                  <a:tcPr/>
                </a:tc>
                <a:tc>
                  <a:txBody>
                    <a:bodyPr/>
                    <a:lstStyle/>
                    <a:p>
                      <a:pPr algn="ctr"/>
                      <a:r>
                        <a:rPr lang="de-CH" dirty="0">
                          <a:latin typeface="Arial" panose="020B0604020202020204" pitchFamily="34" charset="0"/>
                          <a:cs typeface="Arial" panose="020B0604020202020204" pitchFamily="34" charset="0"/>
                        </a:rPr>
                        <a:t>RCS4</a:t>
                      </a:r>
                    </a:p>
                  </a:txBody>
                  <a:tcPr/>
                </a:tc>
                <a:extLst>
                  <a:ext uri="{0D108BD9-81ED-4DB2-BD59-A6C34878D82A}">
                    <a16:rowId xmlns:a16="http://schemas.microsoft.com/office/drawing/2014/main" val="1043203932"/>
                  </a:ext>
                </a:extLst>
              </a:tr>
              <a:tr h="370840">
                <a:tc>
                  <a:txBody>
                    <a:bodyPr/>
                    <a:lstStyle/>
                    <a:p>
                      <a:r>
                        <a:rPr lang="de-CH" sz="2000" dirty="0">
                          <a:latin typeface="Arial" panose="020B0604020202020204" pitchFamily="34" charset="0"/>
                          <a:cs typeface="Arial" panose="020B0604020202020204" pitchFamily="34" charset="0"/>
                        </a:rPr>
                        <a:t>Beam </a:t>
                      </a:r>
                      <a:r>
                        <a:rPr lang="de-CH" sz="2000" dirty="0" err="1">
                          <a:latin typeface="Arial" panose="020B0604020202020204" pitchFamily="34" charset="0"/>
                          <a:cs typeface="Arial" panose="020B0604020202020204" pitchFamily="34" charset="0"/>
                        </a:rPr>
                        <a:t>current</a:t>
                      </a:r>
                      <a:r>
                        <a:rPr lang="de-CH" sz="2000" dirty="0">
                          <a:latin typeface="Arial" panose="020B0604020202020204" pitchFamily="34" charset="0"/>
                          <a:cs typeface="Arial" panose="020B0604020202020204" pitchFamily="34" charset="0"/>
                        </a:rPr>
                        <a:t> [</a:t>
                      </a:r>
                      <a:r>
                        <a:rPr lang="de-CH" sz="2000" dirty="0">
                          <a:latin typeface="Cambria Math" panose="02040503050406030204" pitchFamily="18" charset="0"/>
                          <a:ea typeface="Cambria Math" panose="02040503050406030204" pitchFamily="18" charset="0"/>
                          <a:cs typeface="Arial" panose="020B0604020202020204" pitchFamily="34" charset="0"/>
                        </a:rPr>
                        <a:t>mA</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43</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39</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20</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5</a:t>
                      </a:r>
                    </a:p>
                  </a:txBody>
                  <a:tcPr/>
                </a:tc>
                <a:extLst>
                  <a:ext uri="{0D108BD9-81ED-4DB2-BD59-A6C34878D82A}">
                    <a16:rowId xmlns:a16="http://schemas.microsoft.com/office/drawing/2014/main" val="4223516587"/>
                  </a:ext>
                </a:extLst>
              </a:tr>
              <a:tr h="370840">
                <a:tc>
                  <a:txBody>
                    <a:bodyPr/>
                    <a:lstStyle/>
                    <a:p>
                      <a:r>
                        <a:rPr lang="de-CH" sz="2000" dirty="0" err="1">
                          <a:latin typeface="Arial" panose="020B0604020202020204" pitchFamily="34" charset="0"/>
                          <a:cs typeface="Arial" panose="020B0604020202020204" pitchFamily="34" charset="0"/>
                        </a:rPr>
                        <a:t>Acceleration</a:t>
                      </a:r>
                      <a:r>
                        <a:rPr lang="de-CH" sz="2000" dirty="0">
                          <a:latin typeface="Arial" panose="020B0604020202020204" pitchFamily="34" charset="0"/>
                          <a:cs typeface="Arial" panose="020B0604020202020204" pitchFamily="34" charset="0"/>
                        </a:rPr>
                        <a:t> time [</a:t>
                      </a:r>
                      <a:r>
                        <a:rPr lang="de-CH" sz="2000" dirty="0" err="1">
                          <a:latin typeface="Cambria Math" panose="02040503050406030204" pitchFamily="18" charset="0"/>
                          <a:ea typeface="Cambria Math" panose="02040503050406030204" pitchFamily="18" charset="0"/>
                          <a:cs typeface="Arial" panose="020B0604020202020204" pitchFamily="34" charset="0"/>
                        </a:rPr>
                        <a:t>ms</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0.34</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1.1</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2.4</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6.4</a:t>
                      </a:r>
                    </a:p>
                  </a:txBody>
                  <a:tcPr/>
                </a:tc>
                <a:extLst>
                  <a:ext uri="{0D108BD9-81ED-4DB2-BD59-A6C34878D82A}">
                    <a16:rowId xmlns:a16="http://schemas.microsoft.com/office/drawing/2014/main" val="3834595272"/>
                  </a:ext>
                </a:extLst>
              </a:tr>
              <a:tr h="370840">
                <a:tc>
                  <a:txBody>
                    <a:bodyPr/>
                    <a:lstStyle/>
                    <a:p>
                      <a:r>
                        <a:rPr lang="de-CH" sz="2000" dirty="0">
                          <a:latin typeface="Arial" panose="020B0604020202020204" pitchFamily="34" charset="0"/>
                          <a:cs typeface="Arial" panose="020B0604020202020204" pitchFamily="34" charset="0"/>
                        </a:rPr>
                        <a:t>Energy </a:t>
                      </a:r>
                      <a:r>
                        <a:rPr lang="de-CH" sz="2000" dirty="0" err="1">
                          <a:latin typeface="Arial" panose="020B0604020202020204" pitchFamily="34" charset="0"/>
                          <a:cs typeface="Arial" panose="020B0604020202020204" pitchFamily="34" charset="0"/>
                        </a:rPr>
                        <a:t>gain</a:t>
                      </a:r>
                      <a:r>
                        <a:rPr lang="de-CH" sz="2000" dirty="0">
                          <a:latin typeface="Arial" panose="020B0604020202020204" pitchFamily="34" charset="0"/>
                          <a:cs typeface="Arial" panose="020B0604020202020204" pitchFamily="34" charset="0"/>
                        </a:rPr>
                        <a:t> per turn [</a:t>
                      </a:r>
                      <a:r>
                        <a:rPr lang="de-CH" sz="2000" dirty="0" err="1">
                          <a:latin typeface="Cambria Math" panose="02040503050406030204" pitchFamily="18" charset="0"/>
                          <a:ea typeface="Cambria Math" panose="02040503050406030204" pitchFamily="18" charset="0"/>
                          <a:cs typeface="Arial" panose="020B0604020202020204" pitchFamily="34" charset="0"/>
                        </a:rPr>
                        <a:t>GeV</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15</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8</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11</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64</a:t>
                      </a:r>
                    </a:p>
                  </a:txBody>
                  <a:tcPr/>
                </a:tc>
                <a:extLst>
                  <a:ext uri="{0D108BD9-81ED-4DB2-BD59-A6C34878D82A}">
                    <a16:rowId xmlns:a16="http://schemas.microsoft.com/office/drawing/2014/main" val="538818809"/>
                  </a:ext>
                </a:extLst>
              </a:tr>
              <a:tr h="370840">
                <a:tc>
                  <a:txBody>
                    <a:bodyPr/>
                    <a:lstStyle/>
                    <a:p>
                      <a:r>
                        <a:rPr lang="de-CH" sz="2000" dirty="0" err="1">
                          <a:latin typeface="Arial" panose="020B0604020202020204" pitchFamily="34" charset="0"/>
                          <a:cs typeface="Arial" panose="020B0604020202020204" pitchFamily="34" charset="0"/>
                        </a:rPr>
                        <a:t>Bunch</a:t>
                      </a:r>
                      <a:r>
                        <a:rPr lang="de-CH" sz="2000" dirty="0">
                          <a:latin typeface="Arial" panose="020B0604020202020204" pitchFamily="34" charset="0"/>
                          <a:cs typeface="Arial" panose="020B0604020202020204" pitchFamily="34" charset="0"/>
                        </a:rPr>
                        <a:t> </a:t>
                      </a:r>
                      <a:r>
                        <a:rPr lang="de-CH" sz="2000" dirty="0" err="1">
                          <a:latin typeface="Arial" panose="020B0604020202020204" pitchFamily="34" charset="0"/>
                          <a:cs typeface="Arial" panose="020B0604020202020204" pitchFamily="34" charset="0"/>
                        </a:rPr>
                        <a:t>length</a:t>
                      </a:r>
                      <a:r>
                        <a:rPr lang="de-CH" sz="2000" dirty="0">
                          <a:latin typeface="Arial" panose="020B0604020202020204" pitchFamily="34" charset="0"/>
                          <a:cs typeface="Arial" panose="020B0604020202020204" pitchFamily="34" charset="0"/>
                        </a:rPr>
                        <a:t> [</a:t>
                      </a:r>
                      <a:r>
                        <a:rPr lang="de-CH" sz="2000" dirty="0">
                          <a:latin typeface="Cambria Math" panose="02040503050406030204" pitchFamily="18" charset="0"/>
                          <a:ea typeface="Cambria Math" panose="02040503050406030204" pitchFamily="18" charset="0"/>
                          <a:cs typeface="Arial" panose="020B0604020202020204" pitchFamily="34" charset="0"/>
                        </a:rPr>
                        <a:t>ps</a:t>
                      </a:r>
                      <a:r>
                        <a:rPr lang="de-CH" sz="2000" dirty="0">
                          <a:latin typeface="Arial" panose="020B0604020202020204" pitchFamily="34" charset="0"/>
                          <a:cs typeface="Arial" panose="020B0604020202020204" pitchFamily="34" charset="0"/>
                        </a:rPr>
                        <a:t>]</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31 … 22</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22 … 18</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18 … 14</a:t>
                      </a:r>
                    </a:p>
                  </a:txBody>
                  <a:tcPr/>
                </a:tc>
                <a:tc>
                  <a:txBody>
                    <a:bodyPr/>
                    <a:lstStyle/>
                    <a:p>
                      <a:pPr algn="ctr"/>
                      <a:r>
                        <a:rPr lang="de-CH" sz="2000" dirty="0">
                          <a:latin typeface="Cambria Math" panose="02040503050406030204" pitchFamily="18" charset="0"/>
                          <a:ea typeface="Cambria Math" panose="02040503050406030204" pitchFamily="18" charset="0"/>
                          <a:cs typeface="Arial" panose="020B0604020202020204" pitchFamily="34" charset="0"/>
                        </a:rPr>
                        <a:t>14 … 10</a:t>
                      </a:r>
                    </a:p>
                  </a:txBody>
                  <a:tcPr/>
                </a:tc>
                <a:extLst>
                  <a:ext uri="{0D108BD9-81ED-4DB2-BD59-A6C34878D82A}">
                    <a16:rowId xmlns:a16="http://schemas.microsoft.com/office/drawing/2014/main" val="4140990744"/>
                  </a:ext>
                </a:extLst>
              </a:tr>
            </a:tbl>
          </a:graphicData>
        </a:graphic>
      </p:graphicFrame>
    </p:spTree>
    <p:extLst>
      <p:ext uri="{BB962C8B-B14F-4D97-AF65-F5344CB8AC3E}">
        <p14:creationId xmlns:p14="http://schemas.microsoft.com/office/powerpoint/2010/main" val="31660467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4CBECCB-E51D-050D-C36F-154CB4F18DFC}"/>
              </a:ext>
            </a:extLst>
          </p:cNvPr>
          <p:cNvSpPr>
            <a:spLocks noGrp="1"/>
          </p:cNvSpPr>
          <p:nvPr>
            <p:ph type="title"/>
          </p:nvPr>
        </p:nvSpPr>
        <p:spPr/>
        <p:txBody>
          <a:bodyPr/>
          <a:lstStyle/>
          <a:p>
            <a:r>
              <a:rPr lang="en-US" dirty="0"/>
              <a:t>Rigid dipole oscillation</a:t>
            </a:r>
            <a:endParaRPr lang="en-GB" dirty="0"/>
          </a:p>
        </p:txBody>
      </p:sp>
      <p:sp>
        <p:nvSpPr>
          <p:cNvPr id="4" name="Date Placeholder 3">
            <a:extLst>
              <a:ext uri="{FF2B5EF4-FFF2-40B4-BE49-F238E27FC236}">
                <a16:creationId xmlns:a16="http://schemas.microsoft.com/office/drawing/2014/main" id="{30FE74E6-A1A6-0101-7908-E4F8746FF32E}"/>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87348074-26F8-C405-0608-AE3F1EF2B691}"/>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6FA64C23-A18E-92D9-B71D-49D94BFB49A2}"/>
              </a:ext>
            </a:extLst>
          </p:cNvPr>
          <p:cNvSpPr>
            <a:spLocks noGrp="1"/>
          </p:cNvSpPr>
          <p:nvPr>
            <p:ph type="sldNum" sz="quarter" idx="13"/>
          </p:nvPr>
        </p:nvSpPr>
        <p:spPr/>
        <p:txBody>
          <a:bodyPr/>
          <a:lstStyle/>
          <a:p>
            <a:fld id="{005C7FBA-D4E9-46CA-9321-3ADA2E368FCD}" type="slidenum">
              <a:rPr lang="en-GB" smtClean="0"/>
              <a:pPr/>
              <a:t>35</a:t>
            </a:fld>
            <a:endParaRPr lang="en-GB" dirty="0"/>
          </a:p>
        </p:txBody>
      </p:sp>
      <p:pic>
        <p:nvPicPr>
          <p:cNvPr id="10" name="rigid_dipole">
            <a:hlinkClick r:id="" action="ppaction://media"/>
            <a:extLst>
              <a:ext uri="{FF2B5EF4-FFF2-40B4-BE49-F238E27FC236}">
                <a16:creationId xmlns:a16="http://schemas.microsoft.com/office/drawing/2014/main" id="{619464A5-B9AB-2B51-7715-A97F7B18DACB}"/>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4"/>
          <a:stretch>
            <a:fillRect/>
          </a:stretch>
        </p:blipFill>
        <p:spPr>
          <a:xfrm>
            <a:off x="3392964" y="1603116"/>
            <a:ext cx="5399271" cy="4725225"/>
          </a:xfrm>
        </p:spPr>
      </p:pic>
    </p:spTree>
    <p:extLst>
      <p:ext uri="{BB962C8B-B14F-4D97-AF65-F5344CB8AC3E}">
        <p14:creationId xmlns:p14="http://schemas.microsoft.com/office/powerpoint/2010/main" val="6121359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5534" fill="hold"/>
                                        <p:tgtEl>
                                          <p:spTgt spid="10"/>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10"/>
                </p:tgtEl>
              </p:cMediaNode>
            </p:video>
            <p:seq concurrent="1" nextAc="seek">
              <p:cTn id="8" restart="whenNotActive" fill="hold" evtFilter="cancelBubble" nodeType="interactiveSeq">
                <p:stCondLst>
                  <p:cond evt="onClick" delay="0">
                    <p:tgtEl>
                      <p:spTgt spid="10"/>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10"/>
                                        </p:tgtEl>
                                      </p:cBhvr>
                                    </p:cmd>
                                  </p:childTnLst>
                                </p:cTn>
                              </p:par>
                            </p:childTnLst>
                          </p:cTn>
                        </p:par>
                      </p:childTnLst>
                    </p:cTn>
                  </p:par>
                </p:childTnLst>
              </p:cTn>
              <p:nextCondLst>
                <p:cond evt="onClick" delay="0">
                  <p:tgtEl>
                    <p:spTgt spid="10"/>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E39ADD0-61B5-82C2-4082-4BFDD0F778BB}"/>
              </a:ext>
            </a:extLst>
          </p:cNvPr>
          <p:cNvSpPr>
            <a:spLocks noGrp="1"/>
          </p:cNvSpPr>
          <p:nvPr>
            <p:ph idx="1"/>
          </p:nvPr>
        </p:nvSpPr>
        <p:spPr/>
        <p:txBody>
          <a:bodyPr/>
          <a:lstStyle/>
          <a:p>
            <a:endParaRPr lang="en-GB" dirty="0"/>
          </a:p>
        </p:txBody>
      </p:sp>
      <p:sp>
        <p:nvSpPr>
          <p:cNvPr id="3" name="Title 2">
            <a:extLst>
              <a:ext uri="{FF2B5EF4-FFF2-40B4-BE49-F238E27FC236}">
                <a16:creationId xmlns:a16="http://schemas.microsoft.com/office/drawing/2014/main" id="{9986DDCA-BDE1-1448-8B6E-6508436C19FF}"/>
              </a:ext>
            </a:extLst>
          </p:cNvPr>
          <p:cNvSpPr>
            <a:spLocks noGrp="1"/>
          </p:cNvSpPr>
          <p:nvPr>
            <p:ph type="title"/>
          </p:nvPr>
        </p:nvSpPr>
        <p:spPr/>
        <p:txBody>
          <a:bodyPr/>
          <a:lstStyle/>
          <a:p>
            <a:r>
              <a:rPr lang="en-US" dirty="0"/>
              <a:t>RCS chain parameters</a:t>
            </a:r>
            <a:br>
              <a:rPr lang="en-US" dirty="0"/>
            </a:br>
            <a:r>
              <a:rPr lang="en-US" dirty="0"/>
              <a:t>consolidated parameter document</a:t>
            </a:r>
            <a:endParaRPr lang="en-GB" dirty="0"/>
          </a:p>
        </p:txBody>
      </p:sp>
      <p:sp>
        <p:nvSpPr>
          <p:cNvPr id="4" name="Date Placeholder 3">
            <a:extLst>
              <a:ext uri="{FF2B5EF4-FFF2-40B4-BE49-F238E27FC236}">
                <a16:creationId xmlns:a16="http://schemas.microsoft.com/office/drawing/2014/main" id="{FCCC878F-39A6-3BCA-3775-1099A0E03657}"/>
              </a:ext>
            </a:extLst>
          </p:cNvPr>
          <p:cNvSpPr>
            <a:spLocks noGrp="1"/>
          </p:cNvSpPr>
          <p:nvPr>
            <p:ph type="dt" sz="half" idx="11"/>
          </p:nvPr>
        </p:nvSpPr>
        <p:spPr/>
        <p:txBody>
          <a:bodyPr/>
          <a:lstStyle/>
          <a:p>
            <a:pPr>
              <a:defRPr/>
            </a:pPr>
            <a:r>
              <a:rPr lang="en-US"/>
              <a:t>13/10/2026</a:t>
            </a:r>
            <a:endParaRPr lang="en-GB"/>
          </a:p>
        </p:txBody>
      </p:sp>
      <p:sp>
        <p:nvSpPr>
          <p:cNvPr id="5" name="Footer Placeholder 4">
            <a:extLst>
              <a:ext uri="{FF2B5EF4-FFF2-40B4-BE49-F238E27FC236}">
                <a16:creationId xmlns:a16="http://schemas.microsoft.com/office/drawing/2014/main" id="{A4C7594C-D62D-933F-2B37-EBD451B2FEE2}"/>
              </a:ext>
            </a:extLst>
          </p:cNvPr>
          <p:cNvSpPr>
            <a:spLocks noGrp="1"/>
          </p:cNvSpPr>
          <p:nvPr>
            <p:ph type="ftr" sz="quarter" idx="12"/>
          </p:nvPr>
        </p:nvSpPr>
        <p:spPr/>
        <p:txBody>
          <a:bodyPr/>
          <a:lstStyle/>
          <a:p>
            <a:pPr>
              <a:defRPr/>
            </a:pPr>
            <a:r>
              <a:rPr lang="en-GB">
                <a:latin typeface="Arial Narrow"/>
                <a:cs typeface="Arial Narrow"/>
              </a:rPr>
              <a:t>RF cavity feedback for high-intensity counter-rotating beams in the proposed muon collider RCS chain | LLRF Topical Workshop 2026 | Leonard Thiele</a:t>
            </a:r>
            <a:endParaRPr lang="fr-FR">
              <a:latin typeface="Arial Narrow"/>
              <a:cs typeface="Arial Narrow"/>
            </a:endParaRPr>
          </a:p>
        </p:txBody>
      </p:sp>
      <p:sp>
        <p:nvSpPr>
          <p:cNvPr id="6" name="Slide Number Placeholder 5">
            <a:extLst>
              <a:ext uri="{FF2B5EF4-FFF2-40B4-BE49-F238E27FC236}">
                <a16:creationId xmlns:a16="http://schemas.microsoft.com/office/drawing/2014/main" id="{666C91F5-AC02-8110-767E-CE78DFF47E54}"/>
              </a:ext>
            </a:extLst>
          </p:cNvPr>
          <p:cNvSpPr>
            <a:spLocks noGrp="1"/>
          </p:cNvSpPr>
          <p:nvPr>
            <p:ph type="sldNum" sz="quarter" idx="13"/>
          </p:nvPr>
        </p:nvSpPr>
        <p:spPr/>
        <p:txBody>
          <a:bodyPr/>
          <a:lstStyle/>
          <a:p>
            <a:pPr>
              <a:defRPr/>
            </a:pPr>
            <a:fld id="{005C7FBA-D4E9-46CA-9321-3ADA2E368FCD}" type="slidenum">
              <a:rPr lang="en-GB" smtClean="0"/>
              <a:t>36</a:t>
            </a:fld>
            <a:endParaRPr lang="en-GB"/>
          </a:p>
        </p:txBody>
      </p:sp>
      <p:pic>
        <p:nvPicPr>
          <p:cNvPr id="8" name="Picture 7">
            <a:extLst>
              <a:ext uri="{FF2B5EF4-FFF2-40B4-BE49-F238E27FC236}">
                <a16:creationId xmlns:a16="http://schemas.microsoft.com/office/drawing/2014/main" id="{D62AC1D7-2E3B-6716-BF27-BEAC028D97B5}"/>
              </a:ext>
            </a:extLst>
          </p:cNvPr>
          <p:cNvPicPr>
            <a:picLocks noChangeAspect="1"/>
          </p:cNvPicPr>
          <p:nvPr/>
        </p:nvPicPr>
        <p:blipFill>
          <a:blip r:embed="rId2"/>
          <a:stretch>
            <a:fillRect/>
          </a:stretch>
        </p:blipFill>
        <p:spPr>
          <a:xfrm>
            <a:off x="2888727" y="1409035"/>
            <a:ext cx="5816729" cy="5037167"/>
          </a:xfrm>
          <a:prstGeom prst="rect">
            <a:avLst/>
          </a:prstGeom>
        </p:spPr>
      </p:pic>
    </p:spTree>
    <p:extLst>
      <p:ext uri="{BB962C8B-B14F-4D97-AF65-F5344CB8AC3E}">
        <p14:creationId xmlns:p14="http://schemas.microsoft.com/office/powerpoint/2010/main" val="3720583582"/>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C36837B6-8466-E8D6-1F12-46ADBD7CFE56}"/>
              </a:ext>
            </a:extLst>
          </p:cNvPr>
          <p:cNvSpPr>
            <a:spLocks noGrp="1"/>
          </p:cNvSpPr>
          <p:nvPr>
            <p:ph type="title"/>
          </p:nvPr>
        </p:nvSpPr>
        <p:spPr/>
        <p:txBody>
          <a:bodyPr/>
          <a:lstStyle/>
          <a:p>
            <a:r>
              <a:rPr lang="en-US" dirty="0"/>
              <a:t>Phase loop in RCS1</a:t>
            </a:r>
            <a:endParaRPr lang="en-GB" dirty="0"/>
          </a:p>
        </p:txBody>
      </p:sp>
      <p:sp>
        <p:nvSpPr>
          <p:cNvPr id="4" name="Date Placeholder 3">
            <a:extLst>
              <a:ext uri="{FF2B5EF4-FFF2-40B4-BE49-F238E27FC236}">
                <a16:creationId xmlns:a16="http://schemas.microsoft.com/office/drawing/2014/main" id="{B7D08E59-886E-1199-CA18-5587EC088E8E}"/>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740A8182-2805-C9D8-739B-C5F6D1A208C5}"/>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0B87E31E-7332-55E3-1A28-31805A23D912}"/>
              </a:ext>
            </a:extLst>
          </p:cNvPr>
          <p:cNvSpPr>
            <a:spLocks noGrp="1"/>
          </p:cNvSpPr>
          <p:nvPr>
            <p:ph type="sldNum" sz="quarter" idx="13"/>
          </p:nvPr>
        </p:nvSpPr>
        <p:spPr/>
        <p:txBody>
          <a:bodyPr/>
          <a:lstStyle/>
          <a:p>
            <a:fld id="{005C7FBA-D4E9-46CA-9321-3ADA2E368FCD}" type="slidenum">
              <a:rPr lang="en-GB" smtClean="0"/>
              <a:pPr/>
              <a:t>37</a:t>
            </a:fld>
            <a:endParaRPr lang="en-GB" dirty="0"/>
          </a:p>
        </p:txBody>
      </p:sp>
      <p:pic>
        <p:nvPicPr>
          <p:cNvPr id="7" name="Picture 6">
            <a:extLst>
              <a:ext uri="{FF2B5EF4-FFF2-40B4-BE49-F238E27FC236}">
                <a16:creationId xmlns:a16="http://schemas.microsoft.com/office/drawing/2014/main" id="{51394B65-25E6-84E2-C744-EC11B0DA092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64494" y="1638033"/>
            <a:ext cx="5407163" cy="4645161"/>
          </a:xfrm>
          <a:prstGeom prst="rect">
            <a:avLst/>
          </a:prstGeom>
        </p:spPr>
      </p:pic>
      <p:pic>
        <p:nvPicPr>
          <p:cNvPr id="13" name="Content Placeholder 12">
            <a:extLst>
              <a:ext uri="{FF2B5EF4-FFF2-40B4-BE49-F238E27FC236}">
                <a16:creationId xmlns:a16="http://schemas.microsoft.com/office/drawing/2014/main" id="{AEA6BA14-52E5-11E1-8810-9BC2315A57D2}"/>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99838" y="1571214"/>
            <a:ext cx="5504636" cy="4894244"/>
          </a:xfrm>
          <a:prstGeom prst="rect">
            <a:avLst/>
          </a:prstGeom>
        </p:spPr>
      </p:pic>
    </p:spTree>
    <p:extLst>
      <p:ext uri="{BB962C8B-B14F-4D97-AF65-F5344CB8AC3E}">
        <p14:creationId xmlns:p14="http://schemas.microsoft.com/office/powerpoint/2010/main" val="164008508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mc:Choice xmlns:a14="http://schemas.microsoft.com/office/drawing/2010/main" Requires="a14">
          <p:sp>
            <p:nvSpPr>
              <p:cNvPr id="2" name="Content Placeholder 1">
                <a:extLst>
                  <a:ext uri="{FF2B5EF4-FFF2-40B4-BE49-F238E27FC236}">
                    <a16:creationId xmlns:a16="http://schemas.microsoft.com/office/drawing/2014/main" id="{3FDAD3D8-1BF2-F82B-58A4-A89ABF966DD0}"/>
                  </a:ext>
                </a:extLst>
              </p:cNvPr>
              <p:cNvSpPr>
                <a:spLocks noGrp="1"/>
              </p:cNvSpPr>
              <p:nvPr>
                <p:ph idx="1"/>
              </p:nvPr>
            </p:nvSpPr>
            <p:spPr/>
            <p:txBody>
              <a:bodyPr/>
              <a:lstStyle/>
              <a:p>
                <a:r>
                  <a:rPr lang="en-US" dirty="0"/>
                  <a:t>Large swing of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𝑄</m:t>
                        </m:r>
                      </m:e>
                      <m:sub>
                        <m:r>
                          <a:rPr lang="en-US" i="1" dirty="0" smtClean="0">
                            <a:latin typeface="Cambria Math" panose="02040503050406030204" pitchFamily="18" charset="0"/>
                          </a:rPr>
                          <m:t>𝑠</m:t>
                        </m:r>
                      </m:sub>
                    </m:sSub>
                    <m:r>
                      <a:rPr lang="en-US" i="1" dirty="0">
                        <a:latin typeface="Cambria Math" panose="02040503050406030204" pitchFamily="18" charset="0"/>
                        <a:ea typeface="Cambria Math" panose="02040503050406030204" pitchFamily="18" charset="0"/>
                      </a:rPr>
                      <m:t>∝</m:t>
                    </m:r>
                    <m:r>
                      <a:rPr lang="en-US" b="0" i="1" dirty="0" smtClean="0">
                        <a:latin typeface="Cambria Math" panose="02040503050406030204" pitchFamily="18" charset="0"/>
                        <a:ea typeface="Cambria Math" panose="02040503050406030204" pitchFamily="18" charset="0"/>
                      </a:rPr>
                      <m:t>1/</m:t>
                    </m:r>
                    <m:rad>
                      <m:radPr>
                        <m:degHide m:val="on"/>
                        <m:ctrlPr>
                          <a:rPr lang="en-US" b="0" i="1" dirty="0" smtClean="0">
                            <a:latin typeface="Cambria Math" panose="02040503050406030204" pitchFamily="18" charset="0"/>
                            <a:ea typeface="Cambria Math" panose="02040503050406030204" pitchFamily="18" charset="0"/>
                          </a:rPr>
                        </m:ctrlPr>
                      </m:radPr>
                      <m:deg/>
                      <m:e>
                        <m:r>
                          <a:rPr lang="en-US" b="0" i="1" dirty="0" smtClean="0">
                            <a:latin typeface="Cambria Math" panose="02040503050406030204" pitchFamily="18" charset="0"/>
                            <a:ea typeface="Cambria Math" panose="02040503050406030204" pitchFamily="18" charset="0"/>
                          </a:rPr>
                          <m:t>𝐸</m:t>
                        </m:r>
                      </m:e>
                    </m:rad>
                  </m:oMath>
                </a14:m>
                <a:r>
                  <a:rPr lang="en-US" dirty="0"/>
                  <a:t> in RCS1 </a:t>
                </a:r>
                <a:r>
                  <a:rPr lang="en-US" dirty="0">
                    <a:sym typeface="Wingdings" panose="05000000000000000000" pitchFamily="2" charset="2"/>
                  </a:rPr>
                  <a:t> </a:t>
                </a:r>
                <a14:m>
                  <m:oMath xmlns:m="http://schemas.openxmlformats.org/officeDocument/2006/math">
                    <m:r>
                      <a:rPr lang="en-US" i="1" dirty="0" smtClean="0">
                        <a:latin typeface="Cambria Math" panose="02040503050406030204" pitchFamily="18" charset="0"/>
                        <a:sym typeface="Wingdings" panose="05000000000000000000" pitchFamily="2" charset="2"/>
                      </a:rPr>
                      <m:t>1.25 … 0.53</m:t>
                    </m:r>
                  </m:oMath>
                </a14:m>
                <a:endParaRPr lang="en-US" dirty="0">
                  <a:sym typeface="Wingdings" panose="05000000000000000000" pitchFamily="2" charset="2"/>
                </a:endParaRPr>
              </a:p>
              <a:p>
                <a:r>
                  <a:rPr lang="en-US" dirty="0">
                    <a:sym typeface="Wingdings" panose="05000000000000000000" pitchFamily="2" charset="2"/>
                  </a:rPr>
                  <a:t>Loop gain and delay need to be proportional to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𝑄</m:t>
                        </m:r>
                      </m:e>
                      <m:sub>
                        <m:r>
                          <a:rPr lang="en-US" i="1" dirty="0">
                            <a:latin typeface="Cambria Math" panose="02040503050406030204" pitchFamily="18" charset="0"/>
                          </a:rPr>
                          <m:t>𝑠</m:t>
                        </m:r>
                      </m:sub>
                    </m:sSub>
                  </m:oMath>
                </a14:m>
                <a:endParaRPr lang="en-US" dirty="0">
                  <a:sym typeface="Wingdings" panose="05000000000000000000" pitchFamily="2" charset="2"/>
                </a:endParaRPr>
              </a:p>
              <a:p>
                <a:r>
                  <a:rPr lang="en-US" dirty="0">
                    <a:sym typeface="Wingdings" panose="05000000000000000000" pitchFamily="2" charset="2"/>
                  </a:rPr>
                  <a:t>Going through a loop resonance near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𝑄</m:t>
                        </m:r>
                      </m:e>
                      <m:sub>
                        <m:r>
                          <a:rPr lang="en-US" i="1" dirty="0">
                            <a:latin typeface="Cambria Math" panose="02040503050406030204" pitchFamily="18" charset="0"/>
                          </a:rPr>
                          <m:t>𝑠</m:t>
                        </m:r>
                      </m:sub>
                    </m:sSub>
                    <m:r>
                      <a:rPr lang="en-US" b="0" i="1" dirty="0" smtClean="0">
                        <a:latin typeface="Cambria Math" panose="02040503050406030204" pitchFamily="18" charset="0"/>
                      </a:rPr>
                      <m:t>=1.0</m:t>
                    </m:r>
                  </m:oMath>
                </a14:m>
                <a:endParaRPr lang="en-US" dirty="0">
                  <a:sym typeface="Wingdings" panose="05000000000000000000" pitchFamily="2" charset="2"/>
                </a:endParaRPr>
              </a:p>
              <a:p>
                <a:pPr lvl="1"/>
                <a:r>
                  <a:rPr lang="en-US" dirty="0">
                    <a:sym typeface="Wingdings" panose="05000000000000000000" pitchFamily="2" charset="2"/>
                  </a:rPr>
                  <a:t>Errors can amplify within loop</a:t>
                </a:r>
              </a:p>
              <a:p>
                <a:r>
                  <a:rPr lang="en-US" dirty="0">
                    <a:sym typeface="Wingdings" panose="05000000000000000000" pitchFamily="2" charset="2"/>
                  </a:rPr>
                  <a:t>With a static gain, the loop will be unstable in either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𝑄</m:t>
                        </m:r>
                      </m:e>
                      <m:sub>
                        <m:r>
                          <a:rPr lang="en-US" i="1" dirty="0">
                            <a:latin typeface="Cambria Math" panose="02040503050406030204" pitchFamily="18" charset="0"/>
                          </a:rPr>
                          <m:t>𝑠</m:t>
                        </m:r>
                      </m:sub>
                    </m:sSub>
                    <m:r>
                      <a:rPr lang="en-US" b="0" i="0" dirty="0" smtClean="0">
                        <a:latin typeface="Cambria Math" panose="02040503050406030204" pitchFamily="18" charset="0"/>
                      </a:rPr>
                      <m:t>&gt;1</m:t>
                    </m:r>
                  </m:oMath>
                </a14:m>
                <a:r>
                  <a:rPr lang="en-US" dirty="0">
                    <a:sym typeface="Wingdings" panose="05000000000000000000" pitchFamily="2" charset="2"/>
                  </a:rPr>
                  <a:t> or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𝑄</m:t>
                        </m:r>
                      </m:e>
                      <m:sub>
                        <m:r>
                          <a:rPr lang="en-US" i="1" dirty="0">
                            <a:latin typeface="Cambria Math" panose="02040503050406030204" pitchFamily="18" charset="0"/>
                          </a:rPr>
                          <m:t>𝑠</m:t>
                        </m:r>
                      </m:sub>
                    </m:sSub>
                    <m:r>
                      <a:rPr lang="en-US" b="0" i="1" dirty="0" smtClean="0">
                        <a:latin typeface="Cambria Math" panose="02040503050406030204" pitchFamily="18" charset="0"/>
                      </a:rPr>
                      <m:t>&lt;1</m:t>
                    </m:r>
                  </m:oMath>
                </a14:m>
                <a:endParaRPr lang="en-US" dirty="0">
                  <a:sym typeface="Wingdings" panose="05000000000000000000" pitchFamily="2" charset="2"/>
                </a:endParaRPr>
              </a:p>
              <a:p>
                <a:pPr lvl="1">
                  <a:buFont typeface="Wingdings" panose="05000000000000000000" pitchFamily="2" charset="2"/>
                  <a:buChar char="Ø"/>
                </a:pPr>
                <a:r>
                  <a:rPr lang="en-US" dirty="0">
                    <a:sym typeface="Wingdings" panose="05000000000000000000" pitchFamily="2" charset="2"/>
                  </a:rPr>
                  <a:t>Look-up table (LUT) per turn</a:t>
                </a:r>
              </a:p>
              <a:p>
                <a:r>
                  <a:rPr lang="en-US" dirty="0">
                    <a:sym typeface="Wingdings" panose="05000000000000000000" pitchFamily="2" charset="2"/>
                  </a:rPr>
                  <a:t>Gradient-based </a:t>
                </a:r>
                <a:r>
                  <a:rPr lang="en-US" dirty="0" err="1">
                    <a:sym typeface="Wingdings" panose="05000000000000000000" pitchFamily="2" charset="2"/>
                  </a:rPr>
                  <a:t>optimisation</a:t>
                </a:r>
                <a:r>
                  <a:rPr lang="en-US" dirty="0">
                    <a:sym typeface="Wingdings" panose="05000000000000000000" pitchFamily="2" charset="2"/>
                  </a:rPr>
                  <a:t> to minimize final offset and oscillation</a:t>
                </a:r>
              </a:p>
              <a:p>
                <a:pPr lvl="1"/>
                <a:r>
                  <a:rPr lang="en-US" dirty="0">
                    <a:sym typeface="Wingdings" panose="05000000000000000000" pitchFamily="2" charset="2"/>
                  </a:rPr>
                  <a:t>Phase loop changes sign during the acceleration</a:t>
                </a:r>
                <a:endParaRPr lang="en-GB" dirty="0"/>
              </a:p>
              <a:p>
                <a:endParaRPr lang="en-GB" dirty="0"/>
              </a:p>
            </p:txBody>
          </p:sp>
        </mc:Choice>
        <mc:Fallback>
          <p:sp>
            <p:nvSpPr>
              <p:cNvPr id="2" name="Content Placeholder 1">
                <a:extLst>
                  <a:ext uri="{FF2B5EF4-FFF2-40B4-BE49-F238E27FC236}">
                    <a16:creationId xmlns:a16="http://schemas.microsoft.com/office/drawing/2014/main" id="{3FDAD3D8-1BF2-F82B-58A4-A89ABF966DD0}"/>
                  </a:ext>
                </a:extLst>
              </p:cNvPr>
              <p:cNvSpPr>
                <a:spLocks noGrp="1" noRot="1" noChangeAspect="1" noMove="1" noResize="1" noEditPoints="1" noAdjustHandles="1" noChangeArrowheads="1" noChangeShapeType="1" noTextEdit="1"/>
              </p:cNvSpPr>
              <p:nvPr>
                <p:ph idx="1"/>
              </p:nvPr>
            </p:nvSpPr>
            <p:spPr>
              <a:blipFill>
                <a:blip r:embed="rId2"/>
                <a:stretch>
                  <a:fillRect l="-812" t="-1120"/>
                </a:stretch>
              </a:blipFill>
            </p:spPr>
            <p:txBody>
              <a:bodyPr/>
              <a:lstStyle/>
              <a:p>
                <a:r>
                  <a:rPr lang="de-CH">
                    <a:noFill/>
                  </a:rPr>
                  <a:t> </a:t>
                </a:r>
              </a:p>
            </p:txBody>
          </p:sp>
        </mc:Fallback>
      </mc:AlternateContent>
      <p:sp>
        <p:nvSpPr>
          <p:cNvPr id="3" name="Title 2">
            <a:extLst>
              <a:ext uri="{FF2B5EF4-FFF2-40B4-BE49-F238E27FC236}">
                <a16:creationId xmlns:a16="http://schemas.microsoft.com/office/drawing/2014/main" id="{46058439-C7D2-152A-F1C7-687F564BA11A}"/>
              </a:ext>
            </a:extLst>
          </p:cNvPr>
          <p:cNvSpPr>
            <a:spLocks noGrp="1"/>
          </p:cNvSpPr>
          <p:nvPr>
            <p:ph type="title"/>
          </p:nvPr>
        </p:nvSpPr>
        <p:spPr/>
        <p:txBody>
          <a:bodyPr/>
          <a:lstStyle/>
          <a:p>
            <a:r>
              <a:rPr lang="en-US" dirty="0"/>
              <a:t>RCS1 specific challenges</a:t>
            </a:r>
            <a:endParaRPr lang="en-GB" dirty="0"/>
          </a:p>
        </p:txBody>
      </p:sp>
      <p:sp>
        <p:nvSpPr>
          <p:cNvPr id="4" name="Date Placeholder 3">
            <a:extLst>
              <a:ext uri="{FF2B5EF4-FFF2-40B4-BE49-F238E27FC236}">
                <a16:creationId xmlns:a16="http://schemas.microsoft.com/office/drawing/2014/main" id="{5CCFC10D-98D9-9302-4590-238F93E70DA4}"/>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806187F7-9626-F224-A4D8-A89D38C40A0A}"/>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6E0AD17F-45CB-1863-8F22-6009CB801DCA}"/>
              </a:ext>
            </a:extLst>
          </p:cNvPr>
          <p:cNvSpPr>
            <a:spLocks noGrp="1"/>
          </p:cNvSpPr>
          <p:nvPr>
            <p:ph type="sldNum" sz="quarter" idx="13"/>
          </p:nvPr>
        </p:nvSpPr>
        <p:spPr/>
        <p:txBody>
          <a:bodyPr/>
          <a:lstStyle/>
          <a:p>
            <a:fld id="{005C7FBA-D4E9-46CA-9321-3ADA2E368FCD}" type="slidenum">
              <a:rPr lang="en-GB" smtClean="0"/>
              <a:pPr/>
              <a:t>38</a:t>
            </a:fld>
            <a:endParaRPr lang="en-GB" dirty="0"/>
          </a:p>
        </p:txBody>
      </p:sp>
    </p:spTree>
    <p:extLst>
      <p:ext uri="{BB962C8B-B14F-4D97-AF65-F5344CB8AC3E}">
        <p14:creationId xmlns:p14="http://schemas.microsoft.com/office/powerpoint/2010/main" val="166679132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BED2A9A-624D-5A5C-E00D-AF3588B8D2F5}"/>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A3728D98-BEB0-3CEA-385B-918219E22C7A}"/>
              </a:ext>
            </a:extLst>
          </p:cNvPr>
          <p:cNvSpPr>
            <a:spLocks noGrp="1"/>
          </p:cNvSpPr>
          <p:nvPr>
            <p:ph type="title"/>
          </p:nvPr>
        </p:nvSpPr>
        <p:spPr/>
        <p:txBody>
          <a:bodyPr/>
          <a:lstStyle/>
          <a:p>
            <a:r>
              <a:rPr lang="en-US" dirty="0"/>
              <a:t>RCS1 phase loop with</a:t>
            </a:r>
            <a:br>
              <a:rPr lang="en-US" dirty="0"/>
            </a:br>
            <a:r>
              <a:rPr lang="en-US" dirty="0"/>
              <a:t>static gain</a:t>
            </a:r>
            <a:endParaRPr lang="en-GB" dirty="0"/>
          </a:p>
        </p:txBody>
      </p:sp>
      <p:sp>
        <p:nvSpPr>
          <p:cNvPr id="4" name="Date Placeholder 3">
            <a:extLst>
              <a:ext uri="{FF2B5EF4-FFF2-40B4-BE49-F238E27FC236}">
                <a16:creationId xmlns:a16="http://schemas.microsoft.com/office/drawing/2014/main" id="{B57183CC-689D-45FA-3364-6A92CCD3F28A}"/>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6632B65A-81FF-25E2-21C4-398E8DA78789}"/>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D34B37FB-85B4-95E5-9BFC-D66CE49C1762}"/>
              </a:ext>
            </a:extLst>
          </p:cNvPr>
          <p:cNvSpPr>
            <a:spLocks noGrp="1"/>
          </p:cNvSpPr>
          <p:nvPr>
            <p:ph type="sldNum" sz="quarter" idx="13"/>
          </p:nvPr>
        </p:nvSpPr>
        <p:spPr/>
        <p:txBody>
          <a:bodyPr/>
          <a:lstStyle/>
          <a:p>
            <a:fld id="{005C7FBA-D4E9-46CA-9321-3ADA2E368FCD}" type="slidenum">
              <a:rPr lang="en-GB" smtClean="0"/>
              <a:pPr/>
              <a:t>39</a:t>
            </a:fld>
            <a:endParaRPr lang="en-GB" dirty="0"/>
          </a:p>
        </p:txBody>
      </p:sp>
      <p:pic>
        <p:nvPicPr>
          <p:cNvPr id="22" name="Content Placeholder 21">
            <a:extLst>
              <a:ext uri="{FF2B5EF4-FFF2-40B4-BE49-F238E27FC236}">
                <a16:creationId xmlns:a16="http://schemas.microsoft.com/office/drawing/2014/main" id="{8FACCF93-A423-D7C0-5B65-8D72C3EECDA8}"/>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901397" y="1460884"/>
            <a:ext cx="6389207" cy="5168987"/>
          </a:xfrm>
          <a:prstGeom prst="rect">
            <a:avLst/>
          </a:prstGeom>
        </p:spPr>
      </p:pic>
    </p:spTree>
    <p:extLst>
      <p:ext uri="{BB962C8B-B14F-4D97-AF65-F5344CB8AC3E}">
        <p14:creationId xmlns:p14="http://schemas.microsoft.com/office/powerpoint/2010/main" val="30618444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5A43C3-B311-E921-FE34-CA08CA08EEE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4C91750A-2258-6526-B01B-95120D16259A}"/>
              </a:ext>
            </a:extLst>
          </p:cNvPr>
          <p:cNvSpPr>
            <a:spLocks noGrp="1"/>
          </p:cNvSpPr>
          <p:nvPr>
            <p:ph type="title"/>
          </p:nvPr>
        </p:nvSpPr>
        <p:spPr/>
        <p:txBody>
          <a:bodyPr/>
          <a:lstStyle/>
          <a:p>
            <a:r>
              <a:rPr lang="en-US" dirty="0"/>
              <a:t>RCS1 phase loop with</a:t>
            </a:r>
            <a:br>
              <a:rPr lang="en-US" dirty="0"/>
            </a:br>
            <a:r>
              <a:rPr lang="en-US" dirty="0"/>
              <a:t>lookup table</a:t>
            </a:r>
            <a:endParaRPr lang="en-GB" dirty="0"/>
          </a:p>
        </p:txBody>
      </p:sp>
      <p:sp>
        <p:nvSpPr>
          <p:cNvPr id="4" name="Date Placeholder 3">
            <a:extLst>
              <a:ext uri="{FF2B5EF4-FFF2-40B4-BE49-F238E27FC236}">
                <a16:creationId xmlns:a16="http://schemas.microsoft.com/office/drawing/2014/main" id="{D7954020-C318-B6DD-82D0-0F7669B1BEB4}"/>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37F18744-6E26-5FDA-68C9-AFF7EB59BDED}"/>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119077BE-13B5-0F15-96A8-CBBCD294221B}"/>
              </a:ext>
            </a:extLst>
          </p:cNvPr>
          <p:cNvSpPr>
            <a:spLocks noGrp="1"/>
          </p:cNvSpPr>
          <p:nvPr>
            <p:ph type="sldNum" sz="quarter" idx="13"/>
          </p:nvPr>
        </p:nvSpPr>
        <p:spPr/>
        <p:txBody>
          <a:bodyPr/>
          <a:lstStyle/>
          <a:p>
            <a:fld id="{005C7FBA-D4E9-46CA-9321-3ADA2E368FCD}" type="slidenum">
              <a:rPr lang="en-GB" smtClean="0"/>
              <a:pPr/>
              <a:t>40</a:t>
            </a:fld>
            <a:endParaRPr lang="en-GB" dirty="0"/>
          </a:p>
        </p:txBody>
      </p:sp>
      <p:pic>
        <p:nvPicPr>
          <p:cNvPr id="8" name="Content Placeholder 21">
            <a:extLst>
              <a:ext uri="{FF2B5EF4-FFF2-40B4-BE49-F238E27FC236}">
                <a16:creationId xmlns:a16="http://schemas.microsoft.com/office/drawing/2014/main" id="{801C0465-3595-2AD4-ED41-D1D7C7FD9F2B}"/>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01397" y="1460884"/>
            <a:ext cx="6389207" cy="5168986"/>
          </a:xfrm>
          <a:prstGeom prst="rect">
            <a:avLst/>
          </a:prstGeom>
        </p:spPr>
      </p:pic>
    </p:spTree>
    <p:extLst>
      <p:ext uri="{BB962C8B-B14F-4D97-AF65-F5344CB8AC3E}">
        <p14:creationId xmlns:p14="http://schemas.microsoft.com/office/powerpoint/2010/main" val="207350215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EDDD-C866-FBE2-EBBC-F0C0E6ACEBEC}"/>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C8D6A5E-C1CB-9029-20F6-EB8A5B97C0B5}"/>
              </a:ext>
            </a:extLst>
          </p:cNvPr>
          <p:cNvSpPr>
            <a:spLocks noGrp="1"/>
          </p:cNvSpPr>
          <p:nvPr>
            <p:ph type="title"/>
          </p:nvPr>
        </p:nvSpPr>
        <p:spPr/>
        <p:txBody>
          <a:bodyPr/>
          <a:lstStyle/>
          <a:p>
            <a:r>
              <a:rPr lang="en-US" dirty="0"/>
              <a:t>RCS1 phase loop with</a:t>
            </a:r>
            <a:br>
              <a:rPr lang="en-US" dirty="0"/>
            </a:br>
            <a:r>
              <a:rPr lang="en-US" dirty="0"/>
              <a:t>LUT and integrator</a:t>
            </a:r>
            <a:endParaRPr lang="en-GB" dirty="0"/>
          </a:p>
        </p:txBody>
      </p:sp>
      <p:sp>
        <p:nvSpPr>
          <p:cNvPr id="4" name="Date Placeholder 3">
            <a:extLst>
              <a:ext uri="{FF2B5EF4-FFF2-40B4-BE49-F238E27FC236}">
                <a16:creationId xmlns:a16="http://schemas.microsoft.com/office/drawing/2014/main" id="{65CA28D7-BA89-98A0-4903-59CDA9A68C3C}"/>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C019DB80-2850-7855-4881-7288AEDD1D0F}"/>
              </a:ext>
            </a:extLst>
          </p:cNvPr>
          <p:cNvSpPr>
            <a:spLocks noGrp="1"/>
          </p:cNvSpPr>
          <p:nvPr>
            <p:ph type="ftr" sz="quarter" idx="12"/>
          </p:nvPr>
        </p:nvSpPr>
        <p:spPr/>
        <p:txBody>
          <a:bodyPr/>
          <a:lstStyle/>
          <a:p>
            <a:r>
              <a:rPr lang="en-GB">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B6A5200A-163E-450C-724D-7AAE69CDBF3D}"/>
              </a:ext>
            </a:extLst>
          </p:cNvPr>
          <p:cNvSpPr>
            <a:spLocks noGrp="1"/>
          </p:cNvSpPr>
          <p:nvPr>
            <p:ph type="sldNum" sz="quarter" idx="13"/>
          </p:nvPr>
        </p:nvSpPr>
        <p:spPr/>
        <p:txBody>
          <a:bodyPr/>
          <a:lstStyle/>
          <a:p>
            <a:fld id="{005C7FBA-D4E9-46CA-9321-3ADA2E368FCD}" type="slidenum">
              <a:rPr lang="en-GB" smtClean="0"/>
              <a:pPr/>
              <a:t>41</a:t>
            </a:fld>
            <a:endParaRPr lang="en-GB" dirty="0"/>
          </a:p>
        </p:txBody>
      </p:sp>
      <p:pic>
        <p:nvPicPr>
          <p:cNvPr id="8" name="Content Placeholder 21">
            <a:extLst>
              <a:ext uri="{FF2B5EF4-FFF2-40B4-BE49-F238E27FC236}">
                <a16:creationId xmlns:a16="http://schemas.microsoft.com/office/drawing/2014/main" id="{BCA86FCF-97B4-F680-0F28-880844C8267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2901397" y="1460884"/>
            <a:ext cx="6389207" cy="5168986"/>
          </a:xfrm>
          <a:prstGeom prst="rect">
            <a:avLst/>
          </a:prstGeom>
        </p:spPr>
      </p:pic>
    </p:spTree>
    <p:extLst>
      <p:ext uri="{BB962C8B-B14F-4D97-AF65-F5344CB8AC3E}">
        <p14:creationId xmlns:p14="http://schemas.microsoft.com/office/powerpoint/2010/main" val="308514254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CB44BAF-BB84-8003-2D7B-A0D819C508A3}"/>
              </a:ext>
            </a:extLst>
          </p:cNvPr>
          <p:cNvSpPr>
            <a:spLocks noGrp="1"/>
          </p:cNvSpPr>
          <p:nvPr>
            <p:ph type="title"/>
          </p:nvPr>
        </p:nvSpPr>
        <p:spPr/>
        <p:txBody>
          <a:bodyPr/>
          <a:lstStyle/>
          <a:p>
            <a:r>
              <a:rPr lang="en-US" dirty="0"/>
              <a:t>Chain overview</a:t>
            </a:r>
            <a:endParaRPr lang="en-GB" dirty="0"/>
          </a:p>
        </p:txBody>
      </p:sp>
      <p:sp>
        <p:nvSpPr>
          <p:cNvPr id="4" name="Date Placeholder 3">
            <a:extLst>
              <a:ext uri="{FF2B5EF4-FFF2-40B4-BE49-F238E27FC236}">
                <a16:creationId xmlns:a16="http://schemas.microsoft.com/office/drawing/2014/main" id="{A057CC33-E2C0-DBB1-9409-2D4F59288A12}"/>
              </a:ext>
            </a:extLst>
          </p:cNvPr>
          <p:cNvSpPr>
            <a:spLocks noGrp="1"/>
          </p:cNvSpPr>
          <p:nvPr>
            <p:ph type="dt" sz="half" idx="11"/>
          </p:nvPr>
        </p:nvSpPr>
        <p:spPr/>
        <p:txBody>
          <a:bodyPr/>
          <a:lstStyle/>
          <a:p>
            <a:r>
              <a:rPr lang="en-US"/>
              <a:t>13/10/2026</a:t>
            </a:r>
            <a:endParaRPr lang="en-GB" dirty="0"/>
          </a:p>
        </p:txBody>
      </p:sp>
      <p:sp>
        <p:nvSpPr>
          <p:cNvPr id="5" name="Footer Placeholder 4">
            <a:extLst>
              <a:ext uri="{FF2B5EF4-FFF2-40B4-BE49-F238E27FC236}">
                <a16:creationId xmlns:a16="http://schemas.microsoft.com/office/drawing/2014/main" id="{2CD94B51-AC3B-1066-2391-405FE0785A7C}"/>
              </a:ext>
            </a:extLst>
          </p:cNvPr>
          <p:cNvSpPr>
            <a:spLocks noGrp="1"/>
          </p:cNvSpPr>
          <p:nvPr>
            <p:ph type="ftr" sz="quarter" idx="12"/>
          </p:nvPr>
        </p:nvSpPr>
        <p:spPr/>
        <p:txBody>
          <a:bodyPr/>
          <a:lstStyle/>
          <a:p>
            <a:r>
              <a:rPr lang="en-GB" dirty="0">
                <a:latin typeface="Arial Narrow" panose="020B0604020202020204" pitchFamily="34" charset="0"/>
                <a:cs typeface="Arial Narrow" panose="020B0604020202020204" pitchFamily="34" charset="0"/>
              </a:rPr>
              <a:t>RF cavity feedback for high-intensity counter-rotating beams in the proposed muon collider RCS chain | LLRF Topical Workshop 2026 | Leonard Thiele</a:t>
            </a:r>
            <a:endParaRPr lang="fr-FR" dirty="0">
              <a:latin typeface="Arial Narrow" panose="020B0604020202020204" pitchFamily="34" charset="0"/>
              <a:cs typeface="Arial Narrow" panose="020B0604020202020204" pitchFamily="34" charset="0"/>
            </a:endParaRPr>
          </a:p>
        </p:txBody>
      </p:sp>
      <p:sp>
        <p:nvSpPr>
          <p:cNvPr id="6" name="Slide Number Placeholder 5">
            <a:extLst>
              <a:ext uri="{FF2B5EF4-FFF2-40B4-BE49-F238E27FC236}">
                <a16:creationId xmlns:a16="http://schemas.microsoft.com/office/drawing/2014/main" id="{CE8D2200-2558-114C-6DCD-7DE3134E127A}"/>
              </a:ext>
            </a:extLst>
          </p:cNvPr>
          <p:cNvSpPr>
            <a:spLocks noGrp="1"/>
          </p:cNvSpPr>
          <p:nvPr>
            <p:ph type="sldNum" sz="quarter" idx="13"/>
          </p:nvPr>
        </p:nvSpPr>
        <p:spPr/>
        <p:txBody>
          <a:bodyPr/>
          <a:lstStyle/>
          <a:p>
            <a:fld id="{005C7FBA-D4E9-46CA-9321-3ADA2E368FCD}" type="slidenum">
              <a:rPr lang="en-GB" smtClean="0"/>
              <a:pPr/>
              <a:t>42</a:t>
            </a:fld>
            <a:endParaRPr lang="en-GB" dirty="0"/>
          </a:p>
        </p:txBody>
      </p:sp>
      <p:pic>
        <p:nvPicPr>
          <p:cNvPr id="10" name="Content Placeholder 9">
            <a:extLst>
              <a:ext uri="{FF2B5EF4-FFF2-40B4-BE49-F238E27FC236}">
                <a16:creationId xmlns:a16="http://schemas.microsoft.com/office/drawing/2014/main" id="{A732D281-2BDD-0E88-2373-7A114F1B494E}"/>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416510" y="1460884"/>
            <a:ext cx="7365780" cy="4988518"/>
          </a:xfrm>
          <a:prstGeom prst="rect">
            <a:avLst/>
          </a:prstGeom>
        </p:spPr>
      </p:pic>
    </p:spTree>
    <p:extLst>
      <p:ext uri="{BB962C8B-B14F-4D97-AF65-F5344CB8AC3E}">
        <p14:creationId xmlns:p14="http://schemas.microsoft.com/office/powerpoint/2010/main" val="284145667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uCol PPT template 2024" id="{F194A231-5BC8-4A2D-97BD-E037FFACD11B}" vid="{DCB0BA56-B8DC-4F6C-9716-BF798E6F13BE}"/>
    </a:ext>
  </a:extLst>
</a:theme>
</file>

<file path=ppt/theme/theme2.xml><?xml version="1.0" encoding="utf-8"?>
<a:theme xmlns:a="http://schemas.openxmlformats.org/drawingml/2006/main" name="1_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a:ea typeface="Arial"/>
        <a:cs typeface="Arial"/>
      </a:majorFont>
      <a:minorFont>
        <a:latin typeface="Calibri"/>
        <a:ea typeface="Arial"/>
        <a:cs typeface="Arial"/>
      </a:minorFont>
    </a:fontScheme>
    <a:fmtScheme name="Office Theme">
      <a:fillStyleLst>
        <a:solidFill>
          <a:schemeClr val="phClr"/>
        </a:solidFill>
        <a:gradFill>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effectStyle>
      </a:effectStyleLst>
      <a:bgFillStyleLst>
        <a:solidFill>
          <a:schemeClr val="phClr"/>
        </a:solidFill>
        <a:solidFill>
          <a:schemeClr val="phClr">
            <a:tint val="95000"/>
            <a:satMod val="170000"/>
          </a:schemeClr>
        </a:solidFill>
        <a:gradFill>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MuCol PPT template - 2024</Template>
  <TotalTime>0</TotalTime>
  <Words>2360</Words>
  <Application>Microsoft Office PowerPoint</Application>
  <PresentationFormat>Widescreen</PresentationFormat>
  <Paragraphs>406</Paragraphs>
  <Slides>42</Slides>
  <Notes>3</Notes>
  <HiddenSlides>0</HiddenSlides>
  <MMClips>2</MMClips>
  <ScaleCrop>false</ScaleCrop>
  <HeadingPairs>
    <vt:vector size="6" baseType="variant">
      <vt:variant>
        <vt:lpstr>Fonts Used</vt:lpstr>
      </vt:variant>
      <vt:variant>
        <vt:i4>5</vt:i4>
      </vt:variant>
      <vt:variant>
        <vt:lpstr>Theme</vt:lpstr>
      </vt:variant>
      <vt:variant>
        <vt:i4>2</vt:i4>
      </vt:variant>
      <vt:variant>
        <vt:lpstr>Slide Titles</vt:lpstr>
      </vt:variant>
      <vt:variant>
        <vt:i4>42</vt:i4>
      </vt:variant>
    </vt:vector>
  </HeadingPairs>
  <TitlesOfParts>
    <vt:vector size="49" baseType="lpstr">
      <vt:lpstr>Arial</vt:lpstr>
      <vt:lpstr>Arial Narrow</vt:lpstr>
      <vt:lpstr>Calibri</vt:lpstr>
      <vt:lpstr>Cambria Math</vt:lpstr>
      <vt:lpstr>Wingdings</vt:lpstr>
      <vt:lpstr>Office Theme</vt:lpstr>
      <vt:lpstr>1_Office Theme</vt:lpstr>
      <vt:lpstr> RF cavity feedback for high-intensity counter-rotating beams in the proposed muon collider RCS chain </vt:lpstr>
      <vt:lpstr>Outline</vt:lpstr>
      <vt:lpstr>Muon collider complex</vt:lpstr>
      <vt:lpstr>Introduction High-energy acceleration</vt:lpstr>
      <vt:lpstr>RCS chain RF system</vt:lpstr>
      <vt:lpstr>First Simulation Without Feedback</vt:lpstr>
      <vt:lpstr>Motivation/Architecture</vt:lpstr>
      <vt:lpstr>Cavity Feedback Modelling</vt:lpstr>
      <vt:lpstr>Cavity Feedback in RCS1</vt:lpstr>
      <vt:lpstr>Voltage Evolution in RCS1</vt:lpstr>
      <vt:lpstr>Voltage Evolution in RCS1</vt:lpstr>
      <vt:lpstr>Cavity Feedback in RCS1</vt:lpstr>
      <vt:lpstr>Cavity Feedback in RCS2</vt:lpstr>
      <vt:lpstr>Cavity Feedback in RCS3</vt:lpstr>
      <vt:lpstr>Cavity Feedback in RCS4</vt:lpstr>
      <vt:lpstr>Cavity Feedback in the  RCS Chain</vt:lpstr>
      <vt:lpstr>Cavity Feedback in the  RCS Chain</vt:lpstr>
      <vt:lpstr>Voltage Amplitude/Phase Errors</vt:lpstr>
      <vt:lpstr>Voltage Amplitude/Phase Errors</vt:lpstr>
      <vt:lpstr>Cavity Feedback in the  RCS Chain</vt:lpstr>
      <vt:lpstr>Cavity Feedback in the  RCS Chain</vt:lpstr>
      <vt:lpstr>Cavity Feedback Summary</vt:lpstr>
      <vt:lpstr>Phase Loop Considerations</vt:lpstr>
      <vt:lpstr>Phase Loop RCS2</vt:lpstr>
      <vt:lpstr>Phase Loop in RCS Chain</vt:lpstr>
      <vt:lpstr>Phase Loop in RCS Chain</vt:lpstr>
      <vt:lpstr>Conclusion</vt:lpstr>
      <vt:lpstr>Outlook</vt:lpstr>
      <vt:lpstr>PowerPoint Presentation</vt:lpstr>
      <vt:lpstr>Phase Loop Schematic</vt:lpstr>
      <vt:lpstr>Parameter comparison to  existing machines</vt:lpstr>
      <vt:lpstr>Cavity feedback modelling</vt:lpstr>
      <vt:lpstr>Voltage evolution in single RCS</vt:lpstr>
      <vt:lpstr>Introduction High-energy acceleration</vt:lpstr>
      <vt:lpstr>Rigid dipole oscillation</vt:lpstr>
      <vt:lpstr>RCS chain parameters consolidated parameter document</vt:lpstr>
      <vt:lpstr>Phase loop in RCS1</vt:lpstr>
      <vt:lpstr>RCS1 specific challenges</vt:lpstr>
      <vt:lpstr>RCS1 phase loop with static gain</vt:lpstr>
      <vt:lpstr>RCS1 phase loop with lookup table</vt:lpstr>
      <vt:lpstr>RCS1 phase loop with LUT and integrator</vt:lpstr>
      <vt:lpstr>Chain overview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Michela Lancellotti</dc:creator>
  <cp:lastModifiedBy>Leonard Sebastian Thiele</cp:lastModifiedBy>
  <cp:revision>336</cp:revision>
  <dcterms:created xsi:type="dcterms:W3CDTF">2024-02-26T13:42:26Z</dcterms:created>
  <dcterms:modified xsi:type="dcterms:W3CDTF">2026-10-12T21:12:19Z</dcterms:modified>
</cp:coreProperties>
</file>