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notesMasterIdLst>
    <p:notesMasterId r:id="rId25"/>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pening" id="{3b82b1ed-db0c-de8a-fcfd-61f02e54f635}">
          <p14:sldIdLst>
            <p14:sldId id="256"/>
          </p14:sldIdLst>
        </p14:section>
        <p14:section name="Why" id="{8a067ad3-88af-5528-1c51-3f8c0593dd6a}">
          <p14:sldIdLst>
            <p14:sldId id="257"/>
            <p14:sldId id="258"/>
          </p14:sldIdLst>
        </p14:section>
        <p14:section name="How" id="{97a8cf47-d722-6b43-5fa5-787df106b14c}">
          <p14:sldIdLst>
            <p14:sldId id="259"/>
            <p14:sldId id="260"/>
            <p14:sldId id="261"/>
            <p14:sldId id="262"/>
          </p14:sldIdLst>
        </p14:section>
        <p14:section name="What fooled it" id="{282045e7-3d3f-bfcf-63a1-51c53915a56a}">
          <p14:sldIdLst>
            <p14:sldId id="263"/>
            <p14:sldId id="264"/>
            <p14:sldId id="265"/>
            <p14:sldId id="266"/>
          </p14:sldIdLst>
        </p14:section>
        <p14:section name="Closing" id="{411a6b8d-d237-025a-b9b1-5086b45820af}">
          <p14:sldIdLst>
            <p14:sldId id="267"/>
            <p14:sldId id="268"/>
            <p14:sldId id="269"/>
            <p14:sldId id="270"/>
            <p14:sldId id="271"/>
          </p14:sldIdLst>
        </p14:section>
        <p14:section name="Backup" id="{4ed66bae-2ba6-d344-5185-27e2ed20ba7d}">
          <p14:sldIdLst>
            <p14:sldId id="272"/>
            <p14:sldId id="273"/>
            <p14:sldId id="274"/>
            <p14:sldId id="275"/>
            <p14:sldId id="276"/>
            <p14:sldId id="277"/>
            <p14:sldId id="27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notesMaster" Target="notesMasters/notesMaster1.xml"/><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 Id="rId2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[18: 0:20 | 12: 0:20 | 8: 0:20]
Good evening – I am the last thing between you and the reception, so I'll keep it tight. The AFF has run in Linac4 since 2019, operationally with the PS Booster since 2021. This talk is about what that taught us.
Transition: first, why Linac4 needs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[18: 1:30 | 12: 1:45 | 8: 1:15]
H⁻ to 160 MeV, 352 MHz, up to four batches per pulse – one per PSB ring – every 1.2 s. 27 cavities on 20 LLRF crates; the AFF runs on 17 of them. The beam goes from zero to full in a few ns; in CCDTL1, 25 mA induces almost a megavolt on 8. At the design 40 mA that is 20 %. The design report already asked for a pulse-to-pulse correction in 2006 – it took until 2019 to build it.
12/8-min: add one sentence – feedback sees the beam only after ~2.5 µs of loop delay, so the batch head is always a surprise.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[18: 1:15 | 12: – | 8: –]
With a PI the loop delay limits the gain. The LQG – a Kalman predictor that estimates the cavity voltage without the delay, plus an LQR – shortened the transient from ~40 to ~5 µs. But causality wins: no feedback can act before the beam is seen.
Source: Linac'22 TH1AA06 Fig. 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[18: 2:15 | 12: 2:00 | 8: 1:45]
Beam loading repeats pulse to pulse, so learn it. The error is low-pass filtered – the filter is computed per line by a Python script: a fixed window, or on some lines the measured step response of the line turned back in time; the delay is measured by the same script in EXCITATION mode – and shifted by the loop delay – that is what lets the correction start before the beam. The filter is a long low-pass on purpose: the pre-driver amplifiers inject a component close to 1 MHz into the drive, and a short filter would let it through. The price is that the low-pass smears the sharp beam arrival, so the correction must start well before the beam – the AFF window opens 50 µs before the beam arrives and the amplifier is already ramped up when the batch head comes. A leaky integrator over pulses, β = 0.97, so it converges close to steady state within about 10 pulses; the per-pulse learning gain (1−β)G is 0.6–3. The FPGA only replays a buffer; everything smart is in the front-end software, between pulses. CERN timing is multiplexed: users are interleaved, so each user has its own history, kept in software – remember that, it comes back.
Credit: the idea comes from K. Fong, TRIUMF.
Sources: aff.cpp (exact), FEC persistent settings.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[18: 1:45 | 12: 1:30 | 8: 1:15]
Beam phase along the batch: the head transient is gone. In the cavity: 30 kV at the head, 0.375 % at 25 mA – within half of the budget, even scaled to 40 mA. Because the AFF anticipates, the klystron is no longer hit by a power spike at every batch head. Not every line is equally good – the lines with the Thales klystrons needed more tuning. And the High Current Mode runs (MDs and end of run in 2024, again this year) caused no AFF issues – part of the extra source current is lost in the RFQ and the chopper removes another fraction, so the accelerating cavities see a much smaller increase.
Sources: Linac'22 Figs 6–7; LLRF23 poster; IPAC'25 THPS029. Next slide: power, energy, availability.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[18: 1:30 | 12: – | 8: –]
What the machine sees. Klystron power: with the LQG alone the klystron gets a spike at every batch head; with the AFF the power is already there when the beam arrives. Energy at the Linac4 output, four 75 µs batches at 21 mA: ±50 keV at the head, below 20 keV elsewhere. And availability: the RF went from about 93 % in 2020 to 99 % in 2022–23. That is the whole RF system – modulators, sequencer, protections – the AFF is one piece of it, but the gates on the next slides are a good part of why it no longer causes stops.
Sources: Linac'22 Figs 7 and 9 (energy courtesy P. Skowronski); Linac4 availability plot.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[18: 2:00 | 12: 1:15 | 8: –]
The 2006 design report foresaw a baseband network analyser for step and frequency responses; in practice the AFF buffers cover part of it – not a full network analyser, but a very handy diagnostic and set-up tool. TEST gives the AFF a repeatable fake beam, so we set up a line before beam is in the machine. EXCITATION gives the delay of the line – that is the look-ahead – and the step response, from which one script computes the low-pass filter in a few minutes – on the other lines the script uses a fixed window. The same buffer plays rectangular pulses for the notch set-up – the Linac'22 paper shows the spectrum but does not say where the pulses come from: it is the AFF buffer. Parameters were then tuned per line for robustness.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[18: 0:45 | 12: – | 8: –]
Each box is a case where the AFF learned something it should not have. The highlighted ones are on the next slides.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[18: 1:45 | 12: 1:15 | 8: –]
A breakdown collapses the voltage within the pulse. The feedback drives harder and harder until the drive hits the Switch &amp; Limit card – all the power the amplifier is allowed to give, and the field is still zero. The AFF sees an error the size of the voltage and learns a huge correction; the next pulses overdrive, break down again, until something trips. Now: a small pulse classifier is built in – min, max, mean and std of the cavity voltage over the pulse; std is there for oscillations that keep the same mean. A bad pulse is not learned; a mean-error threshold catches the rest. After a trip the sequencer restarts the line step by step: open loop, tuners lock, set-point ramp, then it resets the polar loop and closes the feedback. The AFF has been off since the RF-off sequence (and it cannot run without feedback anyway); only now its history is reset for all users and it is enabled, starting from zero – no stale correction is ever played into a cavity that is just coming back. A SAL veto check follows each step. The Switch &amp; Limit card caps the drive and protects the klystron. The polar loop is reset because it has the same weakness, it learns a wrong gain from a breakdown pulse (reset since 2022).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[18: 2:00 | 12: 1:15 | 8: –]
The surprise: the debuncher's AFF would not settle. The same timing user had two destinations – every second pulse went to the dump, decided pulse by pulse. On a dump pulse the debuncher sees no beam, so the AFF unlearned what the previous pulse had taught it, and it oscillated around half the needed correction. Fix in March 2021 (Piotr spotted the dynamic destination): dump pulse – no learning and no playback. Same rule later for no ring played. SIS inhibit comes after the pulse – we only know after the beam has passed whether it was fine – so that pulse was already played with the correction, it is just not learned. It still saves us from learning malformed pulses: source tripped, another line tripped, destination not ready. Painting is the subtle one –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[18: 1:15 | 12: – | 8: –]
Longitudinal painting for the PSB: the last PIMS cavities swing the energy and the debuncher the phase, within the pulse. For the pulse classifier that looked like an unstable pulse, so on the painted users the AFF stopped learning – exactly where the beam is most demanding. Since January 2023 the classifier evaluates min, max, mean and std relative to the painting waveform, so painted pulses are learned again.
Sources: LLRF23 poster, thbp38, vcav.cpp.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[18: 2:10 | 12: 1:55 | 8: 2:00]
All of this lives in the front-end software, none of it needs an operator – and that, not the algorithm, is what made the AFF operational. Simple fast loop in the FPGA, judgement in software. Resets: a user is only a slot in the supercycle – after OP re-maps it, the 'same' user may be a different beam, so an old history is discarded, not trusted (validity time, ring-settings write, sequencer ON). Lesson 0: in 2020 we found a line running on the AFF alone with the feedback off – it held the voltage. Since SVN r93050 (29 Sep 2020) the AFF switches itself off without feedback.
Emergency exit: this slide alone carries the message.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[18: 1:00 | 12: 0:45 | 8: 0:30]
The feature is stable today; ideas: pre-inform the AFF about the pulse current and generate a computed, not learned, correction – and the inverse, use the learned correction to estimate the beam current. High Current Mode has not been a problem so far, but at higher current the learning loop may become unstable.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Leave on screen during questions. Sources, references and backup slides B1–B7 follow.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presented – after Thank you, for the PDF on Indico.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presented – for the PDF on Indico.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Backup. Equations from aff-equations.md §1; figures Linac'22 Figs 2–3.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Backup. Source: sequencer aff_filter.py (--filter LINE | HANNING | EXP | RECT | SINE; EXP is Philippe's exponential decay).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Backup. Source: ALLL4CavityLoop aff.cpp processAFF / writeAFFSettings.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Backup. Source: affMode enum and aff.cpp.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Backup. Sources: emails Jun 2020, Aug 2020; aff.cpp writeAFFSettings.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Backup. Source: FEC persistent data, 05-procedures-data/aff-settings-fec/summary.md.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Backup. The dangerous failures are the quiet ones. A tuner glitch detuned Buncher 3, the AFF compensated into a wrong but stable state, nothing tripped, and transmission was poor for half a day. Why a reset on time at all? The system is multiplexed: users are interleaved, the FPGA has one buffer, the history of each user lives in software. A user is only a slot – after OP re-maps it, the 'same' user may be a different beam. In 2019 OP asked us to store corrections in LSA because they re-map several times a day; that is exactly when a stored correction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image" Target="../media/image-1003-2.png"/><Relationship Id="rId3"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image" Target="../media/image-1005-1.png"/><Relationship Id="rId2"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image" Target="../media/image-1006-1.png"/><Relationship Id="rId2"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image" Target="../media/image-1007-1.png"/><Relationship Id="rId2"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image" Target="../media/image-1008-2.png"/><Relationship Id="rId3"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ERN Title">
    <p:bg>
      <p:bgPr>
        <a:solidFill>
          <a:srgbClr val="0033A0"/>
        </a:solidFill>
      </p:bgPr>
    </p:bg>
    <p:spTree>
      <p:nvGrpSpPr>
        <p:cNvPr id="1" name=""/>
        <p:cNvGrpSpPr/>
        <p:nvPr/>
      </p:nvGrpSpPr>
      <p:grpSpPr>
        <a:xfrm>
          <a:off x="0" y="0"/>
          <a:ext cx="0" cy="0"/>
          <a:chOff x="0" y="0"/>
          <a:chExt cx="0" cy="0"/>
        </a:xfrm>
      </p:grpSpPr>
      <p:pic>
        <p:nvPicPr>
          <p:cNvPr id="2" name="Image 0" descr="/tmp/deck/fig/motif_B3.png">    </p:cNvPr>
          <p:cNvPicPr>
            <a:picLocks noChangeAspect="1"/>
          </p:cNvPicPr>
          <p:nvPr/>
        </p:nvPicPr>
        <p:blipFill>
          <a:blip r:embed="rId1"/>
          <a:stretch>
            <a:fillRect/>
          </a:stretch>
        </p:blipFill>
        <p:spPr>
          <a:xfrm>
            <a:off x="0" y="0"/>
            <a:ext cx="12191695" cy="6858000"/>
          </a:xfrm>
          <a:prstGeom prst="rect">
            <a:avLst/>
          </a:prstGeom>
        </p:spPr>
      </p:pic>
      <p:pic>
        <p:nvPicPr>
          <p:cNvPr id="3" name="Image 1" descr="/tmp/deck/fig/logo_white.png">    </p:cNvPr>
          <p:cNvPicPr>
            <a:picLocks noChangeAspect="1"/>
          </p:cNvPicPr>
          <p:nvPr/>
        </p:nvPicPr>
        <p:blipFill>
          <a:blip r:embed="rId2"/>
          <a:stretch>
            <a:fillRect/>
          </a:stretch>
        </p:blipFill>
        <p:spPr>
          <a:xfrm>
            <a:off x="548640" y="502920"/>
            <a:ext cx="1143000" cy="1143000"/>
          </a:xfrm>
          <a:prstGeom prst="rect">
            <a:avLst/>
          </a:prstGeom>
        </p:spPr>
      </p:pic>
      <p:sp>
        <p:nvSpPr>
          <p:cNvPr id="4" name="Text 0"/>
          <p:cNvSpPr/>
          <p:nvPr>
            <p:ph idx="102" type="title" hasCustomPrompt="1"/>
          </p:nvPr>
        </p:nvSpPr>
        <p:spPr>
          <a:xfrm>
            <a:off x="548640" y="2011680"/>
            <a:ext cx="7863840" cy="1920240"/>
          </a:xfrm>
          <a:prstGeom prst="rect">
            <a:avLst/>
          </a:prstGeom>
          <a:noFill/>
          <a:ln/>
        </p:spPr>
        <p:txBody>
          <a:bodyPr wrap="square" rtlCol="0"/>
          <a:lstStyle>
            <a:lvl1pPr algn="l" indent="0" marL="0">
              <a:buNone/>
              <a:defRPr lang="en-US" sz="3800" b="1" dirty="0">
                <a:solidFill>
                  <a:schemeClr val="tx1"/>
                </a:solidFill>
              </a:defRPr>
            </a:lvl1pPr>
          </a:lstStyle>
          <a:p>
            <a:pPr algn="l" indent="0" marL="0">
              <a:buNone/>
            </a:pPr>
            <a:r>
              <a:rPr lang="en-US" sz="3800" b="1" dirty="0">
                <a:solidFill>
                  <a:schemeClr val="tx1"/>
                </a:solidFill>
              </a:rPr>
              <a:t>Presentation title</a:t>
            </a:r>
            <a:endParaRPr lang="en-US" sz="3800" dirty="0"/>
          </a:p>
        </p:txBody>
      </p:sp>
      <p:sp>
        <p:nvSpPr>
          <p:cNvPr id="5" name="Text 0"/>
          <p:cNvSpPr/>
          <p:nvPr>
            <p:ph idx="103" type="body" hasCustomPrompt="1"/>
          </p:nvPr>
        </p:nvSpPr>
        <p:spPr>
          <a:xfrm>
            <a:off x="548640" y="4069080"/>
            <a:ext cx="7863840" cy="822960"/>
          </a:xfrm>
          <a:prstGeom prst="rect">
            <a:avLst/>
          </a:prstGeom>
          <a:noFill/>
          <a:ln/>
        </p:spPr>
        <p:txBody>
          <a:bodyPr wrap="square" rtlCol="0"/>
          <a:lstStyle>
            <a:lvl1pPr algn="l" indent="0" marL="0">
              <a:buNone/>
              <a:defRPr lang="en-US" sz="2000" dirty="0">
                <a:solidFill>
                  <a:schemeClr val="accent3"/>
                </a:solidFill>
              </a:defRPr>
            </a:lvl1pPr>
          </a:lstStyle>
          <a:p>
            <a:pPr algn="l" indent="0" marL="0">
              <a:buNone/>
            </a:pPr>
            <a:r>
              <a:rPr lang="en-US" sz="2000" dirty="0">
                <a:solidFill>
                  <a:schemeClr val="accent3"/>
                </a:solidFill>
              </a:rPr>
              <a:t>Subtitle</a:t>
            </a:r>
            <a:endParaRPr lang="en-US" sz="2000" dirty="0"/>
          </a:p>
        </p:txBody>
      </p:sp>
      <p:sp>
        <p:nvSpPr>
          <p:cNvPr id="6" name="Text 0"/>
          <p:cNvSpPr/>
          <p:nvPr>
            <p:ph idx="104" type="body" hasCustomPrompt="1"/>
          </p:nvPr>
        </p:nvSpPr>
        <p:spPr>
          <a:xfrm>
            <a:off x="548640" y="5257800"/>
            <a:ext cx="7863840" cy="914400"/>
          </a:xfrm>
          <a:prstGeom prst="rect">
            <a:avLst/>
          </a:prstGeom>
          <a:noFill/>
          <a:ln/>
        </p:spPr>
        <p:txBody>
          <a:bodyPr wrap="square" rtlCol="0"/>
          <a:lstStyle>
            <a:lvl1pPr algn="l" indent="0" marL="0">
              <a:buNone/>
              <a:defRPr lang="en-US" sz="1600" dirty="0">
                <a:solidFill>
                  <a:schemeClr val="tx1"/>
                </a:solidFill>
              </a:defRPr>
            </a:lvl1pPr>
          </a:lstStyle>
          <a:p>
            <a:pPr algn="l" indent="0" marL="0">
              <a:buNone/>
            </a:pPr>
            <a:r>
              <a:rPr lang="en-US" sz="1600" dirty="0">
                <a:solidFill>
                  <a:schemeClr val="tx1"/>
                </a:solidFill>
              </a:rPr>
              <a:t>Speaker · affiliation</a:t>
            </a:r>
            <a:endParaRPr lang="en-US" sz="1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ERN Section">
    <p:bg>
      <p:bgPr>
        <a:solidFill>
          <a:srgbClr val="0033A0"/>
        </a:solidFill>
      </p:bgPr>
    </p:bg>
    <p:spTree>
      <p:nvGrpSpPr>
        <p:cNvPr id="1" name=""/>
        <p:cNvGrpSpPr/>
        <p:nvPr/>
      </p:nvGrpSpPr>
      <p:grpSpPr>
        <a:xfrm>
          <a:off x="0" y="0"/>
          <a:ext cx="0" cy="0"/>
          <a:chOff x="0" y="0"/>
          <a:chExt cx="0" cy="0"/>
        </a:xfrm>
      </p:grpSpPr>
      <p:pic>
        <p:nvPicPr>
          <p:cNvPr id="2" name="Image 0" descr="/tmp/deck/fig/motif_B3.png">    </p:cNvPr>
          <p:cNvPicPr>
            <a:picLocks noChangeAspect="1"/>
          </p:cNvPicPr>
          <p:nvPr/>
        </p:nvPicPr>
        <p:blipFill>
          <a:blip r:embed="rId1"/>
          <a:stretch>
            <a:fillRect/>
          </a:stretch>
        </p:blipFill>
        <p:spPr>
          <a:xfrm>
            <a:off x="0" y="0"/>
            <a:ext cx="12191695" cy="6858000"/>
          </a:xfrm>
          <a:prstGeom prst="rect">
            <a:avLst/>
          </a:prstGeom>
        </p:spPr>
      </p:pic>
      <p:sp>
        <p:nvSpPr>
          <p:cNvPr id="3" name="Text 0"/>
          <p:cNvSpPr/>
          <p:nvPr>
            <p:ph idx="101" type="body" hasCustomPrompt="1"/>
          </p:nvPr>
        </p:nvSpPr>
        <p:spPr>
          <a:xfrm>
            <a:off x="548640" y="1737360"/>
            <a:ext cx="2743200" cy="1097280"/>
          </a:xfrm>
          <a:prstGeom prst="rect">
            <a:avLst/>
          </a:prstGeom>
          <a:noFill/>
          <a:ln/>
        </p:spPr>
        <p:txBody>
          <a:bodyPr wrap="square" rtlCol="0"/>
          <a:lstStyle>
            <a:lvl1pPr algn="l" indent="0" marL="0">
              <a:buNone/>
              <a:defRPr lang="en-US" sz="6000" b="1" dirty="0">
                <a:solidFill>
                  <a:schemeClr val="accent2"/>
                </a:solidFill>
              </a:defRPr>
            </a:lvl1pPr>
          </a:lstStyle>
          <a:p>
            <a:pPr algn="l" indent="0" marL="0">
              <a:buNone/>
            </a:pPr>
            <a:r>
              <a:rPr lang="en-US" sz="6000" b="1" dirty="0">
                <a:solidFill>
                  <a:schemeClr val="accent2"/>
                </a:solidFill>
              </a:rPr>
              <a:t>01</a:t>
            </a:r>
            <a:endParaRPr lang="en-US" sz="6000" dirty="0"/>
          </a:p>
        </p:txBody>
      </p:sp>
      <p:sp>
        <p:nvSpPr>
          <p:cNvPr id="4" name="Text 0"/>
          <p:cNvSpPr/>
          <p:nvPr>
            <p:ph idx="102" type="title" hasCustomPrompt="1"/>
          </p:nvPr>
        </p:nvSpPr>
        <p:spPr>
          <a:xfrm>
            <a:off x="548640" y="2926080"/>
            <a:ext cx="7863840" cy="1371600"/>
          </a:xfrm>
          <a:prstGeom prst="rect">
            <a:avLst/>
          </a:prstGeom>
          <a:noFill/>
          <a:ln/>
        </p:spPr>
        <p:txBody>
          <a:bodyPr wrap="square" rtlCol="0"/>
          <a:lstStyle>
            <a:lvl1pPr algn="l" indent="0" marL="0">
              <a:buNone/>
              <a:defRPr lang="en-US" sz="3800" b="1" dirty="0">
                <a:solidFill>
                  <a:schemeClr val="tx1"/>
                </a:solidFill>
              </a:defRPr>
            </a:lvl1pPr>
          </a:lstStyle>
          <a:p>
            <a:pPr algn="l" indent="0" marL="0">
              <a:buNone/>
            </a:pPr>
            <a:r>
              <a:rPr lang="en-US" sz="3800" b="1" dirty="0">
                <a:solidFill>
                  <a:schemeClr val="tx1"/>
                </a:solidFill>
              </a:rPr>
              <a:t>Section title</a:t>
            </a:r>
            <a:endParaRPr lang="en-US" sz="3800" dirty="0"/>
          </a:p>
        </p:txBody>
      </p:sp>
      <p:sp>
        <p:nvSpPr>
          <p:cNvPr id="5" name="Text 0"/>
          <p:cNvSpPr/>
          <p:nvPr>
            <p:ph idx="103" type="body" hasCustomPrompt="1"/>
          </p:nvPr>
        </p:nvSpPr>
        <p:spPr>
          <a:xfrm>
            <a:off x="548640" y="4389120"/>
            <a:ext cx="7863840" cy="914400"/>
          </a:xfrm>
          <a:prstGeom prst="rect">
            <a:avLst/>
          </a:prstGeom>
          <a:noFill/>
          <a:ln/>
        </p:spPr>
        <p:txBody>
          <a:bodyPr wrap="square" rtlCol="0"/>
          <a:lstStyle>
            <a:lvl1pPr algn="l" indent="0" marL="0">
              <a:buNone/>
              <a:defRPr lang="en-US" sz="1800" dirty="0">
                <a:solidFill>
                  <a:schemeClr val="accent3"/>
                </a:solidFill>
              </a:defRPr>
            </a:lvl1pPr>
          </a:lstStyle>
          <a:p>
            <a:pPr algn="l" indent="0" marL="0">
              <a:buNone/>
            </a:pPr>
            <a:r>
              <a:rPr lang="en-US" sz="1800" dirty="0">
                <a:solidFill>
                  <a:schemeClr val="accent3"/>
                </a:solidFill>
              </a:rPr>
              <a:t>One-line summary</a:t>
            </a:r>
            <a:endParaRPr lang="en-US" sz="1800" dirty="0"/>
          </a:p>
        </p:txBody>
      </p:sp>
      <p:pic>
        <p:nvPicPr>
          <p:cNvPr id="6" name="Image 1" descr="/tmp/deck/fig/logo_white.png">    </p:cNvPr>
          <p:cNvPicPr>
            <a:picLocks noChangeAspect="1"/>
          </p:cNvPicPr>
          <p:nvPr/>
        </p:nvPicPr>
        <p:blipFill>
          <a:blip r:embed="rId2"/>
          <a:stretch>
            <a:fillRect/>
          </a:stretch>
        </p:blipFill>
        <p:spPr>
          <a:xfrm>
            <a:off x="11137392" y="6108192"/>
            <a:ext cx="566928" cy="566928"/>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ERN Content">
    <p:bg>
      <p:bgPr>
        <a:solidFill>
          <a:srgbClr val="001233"/>
        </a:solidFill>
      </p:bgPr>
    </p:bg>
    <p:spTree>
      <p:nvGrpSpPr>
        <p:cNvPr id="1" name=""/>
        <p:cNvGrpSpPr/>
        <p:nvPr/>
      </p:nvGrpSpPr>
      <p:grpSpPr>
        <a:xfrm>
          <a:off x="0" y="0"/>
          <a:ext cx="0" cy="0"/>
          <a:chOff x="0" y="0"/>
          <a:chExt cx="0" cy="0"/>
        </a:xfrm>
      </p:grpSpPr>
      <p:pic>
        <p:nvPicPr>
          <p:cNvPr id="2" name="Image 0" descr="/tmp/deck/fig/logo_white.png">    </p:cNvPr>
          <p:cNvPicPr>
            <a:picLocks noChangeAspect="1"/>
          </p:cNvPicPr>
          <p:nvPr/>
        </p:nvPicPr>
        <p:blipFill>
          <a:blip r:embed="rId1"/>
          <a:stretch>
            <a:fillRect/>
          </a:stretch>
        </p:blipFill>
        <p:spPr>
          <a:xfrm>
            <a:off x="11137392" y="6108192"/>
            <a:ext cx="566928" cy="566928"/>
          </a:xfrm>
          <a:prstGeom prst="rect">
            <a:avLst/>
          </a:prstGeom>
        </p:spPr>
      </p:pic>
      <p:sp>
        <p:nvSpPr>
          <p:cNvPr id="3" name="Text 0"/>
          <p:cNvSpPr/>
          <p:nvPr/>
        </p:nvSpPr>
        <p:spPr>
          <a:xfrm>
            <a:off x="1051560" y="6263640"/>
            <a:ext cx="6400800" cy="320040"/>
          </a:xfrm>
          <a:prstGeom prst="rect">
            <a:avLst/>
          </a:prstGeom>
          <a:noFill/>
          <a:ln/>
        </p:spPr>
        <p:txBody>
          <a:bodyPr wrap="square" lIns="0" tIns="0" rIns="0" bIns="0" rtlCol="0" anchor="ctr"/>
          <a:lstStyle/>
          <a:p>
            <a:pPr indent="0" marL="0">
              <a:buNone/>
            </a:pPr>
            <a:r>
              <a:rPr lang="en-US" sz="1100" dirty="0">
                <a:solidFill>
                  <a:schemeClr val="accent2"/>
                </a:solidFill>
              </a:rPr>
              <a:t>B. Bielawski  ·  TWoAFC 2026, Nova Gorica</a:t>
            </a:r>
            <a:endParaRPr lang="en-US" sz="1100" dirty="0"/>
          </a:p>
        </p:txBody>
      </p:sp>
      <p:sp>
        <p:nvSpPr>
          <p:cNvPr id="4" name="Text 1"/>
          <p:cNvSpPr/>
          <p:nvPr>
            <p:ph idx="102" type="title" hasCustomPrompt="1"/>
          </p:nvPr>
        </p:nvSpPr>
        <p:spPr>
          <a:xfrm>
            <a:off x="548640" y="365760"/>
            <a:ext cx="10424160" cy="868680"/>
          </a:xfrm>
          <a:prstGeom prst="rect">
            <a:avLst/>
          </a:prstGeom>
          <a:noFill/>
          <a:ln/>
        </p:spPr>
        <p:txBody>
          <a:bodyPr wrap="square" rtlCol="0"/>
          <a:lstStyle>
            <a:lvl1pPr algn="l" indent="0" marL="0">
              <a:buNone/>
              <a:defRPr lang="en-US" sz="3200" b="1" dirty="0">
                <a:solidFill>
                  <a:schemeClr val="tx1"/>
                </a:solidFill>
              </a:defRPr>
            </a:lvl1pPr>
          </a:lstStyle>
          <a:p>
            <a:pPr algn="l" indent="0" marL="0">
              <a:buNone/>
            </a:pPr>
            <a:r>
              <a:rPr lang="en-US" sz="3200" b="1" dirty="0">
                <a:solidFill>
                  <a:schemeClr val="tx1"/>
                </a:solidFill>
              </a:rPr>
              <a:t>Slide title</a:t>
            </a:r>
            <a:endParaRPr lang="en-US" sz="3200" dirty="0"/>
          </a:p>
        </p:txBody>
      </p:sp>
      <p:sp>
        <p:nvSpPr>
          <p:cNvPr id="5" name="Text 1"/>
          <p:cNvSpPr/>
          <p:nvPr>
            <p:ph idx="103" type="body" hasCustomPrompt="1"/>
          </p:nvPr>
        </p:nvSpPr>
        <p:spPr>
          <a:xfrm>
            <a:off x="548640" y="1463040"/>
            <a:ext cx="11064240" cy="4480560"/>
          </a:xfrm>
          <a:prstGeom prst="rect">
            <a:avLst/>
          </a:prstGeom>
          <a:noFill/>
          <a:ln/>
        </p:spPr>
        <p:txBody>
          <a:bodyPr wrap="square" rtlCol="0"/>
          <a:lstStyle>
            <a:lvl1pPr algn="l" indent="0" marL="0">
              <a:spcAft>
                <a:spcPts val="1000"/>
              </a:spcAft>
              <a:buNone/>
              <a:defRPr lang="en-US" sz="2000" dirty="0">
                <a:solidFill>
                  <a:schemeClr val="tx1"/>
                </a:solidFill>
              </a:defRPr>
            </a:lvl1pPr>
          </a:lstStyle>
          <a:p>
            <a:pPr algn="l" indent="0" marL="0">
              <a:spcAft>
                <a:spcPts val="1000"/>
              </a:spcAft>
              <a:buNone/>
            </a:pPr>
            <a:r>
              <a:rPr lang="en-US" sz="2000" dirty="0">
                <a:solidFill>
                  <a:schemeClr val="tx1"/>
                </a:solidFill>
              </a:rPr>
              <a:t>Text</a:t>
            </a:r>
            <a:endParaRPr lang="en-US" sz="2000" dirty="0"/>
          </a:p>
        </p:txBody>
      </p:sp>
      <p:sp>
        <p:nvSpPr>
          <p:cNvPr id="25" name="Slide Number Placeholder 0"/>
          <p:cNvSpPr>
            <a:spLocks noGrp="1"/>
          </p:cNvSpPr>
          <p:nvPr>
            <p:ph type="sldNum" sz="quarter" idx="4294967295"/>
          </p:nvPr>
        </p:nvSpPr>
        <p:spPr>
          <a:xfrm>
            <a:off x="548640" y="6263640"/>
            <a:ext cx="457200" cy="320040"/>
          </a:xfrm>
          <a:prstGeom prst="rect">
            <a:avLst/>
          </a:prstGeom>
          <a:extLst>
            <a:ext uri="{C572A759-6A51-4108-AA02-DFA0A04FC94B}">
              <ma14:wrappingTextBoxFlag xmlns:ma14="http://schemas.microsoft.com/office/mac/drawingml/2011/main" val="0"/>
            </a:ext>
          </a:extLst>
        </p:spPr>
        <p:txBody>
          <a:bodyPr lIns="0" tIns="0" rIns="0" bIns="0" anchor="ctr"/>
          <a:lstStyle>
            <a:lvl1pPr>
              <a:defRPr sz="1100">
                <a:solidFill>
                  <a:schemeClr val="accent2"/>
                </a:solidFill>
              </a:defRPr>
            </a:lvl1pPr>
          </a:lstStyle>
          <a:p>
            <a:pPr algn="l"/>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ERN Title Only">
    <p:bg>
      <p:bgPr>
        <a:solidFill>
          <a:srgbClr val="001233"/>
        </a:solidFill>
      </p:bgPr>
    </p:bg>
    <p:spTree>
      <p:nvGrpSpPr>
        <p:cNvPr id="1" name=""/>
        <p:cNvGrpSpPr/>
        <p:nvPr/>
      </p:nvGrpSpPr>
      <p:grpSpPr>
        <a:xfrm>
          <a:off x="0" y="0"/>
          <a:ext cx="0" cy="0"/>
          <a:chOff x="0" y="0"/>
          <a:chExt cx="0" cy="0"/>
        </a:xfrm>
      </p:grpSpPr>
      <p:pic>
        <p:nvPicPr>
          <p:cNvPr id="2" name="Image 0" descr="/tmp/deck/fig/logo_white.png">    </p:cNvPr>
          <p:cNvPicPr>
            <a:picLocks noChangeAspect="1"/>
          </p:cNvPicPr>
          <p:nvPr/>
        </p:nvPicPr>
        <p:blipFill>
          <a:blip r:embed="rId1"/>
          <a:stretch>
            <a:fillRect/>
          </a:stretch>
        </p:blipFill>
        <p:spPr>
          <a:xfrm>
            <a:off x="11137392" y="6108192"/>
            <a:ext cx="566928" cy="566928"/>
          </a:xfrm>
          <a:prstGeom prst="rect">
            <a:avLst/>
          </a:prstGeom>
        </p:spPr>
      </p:pic>
      <p:sp>
        <p:nvSpPr>
          <p:cNvPr id="3" name="Text 0"/>
          <p:cNvSpPr/>
          <p:nvPr/>
        </p:nvSpPr>
        <p:spPr>
          <a:xfrm>
            <a:off x="1051560" y="6263640"/>
            <a:ext cx="6400800" cy="320040"/>
          </a:xfrm>
          <a:prstGeom prst="rect">
            <a:avLst/>
          </a:prstGeom>
          <a:noFill/>
          <a:ln/>
        </p:spPr>
        <p:txBody>
          <a:bodyPr wrap="square" lIns="0" tIns="0" rIns="0" bIns="0" rtlCol="0" anchor="ctr"/>
          <a:lstStyle/>
          <a:p>
            <a:pPr indent="0" marL="0">
              <a:buNone/>
            </a:pPr>
            <a:r>
              <a:rPr lang="en-US" sz="1100" dirty="0">
                <a:solidFill>
                  <a:schemeClr val="accent2"/>
                </a:solidFill>
              </a:rPr>
              <a:t>B. Bielawski  ·  TWoAFC 2026, Nova Gorica</a:t>
            </a:r>
            <a:endParaRPr lang="en-US" sz="1100" dirty="0"/>
          </a:p>
        </p:txBody>
      </p:sp>
      <p:sp>
        <p:nvSpPr>
          <p:cNvPr id="4" name="Text 1"/>
          <p:cNvSpPr/>
          <p:nvPr>
            <p:ph idx="102" type="title" hasCustomPrompt="1"/>
          </p:nvPr>
        </p:nvSpPr>
        <p:spPr>
          <a:xfrm>
            <a:off x="548640" y="365760"/>
            <a:ext cx="10424160" cy="868680"/>
          </a:xfrm>
          <a:prstGeom prst="rect">
            <a:avLst/>
          </a:prstGeom>
          <a:noFill/>
          <a:ln/>
        </p:spPr>
        <p:txBody>
          <a:bodyPr wrap="square" rtlCol="0"/>
          <a:lstStyle>
            <a:lvl1pPr algn="l" indent="0" marL="0">
              <a:buNone/>
              <a:defRPr lang="en-US" sz="3200" b="1" dirty="0">
                <a:solidFill>
                  <a:schemeClr val="tx1"/>
                </a:solidFill>
              </a:defRPr>
            </a:lvl1pPr>
          </a:lstStyle>
          <a:p>
            <a:pPr algn="l" indent="0" marL="0">
              <a:buNone/>
            </a:pPr>
            <a:r>
              <a:rPr lang="en-US" sz="3200" b="1" dirty="0">
                <a:solidFill>
                  <a:schemeClr val="tx1"/>
                </a:solidFill>
              </a:rPr>
              <a:t>Slide title</a:t>
            </a:r>
            <a:endParaRPr lang="en-US" sz="3200" dirty="0"/>
          </a:p>
        </p:txBody>
      </p:sp>
      <p:sp>
        <p:nvSpPr>
          <p:cNvPr id="25" name="Slide Number Placeholder 0"/>
          <p:cNvSpPr>
            <a:spLocks noGrp="1"/>
          </p:cNvSpPr>
          <p:nvPr>
            <p:ph type="sldNum" sz="quarter" idx="4294967295"/>
          </p:nvPr>
        </p:nvSpPr>
        <p:spPr>
          <a:xfrm>
            <a:off x="548640" y="6263640"/>
            <a:ext cx="457200" cy="320040"/>
          </a:xfrm>
          <a:prstGeom prst="rect">
            <a:avLst/>
          </a:prstGeom>
          <a:extLst>
            <a:ext uri="{C572A759-6A51-4108-AA02-DFA0A04FC94B}">
              <ma14:wrappingTextBoxFlag xmlns:ma14="http://schemas.microsoft.com/office/mac/drawingml/2011/main" val="0"/>
            </a:ext>
          </a:extLst>
        </p:spPr>
        <p:txBody>
          <a:bodyPr lIns="0" tIns="0" rIns="0" bIns="0" anchor="ctr"/>
          <a:lstStyle>
            <a:lvl1pPr>
              <a:defRPr sz="1100">
                <a:solidFill>
                  <a:schemeClr val="accent2"/>
                </a:solidFill>
              </a:defRPr>
            </a:lvl1pPr>
          </a:lstStyle>
          <a:p>
            <a:pPr algn="l"/>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ERN Two Columns">
    <p:bg>
      <p:bgPr>
        <a:solidFill>
          <a:srgbClr val="001233"/>
        </a:solidFill>
      </p:bgPr>
    </p:bg>
    <p:spTree>
      <p:nvGrpSpPr>
        <p:cNvPr id="1" name=""/>
        <p:cNvGrpSpPr/>
        <p:nvPr/>
      </p:nvGrpSpPr>
      <p:grpSpPr>
        <a:xfrm>
          <a:off x="0" y="0"/>
          <a:ext cx="0" cy="0"/>
          <a:chOff x="0" y="0"/>
          <a:chExt cx="0" cy="0"/>
        </a:xfrm>
      </p:grpSpPr>
      <p:pic>
        <p:nvPicPr>
          <p:cNvPr id="2" name="Image 0" descr="/tmp/deck/fig/logo_white.png">    </p:cNvPr>
          <p:cNvPicPr>
            <a:picLocks noChangeAspect="1"/>
          </p:cNvPicPr>
          <p:nvPr/>
        </p:nvPicPr>
        <p:blipFill>
          <a:blip r:embed="rId1"/>
          <a:stretch>
            <a:fillRect/>
          </a:stretch>
        </p:blipFill>
        <p:spPr>
          <a:xfrm>
            <a:off x="11137392" y="6108192"/>
            <a:ext cx="566928" cy="566928"/>
          </a:xfrm>
          <a:prstGeom prst="rect">
            <a:avLst/>
          </a:prstGeom>
        </p:spPr>
      </p:pic>
      <p:sp>
        <p:nvSpPr>
          <p:cNvPr id="3" name="Text 0"/>
          <p:cNvSpPr/>
          <p:nvPr/>
        </p:nvSpPr>
        <p:spPr>
          <a:xfrm>
            <a:off x="1051560" y="6263640"/>
            <a:ext cx="6400800" cy="320040"/>
          </a:xfrm>
          <a:prstGeom prst="rect">
            <a:avLst/>
          </a:prstGeom>
          <a:noFill/>
          <a:ln/>
        </p:spPr>
        <p:txBody>
          <a:bodyPr wrap="square" lIns="0" tIns="0" rIns="0" bIns="0" rtlCol="0" anchor="ctr"/>
          <a:lstStyle/>
          <a:p>
            <a:pPr indent="0" marL="0">
              <a:buNone/>
            </a:pPr>
            <a:r>
              <a:rPr lang="en-US" sz="1100" dirty="0">
                <a:solidFill>
                  <a:schemeClr val="accent2"/>
                </a:solidFill>
              </a:rPr>
              <a:t>B. Bielawski  ·  TWoAFC 2026, Nova Gorica</a:t>
            </a:r>
            <a:endParaRPr lang="en-US" sz="1100" dirty="0"/>
          </a:p>
        </p:txBody>
      </p:sp>
      <p:sp>
        <p:nvSpPr>
          <p:cNvPr id="4" name="Text 1"/>
          <p:cNvSpPr/>
          <p:nvPr>
            <p:ph idx="102" type="title" hasCustomPrompt="1"/>
          </p:nvPr>
        </p:nvSpPr>
        <p:spPr>
          <a:xfrm>
            <a:off x="548640" y="365760"/>
            <a:ext cx="10424160" cy="868680"/>
          </a:xfrm>
          <a:prstGeom prst="rect">
            <a:avLst/>
          </a:prstGeom>
          <a:noFill/>
          <a:ln/>
        </p:spPr>
        <p:txBody>
          <a:bodyPr wrap="square" rtlCol="0"/>
          <a:lstStyle>
            <a:lvl1pPr algn="l" indent="0" marL="0">
              <a:buNone/>
              <a:defRPr lang="en-US" sz="3200" b="1" dirty="0">
                <a:solidFill>
                  <a:schemeClr val="tx1"/>
                </a:solidFill>
              </a:defRPr>
            </a:lvl1pPr>
          </a:lstStyle>
          <a:p>
            <a:pPr algn="l" indent="0" marL="0">
              <a:buNone/>
            </a:pPr>
            <a:r>
              <a:rPr lang="en-US" sz="3200" b="1" dirty="0">
                <a:solidFill>
                  <a:schemeClr val="tx1"/>
                </a:solidFill>
              </a:rPr>
              <a:t>Slide title</a:t>
            </a:r>
            <a:endParaRPr lang="en-US" sz="3200" dirty="0"/>
          </a:p>
        </p:txBody>
      </p:sp>
      <p:sp>
        <p:nvSpPr>
          <p:cNvPr id="5" name="Text 1"/>
          <p:cNvSpPr/>
          <p:nvPr>
            <p:ph idx="103" type="body" hasCustomPrompt="1"/>
          </p:nvPr>
        </p:nvSpPr>
        <p:spPr>
          <a:xfrm>
            <a:off x="548640" y="1463040"/>
            <a:ext cx="5349240" cy="4480560"/>
          </a:xfrm>
          <a:prstGeom prst="rect">
            <a:avLst/>
          </a:prstGeom>
          <a:noFill/>
          <a:ln/>
        </p:spPr>
        <p:txBody>
          <a:bodyPr wrap="square" rtlCol="0"/>
          <a:lstStyle>
            <a:lvl1pPr algn="l" indent="0" marL="0">
              <a:spcAft>
                <a:spcPts val="800"/>
              </a:spcAft>
              <a:buNone/>
              <a:defRPr lang="en-US" sz="1800" dirty="0">
                <a:solidFill>
                  <a:schemeClr val="tx1"/>
                </a:solidFill>
              </a:defRPr>
            </a:lvl1pPr>
          </a:lstStyle>
          <a:p>
            <a:pPr algn="l" indent="0" marL="0">
              <a:spcAft>
                <a:spcPts val="800"/>
              </a:spcAft>
              <a:buNone/>
            </a:pPr>
            <a:r>
              <a:rPr lang="en-US" sz="1800" dirty="0">
                <a:solidFill>
                  <a:schemeClr val="tx1"/>
                </a:solidFill>
              </a:rPr>
              <a:t>Left</a:t>
            </a:r>
            <a:endParaRPr lang="en-US" sz="1800" dirty="0"/>
          </a:p>
        </p:txBody>
      </p:sp>
      <p:sp>
        <p:nvSpPr>
          <p:cNvPr id="6" name="Text 1"/>
          <p:cNvSpPr/>
          <p:nvPr>
            <p:ph idx="104" type="body" hasCustomPrompt="1"/>
          </p:nvPr>
        </p:nvSpPr>
        <p:spPr>
          <a:xfrm>
            <a:off x="6263640" y="1463040"/>
            <a:ext cx="5349240" cy="4480560"/>
          </a:xfrm>
          <a:prstGeom prst="rect">
            <a:avLst/>
          </a:prstGeom>
          <a:noFill/>
          <a:ln/>
        </p:spPr>
        <p:txBody>
          <a:bodyPr wrap="square" rtlCol="0"/>
          <a:lstStyle>
            <a:lvl1pPr algn="l" indent="0" marL="0">
              <a:spcAft>
                <a:spcPts val="800"/>
              </a:spcAft>
              <a:buNone/>
              <a:defRPr lang="en-US" sz="1800" dirty="0">
                <a:solidFill>
                  <a:schemeClr val="tx1"/>
                </a:solidFill>
              </a:defRPr>
            </a:lvl1pPr>
          </a:lstStyle>
          <a:p>
            <a:pPr algn="l" indent="0" marL="0">
              <a:spcAft>
                <a:spcPts val="800"/>
              </a:spcAft>
              <a:buNone/>
            </a:pPr>
            <a:r>
              <a:rPr lang="en-US" sz="1800" dirty="0">
                <a:solidFill>
                  <a:schemeClr val="tx1"/>
                </a:solidFill>
              </a:rPr>
              <a:t>Right</a:t>
            </a:r>
            <a:endParaRPr lang="en-US" sz="1800" dirty="0"/>
          </a:p>
        </p:txBody>
      </p:sp>
      <p:sp>
        <p:nvSpPr>
          <p:cNvPr id="25" name="Slide Number Placeholder 0"/>
          <p:cNvSpPr>
            <a:spLocks noGrp="1"/>
          </p:cNvSpPr>
          <p:nvPr>
            <p:ph type="sldNum" sz="quarter" idx="4294967295"/>
          </p:nvPr>
        </p:nvSpPr>
        <p:spPr>
          <a:xfrm>
            <a:off x="548640" y="6263640"/>
            <a:ext cx="457200" cy="320040"/>
          </a:xfrm>
          <a:prstGeom prst="rect">
            <a:avLst/>
          </a:prstGeom>
          <a:extLst>
            <a:ext uri="{C572A759-6A51-4108-AA02-DFA0A04FC94B}">
              <ma14:wrappingTextBoxFlag xmlns:ma14="http://schemas.microsoft.com/office/mac/drawingml/2011/main" val="0"/>
            </a:ext>
          </a:extLst>
        </p:spPr>
        <p:txBody>
          <a:bodyPr lIns="0" tIns="0" rIns="0" bIns="0" anchor="ctr"/>
          <a:lstStyle>
            <a:lvl1pPr>
              <a:defRPr sz="1100">
                <a:solidFill>
                  <a:schemeClr val="accent2"/>
                </a:solidFill>
              </a:defRPr>
            </a:lvl1pPr>
          </a:lstStyle>
          <a:p>
            <a:pPr algn="l"/>
            <a:fld id="{F7021451-1387-4CA6-816F-3879F97B5CBC}" type="slidenum">
              <a:rPr b="0" lang="en-US"/>
              <a:t>1006</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ERN Figure + Caption">
    <p:bg>
      <p:bgPr>
        <a:solidFill>
          <a:srgbClr val="001233"/>
        </a:solidFill>
      </p:bgPr>
    </p:bg>
    <p:spTree>
      <p:nvGrpSpPr>
        <p:cNvPr id="1" name=""/>
        <p:cNvGrpSpPr/>
        <p:nvPr/>
      </p:nvGrpSpPr>
      <p:grpSpPr>
        <a:xfrm>
          <a:off x="0" y="0"/>
          <a:ext cx="0" cy="0"/>
          <a:chOff x="0" y="0"/>
          <a:chExt cx="0" cy="0"/>
        </a:xfrm>
      </p:grpSpPr>
      <p:pic>
        <p:nvPicPr>
          <p:cNvPr id="2" name="Image 0" descr="/tmp/deck/fig/logo_white.png">    </p:cNvPr>
          <p:cNvPicPr>
            <a:picLocks noChangeAspect="1"/>
          </p:cNvPicPr>
          <p:nvPr/>
        </p:nvPicPr>
        <p:blipFill>
          <a:blip r:embed="rId1"/>
          <a:stretch>
            <a:fillRect/>
          </a:stretch>
        </p:blipFill>
        <p:spPr>
          <a:xfrm>
            <a:off x="11137392" y="6108192"/>
            <a:ext cx="566928" cy="566928"/>
          </a:xfrm>
          <a:prstGeom prst="rect">
            <a:avLst/>
          </a:prstGeom>
        </p:spPr>
      </p:pic>
      <p:sp>
        <p:nvSpPr>
          <p:cNvPr id="3" name="Text 0"/>
          <p:cNvSpPr/>
          <p:nvPr/>
        </p:nvSpPr>
        <p:spPr>
          <a:xfrm>
            <a:off x="1051560" y="6263640"/>
            <a:ext cx="6400800" cy="320040"/>
          </a:xfrm>
          <a:prstGeom prst="rect">
            <a:avLst/>
          </a:prstGeom>
          <a:noFill/>
          <a:ln/>
        </p:spPr>
        <p:txBody>
          <a:bodyPr wrap="square" lIns="0" tIns="0" rIns="0" bIns="0" rtlCol="0" anchor="ctr"/>
          <a:lstStyle/>
          <a:p>
            <a:pPr indent="0" marL="0">
              <a:buNone/>
            </a:pPr>
            <a:r>
              <a:rPr lang="en-US" sz="1100" dirty="0">
                <a:solidFill>
                  <a:schemeClr val="accent2"/>
                </a:solidFill>
              </a:rPr>
              <a:t>B. Bielawski  ·  TWoAFC 2026, Nova Gorica</a:t>
            </a:r>
            <a:endParaRPr lang="en-US" sz="1100" dirty="0"/>
          </a:p>
        </p:txBody>
      </p:sp>
      <p:sp>
        <p:nvSpPr>
          <p:cNvPr id="4" name="Text 1"/>
          <p:cNvSpPr/>
          <p:nvPr>
            <p:ph idx="102" type="title" hasCustomPrompt="1"/>
          </p:nvPr>
        </p:nvSpPr>
        <p:spPr>
          <a:xfrm>
            <a:off x="548640" y="365760"/>
            <a:ext cx="10424160" cy="868680"/>
          </a:xfrm>
          <a:prstGeom prst="rect">
            <a:avLst/>
          </a:prstGeom>
          <a:noFill/>
          <a:ln/>
        </p:spPr>
        <p:txBody>
          <a:bodyPr wrap="square" rtlCol="0"/>
          <a:lstStyle>
            <a:lvl1pPr algn="l" indent="0" marL="0">
              <a:buNone/>
              <a:defRPr lang="en-US" sz="3200" b="1" dirty="0">
                <a:solidFill>
                  <a:schemeClr val="tx1"/>
                </a:solidFill>
              </a:defRPr>
            </a:lvl1pPr>
          </a:lstStyle>
          <a:p>
            <a:pPr algn="l" indent="0" marL="0">
              <a:buNone/>
            </a:pPr>
            <a:r>
              <a:rPr lang="en-US" sz="3200" b="1" dirty="0">
                <a:solidFill>
                  <a:schemeClr val="tx1"/>
                </a:solidFill>
              </a:rPr>
              <a:t>Slide title</a:t>
            </a:r>
            <a:endParaRPr lang="en-US" sz="3200" dirty="0"/>
          </a:p>
        </p:txBody>
      </p:sp>
      <p:sp>
        <p:nvSpPr>
          <p:cNvPr id="5" name="Text 1"/>
          <p:cNvSpPr/>
          <p:nvPr>
            <p:ph idx="103" type="body" hasCustomPrompt="1"/>
          </p:nvPr>
        </p:nvSpPr>
        <p:spPr>
          <a:xfrm>
            <a:off x="8366760" y="1463040"/>
            <a:ext cx="3246120" cy="4480560"/>
          </a:xfrm>
          <a:prstGeom prst="rect">
            <a:avLst/>
          </a:prstGeom>
          <a:noFill/>
          <a:ln/>
        </p:spPr>
        <p:txBody>
          <a:bodyPr wrap="square" rtlCol="0"/>
          <a:lstStyle>
            <a:lvl1pPr algn="l" indent="0" marL="0">
              <a:spcAft>
                <a:spcPts val="800"/>
              </a:spcAft>
              <a:buNone/>
              <a:defRPr lang="en-US" sz="1600" dirty="0">
                <a:solidFill>
                  <a:schemeClr val="accent3"/>
                </a:solidFill>
              </a:defRPr>
            </a:lvl1pPr>
          </a:lstStyle>
          <a:p>
            <a:pPr algn="l" indent="0" marL="0">
              <a:spcAft>
                <a:spcPts val="800"/>
              </a:spcAft>
              <a:buNone/>
            </a:pPr>
            <a:r>
              <a:rPr lang="en-US" sz="1600" dirty="0">
                <a:solidFill>
                  <a:schemeClr val="accent3"/>
                </a:solidFill>
              </a:rPr>
              <a:t>Caption</a:t>
            </a:r>
            <a:endParaRPr lang="en-US" sz="1600" dirty="0"/>
          </a:p>
        </p:txBody>
      </p:sp>
      <p:sp>
        <p:nvSpPr>
          <p:cNvPr id="25" name="Slide Number Placeholder 0"/>
          <p:cNvSpPr>
            <a:spLocks noGrp="1"/>
          </p:cNvSpPr>
          <p:nvPr>
            <p:ph type="sldNum" sz="quarter" idx="4294967295"/>
          </p:nvPr>
        </p:nvSpPr>
        <p:spPr>
          <a:xfrm>
            <a:off x="548640" y="6263640"/>
            <a:ext cx="457200" cy="320040"/>
          </a:xfrm>
          <a:prstGeom prst="rect">
            <a:avLst/>
          </a:prstGeom>
          <a:extLst>
            <a:ext uri="{C572A759-6A51-4108-AA02-DFA0A04FC94B}">
              <ma14:wrappingTextBoxFlag xmlns:ma14="http://schemas.microsoft.com/office/mac/drawingml/2011/main" val="0"/>
            </a:ext>
          </a:extLst>
        </p:spPr>
        <p:txBody>
          <a:bodyPr lIns="0" tIns="0" rIns="0" bIns="0" anchor="ctr"/>
          <a:lstStyle>
            <a:lvl1pPr>
              <a:defRPr sz="1100">
                <a:solidFill>
                  <a:schemeClr val="accent2"/>
                </a:solidFill>
              </a:defRPr>
            </a:lvl1pPr>
          </a:lstStyle>
          <a:p>
            <a:pPr algn="l"/>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ERN Closing">
    <p:bg>
      <p:bgPr>
        <a:solidFill>
          <a:srgbClr val="0033A0"/>
        </a:solidFill>
      </p:bgPr>
    </p:bg>
    <p:spTree>
      <p:nvGrpSpPr>
        <p:cNvPr id="1" name=""/>
        <p:cNvGrpSpPr/>
        <p:nvPr/>
      </p:nvGrpSpPr>
      <p:grpSpPr>
        <a:xfrm>
          <a:off x="0" y="0"/>
          <a:ext cx="0" cy="0"/>
          <a:chOff x="0" y="0"/>
          <a:chExt cx="0" cy="0"/>
        </a:xfrm>
      </p:grpSpPr>
      <p:pic>
        <p:nvPicPr>
          <p:cNvPr id="2" name="Image 0" descr="/tmp/deck/fig/motif_B3.png">    </p:cNvPr>
          <p:cNvPicPr>
            <a:picLocks noChangeAspect="1"/>
          </p:cNvPicPr>
          <p:nvPr/>
        </p:nvPicPr>
        <p:blipFill>
          <a:blip r:embed="rId1"/>
          <a:stretch>
            <a:fillRect/>
          </a:stretch>
        </p:blipFill>
        <p:spPr>
          <a:xfrm>
            <a:off x="0" y="0"/>
            <a:ext cx="12191695" cy="6858000"/>
          </a:xfrm>
          <a:prstGeom prst="rect">
            <a:avLst/>
          </a:prstGeom>
        </p:spPr>
      </p:pic>
      <p:pic>
        <p:nvPicPr>
          <p:cNvPr id="3" name="Image 1" descr="/tmp/deck/fig/logo_white.png">    </p:cNvPr>
          <p:cNvPicPr>
            <a:picLocks noChangeAspect="1"/>
          </p:cNvPicPr>
          <p:nvPr/>
        </p:nvPicPr>
        <p:blipFill>
          <a:blip r:embed="rId2"/>
          <a:stretch>
            <a:fillRect/>
          </a:stretch>
        </p:blipFill>
        <p:spPr>
          <a:xfrm>
            <a:off x="548640" y="502920"/>
            <a:ext cx="1143000" cy="1143000"/>
          </a:xfrm>
          <a:prstGeom prst="rect">
            <a:avLst/>
          </a:prstGeom>
        </p:spPr>
      </p:pic>
      <p:sp>
        <p:nvSpPr>
          <p:cNvPr id="4" name="Text 0"/>
          <p:cNvSpPr/>
          <p:nvPr>
            <p:ph idx="102" type="title" hasCustomPrompt="1"/>
          </p:nvPr>
        </p:nvSpPr>
        <p:spPr>
          <a:xfrm>
            <a:off x="548640" y="2377440"/>
            <a:ext cx="7863840" cy="1280160"/>
          </a:xfrm>
          <a:prstGeom prst="rect">
            <a:avLst/>
          </a:prstGeom>
          <a:noFill/>
          <a:ln/>
        </p:spPr>
        <p:txBody>
          <a:bodyPr wrap="square" rtlCol="0"/>
          <a:lstStyle>
            <a:lvl1pPr algn="l" indent="0" marL="0">
              <a:buNone/>
              <a:defRPr lang="en-US" sz="4400" b="1" dirty="0">
                <a:solidFill>
                  <a:schemeClr val="tx1"/>
                </a:solidFill>
              </a:defRPr>
            </a:lvl1pPr>
          </a:lstStyle>
          <a:p>
            <a:pPr algn="l" indent="0" marL="0">
              <a:buNone/>
            </a:pPr>
            <a:r>
              <a:rPr lang="en-US" sz="4400" b="1" dirty="0">
                <a:solidFill>
                  <a:schemeClr val="tx1"/>
                </a:solidFill>
              </a:rPr>
              <a:t>Thank you</a:t>
            </a:r>
            <a:endParaRPr lang="en-US" sz="4400" dirty="0"/>
          </a:p>
        </p:txBody>
      </p:sp>
      <p:sp>
        <p:nvSpPr>
          <p:cNvPr id="5" name="Text 0"/>
          <p:cNvSpPr/>
          <p:nvPr>
            <p:ph idx="103" type="body" hasCustomPrompt="1"/>
          </p:nvPr>
        </p:nvSpPr>
        <p:spPr>
          <a:xfrm>
            <a:off x="548640" y="3840480"/>
            <a:ext cx="7863840" cy="1463040"/>
          </a:xfrm>
          <a:prstGeom prst="rect">
            <a:avLst/>
          </a:prstGeom>
          <a:noFill/>
          <a:ln/>
        </p:spPr>
        <p:txBody>
          <a:bodyPr wrap="square" rtlCol="0"/>
          <a:lstStyle>
            <a:lvl1pPr algn="l" indent="0" marL="0">
              <a:buNone/>
              <a:defRPr lang="en-US" sz="1800" dirty="0">
                <a:solidFill>
                  <a:schemeClr val="accent3"/>
                </a:solidFill>
              </a:defRPr>
            </a:lvl1pPr>
          </a:lstStyle>
          <a:p>
            <a:pPr algn="l" indent="0" marL="0">
              <a:buNone/>
            </a:pPr>
            <a:r>
              <a:rPr lang="en-US" sz="1800" dirty="0">
                <a:solidFill>
                  <a:schemeClr val="accent3"/>
                </a:solidFill>
              </a:rPr>
              <a:t>Contact</a:t>
            </a:r>
            <a:endParaRPr lang="en-US" sz="18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548640" y="6263640"/>
            <a:ext cx="457200" cy="320040"/>
          </a:xfrm>
          <a:prstGeom prst="rect">
            <a:avLst/>
          </a:prstGeom>
          <a:extLst>
            <a:ext uri="{C572A759-6A51-4108-AA02-DFA0A04FC94B}">
              <ma14:wrappingTextBoxFlag xmlns:ma14="http://schemas.microsoft.com/office/mac/drawingml/2011/main" val="0"/>
            </a:ext>
          </a:extLst>
        </p:spPr>
        <p:txBody>
          <a:bodyPr lIns="0" tIns="0" rIns="0" bIns="0" anchor="ctr"/>
          <a:lstStyle>
            <a:lvl1pPr>
              <a:defRPr sz="1100">
                <a:solidFill>
                  <a:schemeClr val="accent2"/>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5.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slideLayout" Target="../slideLayouts/slideLayout5.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slideLayout" Target="../slideLayouts/slideLayout5.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slideLayout" Target="../slideLayouts/slideLayout5.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slideLayout" Target="../slideLayouts/slideLayout5.xml"/><Relationship Id="rId6"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image" Target="../media/image-7-6.png"/><Relationship Id="rId7" Type="http://schemas.openxmlformats.org/officeDocument/2006/relationships/slideLayout" Target="../slideLayouts/slideLayout5.xml"/><Relationship Id="rId8"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5.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5.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slideLayout" Target="../slideLayouts/slideLayout5.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slideLayout" Target="../slideLayouts/slideLayout5.xml"/><Relationship Id="rId6"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ph idx="102" type="title" hasCustomPrompt="1"/>
          </p:nvPr>
        </p:nvSpPr>
        <p:spPr>
          <a:xfrm>
            <a:off x="548640" y="2011680"/>
            <a:ext cx="7863840" cy="1920240"/>
          </a:xfrm>
          <a:prstGeom prst="rect">
            <a:avLst/>
          </a:prstGeom>
          <a:noFill/>
          <a:ln/>
        </p:spPr>
        <p:txBody>
          <a:bodyPr wrap="square" lIns="0" tIns="0" rIns="0" bIns="0" rtlCol="0" anchor="b"/>
          <a:lstStyle/>
          <a:p>
            <a:pPr algn="l" indent="0" marL="0">
              <a:buNone/>
            </a:pPr>
            <a:r>
              <a:rPr lang="en-US" sz="3800" b="1" dirty="0">
                <a:solidFill>
                  <a:schemeClr val="tx1"/>
                </a:solidFill>
              </a:rPr>
              <a:t>Operational Experience with the Adaptive Feed-Forward at CERN Linac4</a:t>
            </a:r>
            <a:endParaRPr lang="en-US" sz="3800" dirty="0"/>
          </a:p>
        </p:txBody>
      </p:sp>
      <p:sp>
        <p:nvSpPr>
          <p:cNvPr id="3" name="Text 0"/>
          <p:cNvSpPr/>
          <p:nvPr>
            <p:ph idx="103" type="body" hasCustomPrompt="1"/>
          </p:nvPr>
        </p:nvSpPr>
        <p:spPr>
          <a:xfrm>
            <a:off x="548640" y="4069080"/>
            <a:ext cx="7863840" cy="822960"/>
          </a:xfrm>
          <a:prstGeom prst="rect">
            <a:avLst/>
          </a:prstGeom>
          <a:noFill/>
          <a:ln/>
        </p:spPr>
        <p:txBody>
          <a:bodyPr wrap="square" lIns="0" tIns="0" rIns="0" bIns="0" rtlCol="0" anchor="t"/>
          <a:lstStyle/>
          <a:p>
            <a:pPr algn="l" indent="0" marL="0">
              <a:buNone/>
            </a:pPr>
            <a:r>
              <a:rPr lang="en-US" sz="2000" dirty="0">
                <a:solidFill>
                  <a:schemeClr val="accent3"/>
                </a:solidFill>
              </a:rPr>
              <a:t>LLRF Topical Workshop on Advanced Feedback Control</a:t>
            </a:r>
            <a:endParaRPr lang="en-US" sz="2000" dirty="0"/>
          </a:p>
          <a:p>
            <a:pPr algn="l" indent="0" marL="0">
              <a:buNone/>
            </a:pPr>
            <a:r>
              <a:rPr lang="en-US" sz="2000" dirty="0">
                <a:solidFill>
                  <a:schemeClr val="accent3"/>
                </a:solidFill>
              </a:rPr>
              <a:t>Nova Gorica  ·  13 October 2026</a:t>
            </a:r>
            <a:endParaRPr lang="en-US" sz="2000" dirty="0"/>
          </a:p>
        </p:txBody>
      </p:sp>
      <p:sp>
        <p:nvSpPr>
          <p:cNvPr id="4" name="Text 0"/>
          <p:cNvSpPr/>
          <p:nvPr>
            <p:ph idx="104" type="body" hasCustomPrompt="1"/>
          </p:nvPr>
        </p:nvSpPr>
        <p:spPr>
          <a:xfrm>
            <a:off x="548640" y="5257800"/>
            <a:ext cx="7863840" cy="914400"/>
          </a:xfrm>
          <a:prstGeom prst="rect">
            <a:avLst/>
          </a:prstGeom>
          <a:noFill/>
          <a:ln/>
        </p:spPr>
        <p:txBody>
          <a:bodyPr wrap="square" lIns="0" tIns="0" rIns="0" bIns="0" rtlCol="0" anchor="t"/>
          <a:lstStyle/>
          <a:p>
            <a:pPr algn="l" indent="0" marL="0">
              <a:buNone/>
            </a:pPr>
            <a:r>
              <a:rPr lang="en-US" sz="1600" dirty="0">
                <a:solidFill>
                  <a:schemeClr val="tx1"/>
                </a:solidFill>
              </a:rPr>
              <a:t>Bartosz Bielawski  ·  CERN SY-RF</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1"/>
          <p:cNvSpPr/>
          <p:nvPr>
            <p:ph idx="102" type="title" hasCustomPrompt="1"/>
          </p:nvPr>
        </p:nvSpPr>
        <p:spPr>
          <a:xfrm>
            <a:off x="548640" y="365760"/>
            <a:ext cx="10424160" cy="868680"/>
          </a:xfrm>
          <a:prstGeom prst="rect">
            <a:avLst/>
          </a:prstGeom>
          <a:noFill/>
          <a:ln/>
        </p:spPr>
        <p:txBody>
          <a:bodyPr wrap="square" lIns="0" tIns="0" rIns="0" bIns="0" rtlCol="0" anchor="ctr"/>
          <a:lstStyle/>
          <a:p>
            <a:pPr algn="l" indent="0" marL="0">
              <a:buNone/>
            </a:pPr>
            <a:r>
              <a:rPr lang="en-US" sz="3200" b="1" dirty="0">
                <a:solidFill>
                  <a:schemeClr val="tx1"/>
                </a:solidFill>
              </a:rPr>
              <a:t>Beam loading is the largest perturbation in the Linac4 cavities</a:t>
            </a:r>
            <a:endParaRPr lang="en-US" sz="3200" dirty="0"/>
          </a:p>
        </p:txBody>
      </p:sp>
      <p:sp>
        <p:nvSpPr>
          <p:cNvPr id="3" name="cav RFQ-0"/>
          <p:cNvSpPr/>
          <p:nvPr/>
        </p:nvSpPr>
        <p:spPr>
          <a:xfrm>
            <a:off x="731520" y="2057400"/>
            <a:ext cx="256032" cy="548640"/>
          </a:xfrm>
          <a:prstGeom prst="rect">
            <a:avLst/>
          </a:prstGeom>
          <a:solidFill>
            <a:srgbClr val="001233"/>
          </a:solidFill>
          <a:ln w="9525">
            <a:solidFill>
              <a:srgbClr val="4D70BC"/>
            </a:solidFill>
            <a:prstDash val="solid"/>
          </a:ln>
        </p:spPr>
      </p:sp>
      <p:sp>
        <p:nvSpPr>
          <p:cNvPr id="4" name="label "/>
          <p:cNvSpPr txBox="1"/>
          <p:nvPr/>
        </p:nvSpPr>
        <p:spPr>
          <a:xfrm>
            <a:off x="640080" y="2624328"/>
            <a:ext cx="438912" cy="182880"/>
          </a:xfrm>
          <a:prstGeom prst="rect">
            <a:avLst/>
          </a:prstGeom>
          <a:noFill/>
          <a:ln/>
        </p:spPr>
        <p:txBody>
          <a:bodyPr wrap="square" lIns="0" tIns="0" rIns="0" bIns="0" rtlCol="0" anchor="ctr"/>
          <a:lstStyle/>
          <a:p>
            <a:pPr algn="ctr" indent="0" marL="0">
              <a:buNone/>
            </a:pPr>
            <a:endParaRPr lang="en-US" sz="1100" dirty="0"/>
          </a:p>
        </p:txBody>
      </p:sp>
      <p:sp>
        <p:nvSpPr>
          <p:cNvPr id="5" name="crate RFQ"/>
          <p:cNvSpPr/>
          <p:nvPr/>
        </p:nvSpPr>
        <p:spPr>
          <a:xfrm>
            <a:off x="731520" y="2862072"/>
            <a:ext cx="256032" cy="73152"/>
          </a:xfrm>
          <a:prstGeom prst="rect">
            <a:avLst/>
          </a:prstGeom>
          <a:solidFill>
            <a:srgbClr val="4D70BC"/>
          </a:solidFill>
          <a:ln/>
        </p:spPr>
      </p:sp>
      <p:sp>
        <p:nvSpPr>
          <p:cNvPr id="6" name="label RFQ"/>
          <p:cNvSpPr txBox="1"/>
          <p:nvPr/>
        </p:nvSpPr>
        <p:spPr>
          <a:xfrm>
            <a:off x="173736" y="1325880"/>
            <a:ext cx="1371600" cy="22860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RFQ</a:t>
            </a:r>
            <a:endParaRPr lang="en-US" sz="1400" dirty="0"/>
          </a:p>
        </p:txBody>
      </p:sp>
      <p:sp>
        <p:nvSpPr>
          <p:cNvPr id="7" name="label 3 MV"/>
          <p:cNvSpPr txBox="1"/>
          <p:nvPr/>
        </p:nvSpPr>
        <p:spPr>
          <a:xfrm>
            <a:off x="365760" y="1554480"/>
            <a:ext cx="987552" cy="201168"/>
          </a:xfrm>
          <a:prstGeom prst="rect">
            <a:avLst/>
          </a:prstGeom>
          <a:noFill/>
          <a:ln/>
        </p:spPr>
        <p:txBody>
          <a:bodyPr wrap="square" lIns="0" tIns="0" rIns="0" bIns="0" rtlCol="0" anchor="ctr"/>
          <a:lstStyle/>
          <a:p>
            <a:pPr algn="ctr" indent="0" marL="0">
              <a:buNone/>
            </a:pPr>
            <a:r>
              <a:rPr lang="en-US" sz="1100" dirty="0">
                <a:solidFill>
                  <a:srgbClr val="8099D0"/>
                </a:solidFill>
                <a:latin typeface="Calibri" pitchFamily="34" charset="0"/>
                <a:ea typeface="Calibri" pitchFamily="34" charset="-122"/>
                <a:cs typeface="Calibri" pitchFamily="34" charset="-120"/>
              </a:rPr>
              <a:t>3 MV</a:t>
            </a:r>
            <a:endParaRPr lang="en-US" sz="1100" dirty="0"/>
          </a:p>
        </p:txBody>
      </p:sp>
      <p:sp>
        <p:nvSpPr>
          <p:cNvPr id="8" name="cav Bunchers1-0"/>
          <p:cNvSpPr/>
          <p:nvPr/>
        </p:nvSpPr>
        <p:spPr>
          <a:xfrm>
            <a:off x="1271016" y="2057400"/>
            <a:ext cx="256032" cy="548640"/>
          </a:xfrm>
          <a:prstGeom prst="rect">
            <a:avLst/>
          </a:prstGeom>
          <a:solidFill>
            <a:srgbClr val="001233"/>
          </a:solidFill>
          <a:ln w="9525">
            <a:solidFill>
              <a:srgbClr val="4D70BC"/>
            </a:solidFill>
            <a:prstDash val="solid"/>
          </a:ln>
        </p:spPr>
      </p:sp>
      <p:sp>
        <p:nvSpPr>
          <p:cNvPr id="9" name="label 1"/>
          <p:cNvSpPr txBox="1"/>
          <p:nvPr/>
        </p:nvSpPr>
        <p:spPr>
          <a:xfrm>
            <a:off x="1179576" y="2624328"/>
            <a:ext cx="438912" cy="182880"/>
          </a:xfrm>
          <a:prstGeom prst="rect">
            <a:avLst/>
          </a:prstGeom>
          <a:noFill/>
          <a:ln/>
        </p:spPr>
        <p:txBody>
          <a:bodyPr wrap="square" lIns="0" tIns="0" rIns="0" bIns="0" rtlCol="0" anchor="ctr"/>
          <a:lstStyle/>
          <a:p>
            <a:pPr algn="ctr" indent="0" marL="0">
              <a:buNone/>
            </a:pPr>
            <a:r>
              <a:rPr lang="en-US" sz="1100" dirty="0">
                <a:solidFill>
                  <a:srgbClr val="8099D0"/>
                </a:solidFill>
                <a:latin typeface="Calibri" pitchFamily="34" charset="0"/>
                <a:ea typeface="Calibri" pitchFamily="34" charset="-122"/>
                <a:cs typeface="Calibri" pitchFamily="34" charset="-120"/>
              </a:rPr>
              <a:t>1</a:t>
            </a:r>
            <a:endParaRPr lang="en-US" sz="1100" dirty="0"/>
          </a:p>
        </p:txBody>
      </p:sp>
      <p:sp>
        <p:nvSpPr>
          <p:cNvPr id="10" name="crate Bunchers1"/>
          <p:cNvSpPr/>
          <p:nvPr/>
        </p:nvSpPr>
        <p:spPr>
          <a:xfrm>
            <a:off x="1271016" y="2862072"/>
            <a:ext cx="256032" cy="73152"/>
          </a:xfrm>
          <a:prstGeom prst="rect">
            <a:avLst/>
          </a:prstGeom>
          <a:solidFill>
            <a:srgbClr val="4D70BC"/>
          </a:solidFill>
          <a:ln/>
        </p:spPr>
      </p:sp>
      <p:sp>
        <p:nvSpPr>
          <p:cNvPr id="11" name="cav Bunchers2-0"/>
          <p:cNvSpPr/>
          <p:nvPr/>
        </p:nvSpPr>
        <p:spPr>
          <a:xfrm>
            <a:off x="1609344" y="2057400"/>
            <a:ext cx="256032" cy="548640"/>
          </a:xfrm>
          <a:prstGeom prst="rect">
            <a:avLst/>
          </a:prstGeom>
          <a:solidFill>
            <a:srgbClr val="001233"/>
          </a:solidFill>
          <a:ln w="9525">
            <a:solidFill>
              <a:srgbClr val="4D70BC"/>
            </a:solidFill>
            <a:prstDash val="solid"/>
          </a:ln>
        </p:spPr>
      </p:sp>
      <p:sp>
        <p:nvSpPr>
          <p:cNvPr id="12" name="label 2"/>
          <p:cNvSpPr txBox="1"/>
          <p:nvPr/>
        </p:nvSpPr>
        <p:spPr>
          <a:xfrm>
            <a:off x="1517904" y="2624328"/>
            <a:ext cx="438912" cy="182880"/>
          </a:xfrm>
          <a:prstGeom prst="rect">
            <a:avLst/>
          </a:prstGeom>
          <a:noFill/>
          <a:ln/>
        </p:spPr>
        <p:txBody>
          <a:bodyPr wrap="square" lIns="0" tIns="0" rIns="0" bIns="0" rtlCol="0" anchor="ctr"/>
          <a:lstStyle/>
          <a:p>
            <a:pPr algn="ctr" indent="0" marL="0">
              <a:buNone/>
            </a:pPr>
            <a:r>
              <a:rPr lang="en-US" sz="1100" dirty="0">
                <a:solidFill>
                  <a:srgbClr val="8099D0"/>
                </a:solidFill>
                <a:latin typeface="Calibri" pitchFamily="34" charset="0"/>
                <a:ea typeface="Calibri" pitchFamily="34" charset="-122"/>
                <a:cs typeface="Calibri" pitchFamily="34" charset="-120"/>
              </a:rPr>
              <a:t>2</a:t>
            </a:r>
            <a:endParaRPr lang="en-US" sz="1100" dirty="0"/>
          </a:p>
        </p:txBody>
      </p:sp>
      <p:sp>
        <p:nvSpPr>
          <p:cNvPr id="13" name="crate Bunchers2"/>
          <p:cNvSpPr/>
          <p:nvPr/>
        </p:nvSpPr>
        <p:spPr>
          <a:xfrm>
            <a:off x="1609344" y="2862072"/>
            <a:ext cx="256032" cy="73152"/>
          </a:xfrm>
          <a:prstGeom prst="rect">
            <a:avLst/>
          </a:prstGeom>
          <a:solidFill>
            <a:srgbClr val="4D70BC"/>
          </a:solidFill>
          <a:ln/>
        </p:spPr>
      </p:sp>
      <p:sp>
        <p:nvSpPr>
          <p:cNvPr id="14" name="cav Bunchers3-0"/>
          <p:cNvSpPr/>
          <p:nvPr/>
        </p:nvSpPr>
        <p:spPr>
          <a:xfrm>
            <a:off x="1947672" y="2057400"/>
            <a:ext cx="256032" cy="548640"/>
          </a:xfrm>
          <a:prstGeom prst="rect">
            <a:avLst/>
          </a:prstGeom>
          <a:solidFill>
            <a:srgbClr val="0A2459"/>
          </a:solidFill>
          <a:ln w="9525">
            <a:solidFill>
              <a:srgbClr val="B3C2E3"/>
            </a:solidFill>
            <a:prstDash val="solid"/>
          </a:ln>
        </p:spPr>
      </p:sp>
      <p:sp>
        <p:nvSpPr>
          <p:cNvPr id="15" name="label 3"/>
          <p:cNvSpPr txBox="1"/>
          <p:nvPr/>
        </p:nvSpPr>
        <p:spPr>
          <a:xfrm>
            <a:off x="1856232" y="2624328"/>
            <a:ext cx="438912" cy="182880"/>
          </a:xfrm>
          <a:prstGeom prst="rect">
            <a:avLst/>
          </a:prstGeom>
          <a:noFill/>
          <a:ln/>
        </p:spPr>
        <p:txBody>
          <a:bodyPr wrap="square" lIns="0" tIns="0" rIns="0" bIns="0" rtlCol="0" anchor="ctr"/>
          <a:lstStyle/>
          <a:p>
            <a:pPr algn="ctr" indent="0" marL="0">
              <a:buNone/>
            </a:pPr>
            <a:r>
              <a:rPr lang="en-US" sz="1100" dirty="0">
                <a:solidFill>
                  <a:srgbClr val="8099D0"/>
                </a:solidFill>
                <a:latin typeface="Calibri" pitchFamily="34" charset="0"/>
                <a:ea typeface="Calibri" pitchFamily="34" charset="-122"/>
                <a:cs typeface="Calibri" pitchFamily="34" charset="-120"/>
              </a:rPr>
              <a:t>3</a:t>
            </a:r>
            <a:endParaRPr lang="en-US" sz="1100" dirty="0"/>
          </a:p>
        </p:txBody>
      </p:sp>
      <p:sp>
        <p:nvSpPr>
          <p:cNvPr id="16" name="crate Bunchers3"/>
          <p:cNvSpPr/>
          <p:nvPr/>
        </p:nvSpPr>
        <p:spPr>
          <a:xfrm>
            <a:off x="1947672" y="2862072"/>
            <a:ext cx="256032" cy="73152"/>
          </a:xfrm>
          <a:prstGeom prst="rect">
            <a:avLst/>
          </a:prstGeom>
          <a:solidFill>
            <a:srgbClr val="F2B53A"/>
          </a:solidFill>
          <a:ln/>
        </p:spPr>
      </p:sp>
      <p:sp>
        <p:nvSpPr>
          <p:cNvPr id="17" name="label Bunchers"/>
          <p:cNvSpPr txBox="1"/>
          <p:nvPr/>
        </p:nvSpPr>
        <p:spPr>
          <a:xfrm>
            <a:off x="996696" y="1325880"/>
            <a:ext cx="1481328" cy="22860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Bunchers</a:t>
            </a:r>
            <a:endParaRPr lang="en-US" sz="1400" dirty="0"/>
          </a:p>
        </p:txBody>
      </p:sp>
      <p:sp>
        <p:nvSpPr>
          <p:cNvPr id="18" name="label 3 × 100 kV"/>
          <p:cNvSpPr txBox="1"/>
          <p:nvPr/>
        </p:nvSpPr>
        <p:spPr>
          <a:xfrm>
            <a:off x="905256" y="1554480"/>
            <a:ext cx="1664208" cy="201168"/>
          </a:xfrm>
          <a:prstGeom prst="rect">
            <a:avLst/>
          </a:prstGeom>
          <a:noFill/>
          <a:ln/>
        </p:spPr>
        <p:txBody>
          <a:bodyPr wrap="square" lIns="0" tIns="0" rIns="0" bIns="0" rtlCol="0" anchor="ctr"/>
          <a:lstStyle/>
          <a:p>
            <a:pPr algn="ctr" indent="0" marL="0">
              <a:buNone/>
            </a:pPr>
            <a:r>
              <a:rPr lang="en-US" sz="1100" dirty="0">
                <a:solidFill>
                  <a:srgbClr val="8099D0"/>
                </a:solidFill>
                <a:latin typeface="Calibri" pitchFamily="34" charset="0"/>
                <a:ea typeface="Calibri" pitchFamily="34" charset="-122"/>
                <a:cs typeface="Calibri" pitchFamily="34" charset="-120"/>
              </a:rPr>
              <a:t>3 × 100 kV</a:t>
            </a:r>
            <a:endParaRPr lang="en-US" sz="1100" dirty="0"/>
          </a:p>
        </p:txBody>
      </p:sp>
      <p:sp>
        <p:nvSpPr>
          <p:cNvPr id="19" name="cav DTL1-0"/>
          <p:cNvSpPr/>
          <p:nvPr/>
        </p:nvSpPr>
        <p:spPr>
          <a:xfrm>
            <a:off x="2487168" y="2057400"/>
            <a:ext cx="256032" cy="548640"/>
          </a:xfrm>
          <a:prstGeom prst="rect">
            <a:avLst/>
          </a:prstGeom>
          <a:solidFill>
            <a:srgbClr val="0A2459"/>
          </a:solidFill>
          <a:ln w="9525">
            <a:solidFill>
              <a:srgbClr val="B3C2E3"/>
            </a:solidFill>
            <a:prstDash val="solid"/>
          </a:ln>
        </p:spPr>
      </p:sp>
      <p:sp>
        <p:nvSpPr>
          <p:cNvPr id="20" name="label 1"/>
          <p:cNvSpPr txBox="1"/>
          <p:nvPr/>
        </p:nvSpPr>
        <p:spPr>
          <a:xfrm>
            <a:off x="2395728" y="2624328"/>
            <a:ext cx="438912" cy="182880"/>
          </a:xfrm>
          <a:prstGeom prst="rect">
            <a:avLst/>
          </a:prstGeom>
          <a:noFill/>
          <a:ln/>
        </p:spPr>
        <p:txBody>
          <a:bodyPr wrap="square" lIns="0" tIns="0" rIns="0" bIns="0" rtlCol="0" anchor="ctr"/>
          <a:lstStyle/>
          <a:p>
            <a:pPr algn="ctr" indent="0" marL="0">
              <a:buNone/>
            </a:pPr>
            <a:r>
              <a:rPr lang="en-US" sz="1100" dirty="0">
                <a:solidFill>
                  <a:srgbClr val="8099D0"/>
                </a:solidFill>
                <a:latin typeface="Calibri" pitchFamily="34" charset="0"/>
                <a:ea typeface="Calibri" pitchFamily="34" charset="-122"/>
                <a:cs typeface="Calibri" pitchFamily="34" charset="-120"/>
              </a:rPr>
              <a:t>1</a:t>
            </a:r>
            <a:endParaRPr lang="en-US" sz="1100" dirty="0"/>
          </a:p>
        </p:txBody>
      </p:sp>
      <p:sp>
        <p:nvSpPr>
          <p:cNvPr id="21" name="crate DTL1"/>
          <p:cNvSpPr/>
          <p:nvPr/>
        </p:nvSpPr>
        <p:spPr>
          <a:xfrm>
            <a:off x="2487168" y="2862072"/>
            <a:ext cx="256032" cy="73152"/>
          </a:xfrm>
          <a:prstGeom prst="rect">
            <a:avLst/>
          </a:prstGeom>
          <a:solidFill>
            <a:srgbClr val="F2B53A"/>
          </a:solidFill>
          <a:ln/>
        </p:spPr>
      </p:sp>
      <p:sp>
        <p:nvSpPr>
          <p:cNvPr id="22" name="cav DTL2-0"/>
          <p:cNvSpPr/>
          <p:nvPr/>
        </p:nvSpPr>
        <p:spPr>
          <a:xfrm>
            <a:off x="2825496" y="2057400"/>
            <a:ext cx="256032" cy="548640"/>
          </a:xfrm>
          <a:prstGeom prst="rect">
            <a:avLst/>
          </a:prstGeom>
          <a:solidFill>
            <a:srgbClr val="0A2459"/>
          </a:solidFill>
          <a:ln w="9525">
            <a:solidFill>
              <a:srgbClr val="B3C2E3"/>
            </a:solidFill>
            <a:prstDash val="solid"/>
          </a:ln>
        </p:spPr>
      </p:sp>
      <p:sp>
        <p:nvSpPr>
          <p:cNvPr id="23" name="label 2"/>
          <p:cNvSpPr txBox="1"/>
          <p:nvPr/>
        </p:nvSpPr>
        <p:spPr>
          <a:xfrm>
            <a:off x="2734056" y="2624328"/>
            <a:ext cx="438912" cy="182880"/>
          </a:xfrm>
          <a:prstGeom prst="rect">
            <a:avLst/>
          </a:prstGeom>
          <a:noFill/>
          <a:ln/>
        </p:spPr>
        <p:txBody>
          <a:bodyPr wrap="square" lIns="0" tIns="0" rIns="0" bIns="0" rtlCol="0" anchor="ctr"/>
          <a:lstStyle/>
          <a:p>
            <a:pPr algn="ctr" indent="0" marL="0">
              <a:buNone/>
            </a:pPr>
            <a:r>
              <a:rPr lang="en-US" sz="1100" dirty="0">
                <a:solidFill>
                  <a:srgbClr val="8099D0"/>
                </a:solidFill>
                <a:latin typeface="Calibri" pitchFamily="34" charset="0"/>
                <a:ea typeface="Calibri" pitchFamily="34" charset="-122"/>
                <a:cs typeface="Calibri" pitchFamily="34" charset="-120"/>
              </a:rPr>
              <a:t>2</a:t>
            </a:r>
            <a:endParaRPr lang="en-US" sz="1100" dirty="0"/>
          </a:p>
        </p:txBody>
      </p:sp>
      <p:sp>
        <p:nvSpPr>
          <p:cNvPr id="24" name="crate DTL2"/>
          <p:cNvSpPr/>
          <p:nvPr/>
        </p:nvSpPr>
        <p:spPr>
          <a:xfrm>
            <a:off x="2825496" y="2862072"/>
            <a:ext cx="256032" cy="73152"/>
          </a:xfrm>
          <a:prstGeom prst="rect">
            <a:avLst/>
          </a:prstGeom>
          <a:solidFill>
            <a:srgbClr val="F2B53A"/>
          </a:solidFill>
          <a:ln/>
        </p:spPr>
      </p:sp>
      <p:sp>
        <p:nvSpPr>
          <p:cNvPr id="25" name="cav DTL3-0"/>
          <p:cNvSpPr/>
          <p:nvPr/>
        </p:nvSpPr>
        <p:spPr>
          <a:xfrm>
            <a:off x="3163824" y="2057400"/>
            <a:ext cx="256032" cy="548640"/>
          </a:xfrm>
          <a:prstGeom prst="rect">
            <a:avLst/>
          </a:prstGeom>
          <a:solidFill>
            <a:srgbClr val="0A2459"/>
          </a:solidFill>
          <a:ln w="9525">
            <a:solidFill>
              <a:srgbClr val="B3C2E3"/>
            </a:solidFill>
            <a:prstDash val="solid"/>
          </a:ln>
        </p:spPr>
      </p:sp>
      <p:sp>
        <p:nvSpPr>
          <p:cNvPr id="26" name="label 3"/>
          <p:cNvSpPr txBox="1"/>
          <p:nvPr/>
        </p:nvSpPr>
        <p:spPr>
          <a:xfrm>
            <a:off x="3072384" y="2624328"/>
            <a:ext cx="438912" cy="182880"/>
          </a:xfrm>
          <a:prstGeom prst="rect">
            <a:avLst/>
          </a:prstGeom>
          <a:noFill/>
          <a:ln/>
        </p:spPr>
        <p:txBody>
          <a:bodyPr wrap="square" lIns="0" tIns="0" rIns="0" bIns="0" rtlCol="0" anchor="ctr"/>
          <a:lstStyle/>
          <a:p>
            <a:pPr algn="ctr" indent="0" marL="0">
              <a:buNone/>
            </a:pPr>
            <a:r>
              <a:rPr lang="en-US" sz="1100" dirty="0">
                <a:solidFill>
                  <a:srgbClr val="8099D0"/>
                </a:solidFill>
                <a:latin typeface="Calibri" pitchFamily="34" charset="0"/>
                <a:ea typeface="Calibri" pitchFamily="34" charset="-122"/>
                <a:cs typeface="Calibri" pitchFamily="34" charset="-120"/>
              </a:rPr>
              <a:t>3</a:t>
            </a:r>
            <a:endParaRPr lang="en-US" sz="1100" dirty="0"/>
          </a:p>
        </p:txBody>
      </p:sp>
      <p:sp>
        <p:nvSpPr>
          <p:cNvPr id="27" name="crate DTL3"/>
          <p:cNvSpPr/>
          <p:nvPr/>
        </p:nvSpPr>
        <p:spPr>
          <a:xfrm>
            <a:off x="3163824" y="2862072"/>
            <a:ext cx="256032" cy="73152"/>
          </a:xfrm>
          <a:prstGeom prst="rect">
            <a:avLst/>
          </a:prstGeom>
          <a:solidFill>
            <a:srgbClr val="F2B53A"/>
          </a:solidFill>
          <a:ln/>
        </p:spPr>
      </p:sp>
      <p:sp>
        <p:nvSpPr>
          <p:cNvPr id="28" name="label DTL"/>
          <p:cNvSpPr txBox="1"/>
          <p:nvPr/>
        </p:nvSpPr>
        <p:spPr>
          <a:xfrm>
            <a:off x="2212848" y="1325880"/>
            <a:ext cx="1481328" cy="22860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DTL</a:t>
            </a:r>
            <a:endParaRPr lang="en-US" sz="1400" dirty="0"/>
          </a:p>
        </p:txBody>
      </p:sp>
      <p:sp>
        <p:nvSpPr>
          <p:cNvPr id="29" name="label 10 + 2 × 20 MV"/>
          <p:cNvSpPr txBox="1"/>
          <p:nvPr/>
        </p:nvSpPr>
        <p:spPr>
          <a:xfrm>
            <a:off x="2121408" y="1554480"/>
            <a:ext cx="1664208" cy="201168"/>
          </a:xfrm>
          <a:prstGeom prst="rect">
            <a:avLst/>
          </a:prstGeom>
          <a:noFill/>
          <a:ln/>
        </p:spPr>
        <p:txBody>
          <a:bodyPr wrap="square" lIns="0" tIns="0" rIns="0" bIns="0" rtlCol="0" anchor="ctr"/>
          <a:lstStyle/>
          <a:p>
            <a:pPr algn="ctr" indent="0" marL="0">
              <a:buNone/>
            </a:pPr>
            <a:r>
              <a:rPr lang="en-US" sz="1100" dirty="0">
                <a:solidFill>
                  <a:srgbClr val="8099D0"/>
                </a:solidFill>
                <a:latin typeface="Calibri" pitchFamily="34" charset="0"/>
                <a:ea typeface="Calibri" pitchFamily="34" charset="-122"/>
                <a:cs typeface="Calibri" pitchFamily="34" charset="-120"/>
              </a:rPr>
              <a:t>10 + 2 × 20 MV</a:t>
            </a:r>
            <a:endParaRPr lang="en-US" sz="1100" dirty="0"/>
          </a:p>
        </p:txBody>
      </p:sp>
      <p:sp>
        <p:nvSpPr>
          <p:cNvPr id="30" name="cav CCDTL1-0"/>
          <p:cNvSpPr/>
          <p:nvPr/>
        </p:nvSpPr>
        <p:spPr>
          <a:xfrm>
            <a:off x="3703320" y="2057400"/>
            <a:ext cx="256032" cy="548640"/>
          </a:xfrm>
          <a:prstGeom prst="rect">
            <a:avLst/>
          </a:prstGeom>
          <a:solidFill>
            <a:srgbClr val="0A2459"/>
          </a:solidFill>
          <a:ln w="9525">
            <a:solidFill>
              <a:srgbClr val="B3C2E3"/>
            </a:solidFill>
            <a:prstDash val="solid"/>
          </a:ln>
        </p:spPr>
      </p:sp>
      <p:sp>
        <p:nvSpPr>
          <p:cNvPr id="31" name="label 1"/>
          <p:cNvSpPr txBox="1"/>
          <p:nvPr/>
        </p:nvSpPr>
        <p:spPr>
          <a:xfrm>
            <a:off x="3611880" y="2624328"/>
            <a:ext cx="438912" cy="182880"/>
          </a:xfrm>
          <a:prstGeom prst="rect">
            <a:avLst/>
          </a:prstGeom>
          <a:noFill/>
          <a:ln/>
        </p:spPr>
        <p:txBody>
          <a:bodyPr wrap="square" lIns="0" tIns="0" rIns="0" bIns="0" rtlCol="0" anchor="ctr"/>
          <a:lstStyle/>
          <a:p>
            <a:pPr algn="ctr" indent="0" marL="0">
              <a:buNone/>
            </a:pPr>
            <a:r>
              <a:rPr lang="en-US" sz="1100" dirty="0">
                <a:solidFill>
                  <a:srgbClr val="8099D0"/>
                </a:solidFill>
                <a:latin typeface="Calibri" pitchFamily="34" charset="0"/>
                <a:ea typeface="Calibri" pitchFamily="34" charset="-122"/>
                <a:cs typeface="Calibri" pitchFamily="34" charset="-120"/>
              </a:rPr>
              <a:t>1</a:t>
            </a:r>
            <a:endParaRPr lang="en-US" sz="1100" dirty="0"/>
          </a:p>
        </p:txBody>
      </p:sp>
      <p:sp>
        <p:nvSpPr>
          <p:cNvPr id="32" name="crate CCDTL1"/>
          <p:cNvSpPr/>
          <p:nvPr/>
        </p:nvSpPr>
        <p:spPr>
          <a:xfrm>
            <a:off x="3703320" y="2862072"/>
            <a:ext cx="256032" cy="73152"/>
          </a:xfrm>
          <a:prstGeom prst="rect">
            <a:avLst/>
          </a:prstGeom>
          <a:solidFill>
            <a:srgbClr val="F2B53A"/>
          </a:solidFill>
          <a:ln/>
        </p:spPr>
      </p:sp>
      <p:sp>
        <p:nvSpPr>
          <p:cNvPr id="33" name="cav CCDTL2-0"/>
          <p:cNvSpPr/>
          <p:nvPr/>
        </p:nvSpPr>
        <p:spPr>
          <a:xfrm>
            <a:off x="4041648" y="2057400"/>
            <a:ext cx="256032" cy="548640"/>
          </a:xfrm>
          <a:prstGeom prst="rect">
            <a:avLst/>
          </a:prstGeom>
          <a:solidFill>
            <a:srgbClr val="0A2459"/>
          </a:solidFill>
          <a:ln w="9525">
            <a:solidFill>
              <a:srgbClr val="B3C2E3"/>
            </a:solidFill>
            <a:prstDash val="solid"/>
          </a:ln>
        </p:spPr>
      </p:sp>
      <p:sp>
        <p:nvSpPr>
          <p:cNvPr id="34" name="label 2"/>
          <p:cNvSpPr txBox="1"/>
          <p:nvPr/>
        </p:nvSpPr>
        <p:spPr>
          <a:xfrm>
            <a:off x="3950208" y="2624328"/>
            <a:ext cx="438912" cy="182880"/>
          </a:xfrm>
          <a:prstGeom prst="rect">
            <a:avLst/>
          </a:prstGeom>
          <a:noFill/>
          <a:ln/>
        </p:spPr>
        <p:txBody>
          <a:bodyPr wrap="square" lIns="0" tIns="0" rIns="0" bIns="0" rtlCol="0" anchor="ctr"/>
          <a:lstStyle/>
          <a:p>
            <a:pPr algn="ctr" indent="0" marL="0">
              <a:buNone/>
            </a:pPr>
            <a:r>
              <a:rPr lang="en-US" sz="1100" dirty="0">
                <a:solidFill>
                  <a:srgbClr val="8099D0"/>
                </a:solidFill>
                <a:latin typeface="Calibri" pitchFamily="34" charset="0"/>
                <a:ea typeface="Calibri" pitchFamily="34" charset="-122"/>
                <a:cs typeface="Calibri" pitchFamily="34" charset="-120"/>
              </a:rPr>
              <a:t>2</a:t>
            </a:r>
            <a:endParaRPr lang="en-US" sz="1100" dirty="0"/>
          </a:p>
        </p:txBody>
      </p:sp>
      <p:sp>
        <p:nvSpPr>
          <p:cNvPr id="35" name="crate CCDTL2"/>
          <p:cNvSpPr/>
          <p:nvPr/>
        </p:nvSpPr>
        <p:spPr>
          <a:xfrm>
            <a:off x="4041648" y="2862072"/>
            <a:ext cx="256032" cy="73152"/>
          </a:xfrm>
          <a:prstGeom prst="rect">
            <a:avLst/>
          </a:prstGeom>
          <a:solidFill>
            <a:srgbClr val="F2B53A"/>
          </a:solidFill>
          <a:ln/>
        </p:spPr>
      </p:sp>
      <p:sp>
        <p:nvSpPr>
          <p:cNvPr id="36" name="cav CCDTL3-0"/>
          <p:cNvSpPr/>
          <p:nvPr/>
        </p:nvSpPr>
        <p:spPr>
          <a:xfrm>
            <a:off x="4379976" y="2057400"/>
            <a:ext cx="256032" cy="548640"/>
          </a:xfrm>
          <a:prstGeom prst="rect">
            <a:avLst/>
          </a:prstGeom>
          <a:solidFill>
            <a:srgbClr val="0A2459"/>
          </a:solidFill>
          <a:ln w="9525">
            <a:solidFill>
              <a:srgbClr val="B3C2E3"/>
            </a:solidFill>
            <a:prstDash val="solid"/>
          </a:ln>
        </p:spPr>
      </p:sp>
      <p:sp>
        <p:nvSpPr>
          <p:cNvPr id="37" name="label 3"/>
          <p:cNvSpPr txBox="1"/>
          <p:nvPr/>
        </p:nvSpPr>
        <p:spPr>
          <a:xfrm>
            <a:off x="4288536" y="2624328"/>
            <a:ext cx="438912" cy="182880"/>
          </a:xfrm>
          <a:prstGeom prst="rect">
            <a:avLst/>
          </a:prstGeom>
          <a:noFill/>
          <a:ln/>
        </p:spPr>
        <p:txBody>
          <a:bodyPr wrap="square" lIns="0" tIns="0" rIns="0" bIns="0" rtlCol="0" anchor="ctr"/>
          <a:lstStyle/>
          <a:p>
            <a:pPr algn="ctr" indent="0" marL="0">
              <a:buNone/>
            </a:pPr>
            <a:r>
              <a:rPr lang="en-US" sz="1100" dirty="0">
                <a:solidFill>
                  <a:srgbClr val="8099D0"/>
                </a:solidFill>
                <a:latin typeface="Calibri" pitchFamily="34" charset="0"/>
                <a:ea typeface="Calibri" pitchFamily="34" charset="-122"/>
                <a:cs typeface="Calibri" pitchFamily="34" charset="-120"/>
              </a:rPr>
              <a:t>3</a:t>
            </a:r>
            <a:endParaRPr lang="en-US" sz="1100" dirty="0"/>
          </a:p>
        </p:txBody>
      </p:sp>
      <p:sp>
        <p:nvSpPr>
          <p:cNvPr id="38" name="crate CCDTL3"/>
          <p:cNvSpPr/>
          <p:nvPr/>
        </p:nvSpPr>
        <p:spPr>
          <a:xfrm>
            <a:off x="4379976" y="2862072"/>
            <a:ext cx="256032" cy="73152"/>
          </a:xfrm>
          <a:prstGeom prst="rect">
            <a:avLst/>
          </a:prstGeom>
          <a:solidFill>
            <a:srgbClr val="F2B53A"/>
          </a:solidFill>
          <a:ln/>
        </p:spPr>
      </p:sp>
      <p:sp>
        <p:nvSpPr>
          <p:cNvPr id="39" name="cav CCDTL4-0"/>
          <p:cNvSpPr/>
          <p:nvPr/>
        </p:nvSpPr>
        <p:spPr>
          <a:xfrm>
            <a:off x="4718304" y="2057400"/>
            <a:ext cx="256032" cy="548640"/>
          </a:xfrm>
          <a:prstGeom prst="rect">
            <a:avLst/>
          </a:prstGeom>
          <a:solidFill>
            <a:srgbClr val="0A2459"/>
          </a:solidFill>
          <a:ln w="9525">
            <a:solidFill>
              <a:srgbClr val="B3C2E3"/>
            </a:solidFill>
            <a:prstDash val="solid"/>
          </a:ln>
        </p:spPr>
      </p:sp>
      <p:sp>
        <p:nvSpPr>
          <p:cNvPr id="40" name="label 4"/>
          <p:cNvSpPr txBox="1"/>
          <p:nvPr/>
        </p:nvSpPr>
        <p:spPr>
          <a:xfrm>
            <a:off x="4626864" y="2624328"/>
            <a:ext cx="438912" cy="182880"/>
          </a:xfrm>
          <a:prstGeom prst="rect">
            <a:avLst/>
          </a:prstGeom>
          <a:noFill/>
          <a:ln/>
        </p:spPr>
        <p:txBody>
          <a:bodyPr wrap="square" lIns="0" tIns="0" rIns="0" bIns="0" rtlCol="0" anchor="ctr"/>
          <a:lstStyle/>
          <a:p>
            <a:pPr algn="ctr" indent="0" marL="0">
              <a:buNone/>
            </a:pPr>
            <a:r>
              <a:rPr lang="en-US" sz="1100" dirty="0">
                <a:solidFill>
                  <a:srgbClr val="8099D0"/>
                </a:solidFill>
                <a:latin typeface="Calibri" pitchFamily="34" charset="0"/>
                <a:ea typeface="Calibri" pitchFamily="34" charset="-122"/>
                <a:cs typeface="Calibri" pitchFamily="34" charset="-120"/>
              </a:rPr>
              <a:t>4</a:t>
            </a:r>
            <a:endParaRPr lang="en-US" sz="1100" dirty="0"/>
          </a:p>
        </p:txBody>
      </p:sp>
      <p:sp>
        <p:nvSpPr>
          <p:cNvPr id="41" name="crate CCDTL4"/>
          <p:cNvSpPr/>
          <p:nvPr/>
        </p:nvSpPr>
        <p:spPr>
          <a:xfrm>
            <a:off x="4718304" y="2862072"/>
            <a:ext cx="256032" cy="73152"/>
          </a:xfrm>
          <a:prstGeom prst="rect">
            <a:avLst/>
          </a:prstGeom>
          <a:solidFill>
            <a:srgbClr val="F2B53A"/>
          </a:solidFill>
          <a:ln/>
        </p:spPr>
      </p:sp>
      <p:sp>
        <p:nvSpPr>
          <p:cNvPr id="42" name="cav CCDTL5-6-0"/>
          <p:cNvSpPr/>
          <p:nvPr/>
        </p:nvSpPr>
        <p:spPr>
          <a:xfrm>
            <a:off x="5056632" y="2057400"/>
            <a:ext cx="256032" cy="548640"/>
          </a:xfrm>
          <a:prstGeom prst="rect">
            <a:avLst/>
          </a:prstGeom>
          <a:solidFill>
            <a:srgbClr val="0A2459"/>
          </a:solidFill>
          <a:ln w="9525">
            <a:solidFill>
              <a:srgbClr val="B3C2E3"/>
            </a:solidFill>
            <a:prstDash val="solid"/>
          </a:ln>
        </p:spPr>
      </p:sp>
      <p:sp>
        <p:nvSpPr>
          <p:cNvPr id="43" name="cav CCDTL5-6-1"/>
          <p:cNvSpPr/>
          <p:nvPr/>
        </p:nvSpPr>
        <p:spPr>
          <a:xfrm>
            <a:off x="5349240" y="2057400"/>
            <a:ext cx="256032" cy="548640"/>
          </a:xfrm>
          <a:prstGeom prst="rect">
            <a:avLst/>
          </a:prstGeom>
          <a:solidFill>
            <a:srgbClr val="0A2459"/>
          </a:solidFill>
          <a:ln w="9525">
            <a:solidFill>
              <a:srgbClr val="B3C2E3"/>
            </a:solidFill>
            <a:prstDash val="solid"/>
          </a:ln>
        </p:spPr>
      </p:sp>
      <p:sp>
        <p:nvSpPr>
          <p:cNvPr id="44" name="label 5-6"/>
          <p:cNvSpPr txBox="1"/>
          <p:nvPr/>
        </p:nvSpPr>
        <p:spPr>
          <a:xfrm>
            <a:off x="4965192" y="2624328"/>
            <a:ext cx="731520" cy="182880"/>
          </a:xfrm>
          <a:prstGeom prst="rect">
            <a:avLst/>
          </a:prstGeom>
          <a:noFill/>
          <a:ln/>
        </p:spPr>
        <p:txBody>
          <a:bodyPr wrap="square" lIns="0" tIns="0" rIns="0" bIns="0" rtlCol="0" anchor="ctr"/>
          <a:lstStyle/>
          <a:p>
            <a:pPr algn="ctr" indent="0" marL="0">
              <a:buNone/>
            </a:pPr>
            <a:r>
              <a:rPr lang="en-US" sz="1100" dirty="0">
                <a:solidFill>
                  <a:srgbClr val="8099D0"/>
                </a:solidFill>
                <a:latin typeface="Calibri" pitchFamily="34" charset="0"/>
                <a:ea typeface="Calibri" pitchFamily="34" charset="-122"/>
                <a:cs typeface="Calibri" pitchFamily="34" charset="-120"/>
              </a:rPr>
              <a:t>5-6</a:t>
            </a:r>
            <a:endParaRPr lang="en-US" sz="1100" dirty="0"/>
          </a:p>
        </p:txBody>
      </p:sp>
      <p:sp>
        <p:nvSpPr>
          <p:cNvPr id="45" name="crate CCDTL5-6"/>
          <p:cNvSpPr/>
          <p:nvPr/>
        </p:nvSpPr>
        <p:spPr>
          <a:xfrm>
            <a:off x="5056632" y="2862072"/>
            <a:ext cx="548640" cy="73152"/>
          </a:xfrm>
          <a:prstGeom prst="rect">
            <a:avLst/>
          </a:prstGeom>
          <a:solidFill>
            <a:srgbClr val="F2B53A"/>
          </a:solidFill>
          <a:ln/>
        </p:spPr>
      </p:sp>
      <p:sp>
        <p:nvSpPr>
          <p:cNvPr id="46" name="cav CCDTL7-0"/>
          <p:cNvSpPr/>
          <p:nvPr/>
        </p:nvSpPr>
        <p:spPr>
          <a:xfrm>
            <a:off x="5687568" y="2057400"/>
            <a:ext cx="256032" cy="548640"/>
          </a:xfrm>
          <a:prstGeom prst="rect">
            <a:avLst/>
          </a:prstGeom>
          <a:solidFill>
            <a:srgbClr val="0A2459"/>
          </a:solidFill>
          <a:ln w="9525">
            <a:solidFill>
              <a:srgbClr val="B3C2E3"/>
            </a:solidFill>
            <a:prstDash val="solid"/>
          </a:ln>
        </p:spPr>
      </p:sp>
      <p:sp>
        <p:nvSpPr>
          <p:cNvPr id="47" name="label 7"/>
          <p:cNvSpPr txBox="1"/>
          <p:nvPr/>
        </p:nvSpPr>
        <p:spPr>
          <a:xfrm>
            <a:off x="5596128" y="2624328"/>
            <a:ext cx="438912" cy="182880"/>
          </a:xfrm>
          <a:prstGeom prst="rect">
            <a:avLst/>
          </a:prstGeom>
          <a:noFill/>
          <a:ln/>
        </p:spPr>
        <p:txBody>
          <a:bodyPr wrap="square" lIns="0" tIns="0" rIns="0" bIns="0" rtlCol="0" anchor="ctr"/>
          <a:lstStyle/>
          <a:p>
            <a:pPr algn="ctr" indent="0" marL="0">
              <a:buNone/>
            </a:pPr>
            <a:r>
              <a:rPr lang="en-US" sz="1100" dirty="0">
                <a:solidFill>
                  <a:srgbClr val="8099D0"/>
                </a:solidFill>
                <a:latin typeface="Calibri" pitchFamily="34" charset="0"/>
                <a:ea typeface="Calibri" pitchFamily="34" charset="-122"/>
                <a:cs typeface="Calibri" pitchFamily="34" charset="-120"/>
              </a:rPr>
              <a:t>7</a:t>
            </a:r>
            <a:endParaRPr lang="en-US" sz="1100" dirty="0"/>
          </a:p>
        </p:txBody>
      </p:sp>
      <p:sp>
        <p:nvSpPr>
          <p:cNvPr id="48" name="crate CCDTL7"/>
          <p:cNvSpPr/>
          <p:nvPr/>
        </p:nvSpPr>
        <p:spPr>
          <a:xfrm>
            <a:off x="5687568" y="2862072"/>
            <a:ext cx="256032" cy="73152"/>
          </a:xfrm>
          <a:prstGeom prst="rect">
            <a:avLst/>
          </a:prstGeom>
          <a:solidFill>
            <a:srgbClr val="F2B53A"/>
          </a:solidFill>
          <a:ln/>
        </p:spPr>
      </p:sp>
      <p:sp>
        <p:nvSpPr>
          <p:cNvPr id="49" name="label CCDTL"/>
          <p:cNvSpPr txBox="1"/>
          <p:nvPr/>
        </p:nvSpPr>
        <p:spPr>
          <a:xfrm>
            <a:off x="3429000" y="1325880"/>
            <a:ext cx="2788920" cy="22860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CCDTL</a:t>
            </a:r>
            <a:endParaRPr lang="en-US" sz="1400" dirty="0"/>
          </a:p>
        </p:txBody>
      </p:sp>
      <p:sp>
        <p:nvSpPr>
          <p:cNvPr id="50" name="label 7 × 5 MV"/>
          <p:cNvSpPr txBox="1"/>
          <p:nvPr/>
        </p:nvSpPr>
        <p:spPr>
          <a:xfrm>
            <a:off x="3337560" y="1554480"/>
            <a:ext cx="2971800" cy="201168"/>
          </a:xfrm>
          <a:prstGeom prst="rect">
            <a:avLst/>
          </a:prstGeom>
          <a:noFill/>
          <a:ln/>
        </p:spPr>
        <p:txBody>
          <a:bodyPr wrap="square" lIns="0" tIns="0" rIns="0" bIns="0" rtlCol="0" anchor="ctr"/>
          <a:lstStyle/>
          <a:p>
            <a:pPr algn="ctr" indent="0" marL="0">
              <a:buNone/>
            </a:pPr>
            <a:r>
              <a:rPr lang="en-US" sz="1100" dirty="0">
                <a:solidFill>
                  <a:srgbClr val="8099D0"/>
                </a:solidFill>
                <a:latin typeface="Calibri" pitchFamily="34" charset="0"/>
                <a:ea typeface="Calibri" pitchFamily="34" charset="-122"/>
                <a:cs typeface="Calibri" pitchFamily="34" charset="-120"/>
              </a:rPr>
              <a:t>7 × 5 MV</a:t>
            </a:r>
            <a:endParaRPr lang="en-US" sz="1100" dirty="0"/>
          </a:p>
        </p:txBody>
      </p:sp>
      <p:sp>
        <p:nvSpPr>
          <p:cNvPr id="51" name="cav PIMS1-2-0"/>
          <p:cNvSpPr/>
          <p:nvPr/>
        </p:nvSpPr>
        <p:spPr>
          <a:xfrm>
            <a:off x="6227064" y="2057400"/>
            <a:ext cx="256032" cy="548640"/>
          </a:xfrm>
          <a:prstGeom prst="rect">
            <a:avLst/>
          </a:prstGeom>
          <a:solidFill>
            <a:srgbClr val="0A2459"/>
          </a:solidFill>
          <a:ln w="9525">
            <a:solidFill>
              <a:srgbClr val="B3C2E3"/>
            </a:solidFill>
            <a:prstDash val="solid"/>
          </a:ln>
        </p:spPr>
      </p:sp>
      <p:sp>
        <p:nvSpPr>
          <p:cNvPr id="52" name="cav PIMS1-2-1"/>
          <p:cNvSpPr/>
          <p:nvPr/>
        </p:nvSpPr>
        <p:spPr>
          <a:xfrm>
            <a:off x="6519672" y="2057400"/>
            <a:ext cx="256032" cy="548640"/>
          </a:xfrm>
          <a:prstGeom prst="rect">
            <a:avLst/>
          </a:prstGeom>
          <a:solidFill>
            <a:srgbClr val="0A2459"/>
          </a:solidFill>
          <a:ln w="9525">
            <a:solidFill>
              <a:srgbClr val="B3C2E3"/>
            </a:solidFill>
            <a:prstDash val="solid"/>
          </a:ln>
        </p:spPr>
      </p:sp>
      <p:sp>
        <p:nvSpPr>
          <p:cNvPr id="53" name="label 1-2"/>
          <p:cNvSpPr txBox="1"/>
          <p:nvPr/>
        </p:nvSpPr>
        <p:spPr>
          <a:xfrm>
            <a:off x="6135624" y="2624328"/>
            <a:ext cx="731520" cy="182880"/>
          </a:xfrm>
          <a:prstGeom prst="rect">
            <a:avLst/>
          </a:prstGeom>
          <a:noFill/>
          <a:ln/>
        </p:spPr>
        <p:txBody>
          <a:bodyPr wrap="square" lIns="0" tIns="0" rIns="0" bIns="0" rtlCol="0" anchor="ctr"/>
          <a:lstStyle/>
          <a:p>
            <a:pPr algn="ctr" indent="0" marL="0">
              <a:buNone/>
            </a:pPr>
            <a:r>
              <a:rPr lang="en-US" sz="1100" dirty="0">
                <a:solidFill>
                  <a:srgbClr val="8099D0"/>
                </a:solidFill>
                <a:latin typeface="Calibri" pitchFamily="34" charset="0"/>
                <a:ea typeface="Calibri" pitchFamily="34" charset="-122"/>
                <a:cs typeface="Calibri" pitchFamily="34" charset="-120"/>
              </a:rPr>
              <a:t>1-2</a:t>
            </a:r>
            <a:endParaRPr lang="en-US" sz="1100" dirty="0"/>
          </a:p>
        </p:txBody>
      </p:sp>
      <p:sp>
        <p:nvSpPr>
          <p:cNvPr id="54" name="crate PIMS1-2"/>
          <p:cNvSpPr/>
          <p:nvPr/>
        </p:nvSpPr>
        <p:spPr>
          <a:xfrm>
            <a:off x="6227064" y="2862072"/>
            <a:ext cx="548640" cy="73152"/>
          </a:xfrm>
          <a:prstGeom prst="rect">
            <a:avLst/>
          </a:prstGeom>
          <a:solidFill>
            <a:srgbClr val="F2B53A"/>
          </a:solidFill>
          <a:ln/>
        </p:spPr>
      </p:sp>
      <p:sp>
        <p:nvSpPr>
          <p:cNvPr id="55" name="cav PIMS3-4-0"/>
          <p:cNvSpPr/>
          <p:nvPr/>
        </p:nvSpPr>
        <p:spPr>
          <a:xfrm>
            <a:off x="6858000" y="2057400"/>
            <a:ext cx="256032" cy="548640"/>
          </a:xfrm>
          <a:prstGeom prst="rect">
            <a:avLst/>
          </a:prstGeom>
          <a:solidFill>
            <a:srgbClr val="0A2459"/>
          </a:solidFill>
          <a:ln w="9525">
            <a:solidFill>
              <a:srgbClr val="B3C2E3"/>
            </a:solidFill>
            <a:prstDash val="solid"/>
          </a:ln>
        </p:spPr>
      </p:sp>
      <p:sp>
        <p:nvSpPr>
          <p:cNvPr id="56" name="cav PIMS3-4-1"/>
          <p:cNvSpPr/>
          <p:nvPr/>
        </p:nvSpPr>
        <p:spPr>
          <a:xfrm>
            <a:off x="7150608" y="2057400"/>
            <a:ext cx="256032" cy="548640"/>
          </a:xfrm>
          <a:prstGeom prst="rect">
            <a:avLst/>
          </a:prstGeom>
          <a:solidFill>
            <a:srgbClr val="0A2459"/>
          </a:solidFill>
          <a:ln w="9525">
            <a:solidFill>
              <a:srgbClr val="B3C2E3"/>
            </a:solidFill>
            <a:prstDash val="solid"/>
          </a:ln>
        </p:spPr>
      </p:sp>
      <p:sp>
        <p:nvSpPr>
          <p:cNvPr id="57" name="label 3-4"/>
          <p:cNvSpPr txBox="1"/>
          <p:nvPr/>
        </p:nvSpPr>
        <p:spPr>
          <a:xfrm>
            <a:off x="6766560" y="2624328"/>
            <a:ext cx="731520" cy="182880"/>
          </a:xfrm>
          <a:prstGeom prst="rect">
            <a:avLst/>
          </a:prstGeom>
          <a:noFill/>
          <a:ln/>
        </p:spPr>
        <p:txBody>
          <a:bodyPr wrap="square" lIns="0" tIns="0" rIns="0" bIns="0" rtlCol="0" anchor="ctr"/>
          <a:lstStyle/>
          <a:p>
            <a:pPr algn="ctr" indent="0" marL="0">
              <a:buNone/>
            </a:pPr>
            <a:r>
              <a:rPr lang="en-US" sz="1100" dirty="0">
                <a:solidFill>
                  <a:srgbClr val="8099D0"/>
                </a:solidFill>
                <a:latin typeface="Calibri" pitchFamily="34" charset="0"/>
                <a:ea typeface="Calibri" pitchFamily="34" charset="-122"/>
                <a:cs typeface="Calibri" pitchFamily="34" charset="-120"/>
              </a:rPr>
              <a:t>3-4</a:t>
            </a:r>
            <a:endParaRPr lang="en-US" sz="1100" dirty="0"/>
          </a:p>
        </p:txBody>
      </p:sp>
      <p:sp>
        <p:nvSpPr>
          <p:cNvPr id="58" name="crate PIMS3-4"/>
          <p:cNvSpPr/>
          <p:nvPr/>
        </p:nvSpPr>
        <p:spPr>
          <a:xfrm>
            <a:off x="6858000" y="2862072"/>
            <a:ext cx="548640" cy="73152"/>
          </a:xfrm>
          <a:prstGeom prst="rect">
            <a:avLst/>
          </a:prstGeom>
          <a:solidFill>
            <a:srgbClr val="F2B53A"/>
          </a:solidFill>
          <a:ln/>
        </p:spPr>
      </p:sp>
      <p:sp>
        <p:nvSpPr>
          <p:cNvPr id="59" name="cav PIMS5-6-0"/>
          <p:cNvSpPr/>
          <p:nvPr/>
        </p:nvSpPr>
        <p:spPr>
          <a:xfrm>
            <a:off x="7488936" y="2057400"/>
            <a:ext cx="256032" cy="548640"/>
          </a:xfrm>
          <a:prstGeom prst="rect">
            <a:avLst/>
          </a:prstGeom>
          <a:solidFill>
            <a:srgbClr val="0A2459"/>
          </a:solidFill>
          <a:ln w="9525">
            <a:solidFill>
              <a:srgbClr val="B3C2E3"/>
            </a:solidFill>
            <a:prstDash val="solid"/>
          </a:ln>
        </p:spPr>
      </p:sp>
      <p:sp>
        <p:nvSpPr>
          <p:cNvPr id="60" name="cav PIMS5-6-1"/>
          <p:cNvSpPr/>
          <p:nvPr/>
        </p:nvSpPr>
        <p:spPr>
          <a:xfrm>
            <a:off x="7781544" y="2057400"/>
            <a:ext cx="256032" cy="548640"/>
          </a:xfrm>
          <a:prstGeom prst="rect">
            <a:avLst/>
          </a:prstGeom>
          <a:solidFill>
            <a:srgbClr val="0A2459"/>
          </a:solidFill>
          <a:ln w="9525">
            <a:solidFill>
              <a:srgbClr val="B3C2E3"/>
            </a:solidFill>
            <a:prstDash val="solid"/>
          </a:ln>
        </p:spPr>
      </p:sp>
      <p:sp>
        <p:nvSpPr>
          <p:cNvPr id="61" name="label 5-6"/>
          <p:cNvSpPr txBox="1"/>
          <p:nvPr/>
        </p:nvSpPr>
        <p:spPr>
          <a:xfrm>
            <a:off x="7397496" y="2624328"/>
            <a:ext cx="731520" cy="182880"/>
          </a:xfrm>
          <a:prstGeom prst="rect">
            <a:avLst/>
          </a:prstGeom>
          <a:noFill/>
          <a:ln/>
        </p:spPr>
        <p:txBody>
          <a:bodyPr wrap="square" lIns="0" tIns="0" rIns="0" bIns="0" rtlCol="0" anchor="ctr"/>
          <a:lstStyle/>
          <a:p>
            <a:pPr algn="ctr" indent="0" marL="0">
              <a:buNone/>
            </a:pPr>
            <a:r>
              <a:rPr lang="en-US" sz="1100" dirty="0">
                <a:solidFill>
                  <a:srgbClr val="8099D0"/>
                </a:solidFill>
                <a:latin typeface="Calibri" pitchFamily="34" charset="0"/>
                <a:ea typeface="Calibri" pitchFamily="34" charset="-122"/>
                <a:cs typeface="Calibri" pitchFamily="34" charset="-120"/>
              </a:rPr>
              <a:t>5-6</a:t>
            </a:r>
            <a:endParaRPr lang="en-US" sz="1100" dirty="0"/>
          </a:p>
        </p:txBody>
      </p:sp>
      <p:sp>
        <p:nvSpPr>
          <p:cNvPr id="62" name="crate PIMS5-6"/>
          <p:cNvSpPr/>
          <p:nvPr/>
        </p:nvSpPr>
        <p:spPr>
          <a:xfrm>
            <a:off x="7488936" y="2862072"/>
            <a:ext cx="548640" cy="73152"/>
          </a:xfrm>
          <a:prstGeom prst="rect">
            <a:avLst/>
          </a:prstGeom>
          <a:solidFill>
            <a:srgbClr val="F2B53A"/>
          </a:solidFill>
          <a:ln/>
        </p:spPr>
      </p:sp>
      <p:sp>
        <p:nvSpPr>
          <p:cNvPr id="63" name="cav PIMS7-8-0"/>
          <p:cNvSpPr/>
          <p:nvPr/>
        </p:nvSpPr>
        <p:spPr>
          <a:xfrm>
            <a:off x="8119872" y="2057400"/>
            <a:ext cx="256032" cy="548640"/>
          </a:xfrm>
          <a:prstGeom prst="rect">
            <a:avLst/>
          </a:prstGeom>
          <a:solidFill>
            <a:srgbClr val="0A2459"/>
          </a:solidFill>
          <a:ln w="9525">
            <a:solidFill>
              <a:srgbClr val="B3C2E3"/>
            </a:solidFill>
            <a:prstDash val="solid"/>
          </a:ln>
        </p:spPr>
      </p:sp>
      <p:sp>
        <p:nvSpPr>
          <p:cNvPr id="64" name="cav PIMS7-8-1"/>
          <p:cNvSpPr/>
          <p:nvPr/>
        </p:nvSpPr>
        <p:spPr>
          <a:xfrm>
            <a:off x="8412480" y="2057400"/>
            <a:ext cx="256032" cy="548640"/>
          </a:xfrm>
          <a:prstGeom prst="rect">
            <a:avLst/>
          </a:prstGeom>
          <a:solidFill>
            <a:srgbClr val="0A2459"/>
          </a:solidFill>
          <a:ln w="9525">
            <a:solidFill>
              <a:srgbClr val="B3C2E3"/>
            </a:solidFill>
            <a:prstDash val="solid"/>
          </a:ln>
        </p:spPr>
      </p:sp>
      <p:sp>
        <p:nvSpPr>
          <p:cNvPr id="65" name="label 7-8"/>
          <p:cNvSpPr txBox="1"/>
          <p:nvPr/>
        </p:nvSpPr>
        <p:spPr>
          <a:xfrm>
            <a:off x="8028432" y="2624328"/>
            <a:ext cx="731520" cy="182880"/>
          </a:xfrm>
          <a:prstGeom prst="rect">
            <a:avLst/>
          </a:prstGeom>
          <a:noFill/>
          <a:ln/>
        </p:spPr>
        <p:txBody>
          <a:bodyPr wrap="square" lIns="0" tIns="0" rIns="0" bIns="0" rtlCol="0" anchor="ctr"/>
          <a:lstStyle/>
          <a:p>
            <a:pPr algn="ctr" indent="0" marL="0">
              <a:buNone/>
            </a:pPr>
            <a:r>
              <a:rPr lang="en-US" sz="1100" dirty="0">
                <a:solidFill>
                  <a:srgbClr val="8099D0"/>
                </a:solidFill>
                <a:latin typeface="Calibri" pitchFamily="34" charset="0"/>
                <a:ea typeface="Calibri" pitchFamily="34" charset="-122"/>
                <a:cs typeface="Calibri" pitchFamily="34" charset="-120"/>
              </a:rPr>
              <a:t>7-8</a:t>
            </a:r>
            <a:endParaRPr lang="en-US" sz="1100" dirty="0"/>
          </a:p>
        </p:txBody>
      </p:sp>
      <p:sp>
        <p:nvSpPr>
          <p:cNvPr id="66" name="crate PIMS7-8"/>
          <p:cNvSpPr/>
          <p:nvPr/>
        </p:nvSpPr>
        <p:spPr>
          <a:xfrm>
            <a:off x="8119872" y="2862072"/>
            <a:ext cx="548640" cy="73152"/>
          </a:xfrm>
          <a:prstGeom prst="rect">
            <a:avLst/>
          </a:prstGeom>
          <a:solidFill>
            <a:srgbClr val="F2B53A"/>
          </a:solidFill>
          <a:ln/>
        </p:spPr>
      </p:sp>
      <p:sp>
        <p:nvSpPr>
          <p:cNvPr id="67" name="cav PIMS9-10-0"/>
          <p:cNvSpPr/>
          <p:nvPr/>
        </p:nvSpPr>
        <p:spPr>
          <a:xfrm>
            <a:off x="8750808" y="2057400"/>
            <a:ext cx="256032" cy="548640"/>
          </a:xfrm>
          <a:prstGeom prst="rect">
            <a:avLst/>
          </a:prstGeom>
          <a:solidFill>
            <a:srgbClr val="0A2459"/>
          </a:solidFill>
          <a:ln w="9525">
            <a:solidFill>
              <a:srgbClr val="B3C2E3"/>
            </a:solidFill>
            <a:prstDash val="solid"/>
          </a:ln>
        </p:spPr>
      </p:sp>
      <p:sp>
        <p:nvSpPr>
          <p:cNvPr id="68" name="cav PIMS9-10-1"/>
          <p:cNvSpPr/>
          <p:nvPr/>
        </p:nvSpPr>
        <p:spPr>
          <a:xfrm>
            <a:off x="9043416" y="2057400"/>
            <a:ext cx="256032" cy="548640"/>
          </a:xfrm>
          <a:prstGeom prst="rect">
            <a:avLst/>
          </a:prstGeom>
          <a:solidFill>
            <a:srgbClr val="0A2459"/>
          </a:solidFill>
          <a:ln w="9525">
            <a:solidFill>
              <a:srgbClr val="B3C2E3"/>
            </a:solidFill>
            <a:prstDash val="solid"/>
          </a:ln>
        </p:spPr>
      </p:sp>
      <p:sp>
        <p:nvSpPr>
          <p:cNvPr id="69" name="label 9-10"/>
          <p:cNvSpPr txBox="1"/>
          <p:nvPr/>
        </p:nvSpPr>
        <p:spPr>
          <a:xfrm>
            <a:off x="8659368" y="2624328"/>
            <a:ext cx="731520" cy="182880"/>
          </a:xfrm>
          <a:prstGeom prst="rect">
            <a:avLst/>
          </a:prstGeom>
          <a:noFill/>
          <a:ln/>
        </p:spPr>
        <p:txBody>
          <a:bodyPr wrap="square" lIns="0" tIns="0" rIns="0" bIns="0" rtlCol="0" anchor="ctr"/>
          <a:lstStyle/>
          <a:p>
            <a:pPr algn="ctr" indent="0" marL="0">
              <a:buNone/>
            </a:pPr>
            <a:r>
              <a:rPr lang="en-US" sz="1100" dirty="0">
                <a:solidFill>
                  <a:srgbClr val="8099D0"/>
                </a:solidFill>
                <a:latin typeface="Calibri" pitchFamily="34" charset="0"/>
                <a:ea typeface="Calibri" pitchFamily="34" charset="-122"/>
                <a:cs typeface="Calibri" pitchFamily="34" charset="-120"/>
              </a:rPr>
              <a:t>9-10</a:t>
            </a:r>
            <a:endParaRPr lang="en-US" sz="1100" dirty="0"/>
          </a:p>
        </p:txBody>
      </p:sp>
      <p:sp>
        <p:nvSpPr>
          <p:cNvPr id="70" name="crate PIMS9-10"/>
          <p:cNvSpPr/>
          <p:nvPr/>
        </p:nvSpPr>
        <p:spPr>
          <a:xfrm>
            <a:off x="8750808" y="2862072"/>
            <a:ext cx="548640" cy="73152"/>
          </a:xfrm>
          <a:prstGeom prst="rect">
            <a:avLst/>
          </a:prstGeom>
          <a:solidFill>
            <a:srgbClr val="F2B53A"/>
          </a:solidFill>
          <a:ln/>
        </p:spPr>
      </p:sp>
      <p:sp>
        <p:nvSpPr>
          <p:cNvPr id="71" name="cav PIMS11-12-0"/>
          <p:cNvSpPr/>
          <p:nvPr/>
        </p:nvSpPr>
        <p:spPr>
          <a:xfrm>
            <a:off x="9381744" y="2057400"/>
            <a:ext cx="256032" cy="548640"/>
          </a:xfrm>
          <a:prstGeom prst="rect">
            <a:avLst/>
          </a:prstGeom>
          <a:solidFill>
            <a:srgbClr val="0A2459"/>
          </a:solidFill>
          <a:ln w="9525">
            <a:solidFill>
              <a:srgbClr val="B3C2E3"/>
            </a:solidFill>
            <a:prstDash val="solid"/>
          </a:ln>
        </p:spPr>
      </p:sp>
      <p:sp>
        <p:nvSpPr>
          <p:cNvPr id="72" name="cav PIMS11-12-1"/>
          <p:cNvSpPr/>
          <p:nvPr/>
        </p:nvSpPr>
        <p:spPr>
          <a:xfrm>
            <a:off x="9674352" y="2057400"/>
            <a:ext cx="256032" cy="548640"/>
          </a:xfrm>
          <a:prstGeom prst="rect">
            <a:avLst/>
          </a:prstGeom>
          <a:solidFill>
            <a:srgbClr val="0A2459"/>
          </a:solidFill>
          <a:ln w="9525">
            <a:solidFill>
              <a:srgbClr val="B3C2E3"/>
            </a:solidFill>
            <a:prstDash val="solid"/>
          </a:ln>
        </p:spPr>
      </p:sp>
      <p:sp>
        <p:nvSpPr>
          <p:cNvPr id="73" name="label 11-12"/>
          <p:cNvSpPr txBox="1"/>
          <p:nvPr/>
        </p:nvSpPr>
        <p:spPr>
          <a:xfrm>
            <a:off x="9290304" y="2624328"/>
            <a:ext cx="731520" cy="182880"/>
          </a:xfrm>
          <a:prstGeom prst="rect">
            <a:avLst/>
          </a:prstGeom>
          <a:noFill/>
          <a:ln/>
        </p:spPr>
        <p:txBody>
          <a:bodyPr wrap="square" lIns="0" tIns="0" rIns="0" bIns="0" rtlCol="0" anchor="ctr"/>
          <a:lstStyle/>
          <a:p>
            <a:pPr algn="ctr" indent="0" marL="0">
              <a:buNone/>
            </a:pPr>
            <a:r>
              <a:rPr lang="en-US" sz="1100" dirty="0">
                <a:solidFill>
                  <a:srgbClr val="8099D0"/>
                </a:solidFill>
                <a:latin typeface="Calibri" pitchFamily="34" charset="0"/>
                <a:ea typeface="Calibri" pitchFamily="34" charset="-122"/>
                <a:cs typeface="Calibri" pitchFamily="34" charset="-120"/>
              </a:rPr>
              <a:t>11-12</a:t>
            </a:r>
            <a:endParaRPr lang="en-US" sz="1100" dirty="0"/>
          </a:p>
        </p:txBody>
      </p:sp>
      <p:sp>
        <p:nvSpPr>
          <p:cNvPr id="74" name="crate PIMS11-12"/>
          <p:cNvSpPr/>
          <p:nvPr/>
        </p:nvSpPr>
        <p:spPr>
          <a:xfrm>
            <a:off x="9381744" y="2862072"/>
            <a:ext cx="548640" cy="73152"/>
          </a:xfrm>
          <a:prstGeom prst="rect">
            <a:avLst/>
          </a:prstGeom>
          <a:solidFill>
            <a:srgbClr val="F2B53A"/>
          </a:solidFill>
          <a:ln/>
        </p:spPr>
      </p:sp>
      <p:sp>
        <p:nvSpPr>
          <p:cNvPr id="75" name="painting PIMS"/>
          <p:cNvSpPr/>
          <p:nvPr/>
        </p:nvSpPr>
        <p:spPr>
          <a:xfrm>
            <a:off x="9336024" y="2011680"/>
            <a:ext cx="640080" cy="640080"/>
          </a:xfrm>
          <a:prstGeom prst="rect">
            <a:avLst/>
          </a:prstGeom>
          <a:solidFill>
            <a:srgbClr val="001233">
              <a:alpha val="0"/>
            </a:srgbClr>
          </a:solidFill>
          <a:ln w="15875">
            <a:solidFill>
              <a:srgbClr val="FFFFFF"/>
            </a:solidFill>
            <a:prstDash val="sysDot"/>
          </a:ln>
        </p:spPr>
      </p:sp>
      <p:sp>
        <p:nvSpPr>
          <p:cNvPr id="76" name="label PIMS"/>
          <p:cNvSpPr txBox="1"/>
          <p:nvPr/>
        </p:nvSpPr>
        <p:spPr>
          <a:xfrm>
            <a:off x="5952744" y="1325880"/>
            <a:ext cx="4251960" cy="22860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PIMS</a:t>
            </a:r>
            <a:endParaRPr lang="en-US" sz="1400" dirty="0"/>
          </a:p>
        </p:txBody>
      </p:sp>
      <p:sp>
        <p:nvSpPr>
          <p:cNvPr id="77" name="label 12 × 5 MV"/>
          <p:cNvSpPr txBox="1"/>
          <p:nvPr/>
        </p:nvSpPr>
        <p:spPr>
          <a:xfrm>
            <a:off x="5861304" y="1554480"/>
            <a:ext cx="4434840" cy="201168"/>
          </a:xfrm>
          <a:prstGeom prst="rect">
            <a:avLst/>
          </a:prstGeom>
          <a:noFill/>
          <a:ln/>
        </p:spPr>
        <p:txBody>
          <a:bodyPr wrap="square" lIns="0" tIns="0" rIns="0" bIns="0" rtlCol="0" anchor="ctr"/>
          <a:lstStyle/>
          <a:p>
            <a:pPr algn="ctr" indent="0" marL="0">
              <a:buNone/>
            </a:pPr>
            <a:r>
              <a:rPr lang="en-US" sz="1100" dirty="0">
                <a:solidFill>
                  <a:srgbClr val="8099D0"/>
                </a:solidFill>
                <a:latin typeface="Calibri" pitchFamily="34" charset="0"/>
                <a:ea typeface="Calibri" pitchFamily="34" charset="-122"/>
                <a:cs typeface="Calibri" pitchFamily="34" charset="-120"/>
              </a:rPr>
              <a:t>12 × 5 MV</a:t>
            </a:r>
            <a:endParaRPr lang="en-US" sz="1100" dirty="0"/>
          </a:p>
        </p:txBody>
      </p:sp>
      <p:sp>
        <p:nvSpPr>
          <p:cNvPr id="78" name="cav Debuncher-0"/>
          <p:cNvSpPr/>
          <p:nvPr/>
        </p:nvSpPr>
        <p:spPr>
          <a:xfrm>
            <a:off x="10625328" y="2057400"/>
            <a:ext cx="256032" cy="548640"/>
          </a:xfrm>
          <a:prstGeom prst="rect">
            <a:avLst/>
          </a:prstGeom>
          <a:solidFill>
            <a:srgbClr val="0A2459"/>
          </a:solidFill>
          <a:ln w="9525">
            <a:solidFill>
              <a:srgbClr val="B3C2E3"/>
            </a:solidFill>
            <a:prstDash val="solid"/>
          </a:ln>
        </p:spPr>
      </p:sp>
      <p:sp>
        <p:nvSpPr>
          <p:cNvPr id="79" name="label "/>
          <p:cNvSpPr txBox="1"/>
          <p:nvPr/>
        </p:nvSpPr>
        <p:spPr>
          <a:xfrm>
            <a:off x="10533888" y="2624328"/>
            <a:ext cx="438912" cy="182880"/>
          </a:xfrm>
          <a:prstGeom prst="rect">
            <a:avLst/>
          </a:prstGeom>
          <a:noFill/>
          <a:ln/>
        </p:spPr>
        <p:txBody>
          <a:bodyPr wrap="square" lIns="0" tIns="0" rIns="0" bIns="0" rtlCol="0" anchor="ctr"/>
          <a:lstStyle/>
          <a:p>
            <a:pPr algn="ctr" indent="0" marL="0">
              <a:buNone/>
            </a:pPr>
            <a:endParaRPr lang="en-US" sz="1100" dirty="0"/>
          </a:p>
        </p:txBody>
      </p:sp>
      <p:sp>
        <p:nvSpPr>
          <p:cNvPr id="80" name="crate Debuncher"/>
          <p:cNvSpPr/>
          <p:nvPr/>
        </p:nvSpPr>
        <p:spPr>
          <a:xfrm>
            <a:off x="10625328" y="2862072"/>
            <a:ext cx="256032" cy="73152"/>
          </a:xfrm>
          <a:prstGeom prst="rect">
            <a:avLst/>
          </a:prstGeom>
          <a:solidFill>
            <a:srgbClr val="F2B53A"/>
          </a:solidFill>
          <a:ln/>
        </p:spPr>
      </p:sp>
      <p:sp>
        <p:nvSpPr>
          <p:cNvPr id="81" name="painting Debuncher"/>
          <p:cNvSpPr/>
          <p:nvPr/>
        </p:nvSpPr>
        <p:spPr>
          <a:xfrm>
            <a:off x="10579608" y="2011680"/>
            <a:ext cx="347472" cy="640080"/>
          </a:xfrm>
          <a:prstGeom prst="rect">
            <a:avLst/>
          </a:prstGeom>
          <a:solidFill>
            <a:srgbClr val="001233">
              <a:alpha val="0"/>
            </a:srgbClr>
          </a:solidFill>
          <a:ln w="15875">
            <a:solidFill>
              <a:srgbClr val="FFFFFF"/>
            </a:solidFill>
            <a:prstDash val="sysDot"/>
          </a:ln>
        </p:spPr>
      </p:sp>
      <p:sp>
        <p:nvSpPr>
          <p:cNvPr id="82" name="label Debuncher"/>
          <p:cNvSpPr txBox="1"/>
          <p:nvPr/>
        </p:nvSpPr>
        <p:spPr>
          <a:xfrm>
            <a:off x="10067544" y="1325880"/>
            <a:ext cx="1371600" cy="22860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Debuncher</a:t>
            </a:r>
            <a:endParaRPr lang="en-US" sz="1400" dirty="0"/>
          </a:p>
        </p:txBody>
      </p:sp>
      <p:sp>
        <p:nvSpPr>
          <p:cNvPr id="83" name="label 750 kV"/>
          <p:cNvSpPr txBox="1"/>
          <p:nvPr/>
        </p:nvSpPr>
        <p:spPr>
          <a:xfrm>
            <a:off x="10259568" y="1554480"/>
            <a:ext cx="987552" cy="201168"/>
          </a:xfrm>
          <a:prstGeom prst="rect">
            <a:avLst/>
          </a:prstGeom>
          <a:noFill/>
          <a:ln/>
        </p:spPr>
        <p:txBody>
          <a:bodyPr wrap="square" lIns="0" tIns="0" rIns="0" bIns="0" rtlCol="0" anchor="ctr"/>
          <a:lstStyle/>
          <a:p>
            <a:pPr algn="ctr" indent="0" marL="0">
              <a:buNone/>
            </a:pPr>
            <a:r>
              <a:rPr lang="en-US" sz="1100" dirty="0">
                <a:solidFill>
                  <a:srgbClr val="8099D0"/>
                </a:solidFill>
                <a:latin typeface="Calibri" pitchFamily="34" charset="0"/>
                <a:ea typeface="Calibri" pitchFamily="34" charset="-122"/>
                <a:cs typeface="Calibri" pitchFamily="34" charset="-120"/>
              </a:rPr>
              <a:t>750 kV</a:t>
            </a:r>
            <a:endParaRPr lang="en-US" sz="1100" dirty="0"/>
          </a:p>
        </p:txBody>
      </p:sp>
      <p:sp>
        <p:nvSpPr>
          <p:cNvPr id="84" name="chopper"/>
          <p:cNvSpPr/>
          <p:nvPr/>
        </p:nvSpPr>
        <p:spPr>
          <a:xfrm>
            <a:off x="1906524" y="1984248"/>
            <a:ext cx="0" cy="1005840"/>
          </a:xfrm>
          <a:prstGeom prst="line">
            <a:avLst/>
          </a:prstGeom>
          <a:noFill/>
          <a:ln w="19050">
            <a:solidFill>
              <a:srgbClr val="FFFFFF"/>
            </a:solidFill>
            <a:prstDash val="dash"/>
          </a:ln>
        </p:spPr>
      </p:sp>
      <p:sp>
        <p:nvSpPr>
          <p:cNvPr id="85" name="wire"/>
          <p:cNvSpPr/>
          <p:nvPr/>
        </p:nvSpPr>
        <p:spPr>
          <a:xfrm>
            <a:off x="640080" y="3127248"/>
            <a:ext cx="10396728" cy="0"/>
          </a:xfrm>
          <a:prstGeom prst="line">
            <a:avLst/>
          </a:prstGeom>
          <a:noFill/>
          <a:ln w="12700">
            <a:solidFill>
              <a:srgbClr val="8099D0"/>
            </a:solidFill>
            <a:prstDash val="solid"/>
            <a:tailEnd type="triangle"/>
          </a:ln>
        </p:spPr>
      </p:sp>
      <p:sp>
        <p:nvSpPr>
          <p:cNvPr id="86" name="label PSB"/>
          <p:cNvSpPr txBox="1"/>
          <p:nvPr/>
        </p:nvSpPr>
        <p:spPr>
          <a:xfrm>
            <a:off x="11073384" y="3026664"/>
            <a:ext cx="640080" cy="201168"/>
          </a:xfrm>
          <a:prstGeom prst="rect">
            <a:avLst/>
          </a:prstGeom>
          <a:noFill/>
          <a:ln/>
        </p:spPr>
        <p:txBody>
          <a:bodyPr wrap="square" lIns="0" tIns="0" rIns="0" bIns="0" rtlCol="0" anchor="ctr"/>
          <a:lstStyle/>
          <a:p>
            <a:pPr algn="l" indent="0" marL="0">
              <a:buNone/>
            </a:pPr>
            <a:r>
              <a:rPr lang="en-US" sz="1100" dirty="0">
                <a:solidFill>
                  <a:srgbClr val="B3C2E3"/>
                </a:solidFill>
                <a:latin typeface="Calibri" pitchFamily="34" charset="0"/>
                <a:ea typeface="Calibri" pitchFamily="34" charset="-122"/>
                <a:cs typeface="Calibri" pitchFamily="34" charset="-120"/>
              </a:rPr>
              <a:t>PSB</a:t>
            </a:r>
            <a:endParaRPr lang="en-US" sz="1100" dirty="0"/>
          </a:p>
        </p:txBody>
      </p:sp>
      <p:sp>
        <p:nvSpPr>
          <p:cNvPr id="87" name="label 3 MeV"/>
          <p:cNvSpPr txBox="1"/>
          <p:nvPr/>
        </p:nvSpPr>
        <p:spPr>
          <a:xfrm>
            <a:off x="576072" y="3172968"/>
            <a:ext cx="822960" cy="201168"/>
          </a:xfrm>
          <a:prstGeom prst="rect">
            <a:avLst/>
          </a:prstGeom>
          <a:noFill/>
          <a:ln/>
        </p:spPr>
        <p:txBody>
          <a:bodyPr wrap="square" lIns="0" tIns="0" rIns="0" bIns="0" rtlCol="0" anchor="ctr"/>
          <a:lstStyle/>
          <a:p>
            <a:pPr algn="ctr" indent="0" marL="0">
              <a:buNone/>
            </a:pPr>
            <a:r>
              <a:rPr lang="en-US" sz="1100" dirty="0">
                <a:solidFill>
                  <a:srgbClr val="B3C2E3"/>
                </a:solidFill>
                <a:latin typeface="Calibri" pitchFamily="34" charset="0"/>
                <a:ea typeface="Calibri" pitchFamily="34" charset="-122"/>
                <a:cs typeface="Calibri" pitchFamily="34" charset="-120"/>
              </a:rPr>
              <a:t>3 MeV</a:t>
            </a:r>
            <a:endParaRPr lang="en-US" sz="1100" dirty="0"/>
          </a:p>
        </p:txBody>
      </p:sp>
      <p:sp>
        <p:nvSpPr>
          <p:cNvPr id="88" name="label 50 MeV"/>
          <p:cNvSpPr txBox="1"/>
          <p:nvPr/>
        </p:nvSpPr>
        <p:spPr>
          <a:xfrm>
            <a:off x="3008376" y="3172968"/>
            <a:ext cx="822960" cy="201168"/>
          </a:xfrm>
          <a:prstGeom prst="rect">
            <a:avLst/>
          </a:prstGeom>
          <a:noFill/>
          <a:ln/>
        </p:spPr>
        <p:txBody>
          <a:bodyPr wrap="square" lIns="0" tIns="0" rIns="0" bIns="0" rtlCol="0" anchor="ctr"/>
          <a:lstStyle/>
          <a:p>
            <a:pPr algn="ctr" indent="0" marL="0">
              <a:buNone/>
            </a:pPr>
            <a:r>
              <a:rPr lang="en-US" sz="1100" dirty="0">
                <a:solidFill>
                  <a:srgbClr val="B3C2E3"/>
                </a:solidFill>
                <a:latin typeface="Calibri" pitchFamily="34" charset="0"/>
                <a:ea typeface="Calibri" pitchFamily="34" charset="-122"/>
                <a:cs typeface="Calibri" pitchFamily="34" charset="-120"/>
              </a:rPr>
              <a:t>50 MeV</a:t>
            </a:r>
            <a:endParaRPr lang="en-US" sz="1100" dirty="0"/>
          </a:p>
        </p:txBody>
      </p:sp>
      <p:sp>
        <p:nvSpPr>
          <p:cNvPr id="89" name="label 100 MeV"/>
          <p:cNvSpPr txBox="1"/>
          <p:nvPr/>
        </p:nvSpPr>
        <p:spPr>
          <a:xfrm>
            <a:off x="5532120" y="3172968"/>
            <a:ext cx="822960" cy="201168"/>
          </a:xfrm>
          <a:prstGeom prst="rect">
            <a:avLst/>
          </a:prstGeom>
          <a:noFill/>
          <a:ln/>
        </p:spPr>
        <p:txBody>
          <a:bodyPr wrap="square" lIns="0" tIns="0" rIns="0" bIns="0" rtlCol="0" anchor="ctr"/>
          <a:lstStyle/>
          <a:p>
            <a:pPr algn="ctr" indent="0" marL="0">
              <a:buNone/>
            </a:pPr>
            <a:r>
              <a:rPr lang="en-US" sz="1100" dirty="0">
                <a:solidFill>
                  <a:srgbClr val="B3C2E3"/>
                </a:solidFill>
                <a:latin typeface="Calibri" pitchFamily="34" charset="0"/>
                <a:ea typeface="Calibri" pitchFamily="34" charset="-122"/>
                <a:cs typeface="Calibri" pitchFamily="34" charset="-120"/>
              </a:rPr>
              <a:t>100 MeV</a:t>
            </a:r>
            <a:endParaRPr lang="en-US" sz="1100" dirty="0"/>
          </a:p>
        </p:txBody>
      </p:sp>
      <p:sp>
        <p:nvSpPr>
          <p:cNvPr id="90" name="label 160 MeV"/>
          <p:cNvSpPr txBox="1"/>
          <p:nvPr/>
        </p:nvSpPr>
        <p:spPr>
          <a:xfrm>
            <a:off x="9518904" y="3172968"/>
            <a:ext cx="822960" cy="201168"/>
          </a:xfrm>
          <a:prstGeom prst="rect">
            <a:avLst/>
          </a:prstGeom>
          <a:noFill/>
          <a:ln/>
        </p:spPr>
        <p:txBody>
          <a:bodyPr wrap="square" lIns="0" tIns="0" rIns="0" bIns="0" rtlCol="0" anchor="ctr"/>
          <a:lstStyle/>
          <a:p>
            <a:pPr algn="ctr" indent="0" marL="0">
              <a:buNone/>
            </a:pPr>
            <a:r>
              <a:rPr lang="en-US" sz="1100" dirty="0">
                <a:solidFill>
                  <a:srgbClr val="B3C2E3"/>
                </a:solidFill>
                <a:latin typeface="Calibri" pitchFamily="34" charset="0"/>
                <a:ea typeface="Calibri" pitchFamily="34" charset="-122"/>
                <a:cs typeface="Calibri" pitchFamily="34" charset="-120"/>
              </a:rPr>
              <a:t>160 MeV</a:t>
            </a:r>
            <a:endParaRPr lang="en-US" sz="1100" dirty="0"/>
          </a:p>
        </p:txBody>
      </p:sp>
      <p:sp>
        <p:nvSpPr>
          <p:cNvPr id="91" name="wire"/>
          <p:cNvSpPr/>
          <p:nvPr/>
        </p:nvSpPr>
        <p:spPr>
          <a:xfrm>
            <a:off x="10222992" y="3127248"/>
            <a:ext cx="0" cy="274320"/>
          </a:xfrm>
          <a:prstGeom prst="line">
            <a:avLst/>
          </a:prstGeom>
          <a:noFill/>
          <a:ln w="12700">
            <a:solidFill>
              <a:srgbClr val="8099D0"/>
            </a:solidFill>
            <a:prstDash val="solid"/>
          </a:ln>
        </p:spPr>
      </p:sp>
      <p:sp>
        <p:nvSpPr>
          <p:cNvPr id="92" name="wire"/>
          <p:cNvSpPr/>
          <p:nvPr/>
        </p:nvSpPr>
        <p:spPr>
          <a:xfrm>
            <a:off x="10222992" y="3401568"/>
            <a:ext cx="228600" cy="0"/>
          </a:xfrm>
          <a:prstGeom prst="line">
            <a:avLst/>
          </a:prstGeom>
          <a:noFill/>
          <a:ln w="12700">
            <a:solidFill>
              <a:srgbClr val="8099D0"/>
            </a:solidFill>
            <a:prstDash val="solid"/>
            <a:tailEnd type="triangle"/>
          </a:ln>
        </p:spPr>
      </p:sp>
      <p:sp>
        <p:nvSpPr>
          <p:cNvPr id="93" name="label dump"/>
          <p:cNvSpPr txBox="1"/>
          <p:nvPr/>
        </p:nvSpPr>
        <p:spPr>
          <a:xfrm>
            <a:off x="10479024" y="3300984"/>
            <a:ext cx="548640" cy="201168"/>
          </a:xfrm>
          <a:prstGeom prst="rect">
            <a:avLst/>
          </a:prstGeom>
          <a:noFill/>
          <a:ln/>
        </p:spPr>
        <p:txBody>
          <a:bodyPr wrap="square" lIns="0" tIns="0" rIns="0" bIns="0" rtlCol="0" anchor="ctr"/>
          <a:lstStyle/>
          <a:p>
            <a:pPr algn="l" indent="0" marL="0">
              <a:buNone/>
            </a:pPr>
            <a:r>
              <a:rPr lang="en-US" sz="1100" dirty="0">
                <a:solidFill>
                  <a:srgbClr val="B3C2E3"/>
                </a:solidFill>
                <a:latin typeface="Calibri" pitchFamily="34" charset="0"/>
                <a:ea typeface="Calibri" pitchFamily="34" charset="-122"/>
                <a:cs typeface="Calibri" pitchFamily="34" charset="-120"/>
              </a:rPr>
              <a:t>dump</a:t>
            </a:r>
            <a:endParaRPr lang="en-US" sz="1100" dirty="0"/>
          </a:p>
        </p:txBody>
      </p:sp>
      <p:sp>
        <p:nvSpPr>
          <p:cNvPr id="94" name="legend aff"/>
          <p:cNvSpPr/>
          <p:nvPr/>
        </p:nvSpPr>
        <p:spPr>
          <a:xfrm>
            <a:off x="914400" y="3557016"/>
            <a:ext cx="274320" cy="73152"/>
          </a:xfrm>
          <a:prstGeom prst="rect">
            <a:avLst/>
          </a:prstGeom>
          <a:solidFill>
            <a:srgbClr val="F2B53A"/>
          </a:solidFill>
          <a:ln/>
        </p:spPr>
      </p:sp>
      <p:sp>
        <p:nvSpPr>
          <p:cNvPr id="95" name="label LLRF crate with AFF (17 of 20)"/>
          <p:cNvSpPr txBox="1"/>
          <p:nvPr/>
        </p:nvSpPr>
        <p:spPr>
          <a:xfrm>
            <a:off x="1280160" y="3493008"/>
            <a:ext cx="3108960" cy="201168"/>
          </a:xfrm>
          <a:prstGeom prst="rect">
            <a:avLst/>
          </a:prstGeom>
          <a:noFill/>
          <a:ln/>
        </p:spPr>
        <p:txBody>
          <a:bodyPr wrap="square" lIns="0" tIns="0" rIns="0" bIns="0" rtlCol="0" anchor="ctr"/>
          <a:lstStyle/>
          <a:p>
            <a:pPr algn="l" indent="0" marL="0">
              <a:buNone/>
            </a:pPr>
            <a:r>
              <a:rPr lang="en-US" sz="1200" dirty="0">
                <a:solidFill>
                  <a:srgbClr val="B3C2E3"/>
                </a:solidFill>
                <a:latin typeface="Calibri" pitchFamily="34" charset="0"/>
                <a:ea typeface="Calibri" pitchFamily="34" charset="-122"/>
                <a:cs typeface="Calibri" pitchFamily="34" charset="-120"/>
              </a:rPr>
              <a:t>LLRF crate with AFF (17 of 20)</a:t>
            </a:r>
            <a:endParaRPr lang="en-US" sz="1200" dirty="0"/>
          </a:p>
        </p:txBody>
      </p:sp>
      <p:sp>
        <p:nvSpPr>
          <p:cNvPr id="96" name="legend painting"/>
          <p:cNvSpPr/>
          <p:nvPr/>
        </p:nvSpPr>
        <p:spPr>
          <a:xfrm>
            <a:off x="8366760" y="3502152"/>
            <a:ext cx="274320" cy="182880"/>
          </a:xfrm>
          <a:prstGeom prst="rect">
            <a:avLst/>
          </a:prstGeom>
          <a:solidFill>
            <a:srgbClr val="001233">
              <a:alpha val="0"/>
            </a:srgbClr>
          </a:solidFill>
          <a:ln w="15875">
            <a:solidFill>
              <a:srgbClr val="FFFFFF"/>
            </a:solidFill>
            <a:prstDash val="sysDot"/>
          </a:ln>
        </p:spPr>
      </p:sp>
      <p:sp>
        <p:nvSpPr>
          <p:cNvPr id="97" name="label longitudinal painting"/>
          <p:cNvSpPr txBox="1"/>
          <p:nvPr/>
        </p:nvSpPr>
        <p:spPr>
          <a:xfrm>
            <a:off x="8732520" y="3493008"/>
            <a:ext cx="2926080" cy="201168"/>
          </a:xfrm>
          <a:prstGeom prst="rect">
            <a:avLst/>
          </a:prstGeom>
          <a:noFill/>
          <a:ln/>
        </p:spPr>
        <p:txBody>
          <a:bodyPr wrap="square" lIns="0" tIns="0" rIns="0" bIns="0" rtlCol="0" anchor="ctr"/>
          <a:lstStyle/>
          <a:p>
            <a:pPr algn="l" indent="0" marL="0">
              <a:buNone/>
            </a:pPr>
            <a:r>
              <a:rPr lang="en-US" sz="1200" dirty="0">
                <a:solidFill>
                  <a:srgbClr val="B3C2E3"/>
                </a:solidFill>
                <a:latin typeface="Calibri" pitchFamily="34" charset="0"/>
                <a:ea typeface="Calibri" pitchFamily="34" charset="-122"/>
                <a:cs typeface="Calibri" pitchFamily="34" charset="-120"/>
              </a:rPr>
              <a:t>longitudinal painting</a:t>
            </a:r>
            <a:endParaRPr lang="en-US" sz="1200" dirty="0"/>
          </a:p>
        </p:txBody>
      </p:sp>
      <p:sp>
        <p:nvSpPr>
          <p:cNvPr id="98" name="legend chopper"/>
          <p:cNvSpPr/>
          <p:nvPr/>
        </p:nvSpPr>
        <p:spPr>
          <a:xfrm>
            <a:off x="4572000" y="3474720"/>
            <a:ext cx="0" cy="237744"/>
          </a:xfrm>
          <a:prstGeom prst="line">
            <a:avLst/>
          </a:prstGeom>
          <a:noFill/>
          <a:ln w="19050">
            <a:solidFill>
              <a:srgbClr val="FFFFFF"/>
            </a:solidFill>
            <a:prstDash val="dash"/>
          </a:ln>
        </p:spPr>
      </p:sp>
      <p:sp>
        <p:nvSpPr>
          <p:cNvPr id="99" name="label chopper (3 MeV)"/>
          <p:cNvSpPr txBox="1"/>
          <p:nvPr/>
        </p:nvSpPr>
        <p:spPr>
          <a:xfrm>
            <a:off x="4709160" y="3493008"/>
            <a:ext cx="2377440" cy="201168"/>
          </a:xfrm>
          <a:prstGeom prst="rect">
            <a:avLst/>
          </a:prstGeom>
          <a:noFill/>
          <a:ln/>
        </p:spPr>
        <p:txBody>
          <a:bodyPr wrap="square" lIns="0" tIns="0" rIns="0" bIns="0" rtlCol="0" anchor="ctr"/>
          <a:lstStyle/>
          <a:p>
            <a:pPr algn="l" indent="0" marL="0">
              <a:buNone/>
            </a:pPr>
            <a:r>
              <a:rPr lang="en-US" sz="1200" dirty="0">
                <a:solidFill>
                  <a:srgbClr val="B3C2E3"/>
                </a:solidFill>
                <a:latin typeface="Calibri" pitchFamily="34" charset="0"/>
                <a:ea typeface="Calibri" pitchFamily="34" charset="-122"/>
                <a:cs typeface="Calibri" pitchFamily="34" charset="-120"/>
              </a:rPr>
              <a:t>chopper (3 MeV)</a:t>
            </a:r>
            <a:endParaRPr lang="en-US" sz="1200" dirty="0"/>
          </a:p>
        </p:txBody>
      </p:sp>
      <p:sp>
        <p:nvSpPr>
          <p:cNvPr id="100" name="label 27 cavities on 20 LLRF crates"/>
          <p:cNvSpPr txBox="1"/>
          <p:nvPr/>
        </p:nvSpPr>
        <p:spPr>
          <a:xfrm>
            <a:off x="6172200" y="3493008"/>
            <a:ext cx="2194560" cy="201168"/>
          </a:xfrm>
          <a:prstGeom prst="rect">
            <a:avLst/>
          </a:prstGeom>
          <a:noFill/>
          <a:ln/>
        </p:spPr>
        <p:txBody>
          <a:bodyPr wrap="square" lIns="0" tIns="0" rIns="0" bIns="0" rtlCol="0" anchor="ctr"/>
          <a:lstStyle/>
          <a:p>
            <a:pPr algn="l" indent="0" marL="0">
              <a:buNone/>
            </a:pPr>
            <a:r>
              <a:rPr lang="en-US" sz="1200" dirty="0">
                <a:solidFill>
                  <a:srgbClr val="8099D0"/>
                </a:solidFill>
                <a:latin typeface="Calibri" pitchFamily="34" charset="0"/>
                <a:ea typeface="Calibri" pitchFamily="34" charset="-122"/>
                <a:cs typeface="Calibri" pitchFamily="34" charset="-120"/>
              </a:rPr>
              <a:t>27 cavities on 20 LLRF crates</a:t>
            </a:r>
            <a:endParaRPr lang="en-US" sz="1200" dirty="0"/>
          </a:p>
        </p:txBody>
      </p:sp>
      <p:sp>
        <p:nvSpPr>
          <p:cNvPr id="101" name="TDR quote"/>
          <p:cNvSpPr txBox="1"/>
          <p:nvPr/>
        </p:nvSpPr>
        <p:spPr>
          <a:xfrm>
            <a:off x="548640" y="3858768"/>
            <a:ext cx="11064240" cy="457200"/>
          </a:xfrm>
          <a:prstGeom prst="rect">
            <a:avLst/>
          </a:prstGeom>
          <a:noFill/>
          <a:ln/>
        </p:spPr>
        <p:txBody>
          <a:bodyPr wrap="square" lIns="0" tIns="0" rIns="0" bIns="0" rtlCol="0" anchor="t"/>
          <a:lstStyle/>
          <a:p>
            <a:pPr indent="0" marL="0">
              <a:buNone/>
            </a:pPr>
            <a:r>
              <a:rPr lang="en-US" sz="1400" i="1" dirty="0">
                <a:solidFill>
                  <a:schemeClr val="accent3"/>
                </a:solidFill>
                <a:latin typeface="Calibri" pitchFamily="34" charset="0"/>
                <a:ea typeface="Calibri" pitchFamily="34" charset="-122"/>
                <a:cs typeface="Calibri" pitchFamily="34" charset="-120"/>
              </a:rPr>
              <a:t>“…an RF feedback, a feed-forward and a one-repetition period feedback that keeps the accelerating voltage at the desired value in the presence of transient beam loading.”  </a:t>
            </a:r>
            <a:pPr indent="0" marL="0">
              <a:buNone/>
            </a:pPr>
            <a:r>
              <a:rPr lang="en-US" sz="1200" dirty="0">
                <a:solidFill>
                  <a:schemeClr val="accent2"/>
                </a:solidFill>
                <a:latin typeface="Calibri" pitchFamily="34" charset="0"/>
                <a:ea typeface="Calibri" pitchFamily="34" charset="-122"/>
                <a:cs typeface="Calibri" pitchFamily="34" charset="-120"/>
              </a:rPr>
              <a:t>Linac4 TDR, 2006</a:t>
            </a:r>
            <a:endParaRPr lang="en-US" sz="1400" dirty="0"/>
          </a:p>
        </p:txBody>
      </p:sp>
      <p:pic>
        <p:nvPicPr>
          <p:cNvPr id="102" name="pulse sketch" descr="/tmp/deck/fig/s2-pulse.png">    </p:cNvPr>
          <p:cNvPicPr>
            <a:picLocks noChangeAspect="1"/>
          </p:cNvPicPr>
          <p:nvPr/>
        </p:nvPicPr>
        <p:blipFill>
          <a:blip r:embed="rId1"/>
          <a:stretch>
            <a:fillRect/>
          </a:stretch>
        </p:blipFill>
        <p:spPr>
          <a:xfrm>
            <a:off x="548640" y="4389120"/>
            <a:ext cx="10149840" cy="1803484"/>
          </a:xfrm>
          <a:prstGeom prst="rect">
            <a:avLst/>
          </a:prstGeom>
        </p:spPr>
      </p:pic>
      <p:sp>
        <p:nvSpPr>
          <p:cNvPr id="25" name="Slide Number Placeholder 0"/>
          <p:cNvSpPr>
            <a:spLocks noGrp="1"/>
          </p:cNvSpPr>
          <p:nvPr>
            <p:ph type="sldNum" sz="quarter" idx="4294967295"/>
          </p:nvPr>
        </p:nvSpPr>
        <p:spPr>
          <a:xfrm>
            <a:off x="548640" y="6263640"/>
            <a:ext cx="457200" cy="320040"/>
          </a:xfrm>
          <a:prstGeom prst="rect">
            <a:avLst/>
          </a:prstGeom>
          <a:extLst>
            <a:ext uri="{C572A759-6A51-4108-AA02-DFA0A04FC94B}">
              <ma14:wrappingTextBoxFlag xmlns:ma14="http://schemas.microsoft.com/office/mac/drawingml/2011/main" val="0"/>
            </a:ext>
          </a:extLst>
        </p:spPr>
        <p:txBody>
          <a:bodyPr lIns="0" tIns="0" rIns="0" bIns="0" anchor="ctr"/>
          <a:lstStyle>
            <a:lvl1pPr>
              <a:defRPr sz="1100">
                <a:solidFill>
                  <a:schemeClr val="accent2"/>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1"/>
          <p:cNvSpPr/>
          <p:nvPr>
            <p:ph idx="102" type="title" hasCustomPrompt="1"/>
          </p:nvPr>
        </p:nvSpPr>
        <p:spPr>
          <a:xfrm>
            <a:off x="548640" y="365760"/>
            <a:ext cx="10424160" cy="868680"/>
          </a:xfrm>
          <a:prstGeom prst="rect">
            <a:avLst/>
          </a:prstGeom>
          <a:noFill/>
          <a:ln/>
        </p:spPr>
        <p:txBody>
          <a:bodyPr wrap="square" lIns="0" tIns="0" rIns="0" bIns="0" rtlCol="0" anchor="ctr"/>
          <a:lstStyle/>
          <a:p>
            <a:pPr algn="l" indent="0" marL="0">
              <a:buNone/>
            </a:pPr>
            <a:r>
              <a:rPr lang="en-US" sz="3200" b="1" dirty="0">
                <a:solidFill>
                  <a:schemeClr val="tx1"/>
                </a:solidFill>
              </a:rPr>
              <a:t>Feedback reacts too late for the batch head</a:t>
            </a:r>
            <a:endParaRPr lang="en-US" sz="3200" dirty="0"/>
          </a:p>
        </p:txBody>
      </p:sp>
      <p:sp>
        <p:nvSpPr>
          <p:cNvPr id="3" name="PI 2017 voltage card"/>
          <p:cNvSpPr/>
          <p:nvPr/>
        </p:nvSpPr>
        <p:spPr>
          <a:xfrm>
            <a:off x="657677" y="1417320"/>
            <a:ext cx="5222607" cy="3611880"/>
          </a:xfrm>
          <a:prstGeom prst="roundRect">
            <a:avLst>
              <a:gd name="adj" fmla="val 1519"/>
            </a:avLst>
          </a:prstGeom>
          <a:solidFill>
            <a:srgbClr val="FFFFFF"/>
          </a:solidFill>
          <a:ln/>
        </p:spPr>
      </p:sp>
      <p:pic>
        <p:nvPicPr>
          <p:cNvPr id="4" name="PI 2017 voltage" descr="PI 2017 voltage">    </p:cNvPr>
          <p:cNvPicPr>
            <a:picLocks noChangeAspect="1"/>
          </p:cNvPicPr>
          <p:nvPr/>
        </p:nvPicPr>
        <p:blipFill>
          <a:blip r:embed="rId1"/>
          <a:stretch>
            <a:fillRect/>
          </a:stretch>
        </p:blipFill>
        <p:spPr>
          <a:xfrm>
            <a:off x="767405" y="1527048"/>
            <a:ext cx="5003151" cy="3392424"/>
          </a:xfrm>
          <a:prstGeom prst="rect">
            <a:avLst/>
          </a:prstGeom>
        </p:spPr>
      </p:pic>
      <p:sp>
        <p:nvSpPr>
          <p:cNvPr id="5" name="LQG 2019 voltage card"/>
          <p:cNvSpPr/>
          <p:nvPr/>
        </p:nvSpPr>
        <p:spPr>
          <a:xfrm>
            <a:off x="6295327" y="1417320"/>
            <a:ext cx="5249290" cy="3611880"/>
          </a:xfrm>
          <a:prstGeom prst="roundRect">
            <a:avLst>
              <a:gd name="adj" fmla="val 1519"/>
            </a:avLst>
          </a:prstGeom>
          <a:solidFill>
            <a:srgbClr val="FFFFFF"/>
          </a:solidFill>
          <a:ln/>
        </p:spPr>
      </p:sp>
      <p:pic>
        <p:nvPicPr>
          <p:cNvPr id="6" name="LQG 2019 voltage" descr="LQG 2019 voltage">    </p:cNvPr>
          <p:cNvPicPr>
            <a:picLocks noChangeAspect="1"/>
          </p:cNvPicPr>
          <p:nvPr/>
        </p:nvPicPr>
        <p:blipFill>
          <a:blip r:embed="rId2"/>
          <a:stretch>
            <a:fillRect/>
          </a:stretch>
        </p:blipFill>
        <p:spPr>
          <a:xfrm>
            <a:off x="6405055" y="1527048"/>
            <a:ext cx="5029834" cy="3392424"/>
          </a:xfrm>
          <a:prstGeom prst="rect">
            <a:avLst/>
          </a:prstGeom>
        </p:spPr>
      </p:pic>
      <p:sp>
        <p:nvSpPr>
          <p:cNvPr id="7" name="PI label"/>
          <p:cNvSpPr txBox="1"/>
          <p:nvPr/>
        </p:nvSpPr>
        <p:spPr>
          <a:xfrm>
            <a:off x="548640" y="5120640"/>
            <a:ext cx="5440680" cy="320040"/>
          </a:xfrm>
          <a:prstGeom prst="rect">
            <a:avLst/>
          </a:prstGeom>
          <a:noFill/>
          <a:ln/>
        </p:spPr>
        <p:txBody>
          <a:bodyPr wrap="square" lIns="0" tIns="0" rIns="0" bIns="0" rtlCol="0" anchor="t"/>
          <a:lstStyle/>
          <a:p>
            <a:pPr algn="ctr" indent="0" marL="0">
              <a:buNone/>
            </a:pPr>
            <a:r>
              <a:rPr lang="en-US" sz="1600" dirty="0">
                <a:solidFill>
                  <a:schemeClr val="accent3"/>
                </a:solidFill>
                <a:latin typeface="Calibri" pitchFamily="34" charset="0"/>
                <a:ea typeface="Calibri" pitchFamily="34" charset="-122"/>
                <a:cs typeface="Calibri" pitchFamily="34" charset="-120"/>
              </a:rPr>
              <a:t>PI · 2017 · 12 mA – transient over ~40 µs</a:t>
            </a:r>
            <a:endParaRPr lang="en-US" sz="1600" dirty="0"/>
          </a:p>
        </p:txBody>
      </p:sp>
      <p:sp>
        <p:nvSpPr>
          <p:cNvPr id="8" name="LQG label"/>
          <p:cNvSpPr txBox="1"/>
          <p:nvPr/>
        </p:nvSpPr>
        <p:spPr>
          <a:xfrm>
            <a:off x="6199632" y="5120640"/>
            <a:ext cx="5440680" cy="320040"/>
          </a:xfrm>
          <a:prstGeom prst="rect">
            <a:avLst/>
          </a:prstGeom>
          <a:noFill/>
          <a:ln/>
        </p:spPr>
        <p:txBody>
          <a:bodyPr wrap="square" lIns="0" tIns="0" rIns="0" bIns="0" rtlCol="0" anchor="t"/>
          <a:lstStyle/>
          <a:p>
            <a:pPr algn="ctr" indent="0" marL="0">
              <a:buNone/>
            </a:pPr>
            <a:r>
              <a:rPr lang="en-US" sz="1600" dirty="0">
                <a:solidFill>
                  <a:schemeClr val="accent3"/>
                </a:solidFill>
                <a:latin typeface="Calibri" pitchFamily="34" charset="0"/>
                <a:ea typeface="Calibri" pitchFamily="34" charset="-122"/>
                <a:cs typeface="Calibri" pitchFamily="34" charset="-120"/>
              </a:rPr>
              <a:t>LQG · 2019 · 25 mA – only the first ~5 µs</a:t>
            </a:r>
            <a:endParaRPr lang="en-US" sz="1600" dirty="0"/>
          </a:p>
        </p:txBody>
      </p:sp>
      <p:sp>
        <p:nvSpPr>
          <p:cNvPr id="9" name="causality"/>
          <p:cNvSpPr txBox="1"/>
          <p:nvPr/>
        </p:nvSpPr>
        <p:spPr>
          <a:xfrm>
            <a:off x="548640" y="5577840"/>
            <a:ext cx="11064240" cy="411480"/>
          </a:xfrm>
          <a:prstGeom prst="rect">
            <a:avLst/>
          </a:prstGeom>
          <a:noFill/>
          <a:ln/>
        </p:spPr>
        <p:txBody>
          <a:bodyPr wrap="square" lIns="0" tIns="0" rIns="0" bIns="0" rtlCol="0" anchor="t"/>
          <a:lstStyle/>
          <a:p>
            <a:pPr indent="0" marL="0">
              <a:buNone/>
            </a:pPr>
            <a:r>
              <a:rPr lang="en-US" sz="2000" b="1" dirty="0">
                <a:solidFill>
                  <a:schemeClr val="tx1"/>
                </a:solidFill>
                <a:latin typeface="Calibri" pitchFamily="34" charset="0"/>
                <a:ea typeface="Calibri" pitchFamily="34" charset="-122"/>
                <a:cs typeface="Calibri" pitchFamily="34" charset="-120"/>
              </a:rPr>
              <a:t>Loop delay ≈ 2.5 µs: the regulation sees the beam only after it has arrived.</a:t>
            </a:r>
            <a:endParaRPr lang="en-US" sz="2000" dirty="0"/>
          </a:p>
        </p:txBody>
      </p:sp>
      <p:sp>
        <p:nvSpPr>
          <p:cNvPr id="25" name="Slide Number Placeholder 0"/>
          <p:cNvSpPr>
            <a:spLocks noGrp="1"/>
          </p:cNvSpPr>
          <p:nvPr>
            <p:ph type="sldNum" sz="quarter" idx="4294967295"/>
          </p:nvPr>
        </p:nvSpPr>
        <p:spPr>
          <a:xfrm>
            <a:off x="548640" y="6263640"/>
            <a:ext cx="457200" cy="320040"/>
          </a:xfrm>
          <a:prstGeom prst="rect">
            <a:avLst/>
          </a:prstGeom>
          <a:extLst>
            <a:ext uri="{C572A759-6A51-4108-AA02-DFA0A04FC94B}">
              <ma14:wrappingTextBoxFlag xmlns:ma14="http://schemas.microsoft.com/office/mac/drawingml/2011/main" val="0"/>
            </a:ext>
          </a:extLst>
        </p:spPr>
        <p:txBody>
          <a:bodyPr lIns="0" tIns="0" rIns="0" bIns="0" anchor="ctr"/>
          <a:lstStyle>
            <a:lvl1pPr>
              <a:defRPr sz="1100">
                <a:solidFill>
                  <a:schemeClr val="accent2"/>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1"/>
          <p:cNvSpPr/>
          <p:nvPr>
            <p:ph idx="102" type="title" hasCustomPrompt="1"/>
          </p:nvPr>
        </p:nvSpPr>
        <p:spPr>
          <a:xfrm>
            <a:off x="548640" y="365760"/>
            <a:ext cx="10424160" cy="868680"/>
          </a:xfrm>
          <a:prstGeom prst="rect">
            <a:avLst/>
          </a:prstGeom>
          <a:noFill/>
          <a:ln/>
        </p:spPr>
        <p:txBody>
          <a:bodyPr wrap="square" lIns="0" tIns="0" rIns="0" bIns="0" rtlCol="0" anchor="ctr"/>
          <a:lstStyle/>
          <a:p>
            <a:pPr algn="l" indent="0" marL="0">
              <a:buNone/>
            </a:pPr>
            <a:r>
              <a:rPr lang="en-US" sz="3200" b="1" dirty="0">
                <a:solidFill>
                  <a:schemeClr val="tx1"/>
                </a:solidFill>
              </a:rPr>
              <a:t>The AFF learns the correction from previous pulses</a:t>
            </a:r>
            <a:endParaRPr lang="en-US" sz="3200" dirty="0"/>
          </a:p>
        </p:txBody>
      </p:sp>
      <p:sp>
        <p:nvSpPr>
          <p:cNvPr id="3" name="step 2"/>
          <p:cNvSpPr/>
          <p:nvPr/>
        </p:nvSpPr>
        <p:spPr>
          <a:xfrm>
            <a:off x="548640" y="1627632"/>
            <a:ext cx="237744" cy="237744"/>
          </a:xfrm>
          <a:prstGeom prst="ellipse">
            <a:avLst/>
          </a:prstGeom>
          <a:solidFill>
            <a:srgbClr val="F2B53A"/>
          </a:solidFill>
          <a:ln/>
        </p:spPr>
      </p:sp>
      <p:sp>
        <p:nvSpPr>
          <p:cNvPr id="4" name="step no 2"/>
          <p:cNvSpPr txBox="1"/>
          <p:nvPr/>
        </p:nvSpPr>
        <p:spPr>
          <a:xfrm>
            <a:off x="548640" y="1627632"/>
            <a:ext cx="237744" cy="237744"/>
          </a:xfrm>
          <a:prstGeom prst="rect">
            <a:avLst/>
          </a:prstGeom>
          <a:noFill/>
          <a:ln/>
        </p:spPr>
        <p:txBody>
          <a:bodyPr wrap="square" lIns="0" tIns="0" rIns="0" bIns="0" rtlCol="0" anchor="ctr"/>
          <a:lstStyle/>
          <a:p>
            <a:pPr algn="ctr" indent="0" marL="0">
              <a:buNone/>
            </a:pPr>
            <a:r>
              <a:rPr lang="en-US" sz="1200" b="1" dirty="0">
                <a:solidFill>
                  <a:srgbClr val="001233"/>
                </a:solidFill>
                <a:latin typeface="Calibri" pitchFamily="34" charset="0"/>
                <a:ea typeface="Calibri" pitchFamily="34" charset="-122"/>
                <a:cs typeface="Calibri" pitchFamily="34" charset="-120"/>
              </a:rPr>
              <a:t>2</a:t>
            </a:r>
            <a:endParaRPr lang="en-US" sz="1200" dirty="0"/>
          </a:p>
        </p:txBody>
      </p:sp>
      <p:pic>
        <p:nvPicPr>
          <p:cNvPr id="5" name="filter equation" descr="filter equation">    </p:cNvPr>
          <p:cNvPicPr>
            <a:picLocks noChangeAspect="1"/>
          </p:cNvPicPr>
          <p:nvPr/>
        </p:nvPicPr>
        <p:blipFill>
          <a:blip r:embed="rId1"/>
          <a:stretch>
            <a:fillRect/>
          </a:stretch>
        </p:blipFill>
        <p:spPr>
          <a:xfrm>
            <a:off x="896112" y="1325880"/>
            <a:ext cx="3294133" cy="777240"/>
          </a:xfrm>
          <a:prstGeom prst="rect">
            <a:avLst/>
          </a:prstGeom>
        </p:spPr>
      </p:pic>
      <p:sp>
        <p:nvSpPr>
          <p:cNvPr id="6" name="step 3"/>
          <p:cNvSpPr/>
          <p:nvPr/>
        </p:nvSpPr>
        <p:spPr>
          <a:xfrm>
            <a:off x="548640" y="2331720"/>
            <a:ext cx="237744" cy="237744"/>
          </a:xfrm>
          <a:prstGeom prst="ellipse">
            <a:avLst/>
          </a:prstGeom>
          <a:solidFill>
            <a:srgbClr val="F2B53A"/>
          </a:solidFill>
          <a:ln/>
        </p:spPr>
      </p:sp>
      <p:sp>
        <p:nvSpPr>
          <p:cNvPr id="7" name="step no 3"/>
          <p:cNvSpPr txBox="1"/>
          <p:nvPr/>
        </p:nvSpPr>
        <p:spPr>
          <a:xfrm>
            <a:off x="548640" y="2331720"/>
            <a:ext cx="237744" cy="237744"/>
          </a:xfrm>
          <a:prstGeom prst="rect">
            <a:avLst/>
          </a:prstGeom>
          <a:noFill/>
          <a:ln/>
        </p:spPr>
        <p:txBody>
          <a:bodyPr wrap="square" lIns="0" tIns="0" rIns="0" bIns="0" rtlCol="0" anchor="ctr"/>
          <a:lstStyle/>
          <a:p>
            <a:pPr algn="ctr" indent="0" marL="0">
              <a:buNone/>
            </a:pPr>
            <a:r>
              <a:rPr lang="en-US" sz="1200" b="1" dirty="0">
                <a:solidFill>
                  <a:srgbClr val="001233"/>
                </a:solidFill>
                <a:latin typeface="Calibri" pitchFamily="34" charset="0"/>
                <a:ea typeface="Calibri" pitchFamily="34" charset="-122"/>
                <a:cs typeface="Calibri" pitchFamily="34" charset="-120"/>
              </a:rPr>
              <a:t>3</a:t>
            </a:r>
            <a:endParaRPr lang="en-US" sz="1200" dirty="0"/>
          </a:p>
        </p:txBody>
      </p:sp>
      <p:pic>
        <p:nvPicPr>
          <p:cNvPr id="8" name="learning equation" descr="learning equation">    </p:cNvPr>
          <p:cNvPicPr>
            <a:picLocks noChangeAspect="1"/>
          </p:cNvPicPr>
          <p:nvPr/>
        </p:nvPicPr>
        <p:blipFill>
          <a:blip r:embed="rId2"/>
          <a:stretch>
            <a:fillRect/>
          </a:stretch>
        </p:blipFill>
        <p:spPr>
          <a:xfrm>
            <a:off x="896112" y="2231136"/>
            <a:ext cx="4039558" cy="411480"/>
          </a:xfrm>
          <a:prstGeom prst="rect">
            <a:avLst/>
          </a:prstGeom>
        </p:spPr>
      </p:pic>
      <p:graphicFrame>
        <p:nvGraphicFramePr>
          <p:cNvPr id="5" name="symbol table"/>
          <p:cNvGraphicFramePr>
            <a:graphicFrameLocks noGrp="1"/>
          </p:cNvGraphicFramePr>
          <p:nvPr>
            <p:extLst>
              <p:ext uri="{D42A27DB-BD31-4B8C-83A1-F6EECF244321}">
                <p14:modId xmlns:p14="http://schemas.microsoft.com/office/powerpoint/2010/main" val="1579011935"/>
              </p:ext>
            </p:extLst>
          </p:nvPr>
        </p:nvGraphicFramePr>
        <p:xfrm>
          <a:off x="548640" y="2852928"/>
          <a:ext cx="5760720" cy="914400"/>
        </p:xfrm>
        <a:graphic>
          <a:graphicData uri="http://schemas.openxmlformats.org/drawingml/2006/table">
            <a:tbl>
              <a:tblPr/>
              <a:tblGrid>
                <a:gridCol w="868680"/>
                <a:gridCol w="4892040"/>
              </a:tblGrid>
              <a:tr h="274320">
                <a:tc>
                  <a:txBody>
                    <a:bodyPr/>
                    <a:lstStyle/>
                    <a:p>
                      <a:pPr indent="0" marL="0">
                        <a:buNone/>
                      </a:pPr>
                      <a:r>
                        <a:rPr lang="en-US" sz="1400" b="1" dirty="0">
                          <a:solidFill>
                            <a:srgbClr val="FFFFFF"/>
                          </a:solidFill>
                          <a:latin typeface="Cambria Math" pitchFamily="34" charset="0"/>
                          <a:ea typeface="Cambria Math" pitchFamily="34" charset="-122"/>
                          <a:cs typeface="Cambria Math" pitchFamily="34" charset="-120"/>
                        </a:rPr>
                        <a:t>k</a:t>
                      </a:r>
                      <a:endParaRPr lang="en-US" sz="1400" dirty="0">
                        <a:latin typeface="Cambria Math" charset="0"/>
                        <a:ea typeface="Cambria Math" charset="0"/>
                        <a:cs typeface="Cambria Math" charset="0"/>
                      </a:endParaRPr>
                    </a:p>
                  </a:txBody>
                  <a:tcPr marL="76200" marR="76200" marT="12700" marB="127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01233"/>
                    </a:solidFill>
                  </a:tcPr>
                </a:tc>
                <a:tc>
                  <a:txBody>
                    <a:bodyPr/>
                    <a:lstStyle/>
                    <a:p>
                      <a:pPr indent="0" marL="0">
                        <a:buNone/>
                      </a:pPr>
                      <a:r>
                        <a:rPr lang="en-US" sz="1300" dirty="0">
                          <a:solidFill>
                            <a:srgbClr val="B3C2E3"/>
                          </a:solidFill>
                          <a:latin typeface="Calibri" pitchFamily="34" charset="0"/>
                          <a:ea typeface="Calibri" pitchFamily="34" charset="-122"/>
                          <a:cs typeface="Calibri" pitchFamily="34" charset="-120"/>
                        </a:rPr>
                        <a:t>pulse number – of the same timing user</a:t>
                      </a:r>
                      <a:endParaRPr lang="en-US" sz="1300" dirty="0">
                        <a:latin typeface="Calibri" charset="0"/>
                        <a:ea typeface="Calibri" charset="0"/>
                        <a:cs typeface="Calibri" charset="0"/>
                      </a:endParaRPr>
                    </a:p>
                  </a:txBody>
                  <a:tcPr marL="76200" marR="76200" marT="12700" marB="127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01233"/>
                    </a:solidFill>
                  </a:tcPr>
                </a:tc>
              </a:tr>
              <a:tr h="274320">
                <a:tc>
                  <a:txBody>
                    <a:bodyPr/>
                    <a:lstStyle/>
                    <a:p>
                      <a:pPr indent="0" marL="0">
                        <a:buNone/>
                      </a:pPr>
                      <a:r>
                        <a:rPr lang="en-US" sz="1400" b="1" dirty="0">
                          <a:solidFill>
                            <a:srgbClr val="FFFFFF"/>
                          </a:solidFill>
                          <a:latin typeface="Cambria Math" pitchFamily="34" charset="0"/>
                          <a:ea typeface="Cambria Math" pitchFamily="34" charset="-122"/>
                          <a:cs typeface="Cambria Math" pitchFamily="34" charset="-120"/>
                        </a:rPr>
                        <a:t>n</a:t>
                      </a:r>
                      <a:endParaRPr lang="en-US" sz="1400" dirty="0">
                        <a:latin typeface="Cambria Math" charset="0"/>
                        <a:ea typeface="Cambria Math" charset="0"/>
                        <a:cs typeface="Cambria Math" charset="0"/>
                      </a:endParaRPr>
                    </a:p>
                  </a:txBody>
                  <a:tcPr marL="76200" marR="76200" marT="12700" marB="127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01233"/>
                    </a:solidFill>
                  </a:tcPr>
                </a:tc>
                <a:tc>
                  <a:txBody>
                    <a:bodyPr/>
                    <a:lstStyle/>
                    <a:p>
                      <a:pPr indent="0" marL="0">
                        <a:buNone/>
                      </a:pPr>
                      <a:r>
                        <a:rPr lang="en-US" sz="1300" dirty="0">
                          <a:solidFill>
                            <a:srgbClr val="B3C2E3"/>
                          </a:solidFill>
                          <a:latin typeface="Calibri" pitchFamily="34" charset="0"/>
                          <a:ea typeface="Calibri" pitchFamily="34" charset="-122"/>
                          <a:cs typeface="Calibri" pitchFamily="34" charset="-120"/>
                        </a:rPr>
                        <a:t>sample (45 ns); window opens 50 µs early: the LPF smears the step</a:t>
                      </a:r>
                      <a:endParaRPr lang="en-US" sz="1300" dirty="0">
                        <a:latin typeface="Calibri" charset="0"/>
                        <a:ea typeface="Calibri" charset="0"/>
                        <a:cs typeface="Calibri" charset="0"/>
                      </a:endParaRPr>
                    </a:p>
                  </a:txBody>
                  <a:tcPr marL="76200" marR="76200" marT="12700" marB="127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01233"/>
                    </a:solidFill>
                  </a:tcPr>
                </a:tc>
              </a:tr>
              <a:tr h="274320">
                <a:tc>
                  <a:txBody>
                    <a:bodyPr/>
                    <a:lstStyle/>
                    <a:p>
                      <a:pPr indent="0" marL="0">
                        <a:buNone/>
                      </a:pPr>
                      <a:r>
                        <a:rPr lang="en-US" sz="1400" b="1" dirty="0">
                          <a:solidFill>
                            <a:srgbClr val="FFFFFF"/>
                          </a:solidFill>
                          <a:latin typeface="Cambria Math" pitchFamily="34" charset="0"/>
                          <a:ea typeface="Cambria Math" pitchFamily="34" charset="-122"/>
                          <a:cs typeface="Cambria Math" pitchFamily="34" charset="-120"/>
                        </a:rPr>
                        <a:t>eₖ[n]</a:t>
                      </a:r>
                      <a:endParaRPr lang="en-US" sz="1400" dirty="0">
                        <a:latin typeface="Cambria Math" charset="0"/>
                        <a:ea typeface="Cambria Math" charset="0"/>
                        <a:cs typeface="Cambria Math" charset="0"/>
                      </a:endParaRPr>
                    </a:p>
                  </a:txBody>
                  <a:tcPr marL="76200" marR="76200" marT="12700" marB="127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01233"/>
                    </a:solidFill>
                  </a:tcPr>
                </a:tc>
                <a:tc>
                  <a:txBody>
                    <a:bodyPr/>
                    <a:lstStyle/>
                    <a:p>
                      <a:pPr indent="0" marL="0">
                        <a:buNone/>
                      </a:pPr>
                      <a:r>
                        <a:rPr lang="en-US" sz="1300" dirty="0">
                          <a:solidFill>
                            <a:srgbClr val="B3C2E3"/>
                          </a:solidFill>
                          <a:latin typeface="Calibri" pitchFamily="34" charset="0"/>
                          <a:ea typeface="Calibri" pitchFamily="34" charset="-122"/>
                          <a:cs typeface="Calibri" pitchFamily="34" charset="-120"/>
                        </a:rPr>
                        <a:t>field error recorded in pulse k, I and Q  ①</a:t>
                      </a:r>
                      <a:endParaRPr lang="en-US" sz="1300" dirty="0">
                        <a:latin typeface="Calibri" charset="0"/>
                        <a:ea typeface="Calibri" charset="0"/>
                        <a:cs typeface="Calibri" charset="0"/>
                      </a:endParaRPr>
                    </a:p>
                  </a:txBody>
                  <a:tcPr marL="76200" marR="76200" marT="12700" marB="127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01233"/>
                    </a:solidFill>
                  </a:tcPr>
                </a:tc>
              </a:tr>
              <a:tr h="274320">
                <a:tc>
                  <a:txBody>
                    <a:bodyPr/>
                    <a:lstStyle/>
                    <a:p>
                      <a:pPr indent="0" marL="0">
                        <a:buNone/>
                      </a:pPr>
                      <a:r>
                        <a:rPr lang="en-US" sz="1400" b="1" dirty="0">
                          <a:solidFill>
                            <a:srgbClr val="FFFFFF"/>
                          </a:solidFill>
                          <a:latin typeface="Cambria Math" pitchFamily="34" charset="0"/>
                          <a:ea typeface="Cambria Math" pitchFamily="34" charset="-122"/>
                          <a:cs typeface="Cambria Math" pitchFamily="34" charset="-120"/>
                        </a:rPr>
                        <a:t>bᵢ, M</a:t>
                      </a:r>
                      <a:endParaRPr lang="en-US" sz="1400" dirty="0">
                        <a:latin typeface="Cambria Math" charset="0"/>
                        <a:ea typeface="Cambria Math" charset="0"/>
                        <a:cs typeface="Cambria Math" charset="0"/>
                      </a:endParaRPr>
                    </a:p>
                  </a:txBody>
                  <a:tcPr marL="76200" marR="76200" marT="12700" marB="127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01233"/>
                    </a:solidFill>
                  </a:tcPr>
                </a:tc>
                <a:tc>
                  <a:txBody>
                    <a:bodyPr/>
                    <a:lstStyle/>
                    <a:p>
                      <a:pPr indent="0" marL="0">
                        <a:buNone/>
                      </a:pPr>
                      <a:r>
                        <a:rPr lang="en-US" sz="1300" dirty="0">
                          <a:solidFill>
                            <a:srgbClr val="B3C2E3"/>
                          </a:solidFill>
                          <a:latin typeface="Calibri" pitchFamily="34" charset="0"/>
                          <a:ea typeface="Calibri" pitchFamily="34" charset="-122"/>
                          <a:cs typeface="Calibri" pitchFamily="34" charset="-120"/>
                        </a:rPr>
                        <a:t>low-pass FIR (software), by a script: window or step resp.; M ≤ 1024</a:t>
                      </a:r>
                      <a:endParaRPr lang="en-US" sz="1300" dirty="0">
                        <a:latin typeface="Calibri" charset="0"/>
                        <a:ea typeface="Calibri" charset="0"/>
                        <a:cs typeface="Calibri" charset="0"/>
                      </a:endParaRPr>
                    </a:p>
                  </a:txBody>
                  <a:tcPr marL="76200" marR="76200" marT="12700" marB="127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01233"/>
                    </a:solidFill>
                  </a:tcPr>
                </a:tc>
              </a:tr>
              <a:tr h="274320">
                <a:tc>
                  <a:txBody>
                    <a:bodyPr/>
                    <a:lstStyle/>
                    <a:p>
                      <a:pPr indent="0" marL="0">
                        <a:buNone/>
                      </a:pPr>
                      <a:r>
                        <a:rPr lang="en-US" sz="1400" b="1" dirty="0">
                          <a:solidFill>
                            <a:srgbClr val="FFFFFF"/>
                          </a:solidFill>
                          <a:latin typeface="Cambria Math" pitchFamily="34" charset="0"/>
                          <a:ea typeface="Cambria Math" pitchFamily="34" charset="-122"/>
                          <a:cs typeface="Cambria Math" pitchFamily="34" charset="-120"/>
                        </a:rPr>
                        <a:t>L</a:t>
                      </a:r>
                      <a:endParaRPr lang="en-US" sz="1400" dirty="0">
                        <a:latin typeface="Cambria Math" charset="0"/>
                        <a:ea typeface="Cambria Math" charset="0"/>
                        <a:cs typeface="Cambria Math" charset="0"/>
                      </a:endParaRPr>
                    </a:p>
                  </a:txBody>
                  <a:tcPr marL="76200" marR="76200" marT="12700" marB="127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01233"/>
                    </a:solidFill>
                  </a:tcPr>
                </a:tc>
                <a:tc>
                  <a:txBody>
                    <a:bodyPr/>
                    <a:lstStyle/>
                    <a:p>
                      <a:pPr indent="0" marL="0">
                        <a:buNone/>
                      </a:pPr>
                      <a:r>
                        <a:rPr lang="en-US" sz="1300" dirty="0">
                          <a:solidFill>
                            <a:srgbClr val="B3C2E3"/>
                          </a:solidFill>
                          <a:latin typeface="Calibri" pitchFamily="34" charset="0"/>
                          <a:ea typeface="Calibri" pitchFamily="34" charset="-122"/>
                          <a:cs typeface="Calibri" pitchFamily="34" charset="-120"/>
                        </a:rPr>
                        <a:t>look-ahead = loop delay, same script: 1.45–2.0 µs</a:t>
                      </a:r>
                      <a:endParaRPr lang="en-US" sz="1300" dirty="0">
                        <a:latin typeface="Calibri" charset="0"/>
                        <a:ea typeface="Calibri" charset="0"/>
                        <a:cs typeface="Calibri" charset="0"/>
                      </a:endParaRPr>
                    </a:p>
                  </a:txBody>
                  <a:tcPr marL="76200" marR="76200" marT="12700" marB="127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01233"/>
                    </a:solidFill>
                  </a:tcPr>
                </a:tc>
              </a:tr>
              <a:tr h="274320">
                <a:tc>
                  <a:txBody>
                    <a:bodyPr/>
                    <a:lstStyle/>
                    <a:p>
                      <a:pPr indent="0" marL="0">
                        <a:buNone/>
                      </a:pPr>
                      <a:r>
                        <a:rPr lang="en-US" sz="1400" b="1" dirty="0">
                          <a:solidFill>
                            <a:srgbClr val="FFFFFF"/>
                          </a:solidFill>
                          <a:latin typeface="Cambria Math" pitchFamily="34" charset="0"/>
                          <a:ea typeface="Cambria Math" pitchFamily="34" charset="-122"/>
                          <a:cs typeface="Cambria Math" pitchFamily="34" charset="-120"/>
                        </a:rPr>
                        <a:t>εₖ[n]</a:t>
                      </a:r>
                      <a:endParaRPr lang="en-US" sz="1400" dirty="0">
                        <a:latin typeface="Cambria Math" charset="0"/>
                        <a:ea typeface="Cambria Math" charset="0"/>
                        <a:cs typeface="Cambria Math" charset="0"/>
                      </a:endParaRPr>
                    </a:p>
                  </a:txBody>
                  <a:tcPr marL="76200" marR="76200" marT="12700" marB="127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01233"/>
                    </a:solidFill>
                  </a:tcPr>
                </a:tc>
                <a:tc>
                  <a:txBody>
                    <a:bodyPr/>
                    <a:lstStyle/>
                    <a:p>
                      <a:pPr indent="0" marL="0">
                        <a:buNone/>
                      </a:pPr>
                      <a:r>
                        <a:rPr lang="en-US" sz="1300" dirty="0">
                          <a:solidFill>
                            <a:srgbClr val="B3C2E3"/>
                          </a:solidFill>
                          <a:latin typeface="Calibri" pitchFamily="34" charset="0"/>
                          <a:ea typeface="Calibri" pitchFamily="34" charset="-122"/>
                          <a:cs typeface="Calibri" pitchFamily="34" charset="-120"/>
                        </a:rPr>
                        <a:t>filtered error  ②</a:t>
                      </a:r>
                      <a:endParaRPr lang="en-US" sz="1300" dirty="0">
                        <a:latin typeface="Calibri" charset="0"/>
                        <a:ea typeface="Calibri" charset="0"/>
                        <a:cs typeface="Calibri" charset="0"/>
                      </a:endParaRPr>
                    </a:p>
                  </a:txBody>
                  <a:tcPr marL="76200" marR="76200" marT="12700" marB="127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01233"/>
                    </a:solidFill>
                  </a:tcPr>
                </a:tc>
              </a:tr>
              <a:tr h="274320">
                <a:tc>
                  <a:txBody>
                    <a:bodyPr/>
                    <a:lstStyle/>
                    <a:p>
                      <a:pPr indent="0" marL="0">
                        <a:buNone/>
                      </a:pPr>
                      <a:r>
                        <a:rPr lang="en-US" sz="1400" b="1" dirty="0">
                          <a:solidFill>
                            <a:srgbClr val="FFFFFF"/>
                          </a:solidFill>
                          <a:latin typeface="Cambria Math" pitchFamily="34" charset="0"/>
                          <a:ea typeface="Cambria Math" pitchFamily="34" charset="-122"/>
                          <a:cs typeface="Cambria Math" pitchFamily="34" charset="-120"/>
                        </a:rPr>
                        <a:t>sₖ[n]</a:t>
                      </a:r>
                      <a:endParaRPr lang="en-US" sz="1400" dirty="0">
                        <a:latin typeface="Cambria Math" charset="0"/>
                        <a:ea typeface="Cambria Math" charset="0"/>
                        <a:cs typeface="Cambria Math" charset="0"/>
                      </a:endParaRPr>
                    </a:p>
                  </a:txBody>
                  <a:tcPr marL="76200" marR="76200" marT="12700" marB="127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01233"/>
                    </a:solidFill>
                  </a:tcPr>
                </a:tc>
                <a:tc>
                  <a:txBody>
                    <a:bodyPr/>
                    <a:lstStyle/>
                    <a:p>
                      <a:pPr indent="0" marL="0">
                        <a:buNone/>
                      </a:pPr>
                      <a:r>
                        <a:rPr lang="en-US" sz="1300" dirty="0">
                          <a:solidFill>
                            <a:srgbClr val="B3C2E3"/>
                          </a:solidFill>
                          <a:latin typeface="Calibri" pitchFamily="34" charset="0"/>
                          <a:ea typeface="Calibri" pitchFamily="34" charset="-122"/>
                          <a:cs typeface="Calibri" pitchFamily="34" charset="-120"/>
                        </a:rPr>
                        <a:t>correction added to the drive in pulse k  ④</a:t>
                      </a:r>
                      <a:endParaRPr lang="en-US" sz="1300" dirty="0">
                        <a:latin typeface="Calibri" charset="0"/>
                        <a:ea typeface="Calibri" charset="0"/>
                        <a:cs typeface="Calibri" charset="0"/>
                      </a:endParaRPr>
                    </a:p>
                  </a:txBody>
                  <a:tcPr marL="76200" marR="76200" marT="12700" marB="127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01233"/>
                    </a:solidFill>
                  </a:tcPr>
                </a:tc>
              </a:tr>
              <a:tr h="274320">
                <a:tc>
                  <a:txBody>
                    <a:bodyPr/>
                    <a:lstStyle/>
                    <a:p>
                      <a:pPr indent="0" marL="0">
                        <a:buNone/>
                      </a:pPr>
                      <a:r>
                        <a:rPr lang="en-US" sz="1400" b="1" dirty="0">
                          <a:solidFill>
                            <a:srgbClr val="FFFFFF"/>
                          </a:solidFill>
                          <a:latin typeface="Cambria Math" pitchFamily="34" charset="0"/>
                          <a:ea typeface="Cambria Math" pitchFamily="34" charset="-122"/>
                          <a:cs typeface="Cambria Math" pitchFamily="34" charset="-120"/>
                        </a:rPr>
                        <a:t>β</a:t>
                      </a:r>
                      <a:endParaRPr lang="en-US" sz="1400" dirty="0">
                        <a:latin typeface="Cambria Math" charset="0"/>
                        <a:ea typeface="Cambria Math" charset="0"/>
                        <a:cs typeface="Cambria Math" charset="0"/>
                      </a:endParaRPr>
                    </a:p>
                  </a:txBody>
                  <a:tcPr marL="76200" marR="76200" marT="12700" marB="127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01233"/>
                    </a:solidFill>
                  </a:tcPr>
                </a:tc>
                <a:tc>
                  <a:txBody>
                    <a:bodyPr/>
                    <a:lstStyle/>
                    <a:p>
                      <a:pPr indent="0" marL="0">
                        <a:buNone/>
                      </a:pPr>
                      <a:r>
                        <a:rPr lang="en-US" sz="1300" dirty="0">
                          <a:solidFill>
                            <a:srgbClr val="B3C2E3"/>
                          </a:solidFill>
                          <a:latin typeface="Calibri" pitchFamily="34" charset="0"/>
                          <a:ea typeface="Calibri" pitchFamily="34" charset="-122"/>
                          <a:cs typeface="Calibri" pitchFamily="34" charset="-120"/>
                        </a:rPr>
                        <a:t>memory: 0.97 on all lines; near steady state within ~10 pulses  ③</a:t>
                      </a:r>
                      <a:endParaRPr lang="en-US" sz="1300" dirty="0">
                        <a:latin typeface="Calibri" charset="0"/>
                        <a:ea typeface="Calibri" charset="0"/>
                        <a:cs typeface="Calibri" charset="0"/>
                      </a:endParaRPr>
                    </a:p>
                  </a:txBody>
                  <a:tcPr marL="76200" marR="76200" marT="12700" marB="127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01233"/>
                    </a:solidFill>
                  </a:tcPr>
                </a:tc>
              </a:tr>
              <a:tr h="274320">
                <a:tc>
                  <a:txBody>
                    <a:bodyPr/>
                    <a:lstStyle/>
                    <a:p>
                      <a:pPr indent="0" marL="0">
                        <a:buNone/>
                      </a:pPr>
                      <a:r>
                        <a:rPr lang="en-US" sz="1400" b="1" dirty="0">
                          <a:solidFill>
                            <a:srgbClr val="FFFFFF"/>
                          </a:solidFill>
                          <a:latin typeface="Cambria Math" pitchFamily="34" charset="0"/>
                          <a:ea typeface="Cambria Math" pitchFamily="34" charset="-122"/>
                          <a:cs typeface="Cambria Math" pitchFamily="34" charset="-120"/>
                        </a:rPr>
                        <a:t>G</a:t>
                      </a:r>
                      <a:endParaRPr lang="en-US" sz="1400" dirty="0">
                        <a:latin typeface="Cambria Math" charset="0"/>
                        <a:ea typeface="Cambria Math" charset="0"/>
                        <a:cs typeface="Cambria Math" charset="0"/>
                      </a:endParaRPr>
                    </a:p>
                  </a:txBody>
                  <a:tcPr marL="76200" marR="76200" marT="12700" marB="127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01233"/>
                    </a:solidFill>
                  </a:tcPr>
                </a:tc>
                <a:tc>
                  <a:txBody>
                    <a:bodyPr/>
                    <a:lstStyle/>
                    <a:p>
                      <a:pPr indent="0" marL="0">
                        <a:buNone/>
                      </a:pPr>
                      <a:r>
                        <a:rPr lang="en-US" sz="1300" dirty="0">
                          <a:solidFill>
                            <a:srgbClr val="B3C2E3"/>
                          </a:solidFill>
                          <a:latin typeface="Calibri" pitchFamily="34" charset="0"/>
                          <a:ea typeface="Calibri" pitchFamily="34" charset="-122"/>
                          <a:cs typeface="Calibri" pitchFamily="34" charset="-120"/>
                        </a:rPr>
                        <a:t>gain: 20–100 per line → residual ε ∝ 1/G  ③</a:t>
                      </a:r>
                      <a:endParaRPr lang="en-US" sz="1300" dirty="0">
                        <a:latin typeface="Calibri" charset="0"/>
                        <a:ea typeface="Calibri" charset="0"/>
                        <a:cs typeface="Calibri" charset="0"/>
                      </a:endParaRPr>
                    </a:p>
                  </a:txBody>
                  <a:tcPr marL="76200" marR="76200" marT="12700" marB="127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01233"/>
                    </a:solidFill>
                  </a:tcPr>
                </a:tc>
              </a:tr>
            </a:tbl>
          </a:graphicData>
        </a:graphic>
      </p:graphicFrame>
      <p:sp>
        <p:nvSpPr>
          <p:cNvPr id="10" name="credit"/>
          <p:cNvSpPr txBox="1"/>
          <p:nvPr/>
        </p:nvSpPr>
        <p:spPr>
          <a:xfrm>
            <a:off x="548640" y="5532120"/>
            <a:ext cx="5760720" cy="274320"/>
          </a:xfrm>
          <a:prstGeom prst="rect">
            <a:avLst/>
          </a:prstGeom>
          <a:noFill/>
          <a:ln/>
        </p:spPr>
        <p:txBody>
          <a:bodyPr wrap="square" lIns="0" tIns="0" rIns="0" bIns="0" rtlCol="0" anchor="t"/>
          <a:lstStyle/>
          <a:p>
            <a:pPr indent="0" marL="0">
              <a:buNone/>
            </a:pPr>
            <a:r>
              <a:rPr lang="en-US" sz="1200" i="1" dirty="0">
                <a:solidFill>
                  <a:schemeClr val="accent2"/>
                </a:solidFill>
                <a:latin typeface="Calibri" pitchFamily="34" charset="0"/>
                <a:ea typeface="Calibri" pitchFamily="34" charset="-122"/>
                <a:cs typeface="Calibri" pitchFamily="34" charset="-120"/>
              </a:rPr>
              <a:t>Inspired by K. Fong, TRIUMF (LINAC'16 TUPLR009)</a:t>
            </a:r>
            <a:endParaRPr lang="en-US" sz="1200" dirty="0"/>
          </a:p>
        </p:txBody>
      </p:sp>
      <p:sp>
        <p:nvSpPr>
          <p:cNvPr id="11" name="frame FPGA · ADC 88 MHz · regulation and AFF at 22 MHz"/>
          <p:cNvSpPr/>
          <p:nvPr/>
        </p:nvSpPr>
        <p:spPr>
          <a:xfrm>
            <a:off x="6629400" y="1371600"/>
            <a:ext cx="5010912" cy="2011680"/>
          </a:xfrm>
          <a:prstGeom prst="roundRect">
            <a:avLst>
              <a:gd name="adj" fmla="val 2727"/>
            </a:avLst>
          </a:prstGeom>
          <a:solidFill>
            <a:srgbClr val="001233">
              <a:alpha val="0"/>
            </a:srgbClr>
          </a:solidFill>
          <a:ln w="12700">
            <a:solidFill>
              <a:srgbClr val="4D70BC"/>
            </a:solidFill>
            <a:prstDash val="dash"/>
          </a:ln>
        </p:spPr>
      </p:sp>
      <p:sp>
        <p:nvSpPr>
          <p:cNvPr id="12" name="label FPGA · ADC 88 MHz · regulation and AFF at 22 MHz"/>
          <p:cNvSpPr txBox="1"/>
          <p:nvPr/>
        </p:nvSpPr>
        <p:spPr>
          <a:xfrm>
            <a:off x="6739128" y="1417320"/>
            <a:ext cx="4828032" cy="228600"/>
          </a:xfrm>
          <a:prstGeom prst="rect">
            <a:avLst/>
          </a:prstGeom>
          <a:noFill/>
          <a:ln/>
        </p:spPr>
        <p:txBody>
          <a:bodyPr wrap="square" lIns="0" tIns="0" rIns="0" bIns="0" rtlCol="0" anchor="ctr"/>
          <a:lstStyle/>
          <a:p>
            <a:pPr algn="l" indent="0" marL="0">
              <a:buNone/>
            </a:pPr>
            <a:r>
              <a:rPr lang="en-US" sz="1100" b="1" dirty="0">
                <a:solidFill>
                  <a:srgbClr val="8099D0"/>
                </a:solidFill>
                <a:latin typeface="Calibri" pitchFamily="34" charset="0"/>
                <a:ea typeface="Calibri" pitchFamily="34" charset="-122"/>
                <a:cs typeface="Calibri" pitchFamily="34" charset="-120"/>
              </a:rPr>
              <a:t>FPGA · ADC 88 MHz · regulation and AFF at 22 MHz</a:t>
            </a:r>
            <a:endParaRPr lang="en-US" sz="1100" dirty="0"/>
          </a:p>
        </p:txBody>
      </p:sp>
      <p:sp>
        <p:nvSpPr>
          <p:cNvPr id="13" name="label r"/>
          <p:cNvSpPr txBox="1"/>
          <p:nvPr/>
        </p:nvSpPr>
        <p:spPr>
          <a:xfrm>
            <a:off x="6675120" y="1828800"/>
            <a:ext cx="274320" cy="228600"/>
          </a:xfrm>
          <a:prstGeom prst="rect">
            <a:avLst/>
          </a:prstGeom>
          <a:noFill/>
          <a:ln/>
        </p:spPr>
        <p:txBody>
          <a:bodyPr wrap="square" lIns="0" tIns="0" rIns="0" bIns="0" rtlCol="0" anchor="ctr"/>
          <a:lstStyle/>
          <a:p>
            <a:pPr algn="l" indent="0" marL="0">
              <a:buNone/>
            </a:pPr>
            <a:r>
              <a:rPr lang="en-US" sz="1200" dirty="0">
                <a:solidFill>
                  <a:srgbClr val="B3C2E3"/>
                </a:solidFill>
                <a:latin typeface="Calibri" pitchFamily="34" charset="0"/>
                <a:ea typeface="Calibri" pitchFamily="34" charset="-122"/>
                <a:cs typeface="Calibri" pitchFamily="34" charset="-120"/>
              </a:rPr>
              <a:t>r</a:t>
            </a:r>
            <a:endParaRPr lang="en-US" sz="1200" dirty="0"/>
          </a:p>
        </p:txBody>
      </p:sp>
      <p:sp>
        <p:nvSpPr>
          <p:cNvPr id="14" name="wire"/>
          <p:cNvSpPr/>
          <p:nvPr/>
        </p:nvSpPr>
        <p:spPr>
          <a:xfrm>
            <a:off x="6720840" y="2103120"/>
            <a:ext cx="292608" cy="0"/>
          </a:xfrm>
          <a:prstGeom prst="line">
            <a:avLst/>
          </a:prstGeom>
          <a:noFill/>
          <a:ln w="15875">
            <a:solidFill>
              <a:srgbClr val="B3C2E3"/>
            </a:solidFill>
            <a:prstDash val="solid"/>
            <a:tailEnd type="triangle"/>
          </a:ln>
        </p:spPr>
      </p:sp>
      <p:sp>
        <p:nvSpPr>
          <p:cNvPr id="15" name="sum"/>
          <p:cNvSpPr/>
          <p:nvPr/>
        </p:nvSpPr>
        <p:spPr>
          <a:xfrm>
            <a:off x="7013448" y="1965960"/>
            <a:ext cx="274320" cy="274320"/>
          </a:xfrm>
          <a:prstGeom prst="ellipse">
            <a:avLst/>
          </a:prstGeom>
          <a:solidFill>
            <a:srgbClr val="0A2459"/>
          </a:solidFill>
          <a:ln w="12700">
            <a:solidFill>
              <a:srgbClr val="B3C2E3"/>
            </a:solidFill>
            <a:prstDash val="solid"/>
          </a:ln>
        </p:spPr>
      </p:sp>
      <p:sp>
        <p:nvSpPr>
          <p:cNvPr id="16" name="sum label"/>
          <p:cNvSpPr txBox="1"/>
          <p:nvPr/>
        </p:nvSpPr>
        <p:spPr>
          <a:xfrm>
            <a:off x="7013448" y="1965960"/>
            <a:ext cx="274320" cy="274320"/>
          </a:xfrm>
          <a:prstGeom prst="rect">
            <a:avLst/>
          </a:prstGeom>
          <a:noFill/>
          <a:ln/>
        </p:spPr>
        <p:txBody>
          <a:bodyPr wrap="square" lIns="0" tIns="0" rIns="0" bIns="0" rtlCol="0" anchor="ctr"/>
          <a:lstStyle/>
          <a:p>
            <a:pPr algn="ctr" indent="0" marL="0">
              <a:buNone/>
            </a:pPr>
            <a:r>
              <a:rPr lang="en-US" sz="1200" dirty="0">
                <a:solidFill>
                  <a:srgbClr val="FFFFFF"/>
                </a:solidFill>
                <a:latin typeface="Calibri" pitchFamily="34" charset="0"/>
                <a:ea typeface="Calibri" pitchFamily="34" charset="-122"/>
                <a:cs typeface="Calibri" pitchFamily="34" charset="-120"/>
              </a:rPr>
              <a:t>Σ</a:t>
            </a:r>
            <a:endParaRPr lang="en-US" sz="1200" dirty="0"/>
          </a:p>
        </p:txBody>
      </p:sp>
      <p:sp>
        <p:nvSpPr>
          <p:cNvPr id="17" name="wire"/>
          <p:cNvSpPr/>
          <p:nvPr/>
        </p:nvSpPr>
        <p:spPr>
          <a:xfrm>
            <a:off x="7287768" y="2103120"/>
            <a:ext cx="146304" cy="0"/>
          </a:xfrm>
          <a:prstGeom prst="line">
            <a:avLst/>
          </a:prstGeom>
          <a:noFill/>
          <a:ln w="15875">
            <a:solidFill>
              <a:srgbClr val="B3C2E3"/>
            </a:solidFill>
            <a:prstDash val="solid"/>
            <a:tailEnd type="triangle"/>
          </a:ln>
        </p:spPr>
      </p:sp>
      <p:sp>
        <p:nvSpPr>
          <p:cNvPr id="18" name="box LQG"/>
          <p:cNvSpPr/>
          <p:nvPr/>
        </p:nvSpPr>
        <p:spPr>
          <a:xfrm>
            <a:off x="7434072" y="1865376"/>
            <a:ext cx="960120" cy="475488"/>
          </a:xfrm>
          <a:prstGeom prst="roundRect">
            <a:avLst>
              <a:gd name="adj" fmla="val 9615"/>
            </a:avLst>
          </a:prstGeom>
          <a:solidFill>
            <a:srgbClr val="0A2459"/>
          </a:solidFill>
          <a:ln w="12700">
            <a:solidFill>
              <a:srgbClr val="8099D0"/>
            </a:solidFill>
            <a:prstDash val="solid"/>
          </a:ln>
        </p:spPr>
      </p:sp>
      <p:sp>
        <p:nvSpPr>
          <p:cNvPr id="19" name="box text LQG"/>
          <p:cNvSpPr txBox="1"/>
          <p:nvPr/>
        </p:nvSpPr>
        <p:spPr>
          <a:xfrm>
            <a:off x="7434072" y="1865376"/>
            <a:ext cx="960120" cy="475488"/>
          </a:xfrm>
          <a:prstGeom prst="rect">
            <a:avLst/>
          </a:prstGeom>
          <a:noFill/>
          <a:ln/>
        </p:spPr>
        <p:txBody>
          <a:bodyPr wrap="square" lIns="381" tIns="381" rIns="381" bIns="381"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LQG</a:t>
            </a:r>
            <a:endParaRPr lang="en-US" sz="1300" dirty="0"/>
          </a:p>
        </p:txBody>
      </p:sp>
      <p:sp>
        <p:nvSpPr>
          <p:cNvPr id="20" name="wire"/>
          <p:cNvSpPr/>
          <p:nvPr/>
        </p:nvSpPr>
        <p:spPr>
          <a:xfrm>
            <a:off x="8394192" y="2103120"/>
            <a:ext cx="182880" cy="0"/>
          </a:xfrm>
          <a:prstGeom prst="line">
            <a:avLst/>
          </a:prstGeom>
          <a:noFill/>
          <a:ln w="15875">
            <a:solidFill>
              <a:srgbClr val="B3C2E3"/>
            </a:solidFill>
            <a:prstDash val="solid"/>
            <a:tailEnd type="triangle"/>
          </a:ln>
        </p:spPr>
      </p:sp>
      <p:sp>
        <p:nvSpPr>
          <p:cNvPr id="21" name="sum"/>
          <p:cNvSpPr/>
          <p:nvPr/>
        </p:nvSpPr>
        <p:spPr>
          <a:xfrm>
            <a:off x="8577072" y="1965960"/>
            <a:ext cx="274320" cy="274320"/>
          </a:xfrm>
          <a:prstGeom prst="ellipse">
            <a:avLst/>
          </a:prstGeom>
          <a:solidFill>
            <a:srgbClr val="0A2459"/>
          </a:solidFill>
          <a:ln w="12700">
            <a:solidFill>
              <a:srgbClr val="B3C2E3"/>
            </a:solidFill>
            <a:prstDash val="solid"/>
          </a:ln>
        </p:spPr>
      </p:sp>
      <p:sp>
        <p:nvSpPr>
          <p:cNvPr id="22" name="sum label"/>
          <p:cNvSpPr txBox="1"/>
          <p:nvPr/>
        </p:nvSpPr>
        <p:spPr>
          <a:xfrm>
            <a:off x="8577072" y="1965960"/>
            <a:ext cx="274320" cy="274320"/>
          </a:xfrm>
          <a:prstGeom prst="rect">
            <a:avLst/>
          </a:prstGeom>
          <a:noFill/>
          <a:ln/>
        </p:spPr>
        <p:txBody>
          <a:bodyPr wrap="square" lIns="0" tIns="0" rIns="0" bIns="0" rtlCol="0" anchor="ctr"/>
          <a:lstStyle/>
          <a:p>
            <a:pPr algn="ctr" indent="0" marL="0">
              <a:buNone/>
            </a:pPr>
            <a:r>
              <a:rPr lang="en-US" sz="1200" dirty="0">
                <a:solidFill>
                  <a:srgbClr val="FFFFFF"/>
                </a:solidFill>
                <a:latin typeface="Calibri" pitchFamily="34" charset="0"/>
                <a:ea typeface="Calibri" pitchFamily="34" charset="-122"/>
                <a:cs typeface="Calibri" pitchFamily="34" charset="-120"/>
              </a:rPr>
              <a:t>Σ</a:t>
            </a:r>
            <a:endParaRPr lang="en-US" sz="1200" dirty="0"/>
          </a:p>
        </p:txBody>
      </p:sp>
      <p:sp>
        <p:nvSpPr>
          <p:cNvPr id="23" name="wire"/>
          <p:cNvSpPr/>
          <p:nvPr/>
        </p:nvSpPr>
        <p:spPr>
          <a:xfrm>
            <a:off x="8851392" y="2103120"/>
            <a:ext cx="155448" cy="0"/>
          </a:xfrm>
          <a:prstGeom prst="line">
            <a:avLst/>
          </a:prstGeom>
          <a:noFill/>
          <a:ln w="15875">
            <a:solidFill>
              <a:srgbClr val="B3C2E3"/>
            </a:solidFill>
            <a:prstDash val="solid"/>
            <a:tailEnd type="triangle"/>
          </a:ln>
        </p:spPr>
      </p:sp>
      <p:sp>
        <p:nvSpPr>
          <p:cNvPr id="24" name="box polar loop"/>
          <p:cNvSpPr/>
          <p:nvPr/>
        </p:nvSpPr>
        <p:spPr>
          <a:xfrm>
            <a:off x="9006840" y="1865376"/>
            <a:ext cx="777240" cy="475488"/>
          </a:xfrm>
          <a:prstGeom prst="roundRect">
            <a:avLst>
              <a:gd name="adj" fmla="val 9615"/>
            </a:avLst>
          </a:prstGeom>
          <a:solidFill>
            <a:srgbClr val="0A2459"/>
          </a:solidFill>
          <a:ln w="12700">
            <a:solidFill>
              <a:srgbClr val="8099D0"/>
            </a:solidFill>
            <a:prstDash val="solid"/>
          </a:ln>
        </p:spPr>
      </p:sp>
      <p:sp>
        <p:nvSpPr>
          <p:cNvPr id="25" name="box text polar loop"/>
          <p:cNvSpPr txBox="1"/>
          <p:nvPr/>
        </p:nvSpPr>
        <p:spPr>
          <a:xfrm>
            <a:off x="9006840" y="1865376"/>
            <a:ext cx="777240" cy="475488"/>
          </a:xfrm>
          <a:prstGeom prst="rect">
            <a:avLst/>
          </a:prstGeom>
          <a:noFill/>
          <a:ln/>
        </p:spPr>
        <p:txBody>
          <a:bodyPr wrap="square" lIns="381" tIns="381" rIns="381" bIns="381" rtlCol="0" anchor="ctr"/>
          <a:lstStyle/>
          <a:p>
            <a:pPr algn="ctr" indent="0" marL="0">
              <a:buNone/>
            </a:pPr>
            <a:r>
              <a:rPr lang="en-US" sz="1100" dirty="0">
                <a:solidFill>
                  <a:srgbClr val="FFFFFF"/>
                </a:solidFill>
                <a:latin typeface="Calibri" pitchFamily="34" charset="0"/>
                <a:ea typeface="Calibri" pitchFamily="34" charset="-122"/>
                <a:cs typeface="Calibri" pitchFamily="34" charset="-120"/>
              </a:rPr>
              <a:t>polar loop</a:t>
            </a:r>
            <a:endParaRPr lang="en-US" sz="1100" dirty="0"/>
          </a:p>
        </p:txBody>
      </p:sp>
      <p:sp>
        <p:nvSpPr>
          <p:cNvPr id="26" name="wire"/>
          <p:cNvSpPr/>
          <p:nvPr/>
        </p:nvSpPr>
        <p:spPr>
          <a:xfrm>
            <a:off x="9784080" y="2103120"/>
            <a:ext cx="137160" cy="0"/>
          </a:xfrm>
          <a:prstGeom prst="line">
            <a:avLst/>
          </a:prstGeom>
          <a:noFill/>
          <a:ln w="15875">
            <a:solidFill>
              <a:srgbClr val="B3C2E3"/>
            </a:solidFill>
            <a:prstDash val="solid"/>
            <a:tailEnd type="triangle"/>
          </a:ln>
        </p:spPr>
      </p:sp>
      <p:sp>
        <p:nvSpPr>
          <p:cNvPr id="27" name="box klystron"/>
          <p:cNvSpPr/>
          <p:nvPr/>
        </p:nvSpPr>
        <p:spPr>
          <a:xfrm>
            <a:off x="9921240" y="1865376"/>
            <a:ext cx="731520" cy="475488"/>
          </a:xfrm>
          <a:prstGeom prst="roundRect">
            <a:avLst>
              <a:gd name="adj" fmla="val 9615"/>
            </a:avLst>
          </a:prstGeom>
          <a:solidFill>
            <a:srgbClr val="001233"/>
          </a:solidFill>
          <a:ln w="12700">
            <a:solidFill>
              <a:srgbClr val="8099D0"/>
            </a:solidFill>
            <a:prstDash val="solid"/>
          </a:ln>
        </p:spPr>
      </p:sp>
      <p:sp>
        <p:nvSpPr>
          <p:cNvPr id="28" name="box text klystron"/>
          <p:cNvSpPr txBox="1"/>
          <p:nvPr/>
        </p:nvSpPr>
        <p:spPr>
          <a:xfrm>
            <a:off x="9921240" y="1865376"/>
            <a:ext cx="731520" cy="475488"/>
          </a:xfrm>
          <a:prstGeom prst="rect">
            <a:avLst/>
          </a:prstGeom>
          <a:noFill/>
          <a:ln/>
        </p:spPr>
        <p:txBody>
          <a:bodyPr wrap="square" lIns="381" tIns="381" rIns="381" bIns="381" rtlCol="0" anchor="ctr"/>
          <a:lstStyle/>
          <a:p>
            <a:pPr algn="ctr" indent="0" marL="0">
              <a:buNone/>
            </a:pPr>
            <a:r>
              <a:rPr lang="en-US" sz="1100" dirty="0">
                <a:solidFill>
                  <a:srgbClr val="FFFFFF"/>
                </a:solidFill>
                <a:latin typeface="Calibri" pitchFamily="34" charset="0"/>
                <a:ea typeface="Calibri" pitchFamily="34" charset="-122"/>
                <a:cs typeface="Calibri" pitchFamily="34" charset="-120"/>
              </a:rPr>
              <a:t>klystron</a:t>
            </a:r>
            <a:endParaRPr lang="en-US" sz="1100" dirty="0"/>
          </a:p>
        </p:txBody>
      </p:sp>
      <p:sp>
        <p:nvSpPr>
          <p:cNvPr id="29" name="wire"/>
          <p:cNvSpPr/>
          <p:nvPr/>
        </p:nvSpPr>
        <p:spPr>
          <a:xfrm>
            <a:off x="10652760" y="2103120"/>
            <a:ext cx="137160" cy="0"/>
          </a:xfrm>
          <a:prstGeom prst="line">
            <a:avLst/>
          </a:prstGeom>
          <a:noFill/>
          <a:ln w="15875">
            <a:solidFill>
              <a:srgbClr val="B3C2E3"/>
            </a:solidFill>
            <a:prstDash val="solid"/>
            <a:tailEnd type="triangle"/>
          </a:ln>
        </p:spPr>
      </p:sp>
      <p:sp>
        <p:nvSpPr>
          <p:cNvPr id="30" name="box cavity"/>
          <p:cNvSpPr/>
          <p:nvPr/>
        </p:nvSpPr>
        <p:spPr>
          <a:xfrm>
            <a:off x="10789920" y="1865376"/>
            <a:ext cx="731520" cy="475488"/>
          </a:xfrm>
          <a:prstGeom prst="roundRect">
            <a:avLst>
              <a:gd name="adj" fmla="val 9615"/>
            </a:avLst>
          </a:prstGeom>
          <a:solidFill>
            <a:srgbClr val="001233"/>
          </a:solidFill>
          <a:ln w="12700">
            <a:solidFill>
              <a:srgbClr val="8099D0"/>
            </a:solidFill>
            <a:prstDash val="solid"/>
          </a:ln>
        </p:spPr>
      </p:sp>
      <p:sp>
        <p:nvSpPr>
          <p:cNvPr id="31" name="box text cavity"/>
          <p:cNvSpPr txBox="1"/>
          <p:nvPr/>
        </p:nvSpPr>
        <p:spPr>
          <a:xfrm>
            <a:off x="10789920" y="1865376"/>
            <a:ext cx="731520" cy="475488"/>
          </a:xfrm>
          <a:prstGeom prst="rect">
            <a:avLst/>
          </a:prstGeom>
          <a:noFill/>
          <a:ln/>
        </p:spPr>
        <p:txBody>
          <a:bodyPr wrap="square" lIns="381" tIns="381" rIns="381" bIns="381" rtlCol="0" anchor="ctr"/>
          <a:lstStyle/>
          <a:p>
            <a:pPr algn="ctr" indent="0" marL="0">
              <a:buNone/>
            </a:pPr>
            <a:r>
              <a:rPr lang="en-US" sz="1100" dirty="0">
                <a:solidFill>
                  <a:srgbClr val="FFFFFF"/>
                </a:solidFill>
                <a:latin typeface="Calibri" pitchFamily="34" charset="0"/>
                <a:ea typeface="Calibri" pitchFamily="34" charset="-122"/>
                <a:cs typeface="Calibri" pitchFamily="34" charset="-120"/>
              </a:rPr>
              <a:t>cavity</a:t>
            </a:r>
            <a:endParaRPr lang="en-US" sz="1100" dirty="0"/>
          </a:p>
        </p:txBody>
      </p:sp>
      <p:sp>
        <p:nvSpPr>
          <p:cNvPr id="32" name="label beam"/>
          <p:cNvSpPr txBox="1"/>
          <p:nvPr/>
        </p:nvSpPr>
        <p:spPr>
          <a:xfrm>
            <a:off x="10789920" y="1481328"/>
            <a:ext cx="731520" cy="228600"/>
          </a:xfrm>
          <a:prstGeom prst="rect">
            <a:avLst/>
          </a:prstGeom>
          <a:noFill/>
          <a:ln/>
        </p:spPr>
        <p:txBody>
          <a:bodyPr wrap="square" lIns="0" tIns="0" rIns="0" bIns="0" rtlCol="0" anchor="ctr"/>
          <a:lstStyle/>
          <a:p>
            <a:pPr algn="ctr" indent="0" marL="0">
              <a:buNone/>
            </a:pPr>
            <a:r>
              <a:rPr lang="en-US" sz="1100" dirty="0">
                <a:solidFill>
                  <a:srgbClr val="F2B53A"/>
                </a:solidFill>
                <a:latin typeface="Calibri" pitchFamily="34" charset="0"/>
                <a:ea typeface="Calibri" pitchFamily="34" charset="-122"/>
                <a:cs typeface="Calibri" pitchFamily="34" charset="-120"/>
              </a:rPr>
              <a:t>beam</a:t>
            </a:r>
            <a:endParaRPr lang="en-US" sz="1100" dirty="0"/>
          </a:p>
        </p:txBody>
      </p:sp>
      <p:sp>
        <p:nvSpPr>
          <p:cNvPr id="33" name="wire"/>
          <p:cNvSpPr/>
          <p:nvPr/>
        </p:nvSpPr>
        <p:spPr>
          <a:xfrm>
            <a:off x="11155680" y="1700784"/>
            <a:ext cx="0" cy="164592"/>
          </a:xfrm>
          <a:prstGeom prst="line">
            <a:avLst/>
          </a:prstGeom>
          <a:noFill/>
          <a:ln w="15875">
            <a:solidFill>
              <a:srgbClr val="F2B53A"/>
            </a:solidFill>
            <a:prstDash val="dash"/>
            <a:tailEnd type="triangle"/>
          </a:ln>
        </p:spPr>
      </p:sp>
      <p:sp>
        <p:nvSpPr>
          <p:cNvPr id="34" name="wire"/>
          <p:cNvSpPr/>
          <p:nvPr/>
        </p:nvSpPr>
        <p:spPr>
          <a:xfrm>
            <a:off x="11155680" y="2340864"/>
            <a:ext cx="0" cy="219456"/>
          </a:xfrm>
          <a:prstGeom prst="line">
            <a:avLst/>
          </a:prstGeom>
          <a:noFill/>
          <a:ln w="15875">
            <a:solidFill>
              <a:srgbClr val="B3C2E3"/>
            </a:solidFill>
            <a:prstDash val="solid"/>
          </a:ln>
        </p:spPr>
      </p:sp>
      <p:sp>
        <p:nvSpPr>
          <p:cNvPr id="35" name="wire"/>
          <p:cNvSpPr/>
          <p:nvPr/>
        </p:nvSpPr>
        <p:spPr>
          <a:xfrm flipH="1">
            <a:off x="7150608" y="2560320"/>
            <a:ext cx="4005072" cy="0"/>
          </a:xfrm>
          <a:prstGeom prst="line">
            <a:avLst/>
          </a:prstGeom>
          <a:noFill/>
          <a:ln w="15875">
            <a:solidFill>
              <a:srgbClr val="B3C2E3"/>
            </a:solidFill>
            <a:prstDash val="solid"/>
          </a:ln>
        </p:spPr>
      </p:sp>
      <p:sp>
        <p:nvSpPr>
          <p:cNvPr id="36" name="wire"/>
          <p:cNvSpPr/>
          <p:nvPr/>
        </p:nvSpPr>
        <p:spPr>
          <a:xfrm flipV="1">
            <a:off x="7150608" y="2240280"/>
            <a:ext cx="0" cy="320040"/>
          </a:xfrm>
          <a:prstGeom prst="line">
            <a:avLst/>
          </a:prstGeom>
          <a:noFill/>
          <a:ln w="15875">
            <a:solidFill>
              <a:srgbClr val="B3C2E3"/>
            </a:solidFill>
            <a:prstDash val="solid"/>
            <a:tailEnd type="triangle"/>
          </a:ln>
        </p:spPr>
      </p:sp>
      <p:sp>
        <p:nvSpPr>
          <p:cNvPr id="37" name="label antenna y"/>
          <p:cNvSpPr txBox="1"/>
          <p:nvPr/>
        </p:nvSpPr>
        <p:spPr>
          <a:xfrm>
            <a:off x="9418320" y="2578608"/>
            <a:ext cx="1280160" cy="228600"/>
          </a:xfrm>
          <a:prstGeom prst="rect">
            <a:avLst/>
          </a:prstGeom>
          <a:noFill/>
          <a:ln/>
        </p:spPr>
        <p:txBody>
          <a:bodyPr wrap="square" lIns="0" tIns="0" rIns="0" bIns="0" rtlCol="0" anchor="ctr"/>
          <a:lstStyle/>
          <a:p>
            <a:pPr algn="l" indent="0" marL="0">
              <a:buNone/>
            </a:pPr>
            <a:r>
              <a:rPr lang="en-US" sz="1100" dirty="0">
                <a:solidFill>
                  <a:srgbClr val="B3C2E3"/>
                </a:solidFill>
                <a:latin typeface="Calibri" pitchFamily="34" charset="0"/>
                <a:ea typeface="Calibri" pitchFamily="34" charset="-122"/>
                <a:cs typeface="Calibri" pitchFamily="34" charset="-120"/>
              </a:rPr>
              <a:t>antenna y</a:t>
            </a:r>
            <a:endParaRPr lang="en-US" sz="1100" dirty="0"/>
          </a:p>
        </p:txBody>
      </p:sp>
      <p:sp>
        <p:nvSpPr>
          <p:cNvPr id="38" name="wire"/>
          <p:cNvSpPr/>
          <p:nvPr/>
        </p:nvSpPr>
        <p:spPr>
          <a:xfrm>
            <a:off x="7315200" y="2560320"/>
            <a:ext cx="0" cy="292608"/>
          </a:xfrm>
          <a:prstGeom prst="line">
            <a:avLst/>
          </a:prstGeom>
          <a:noFill/>
          <a:ln w="15875">
            <a:solidFill>
              <a:srgbClr val="F2B53A"/>
            </a:solidFill>
            <a:prstDash val="solid"/>
            <a:tailEnd type="triangle"/>
          </a:ln>
        </p:spPr>
      </p:sp>
      <p:sp>
        <p:nvSpPr>
          <p:cNvPr id="39" name="box error buffer eₖ[n]"/>
          <p:cNvSpPr/>
          <p:nvPr/>
        </p:nvSpPr>
        <p:spPr>
          <a:xfrm>
            <a:off x="6739128" y="2852928"/>
            <a:ext cx="1152144" cy="384048"/>
          </a:xfrm>
          <a:prstGeom prst="roundRect">
            <a:avLst>
              <a:gd name="adj" fmla="val 11905"/>
            </a:avLst>
          </a:prstGeom>
          <a:solidFill>
            <a:srgbClr val="0A2459"/>
          </a:solidFill>
          <a:ln w="12700">
            <a:solidFill>
              <a:srgbClr val="F2B53A"/>
            </a:solidFill>
            <a:prstDash val="solid"/>
          </a:ln>
        </p:spPr>
      </p:sp>
      <p:sp>
        <p:nvSpPr>
          <p:cNvPr id="40" name="box text error buffer eₖ[n]"/>
          <p:cNvSpPr txBox="1"/>
          <p:nvPr/>
        </p:nvSpPr>
        <p:spPr>
          <a:xfrm>
            <a:off x="6739128" y="2852928"/>
            <a:ext cx="1152144" cy="384048"/>
          </a:xfrm>
          <a:prstGeom prst="rect">
            <a:avLst/>
          </a:prstGeom>
          <a:noFill/>
          <a:ln/>
        </p:spPr>
        <p:txBody>
          <a:bodyPr wrap="square" lIns="381" tIns="381" rIns="381" bIns="381" rtlCol="0" anchor="ctr"/>
          <a:lstStyle/>
          <a:p>
            <a:pPr algn="ctr" indent="0" marL="0">
              <a:buNone/>
            </a:pPr>
            <a:r>
              <a:rPr lang="en-US" sz="1100" dirty="0">
                <a:solidFill>
                  <a:srgbClr val="FFFFFF"/>
                </a:solidFill>
                <a:latin typeface="Calibri" pitchFamily="34" charset="0"/>
                <a:ea typeface="Calibri" pitchFamily="34" charset="-122"/>
                <a:cs typeface="Calibri" pitchFamily="34" charset="-120"/>
              </a:rPr>
              <a:t>error buffer eₖ[n]</a:t>
            </a:r>
            <a:endParaRPr lang="en-US" sz="1100" dirty="0"/>
          </a:p>
        </p:txBody>
      </p:sp>
      <p:sp>
        <p:nvSpPr>
          <p:cNvPr id="41" name="step 1"/>
          <p:cNvSpPr/>
          <p:nvPr/>
        </p:nvSpPr>
        <p:spPr>
          <a:xfrm>
            <a:off x="7927848" y="2926080"/>
            <a:ext cx="237744" cy="237744"/>
          </a:xfrm>
          <a:prstGeom prst="ellipse">
            <a:avLst/>
          </a:prstGeom>
          <a:solidFill>
            <a:srgbClr val="F2B53A"/>
          </a:solidFill>
          <a:ln/>
        </p:spPr>
      </p:sp>
      <p:sp>
        <p:nvSpPr>
          <p:cNvPr id="42" name="step no 1"/>
          <p:cNvSpPr txBox="1"/>
          <p:nvPr/>
        </p:nvSpPr>
        <p:spPr>
          <a:xfrm>
            <a:off x="7927848" y="2926080"/>
            <a:ext cx="237744" cy="237744"/>
          </a:xfrm>
          <a:prstGeom prst="rect">
            <a:avLst/>
          </a:prstGeom>
          <a:noFill/>
          <a:ln/>
        </p:spPr>
        <p:txBody>
          <a:bodyPr wrap="square" lIns="0" tIns="0" rIns="0" bIns="0" rtlCol="0" anchor="ctr"/>
          <a:lstStyle/>
          <a:p>
            <a:pPr algn="ctr" indent="0" marL="0">
              <a:buNone/>
            </a:pPr>
            <a:r>
              <a:rPr lang="en-US" sz="1200" b="1" dirty="0">
                <a:solidFill>
                  <a:srgbClr val="001233"/>
                </a:solidFill>
                <a:latin typeface="Calibri" pitchFamily="34" charset="0"/>
                <a:ea typeface="Calibri" pitchFamily="34" charset="-122"/>
                <a:cs typeface="Calibri" pitchFamily="34" charset="-120"/>
              </a:rPr>
              <a:t>1</a:t>
            </a:r>
            <a:endParaRPr lang="en-US" sz="1200" dirty="0"/>
          </a:p>
        </p:txBody>
      </p:sp>
      <p:sp>
        <p:nvSpPr>
          <p:cNvPr id="43" name="label −"/>
          <p:cNvSpPr txBox="1"/>
          <p:nvPr/>
        </p:nvSpPr>
        <p:spPr>
          <a:xfrm>
            <a:off x="6903720" y="2231136"/>
            <a:ext cx="182880" cy="228600"/>
          </a:xfrm>
          <a:prstGeom prst="rect">
            <a:avLst/>
          </a:prstGeom>
          <a:noFill/>
          <a:ln/>
        </p:spPr>
        <p:txBody>
          <a:bodyPr wrap="square" lIns="0" tIns="0" rIns="0" bIns="0" rtlCol="0" anchor="ctr"/>
          <a:lstStyle/>
          <a:p>
            <a:pPr algn="l" indent="0" marL="0">
              <a:buNone/>
            </a:pPr>
            <a:r>
              <a:rPr lang="en-US" sz="1300" b="1" dirty="0">
                <a:solidFill>
                  <a:srgbClr val="B3C2E3"/>
                </a:solidFill>
                <a:latin typeface="Calibri" pitchFamily="34" charset="0"/>
                <a:ea typeface="Calibri" pitchFamily="34" charset="-122"/>
                <a:cs typeface="Calibri" pitchFamily="34" charset="-120"/>
              </a:rPr>
              <a:t>−</a:t>
            </a:r>
            <a:endParaRPr lang="en-US" sz="1300" dirty="0"/>
          </a:p>
        </p:txBody>
      </p:sp>
      <p:sp>
        <p:nvSpPr>
          <p:cNvPr id="44" name="box AFF buffer sₖ[n]"/>
          <p:cNvSpPr/>
          <p:nvPr/>
        </p:nvSpPr>
        <p:spPr>
          <a:xfrm>
            <a:off x="8439912" y="2852928"/>
            <a:ext cx="1188720" cy="384048"/>
          </a:xfrm>
          <a:prstGeom prst="roundRect">
            <a:avLst>
              <a:gd name="adj" fmla="val 11905"/>
            </a:avLst>
          </a:prstGeom>
          <a:solidFill>
            <a:srgbClr val="0A2459"/>
          </a:solidFill>
          <a:ln w="12700">
            <a:solidFill>
              <a:srgbClr val="F2B53A"/>
            </a:solidFill>
            <a:prstDash val="solid"/>
          </a:ln>
        </p:spPr>
      </p:sp>
      <p:sp>
        <p:nvSpPr>
          <p:cNvPr id="45" name="box text AFF buffer sₖ[n]"/>
          <p:cNvSpPr txBox="1"/>
          <p:nvPr/>
        </p:nvSpPr>
        <p:spPr>
          <a:xfrm>
            <a:off x="8439912" y="2852928"/>
            <a:ext cx="1188720" cy="384048"/>
          </a:xfrm>
          <a:prstGeom prst="rect">
            <a:avLst/>
          </a:prstGeom>
          <a:noFill/>
          <a:ln/>
        </p:spPr>
        <p:txBody>
          <a:bodyPr wrap="square" lIns="381" tIns="381" rIns="381" bIns="381" rtlCol="0" anchor="ctr"/>
          <a:lstStyle/>
          <a:p>
            <a:pPr algn="ctr" indent="0" marL="0">
              <a:buNone/>
            </a:pPr>
            <a:r>
              <a:rPr lang="en-US" sz="1100" dirty="0">
                <a:solidFill>
                  <a:srgbClr val="FFFFFF"/>
                </a:solidFill>
                <a:latin typeface="Calibri" pitchFamily="34" charset="0"/>
                <a:ea typeface="Calibri" pitchFamily="34" charset="-122"/>
                <a:cs typeface="Calibri" pitchFamily="34" charset="-120"/>
              </a:rPr>
              <a:t>AFF buffer sₖ[n]</a:t>
            </a:r>
            <a:endParaRPr lang="en-US" sz="1100" dirty="0"/>
          </a:p>
        </p:txBody>
      </p:sp>
      <p:sp>
        <p:nvSpPr>
          <p:cNvPr id="46" name="step 4"/>
          <p:cNvSpPr/>
          <p:nvPr/>
        </p:nvSpPr>
        <p:spPr>
          <a:xfrm>
            <a:off x="9674352" y="2926080"/>
            <a:ext cx="237744" cy="237744"/>
          </a:xfrm>
          <a:prstGeom prst="ellipse">
            <a:avLst/>
          </a:prstGeom>
          <a:solidFill>
            <a:srgbClr val="F2B53A"/>
          </a:solidFill>
          <a:ln/>
        </p:spPr>
      </p:sp>
      <p:sp>
        <p:nvSpPr>
          <p:cNvPr id="47" name="step no 4"/>
          <p:cNvSpPr txBox="1"/>
          <p:nvPr/>
        </p:nvSpPr>
        <p:spPr>
          <a:xfrm>
            <a:off x="9674352" y="2926080"/>
            <a:ext cx="237744" cy="237744"/>
          </a:xfrm>
          <a:prstGeom prst="rect">
            <a:avLst/>
          </a:prstGeom>
          <a:noFill/>
          <a:ln/>
        </p:spPr>
        <p:txBody>
          <a:bodyPr wrap="square" lIns="0" tIns="0" rIns="0" bIns="0" rtlCol="0" anchor="ctr"/>
          <a:lstStyle/>
          <a:p>
            <a:pPr algn="ctr" indent="0" marL="0">
              <a:buNone/>
            </a:pPr>
            <a:r>
              <a:rPr lang="en-US" sz="1200" b="1" dirty="0">
                <a:solidFill>
                  <a:srgbClr val="001233"/>
                </a:solidFill>
                <a:latin typeface="Calibri" pitchFamily="34" charset="0"/>
                <a:ea typeface="Calibri" pitchFamily="34" charset="-122"/>
                <a:cs typeface="Calibri" pitchFamily="34" charset="-120"/>
              </a:rPr>
              <a:t>4</a:t>
            </a:r>
            <a:endParaRPr lang="en-US" sz="1200" dirty="0"/>
          </a:p>
        </p:txBody>
      </p:sp>
      <p:sp>
        <p:nvSpPr>
          <p:cNvPr id="48" name="wire"/>
          <p:cNvSpPr/>
          <p:nvPr/>
        </p:nvSpPr>
        <p:spPr>
          <a:xfrm flipV="1">
            <a:off x="8714232" y="2240280"/>
            <a:ext cx="0" cy="612648"/>
          </a:xfrm>
          <a:prstGeom prst="line">
            <a:avLst/>
          </a:prstGeom>
          <a:noFill/>
          <a:ln w="15875">
            <a:solidFill>
              <a:srgbClr val="F2B53A"/>
            </a:solidFill>
            <a:prstDash val="solid"/>
            <a:tailEnd type="triangle"/>
          </a:ln>
        </p:spPr>
      </p:sp>
      <p:sp>
        <p:nvSpPr>
          <p:cNvPr id="49" name="label +"/>
          <p:cNvSpPr txBox="1"/>
          <p:nvPr/>
        </p:nvSpPr>
        <p:spPr>
          <a:xfrm>
            <a:off x="8759952" y="2560320"/>
            <a:ext cx="457200" cy="228600"/>
          </a:xfrm>
          <a:prstGeom prst="rect">
            <a:avLst/>
          </a:prstGeom>
          <a:noFill/>
          <a:ln/>
        </p:spPr>
        <p:txBody>
          <a:bodyPr wrap="square" lIns="0" tIns="0" rIns="0" bIns="0" rtlCol="0" anchor="ctr"/>
          <a:lstStyle/>
          <a:p>
            <a:pPr algn="l" indent="0" marL="0">
              <a:buNone/>
            </a:pPr>
            <a:r>
              <a:rPr lang="en-US" sz="1300" b="1" dirty="0">
                <a:solidFill>
                  <a:srgbClr val="F2B53A"/>
                </a:solidFill>
                <a:latin typeface="Calibri" pitchFamily="34" charset="0"/>
                <a:ea typeface="Calibri" pitchFamily="34" charset="-122"/>
                <a:cs typeface="Calibri" pitchFamily="34" charset="-120"/>
              </a:rPr>
              <a:t>+</a:t>
            </a:r>
            <a:endParaRPr lang="en-US" sz="1300" dirty="0"/>
          </a:p>
        </p:txBody>
      </p:sp>
      <p:sp>
        <p:nvSpPr>
          <p:cNvPr id="50" name="frame Front-end software · between pulses (1.2 s)"/>
          <p:cNvSpPr/>
          <p:nvPr/>
        </p:nvSpPr>
        <p:spPr>
          <a:xfrm>
            <a:off x="6629400" y="3520440"/>
            <a:ext cx="5010912" cy="2103120"/>
          </a:xfrm>
          <a:prstGeom prst="roundRect">
            <a:avLst>
              <a:gd name="adj" fmla="val 2609"/>
            </a:avLst>
          </a:prstGeom>
          <a:solidFill>
            <a:srgbClr val="001233">
              <a:alpha val="0"/>
            </a:srgbClr>
          </a:solidFill>
          <a:ln w="12700">
            <a:solidFill>
              <a:srgbClr val="4D70BC"/>
            </a:solidFill>
            <a:prstDash val="dash"/>
          </a:ln>
        </p:spPr>
      </p:sp>
      <p:sp>
        <p:nvSpPr>
          <p:cNvPr id="51" name="label Front-end software · between pulses (1.2 s)"/>
          <p:cNvSpPr txBox="1"/>
          <p:nvPr/>
        </p:nvSpPr>
        <p:spPr>
          <a:xfrm>
            <a:off x="6739128" y="5349240"/>
            <a:ext cx="4828032" cy="228600"/>
          </a:xfrm>
          <a:prstGeom prst="rect">
            <a:avLst/>
          </a:prstGeom>
          <a:noFill/>
          <a:ln/>
        </p:spPr>
        <p:txBody>
          <a:bodyPr wrap="square" lIns="0" tIns="0" rIns="0" bIns="0" rtlCol="0" anchor="ctr"/>
          <a:lstStyle/>
          <a:p>
            <a:pPr algn="l" indent="0" marL="0">
              <a:buNone/>
            </a:pPr>
            <a:r>
              <a:rPr lang="en-US" sz="1100" b="1" dirty="0">
                <a:solidFill>
                  <a:srgbClr val="8099D0"/>
                </a:solidFill>
                <a:latin typeface="Calibri" pitchFamily="34" charset="0"/>
                <a:ea typeface="Calibri" pitchFamily="34" charset="-122"/>
                <a:cs typeface="Calibri" pitchFamily="34" charset="-120"/>
              </a:rPr>
              <a:t>Front-end software · between pulses (1.2 s)</a:t>
            </a:r>
            <a:endParaRPr lang="en-US" sz="1100" dirty="0"/>
          </a:p>
        </p:txBody>
      </p:sp>
      <p:sp>
        <p:nvSpPr>
          <p:cNvPr id="52" name="wire"/>
          <p:cNvSpPr/>
          <p:nvPr/>
        </p:nvSpPr>
        <p:spPr>
          <a:xfrm>
            <a:off x="7315200" y="3236976"/>
            <a:ext cx="0" cy="694944"/>
          </a:xfrm>
          <a:prstGeom prst="line">
            <a:avLst/>
          </a:prstGeom>
          <a:noFill/>
          <a:ln w="15875">
            <a:solidFill>
              <a:srgbClr val="F2B53A"/>
            </a:solidFill>
            <a:prstDash val="solid"/>
            <a:tailEnd type="triangle"/>
          </a:ln>
        </p:spPr>
      </p:sp>
      <p:sp>
        <p:nvSpPr>
          <p:cNvPr id="53" name="box learning gates"/>
          <p:cNvSpPr/>
          <p:nvPr/>
        </p:nvSpPr>
        <p:spPr>
          <a:xfrm>
            <a:off x="6812280" y="3931920"/>
            <a:ext cx="1005840" cy="457200"/>
          </a:xfrm>
          <a:prstGeom prst="roundRect">
            <a:avLst>
              <a:gd name="adj" fmla="val 10000"/>
            </a:avLst>
          </a:prstGeom>
          <a:solidFill>
            <a:srgbClr val="0A2459"/>
          </a:solidFill>
          <a:ln w="12700">
            <a:solidFill>
              <a:srgbClr val="8099D0"/>
            </a:solidFill>
            <a:prstDash val="solid"/>
          </a:ln>
        </p:spPr>
      </p:sp>
      <p:sp>
        <p:nvSpPr>
          <p:cNvPr id="54" name="box text learning gates"/>
          <p:cNvSpPr txBox="1"/>
          <p:nvPr/>
        </p:nvSpPr>
        <p:spPr>
          <a:xfrm>
            <a:off x="6812280" y="3931920"/>
            <a:ext cx="1005840" cy="457200"/>
          </a:xfrm>
          <a:prstGeom prst="rect">
            <a:avLst/>
          </a:prstGeom>
          <a:noFill/>
          <a:ln/>
        </p:spPr>
        <p:txBody>
          <a:bodyPr wrap="square" lIns="381" tIns="381" rIns="381" bIns="381" rtlCol="0" anchor="ctr"/>
          <a:lstStyle/>
          <a:p>
            <a:pPr algn="ctr" indent="0" marL="0">
              <a:buNone/>
            </a:pPr>
            <a:r>
              <a:rPr lang="en-US" sz="1100" dirty="0">
                <a:solidFill>
                  <a:srgbClr val="FFFFFF"/>
                </a:solidFill>
                <a:latin typeface="Calibri" pitchFamily="34" charset="0"/>
                <a:ea typeface="Calibri" pitchFamily="34" charset="-122"/>
                <a:cs typeface="Calibri" pitchFamily="34" charset="-120"/>
              </a:rPr>
              <a:t>learning gates</a:t>
            </a:r>
            <a:endParaRPr lang="en-US" sz="1100" dirty="0"/>
          </a:p>
        </p:txBody>
      </p:sp>
      <p:sp>
        <p:nvSpPr>
          <p:cNvPr id="55" name="wire"/>
          <p:cNvSpPr/>
          <p:nvPr/>
        </p:nvSpPr>
        <p:spPr>
          <a:xfrm>
            <a:off x="7818120" y="4160520"/>
            <a:ext cx="137160" cy="0"/>
          </a:xfrm>
          <a:prstGeom prst="line">
            <a:avLst/>
          </a:prstGeom>
          <a:noFill/>
          <a:ln w="15875">
            <a:solidFill>
              <a:srgbClr val="B3C2E3"/>
            </a:solidFill>
            <a:prstDash val="solid"/>
            <a:tailEnd type="triangle"/>
          </a:ln>
        </p:spPr>
      </p:sp>
      <p:sp>
        <p:nvSpPr>
          <p:cNvPr id="56" name="box filter b, L → εₖ"/>
          <p:cNvSpPr/>
          <p:nvPr/>
        </p:nvSpPr>
        <p:spPr>
          <a:xfrm>
            <a:off x="7955280" y="3931920"/>
            <a:ext cx="1051560" cy="457200"/>
          </a:xfrm>
          <a:prstGeom prst="roundRect">
            <a:avLst>
              <a:gd name="adj" fmla="val 10000"/>
            </a:avLst>
          </a:prstGeom>
          <a:solidFill>
            <a:srgbClr val="0A2459"/>
          </a:solidFill>
          <a:ln w="12700">
            <a:solidFill>
              <a:srgbClr val="8099D0"/>
            </a:solidFill>
            <a:prstDash val="solid"/>
          </a:ln>
        </p:spPr>
      </p:sp>
      <p:sp>
        <p:nvSpPr>
          <p:cNvPr id="57" name="box text filter b, L → εₖ"/>
          <p:cNvSpPr txBox="1"/>
          <p:nvPr/>
        </p:nvSpPr>
        <p:spPr>
          <a:xfrm>
            <a:off x="7955280" y="3931920"/>
            <a:ext cx="1051560" cy="457200"/>
          </a:xfrm>
          <a:prstGeom prst="rect">
            <a:avLst/>
          </a:prstGeom>
          <a:noFill/>
          <a:ln/>
        </p:spPr>
        <p:txBody>
          <a:bodyPr wrap="square" lIns="381" tIns="381" rIns="381" bIns="381" rtlCol="0" anchor="ctr"/>
          <a:lstStyle/>
          <a:p>
            <a:pPr algn="ctr" indent="0" marL="0">
              <a:buNone/>
            </a:pPr>
            <a:r>
              <a:rPr lang="en-US" sz="1100" dirty="0">
                <a:solidFill>
                  <a:srgbClr val="FFFFFF"/>
                </a:solidFill>
                <a:latin typeface="Calibri" pitchFamily="34" charset="0"/>
                <a:ea typeface="Calibri" pitchFamily="34" charset="-122"/>
                <a:cs typeface="Calibri" pitchFamily="34" charset="-120"/>
              </a:rPr>
              <a:t>filter b, L → εₖ</a:t>
            </a:r>
            <a:endParaRPr lang="en-US" sz="1100" dirty="0"/>
          </a:p>
        </p:txBody>
      </p:sp>
      <p:sp>
        <p:nvSpPr>
          <p:cNvPr id="58" name="step 2"/>
          <p:cNvSpPr/>
          <p:nvPr/>
        </p:nvSpPr>
        <p:spPr>
          <a:xfrm>
            <a:off x="8366760" y="4434840"/>
            <a:ext cx="237744" cy="237744"/>
          </a:xfrm>
          <a:prstGeom prst="ellipse">
            <a:avLst/>
          </a:prstGeom>
          <a:solidFill>
            <a:srgbClr val="F2B53A"/>
          </a:solidFill>
          <a:ln/>
        </p:spPr>
      </p:sp>
      <p:sp>
        <p:nvSpPr>
          <p:cNvPr id="59" name="step no 2"/>
          <p:cNvSpPr txBox="1"/>
          <p:nvPr/>
        </p:nvSpPr>
        <p:spPr>
          <a:xfrm>
            <a:off x="8366760" y="4434840"/>
            <a:ext cx="237744" cy="237744"/>
          </a:xfrm>
          <a:prstGeom prst="rect">
            <a:avLst/>
          </a:prstGeom>
          <a:noFill/>
          <a:ln/>
        </p:spPr>
        <p:txBody>
          <a:bodyPr wrap="square" lIns="0" tIns="0" rIns="0" bIns="0" rtlCol="0" anchor="ctr"/>
          <a:lstStyle/>
          <a:p>
            <a:pPr algn="ctr" indent="0" marL="0">
              <a:buNone/>
            </a:pPr>
            <a:r>
              <a:rPr lang="en-US" sz="1200" b="1" dirty="0">
                <a:solidFill>
                  <a:srgbClr val="001233"/>
                </a:solidFill>
                <a:latin typeface="Calibri" pitchFamily="34" charset="0"/>
                <a:ea typeface="Calibri" pitchFamily="34" charset="-122"/>
                <a:cs typeface="Calibri" pitchFamily="34" charset="-120"/>
              </a:rPr>
              <a:t>2</a:t>
            </a:r>
            <a:endParaRPr lang="en-US" sz="1200" dirty="0"/>
          </a:p>
        </p:txBody>
      </p:sp>
      <p:sp>
        <p:nvSpPr>
          <p:cNvPr id="60" name="wire"/>
          <p:cNvSpPr/>
          <p:nvPr/>
        </p:nvSpPr>
        <p:spPr>
          <a:xfrm>
            <a:off x="9006840" y="4160520"/>
            <a:ext cx="137160" cy="0"/>
          </a:xfrm>
          <a:prstGeom prst="line">
            <a:avLst/>
          </a:prstGeom>
          <a:noFill/>
          <a:ln w="15875">
            <a:solidFill>
              <a:srgbClr val="B3C2E3"/>
            </a:solidFill>
            <a:prstDash val="solid"/>
            <a:tailEnd type="triangle"/>
          </a:ln>
        </p:spPr>
      </p:sp>
      <p:sp>
        <p:nvSpPr>
          <p:cNvPr id="61" name="box sₖ₊₁ = βsₖ + (1−β)Gεₖ"/>
          <p:cNvSpPr/>
          <p:nvPr/>
        </p:nvSpPr>
        <p:spPr>
          <a:xfrm>
            <a:off x="9144000" y="3931920"/>
            <a:ext cx="1143000" cy="457200"/>
          </a:xfrm>
          <a:prstGeom prst="roundRect">
            <a:avLst>
              <a:gd name="adj" fmla="val 10000"/>
            </a:avLst>
          </a:prstGeom>
          <a:solidFill>
            <a:srgbClr val="0A2459"/>
          </a:solidFill>
          <a:ln w="12700">
            <a:solidFill>
              <a:srgbClr val="8099D0"/>
            </a:solidFill>
            <a:prstDash val="solid"/>
          </a:ln>
        </p:spPr>
      </p:sp>
      <p:sp>
        <p:nvSpPr>
          <p:cNvPr id="62" name="box text sₖ₊₁ = βsₖ + (1−β)Gεₖ"/>
          <p:cNvSpPr txBox="1"/>
          <p:nvPr/>
        </p:nvSpPr>
        <p:spPr>
          <a:xfrm>
            <a:off x="9144000" y="3931920"/>
            <a:ext cx="1143000" cy="457200"/>
          </a:xfrm>
          <a:prstGeom prst="rect">
            <a:avLst/>
          </a:prstGeom>
          <a:noFill/>
          <a:ln/>
        </p:spPr>
        <p:txBody>
          <a:bodyPr wrap="square" lIns="381" tIns="381" rIns="381" bIns="381"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sₖ₊₁ = βsₖ + (1−β)Gεₖ</a:t>
            </a:r>
            <a:endParaRPr lang="en-US" sz="1000" dirty="0"/>
          </a:p>
        </p:txBody>
      </p:sp>
      <p:sp>
        <p:nvSpPr>
          <p:cNvPr id="63" name="step 3"/>
          <p:cNvSpPr/>
          <p:nvPr/>
        </p:nvSpPr>
        <p:spPr>
          <a:xfrm>
            <a:off x="9601200" y="4434840"/>
            <a:ext cx="237744" cy="237744"/>
          </a:xfrm>
          <a:prstGeom prst="ellipse">
            <a:avLst/>
          </a:prstGeom>
          <a:solidFill>
            <a:srgbClr val="F2B53A"/>
          </a:solidFill>
          <a:ln/>
        </p:spPr>
      </p:sp>
      <p:sp>
        <p:nvSpPr>
          <p:cNvPr id="64" name="step no 3"/>
          <p:cNvSpPr txBox="1"/>
          <p:nvPr/>
        </p:nvSpPr>
        <p:spPr>
          <a:xfrm>
            <a:off x="9601200" y="4434840"/>
            <a:ext cx="237744" cy="237744"/>
          </a:xfrm>
          <a:prstGeom prst="rect">
            <a:avLst/>
          </a:prstGeom>
          <a:noFill/>
          <a:ln/>
        </p:spPr>
        <p:txBody>
          <a:bodyPr wrap="square" lIns="0" tIns="0" rIns="0" bIns="0" rtlCol="0" anchor="ctr"/>
          <a:lstStyle/>
          <a:p>
            <a:pPr algn="ctr" indent="0" marL="0">
              <a:buNone/>
            </a:pPr>
            <a:r>
              <a:rPr lang="en-US" sz="1200" b="1" dirty="0">
                <a:solidFill>
                  <a:srgbClr val="001233"/>
                </a:solidFill>
                <a:latin typeface="Calibri" pitchFamily="34" charset="0"/>
                <a:ea typeface="Calibri" pitchFamily="34" charset="-122"/>
                <a:cs typeface="Calibri" pitchFamily="34" charset="-120"/>
              </a:rPr>
              <a:t>3</a:t>
            </a:r>
            <a:endParaRPr lang="en-US" sz="1200" dirty="0"/>
          </a:p>
        </p:txBody>
      </p:sp>
      <p:sp>
        <p:nvSpPr>
          <p:cNvPr id="65" name="wire"/>
          <p:cNvSpPr/>
          <p:nvPr/>
        </p:nvSpPr>
        <p:spPr>
          <a:xfrm>
            <a:off x="10287000" y="4160520"/>
            <a:ext cx="137160" cy="0"/>
          </a:xfrm>
          <a:prstGeom prst="line">
            <a:avLst/>
          </a:prstGeom>
          <a:noFill/>
          <a:ln w="15875">
            <a:solidFill>
              <a:srgbClr val="B3C2E3"/>
            </a:solidFill>
            <a:prstDash val="solid"/>
            <a:tailEnd type="triangle"/>
          </a:ln>
        </p:spPr>
      </p:sp>
      <p:sp>
        <p:nvSpPr>
          <p:cNvPr id="66" name="box sₖ₊₁ stored per user"/>
          <p:cNvSpPr/>
          <p:nvPr/>
        </p:nvSpPr>
        <p:spPr>
          <a:xfrm>
            <a:off x="10424160" y="3931920"/>
            <a:ext cx="1051560" cy="457200"/>
          </a:xfrm>
          <a:prstGeom prst="roundRect">
            <a:avLst>
              <a:gd name="adj" fmla="val 10000"/>
            </a:avLst>
          </a:prstGeom>
          <a:solidFill>
            <a:srgbClr val="0A2459"/>
          </a:solidFill>
          <a:ln w="12700">
            <a:solidFill>
              <a:srgbClr val="F2B53A"/>
            </a:solidFill>
            <a:prstDash val="solid"/>
          </a:ln>
        </p:spPr>
      </p:sp>
      <p:sp>
        <p:nvSpPr>
          <p:cNvPr id="67" name="box text sₖ₊₁ stored per user"/>
          <p:cNvSpPr txBox="1"/>
          <p:nvPr/>
        </p:nvSpPr>
        <p:spPr>
          <a:xfrm>
            <a:off x="10424160" y="3931920"/>
            <a:ext cx="1051560" cy="457200"/>
          </a:xfrm>
          <a:prstGeom prst="rect">
            <a:avLst/>
          </a:prstGeom>
          <a:noFill/>
          <a:ln/>
        </p:spPr>
        <p:txBody>
          <a:bodyPr wrap="square" lIns="381" tIns="381" rIns="381" bIns="381" rtlCol="0" anchor="ctr"/>
          <a:lstStyle/>
          <a:p>
            <a:pPr algn="ctr" indent="0" marL="0">
              <a:buNone/>
            </a:pPr>
            <a:r>
              <a:rPr lang="en-US" sz="1100" dirty="0">
                <a:solidFill>
                  <a:srgbClr val="FFFFFF"/>
                </a:solidFill>
                <a:latin typeface="Calibri" pitchFamily="34" charset="0"/>
                <a:ea typeface="Calibri" pitchFamily="34" charset="-122"/>
                <a:cs typeface="Calibri" pitchFamily="34" charset="-120"/>
              </a:rPr>
              <a:t>sₖ₊₁ stored per user</a:t>
            </a:r>
            <a:endParaRPr lang="en-US" sz="1100" dirty="0"/>
          </a:p>
        </p:txBody>
      </p:sp>
      <p:sp>
        <p:nvSpPr>
          <p:cNvPr id="68" name="wire"/>
          <p:cNvSpPr/>
          <p:nvPr/>
        </p:nvSpPr>
        <p:spPr>
          <a:xfrm flipV="1">
            <a:off x="10945368" y="3447288"/>
            <a:ext cx="0" cy="484632"/>
          </a:xfrm>
          <a:prstGeom prst="line">
            <a:avLst/>
          </a:prstGeom>
          <a:noFill/>
          <a:ln w="15875">
            <a:solidFill>
              <a:srgbClr val="F2B53A"/>
            </a:solidFill>
            <a:prstDash val="solid"/>
          </a:ln>
        </p:spPr>
      </p:sp>
      <p:sp>
        <p:nvSpPr>
          <p:cNvPr id="69" name="wire"/>
          <p:cNvSpPr/>
          <p:nvPr/>
        </p:nvSpPr>
        <p:spPr>
          <a:xfrm flipH="1">
            <a:off x="9034272" y="3447288"/>
            <a:ext cx="1911096" cy="0"/>
          </a:xfrm>
          <a:prstGeom prst="line">
            <a:avLst/>
          </a:prstGeom>
          <a:noFill/>
          <a:ln w="15875">
            <a:solidFill>
              <a:srgbClr val="F2B53A"/>
            </a:solidFill>
            <a:prstDash val="solid"/>
          </a:ln>
        </p:spPr>
      </p:sp>
      <p:sp>
        <p:nvSpPr>
          <p:cNvPr id="70" name="wire"/>
          <p:cNvSpPr/>
          <p:nvPr/>
        </p:nvSpPr>
        <p:spPr>
          <a:xfrm flipV="1">
            <a:off x="9034272" y="3236976"/>
            <a:ext cx="0" cy="210312"/>
          </a:xfrm>
          <a:prstGeom prst="line">
            <a:avLst/>
          </a:prstGeom>
          <a:noFill/>
          <a:ln w="15875">
            <a:solidFill>
              <a:srgbClr val="F2B53A"/>
            </a:solidFill>
            <a:prstDash val="solid"/>
            <a:tailEnd type="triangle"/>
          </a:ln>
        </p:spPr>
      </p:sp>
      <p:sp>
        <p:nvSpPr>
          <p:cNvPr id="71" name="label next pulse of the same user"/>
          <p:cNvSpPr txBox="1"/>
          <p:nvPr/>
        </p:nvSpPr>
        <p:spPr>
          <a:xfrm>
            <a:off x="9235440" y="3547872"/>
            <a:ext cx="1645920" cy="228600"/>
          </a:xfrm>
          <a:prstGeom prst="rect">
            <a:avLst/>
          </a:prstGeom>
          <a:noFill/>
          <a:ln/>
        </p:spPr>
        <p:txBody>
          <a:bodyPr wrap="square" lIns="0" tIns="0" rIns="0" bIns="0" rtlCol="0" anchor="ctr"/>
          <a:lstStyle/>
          <a:p>
            <a:pPr algn="l" indent="0" marL="0">
              <a:buNone/>
            </a:pPr>
            <a:r>
              <a:rPr lang="en-US" sz="1100" i="1" dirty="0">
                <a:solidFill>
                  <a:srgbClr val="F2B53A"/>
                </a:solidFill>
                <a:latin typeface="Calibri" pitchFamily="34" charset="0"/>
                <a:ea typeface="Calibri" pitchFamily="34" charset="-122"/>
                <a:cs typeface="Calibri" pitchFamily="34" charset="-120"/>
              </a:rPr>
              <a:t>next pulse of the same user</a:t>
            </a:r>
            <a:endParaRPr lang="en-US" sz="1100" dirty="0"/>
          </a:p>
        </p:txBody>
      </p:sp>
      <p:sp>
        <p:nvSpPr>
          <p:cNvPr id="72" name="label gates: timing · SIS · pulse statistics"/>
          <p:cNvSpPr txBox="1"/>
          <p:nvPr/>
        </p:nvSpPr>
        <p:spPr>
          <a:xfrm>
            <a:off x="6812280" y="4727448"/>
            <a:ext cx="2377440" cy="228600"/>
          </a:xfrm>
          <a:prstGeom prst="rect">
            <a:avLst/>
          </a:prstGeom>
          <a:noFill/>
          <a:ln/>
        </p:spPr>
        <p:txBody>
          <a:bodyPr wrap="square" lIns="0" tIns="0" rIns="0" bIns="0" rtlCol="0" anchor="ctr"/>
          <a:lstStyle/>
          <a:p>
            <a:pPr algn="l" indent="0" marL="0">
              <a:buNone/>
            </a:pPr>
            <a:r>
              <a:rPr lang="en-US" sz="1100" dirty="0">
                <a:solidFill>
                  <a:srgbClr val="8099D0"/>
                </a:solidFill>
                <a:latin typeface="Calibri" pitchFamily="34" charset="0"/>
                <a:ea typeface="Calibri" pitchFamily="34" charset="-122"/>
                <a:cs typeface="Calibri" pitchFamily="34" charset="-120"/>
              </a:rPr>
              <a:t>gates: timing · SIS · pulse statistics</a:t>
            </a:r>
            <a:endParaRPr lang="en-US" sz="1100" dirty="0"/>
          </a:p>
        </p:txBody>
      </p:sp>
      <p:sp>
        <p:nvSpPr>
          <p:cNvPr id="73" name="label reset: validity time · settings"/>
          <p:cNvSpPr txBox="1"/>
          <p:nvPr/>
        </p:nvSpPr>
        <p:spPr>
          <a:xfrm>
            <a:off x="9372600" y="4727448"/>
            <a:ext cx="2103120" cy="228600"/>
          </a:xfrm>
          <a:prstGeom prst="rect">
            <a:avLst/>
          </a:prstGeom>
          <a:noFill/>
          <a:ln/>
        </p:spPr>
        <p:txBody>
          <a:bodyPr wrap="square" lIns="0" tIns="0" rIns="0" bIns="0" rtlCol="0" anchor="ctr"/>
          <a:lstStyle/>
          <a:p>
            <a:pPr algn="r" indent="0" marL="0">
              <a:buNone/>
            </a:pPr>
            <a:r>
              <a:rPr lang="en-US" sz="1100" dirty="0">
                <a:solidFill>
                  <a:srgbClr val="8099D0"/>
                </a:solidFill>
                <a:latin typeface="Calibri" pitchFamily="34" charset="0"/>
                <a:ea typeface="Calibri" pitchFamily="34" charset="-122"/>
                <a:cs typeface="Calibri" pitchFamily="34" charset="-120"/>
              </a:rPr>
              <a:t>reset: validity time · settings</a:t>
            </a:r>
            <a:endParaRPr lang="en-US" sz="1100" dirty="0"/>
          </a:p>
        </p:txBody>
      </p:sp>
      <p:sp>
        <p:nvSpPr>
          <p:cNvPr id="74" name="label FPGA: fast and simple, one buffer replayed · FEC: slow and smart, per user"/>
          <p:cNvSpPr txBox="1"/>
          <p:nvPr/>
        </p:nvSpPr>
        <p:spPr>
          <a:xfrm>
            <a:off x="6812280" y="5029200"/>
            <a:ext cx="4663440" cy="228600"/>
          </a:xfrm>
          <a:prstGeom prst="rect">
            <a:avLst/>
          </a:prstGeom>
          <a:noFill/>
          <a:ln/>
        </p:spPr>
        <p:txBody>
          <a:bodyPr wrap="square" lIns="0" tIns="0" rIns="0" bIns="0" rtlCol="0" anchor="ctr"/>
          <a:lstStyle/>
          <a:p>
            <a:pPr algn="l" indent="0" marL="0">
              <a:buNone/>
            </a:pPr>
            <a:r>
              <a:rPr lang="en-US" sz="1200" i="1" dirty="0">
                <a:solidFill>
                  <a:srgbClr val="B3C2E3"/>
                </a:solidFill>
                <a:latin typeface="Calibri" pitchFamily="34" charset="0"/>
                <a:ea typeface="Calibri" pitchFamily="34" charset="-122"/>
                <a:cs typeface="Calibri" pitchFamily="34" charset="-120"/>
              </a:rPr>
              <a:t>FPGA: fast and simple, one buffer replayed · FEC: slow and smart, per user</a:t>
            </a:r>
            <a:endParaRPr lang="en-US" sz="1200" dirty="0"/>
          </a:p>
        </p:txBody>
      </p:sp>
      <p:sp>
        <p:nvSpPr>
          <p:cNvPr id="25" name="Slide Number Placeholder 0"/>
          <p:cNvSpPr>
            <a:spLocks noGrp="1"/>
          </p:cNvSpPr>
          <p:nvPr>
            <p:ph type="sldNum" sz="quarter" idx="4294967295"/>
          </p:nvPr>
        </p:nvSpPr>
        <p:spPr>
          <a:xfrm>
            <a:off x="548640" y="6263640"/>
            <a:ext cx="457200" cy="320040"/>
          </a:xfrm>
          <a:prstGeom prst="rect">
            <a:avLst/>
          </a:prstGeom>
          <a:extLst>
            <a:ext uri="{C572A759-6A51-4108-AA02-DFA0A04FC94B}">
              <ma14:wrappingTextBoxFlag xmlns:ma14="http://schemas.microsoft.com/office/mac/drawingml/2011/main" val="0"/>
            </a:ext>
          </a:extLst>
        </p:spPr>
        <p:txBody>
          <a:bodyPr lIns="0" tIns="0" rIns="0" bIns="0" anchor="ctr"/>
          <a:lstStyle>
            <a:lvl1pPr>
              <a:defRPr sz="1100">
                <a:solidFill>
                  <a:schemeClr val="accent2"/>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1"/>
          <p:cNvSpPr/>
          <p:nvPr>
            <p:ph idx="102" type="title" hasCustomPrompt="1"/>
          </p:nvPr>
        </p:nvSpPr>
        <p:spPr>
          <a:xfrm>
            <a:off x="548640" y="365760"/>
            <a:ext cx="10424160" cy="868680"/>
          </a:xfrm>
          <a:prstGeom prst="rect">
            <a:avLst/>
          </a:prstGeom>
          <a:noFill/>
          <a:ln/>
        </p:spPr>
        <p:txBody>
          <a:bodyPr wrap="square" lIns="0" tIns="0" rIns="0" bIns="0" rtlCol="0" anchor="ctr"/>
          <a:lstStyle/>
          <a:p>
            <a:pPr algn="l" indent="0" marL="0">
              <a:buNone/>
            </a:pPr>
            <a:r>
              <a:rPr lang="en-US" sz="3200" b="1" dirty="0">
                <a:solidFill>
                  <a:schemeClr val="tx1"/>
                </a:solidFill>
              </a:rPr>
              <a:t>The batch-head error now uses half of the budget</a:t>
            </a:r>
            <a:endParaRPr lang="en-US" sz="3200" dirty="0"/>
          </a:p>
        </p:txBody>
      </p:sp>
      <p:sp>
        <p:nvSpPr>
          <p:cNvPr id="3" name="beam phase before card"/>
          <p:cNvSpPr/>
          <p:nvPr/>
        </p:nvSpPr>
        <p:spPr>
          <a:xfrm>
            <a:off x="1765796" y="1371600"/>
            <a:ext cx="4515129" cy="2103120"/>
          </a:xfrm>
          <a:prstGeom prst="roundRect">
            <a:avLst>
              <a:gd name="adj" fmla="val 2609"/>
            </a:avLst>
          </a:prstGeom>
          <a:solidFill>
            <a:srgbClr val="FFFFFF"/>
          </a:solidFill>
          <a:ln/>
        </p:spPr>
      </p:sp>
      <p:pic>
        <p:nvPicPr>
          <p:cNvPr id="4" name="beam phase before" descr="beam phase before">    </p:cNvPr>
          <p:cNvPicPr>
            <a:picLocks noChangeAspect="1"/>
          </p:cNvPicPr>
          <p:nvPr/>
        </p:nvPicPr>
        <p:blipFill>
          <a:blip r:embed="rId1"/>
          <a:stretch>
            <a:fillRect/>
          </a:stretch>
        </p:blipFill>
        <p:spPr>
          <a:xfrm>
            <a:off x="1875524" y="1481328"/>
            <a:ext cx="4295673" cy="1883664"/>
          </a:xfrm>
          <a:prstGeom prst="rect">
            <a:avLst/>
          </a:prstGeom>
        </p:spPr>
      </p:pic>
      <p:sp>
        <p:nvSpPr>
          <p:cNvPr id="5" name="before label"/>
          <p:cNvSpPr txBox="1"/>
          <p:nvPr/>
        </p:nvSpPr>
        <p:spPr>
          <a:xfrm>
            <a:off x="548640" y="3493008"/>
            <a:ext cx="6949440" cy="256032"/>
          </a:xfrm>
          <a:prstGeom prst="rect">
            <a:avLst/>
          </a:prstGeom>
          <a:noFill/>
          <a:ln/>
        </p:spPr>
        <p:txBody>
          <a:bodyPr wrap="square" lIns="0" tIns="0" rIns="0" bIns="0" rtlCol="0" anchor="t"/>
          <a:lstStyle/>
          <a:p>
            <a:pPr algn="ctr" indent="0" marL="0">
              <a:buNone/>
            </a:pPr>
            <a:r>
              <a:rPr lang="en-US" sz="1300" dirty="0">
                <a:solidFill>
                  <a:schemeClr val="accent3"/>
                </a:solidFill>
                <a:latin typeface="Calibri" pitchFamily="34" charset="0"/>
                <a:ea typeface="Calibri" pitchFamily="34" charset="-122"/>
                <a:cs typeface="Calibri" pitchFamily="34" charset="-120"/>
              </a:rPr>
              <a:t>Beam phase along the batch – before LQG &amp; AFF</a:t>
            </a:r>
            <a:endParaRPr lang="en-US" sz="1300" dirty="0"/>
          </a:p>
        </p:txBody>
      </p:sp>
      <p:sp>
        <p:nvSpPr>
          <p:cNvPr id="6" name="beam phase after card"/>
          <p:cNvSpPr/>
          <p:nvPr/>
        </p:nvSpPr>
        <p:spPr>
          <a:xfrm>
            <a:off x="1702127" y="3794760"/>
            <a:ext cx="4642466" cy="2103120"/>
          </a:xfrm>
          <a:prstGeom prst="roundRect">
            <a:avLst>
              <a:gd name="adj" fmla="val 2609"/>
            </a:avLst>
          </a:prstGeom>
          <a:solidFill>
            <a:srgbClr val="FFFFFF"/>
          </a:solidFill>
          <a:ln/>
        </p:spPr>
      </p:sp>
      <p:pic>
        <p:nvPicPr>
          <p:cNvPr id="7" name="beam phase after" descr="beam phase after">    </p:cNvPr>
          <p:cNvPicPr>
            <a:picLocks noChangeAspect="1"/>
          </p:cNvPicPr>
          <p:nvPr/>
        </p:nvPicPr>
        <p:blipFill>
          <a:blip r:embed="rId2"/>
          <a:stretch>
            <a:fillRect/>
          </a:stretch>
        </p:blipFill>
        <p:spPr>
          <a:xfrm>
            <a:off x="1811855" y="3904488"/>
            <a:ext cx="4423010" cy="1883664"/>
          </a:xfrm>
          <a:prstGeom prst="rect">
            <a:avLst/>
          </a:prstGeom>
        </p:spPr>
      </p:pic>
      <p:sp>
        <p:nvSpPr>
          <p:cNvPr id="8" name="after label"/>
          <p:cNvSpPr txBox="1"/>
          <p:nvPr/>
        </p:nvSpPr>
        <p:spPr>
          <a:xfrm>
            <a:off x="548640" y="5916168"/>
            <a:ext cx="6949440" cy="256032"/>
          </a:xfrm>
          <a:prstGeom prst="rect">
            <a:avLst/>
          </a:prstGeom>
          <a:noFill/>
          <a:ln/>
        </p:spPr>
        <p:txBody>
          <a:bodyPr wrap="square" lIns="0" tIns="0" rIns="0" bIns="0" rtlCol="0" anchor="t"/>
          <a:lstStyle/>
          <a:p>
            <a:pPr algn="ctr" indent="0" marL="0">
              <a:buNone/>
            </a:pPr>
            <a:r>
              <a:rPr lang="en-US" sz="1300" dirty="0">
                <a:solidFill>
                  <a:schemeClr val="accent3"/>
                </a:solidFill>
                <a:latin typeface="Calibri" pitchFamily="34" charset="0"/>
                <a:ea typeface="Calibri" pitchFamily="34" charset="-122"/>
                <a:cs typeface="Calibri" pitchFamily="34" charset="-120"/>
              </a:rPr>
              <a:t>… and after LQG &amp; AFF</a:t>
            </a:r>
            <a:endParaRPr lang="en-US" sz="1300" dirty="0"/>
          </a:p>
        </p:txBody>
      </p:sp>
      <p:sp>
        <p:nvSpPr>
          <p:cNvPr id="9" name="bar title"/>
          <p:cNvSpPr txBox="1"/>
          <p:nvPr/>
        </p:nvSpPr>
        <p:spPr>
          <a:xfrm>
            <a:off x="7818120" y="1417320"/>
            <a:ext cx="3840480" cy="274320"/>
          </a:xfrm>
          <a:prstGeom prst="rect">
            <a:avLst/>
          </a:prstGeom>
          <a:noFill/>
          <a:ln/>
        </p:spPr>
        <p:txBody>
          <a:bodyPr wrap="square" lIns="0" tIns="0" rIns="0" bIns="0" rtlCol="0" anchor="t"/>
          <a:lstStyle/>
          <a:p>
            <a:pPr indent="0" marL="0">
              <a:buNone/>
            </a:pPr>
            <a:r>
              <a:rPr lang="en-US" sz="1400" dirty="0">
                <a:solidFill>
                  <a:schemeClr val="accent3"/>
                </a:solidFill>
                <a:latin typeface="Calibri" pitchFamily="34" charset="0"/>
                <a:ea typeface="Calibri" pitchFamily="34" charset="-122"/>
                <a:cs typeface="Calibri" pitchFamily="34" charset="-120"/>
              </a:rPr>
              <a:t>Field deviation at the batch head · CCDTL1</a:t>
            </a:r>
            <a:endParaRPr lang="en-US" sz="1400" dirty="0"/>
          </a:p>
        </p:txBody>
      </p:sp>
      <p:sp>
        <p:nvSpPr>
          <p:cNvPr id="10" name="bar spec"/>
          <p:cNvSpPr/>
          <p:nvPr/>
        </p:nvSpPr>
        <p:spPr>
          <a:xfrm>
            <a:off x="7818120" y="1874520"/>
            <a:ext cx="3657600" cy="292608"/>
          </a:xfrm>
          <a:prstGeom prst="rect">
            <a:avLst/>
          </a:prstGeom>
          <a:solidFill>
            <a:srgbClr val="4D70BC"/>
          </a:solidFill>
          <a:ln/>
        </p:spPr>
      </p:sp>
      <p:sp>
        <p:nvSpPr>
          <p:cNvPr id="11" name="bar spec label"/>
          <p:cNvSpPr txBox="1"/>
          <p:nvPr/>
        </p:nvSpPr>
        <p:spPr>
          <a:xfrm>
            <a:off x="7818120" y="2212848"/>
            <a:ext cx="3657600" cy="274320"/>
          </a:xfrm>
          <a:prstGeom prst="rect">
            <a:avLst/>
          </a:prstGeom>
          <a:noFill/>
          <a:ln/>
        </p:spPr>
        <p:txBody>
          <a:bodyPr wrap="square" lIns="0" tIns="0" rIns="0" bIns="0" rtlCol="0" anchor="t"/>
          <a:lstStyle/>
          <a:p>
            <a:pPr indent="0" marL="0">
              <a:buNone/>
            </a:pPr>
            <a:r>
              <a:rPr lang="en-US" sz="1500" dirty="0">
                <a:solidFill>
                  <a:schemeClr val="tx1"/>
                </a:solidFill>
                <a:latin typeface="Calibri" pitchFamily="34" charset="0"/>
                <a:ea typeface="Calibri" pitchFamily="34" charset="-122"/>
                <a:cs typeface="Calibri" pitchFamily="34" charset="-120"/>
              </a:rPr>
              <a:t>1 %  specification</a:t>
            </a:r>
            <a:endParaRPr lang="en-US" sz="1500" dirty="0"/>
          </a:p>
        </p:txBody>
      </p:sp>
      <p:sp>
        <p:nvSpPr>
          <p:cNvPr id="12" name="bar meas"/>
          <p:cNvSpPr/>
          <p:nvPr/>
        </p:nvSpPr>
        <p:spPr>
          <a:xfrm>
            <a:off x="7818120" y="2697480"/>
            <a:ext cx="1371600" cy="292608"/>
          </a:xfrm>
          <a:prstGeom prst="rect">
            <a:avLst/>
          </a:prstGeom>
          <a:solidFill>
            <a:srgbClr val="F2B53A"/>
          </a:solidFill>
          <a:ln/>
        </p:spPr>
      </p:sp>
      <p:sp>
        <p:nvSpPr>
          <p:cNvPr id="13" name="bar meas value"/>
          <p:cNvSpPr txBox="1"/>
          <p:nvPr/>
        </p:nvSpPr>
        <p:spPr>
          <a:xfrm>
            <a:off x="9326880" y="2606040"/>
            <a:ext cx="2194560" cy="457200"/>
          </a:xfrm>
          <a:prstGeom prst="rect">
            <a:avLst/>
          </a:prstGeom>
          <a:noFill/>
          <a:ln/>
        </p:spPr>
        <p:txBody>
          <a:bodyPr wrap="square" lIns="0" tIns="0" rIns="0" bIns="0" rtlCol="0" anchor="ctr"/>
          <a:lstStyle/>
          <a:p>
            <a:pPr indent="0" marL="0">
              <a:buNone/>
            </a:pPr>
            <a:r>
              <a:rPr lang="en-US" sz="2400" b="1" dirty="0">
                <a:solidFill>
                  <a:schemeClr val="tx1"/>
                </a:solidFill>
                <a:latin typeface="Calibri" pitchFamily="34" charset="0"/>
                <a:ea typeface="Calibri" pitchFamily="34" charset="-122"/>
                <a:cs typeface="Calibri" pitchFamily="34" charset="-120"/>
              </a:rPr>
              <a:t>0.375 %</a:t>
            </a:r>
            <a:endParaRPr lang="en-US" sz="2400" dirty="0"/>
          </a:p>
        </p:txBody>
      </p:sp>
      <p:sp>
        <p:nvSpPr>
          <p:cNvPr id="14" name="bar meas label"/>
          <p:cNvSpPr txBox="1"/>
          <p:nvPr/>
        </p:nvSpPr>
        <p:spPr>
          <a:xfrm>
            <a:off x="7818120" y="3063240"/>
            <a:ext cx="3840480" cy="502920"/>
          </a:xfrm>
          <a:prstGeom prst="rect">
            <a:avLst/>
          </a:prstGeom>
          <a:noFill/>
          <a:ln/>
        </p:spPr>
        <p:txBody>
          <a:bodyPr wrap="square" lIns="0" tIns="0" rIns="0" bIns="0" rtlCol="0" anchor="t"/>
          <a:lstStyle/>
          <a:p>
            <a:pPr indent="0" marL="0">
              <a:buNone/>
            </a:pPr>
            <a:r>
              <a:rPr lang="en-US" sz="1400" dirty="0">
                <a:solidFill>
                  <a:schemeClr val="accent3"/>
                </a:solidFill>
                <a:latin typeface="Calibri" pitchFamily="34" charset="0"/>
                <a:ea typeface="Calibri" pitchFamily="34" charset="-122"/>
                <a:cs typeface="Calibri" pitchFamily="34" charset="-120"/>
              </a:rPr>
              <a:t>30 kV pk-pk at 25 mA – about half of the budget, even scaled to 40 mA</a:t>
            </a:r>
            <a:endParaRPr lang="en-US" sz="1400" dirty="0"/>
          </a:p>
        </p:txBody>
      </p:sp>
      <p:sp>
        <p:nvSpPr>
          <p:cNvPr id="15" name="facts rule"/>
          <p:cNvSpPr/>
          <p:nvPr/>
        </p:nvSpPr>
        <p:spPr>
          <a:xfrm>
            <a:off x="7818120" y="3931920"/>
            <a:ext cx="54864" cy="1965960"/>
          </a:xfrm>
          <a:prstGeom prst="rect">
            <a:avLst/>
          </a:prstGeom>
          <a:solidFill>
            <a:srgbClr val="8099D0"/>
          </a:solidFill>
          <a:ln/>
        </p:spPr>
      </p:sp>
      <p:sp>
        <p:nvSpPr>
          <p:cNvPr id="16" name="facts"/>
          <p:cNvSpPr txBox="1"/>
          <p:nvPr/>
        </p:nvSpPr>
        <p:spPr>
          <a:xfrm>
            <a:off x="8046720" y="3931920"/>
            <a:ext cx="3611880" cy="1965960"/>
          </a:xfrm>
          <a:prstGeom prst="rect">
            <a:avLst/>
          </a:prstGeom>
          <a:noFill/>
          <a:ln/>
        </p:spPr>
        <p:txBody>
          <a:bodyPr wrap="square" lIns="0" tIns="0" rIns="0" bIns="0" rtlCol="0" anchor="ctr"/>
          <a:lstStyle/>
          <a:p>
            <a:pPr marL="342900" indent="-342900">
              <a:spcAft>
                <a:spcPts val="500"/>
              </a:spcAft>
              <a:buSzPct val="100000"/>
              <a:buChar char="•"/>
            </a:pPr>
            <a:r>
              <a:rPr lang="en-US" sz="1500" dirty="0">
                <a:solidFill>
                  <a:schemeClr val="tx1"/>
                </a:solidFill>
                <a:latin typeface="Calibri" pitchFamily="34" charset="0"/>
                <a:ea typeface="Calibri" pitchFamily="34" charset="-122"/>
                <a:cs typeface="Calibri" pitchFamily="34" charset="-120"/>
              </a:rPr>
              <a:t>No power surge at the batch head</a:t>
            </a:r>
            <a:endParaRPr lang="en-US" sz="1500" dirty="0"/>
          </a:p>
          <a:p>
            <a:pPr marL="342900" indent="-342900">
              <a:spcAft>
                <a:spcPts val="500"/>
              </a:spcAft>
              <a:buSzPct val="100000"/>
              <a:buChar char="•"/>
            </a:pPr>
            <a:r>
              <a:rPr lang="en-US" sz="1500" dirty="0">
                <a:solidFill>
                  <a:schemeClr val="tx1"/>
                </a:solidFill>
                <a:latin typeface="Calibri" pitchFamily="34" charset="0"/>
                <a:ea typeface="Calibri" pitchFamily="34" charset="-122"/>
                <a:cs typeface="Calibri" pitchFamily="34" charset="-120"/>
              </a:rPr>
              <a:t>&lt; 10 keV energy deviation at PSB injection</a:t>
            </a:r>
            <a:endParaRPr lang="en-US" sz="1500" dirty="0"/>
          </a:p>
          <a:p>
            <a:pPr marL="342900" indent="-342900">
              <a:spcAft>
                <a:spcPts val="500"/>
              </a:spcAft>
              <a:buSzPct val="100000"/>
              <a:buChar char="•"/>
            </a:pPr>
            <a:r>
              <a:rPr lang="en-US" sz="1500" dirty="0">
                <a:solidFill>
                  <a:schemeClr val="tx1"/>
                </a:solidFill>
                <a:latin typeface="Calibri" pitchFamily="34" charset="0"/>
                <a:ea typeface="Calibri" pitchFamily="34" charset="-122"/>
                <a:cs typeface="Calibri" pitchFamily="34" charset="-120"/>
              </a:rPr>
              <a:t>High Current Mode (2024, 2026): no AFF issues</a:t>
            </a:r>
            <a:endParaRPr lang="en-US" sz="1500" dirty="0"/>
          </a:p>
          <a:p>
            <a:pPr marL="342900" indent="-342900">
              <a:spcAft>
                <a:spcPts val="500"/>
              </a:spcAft>
              <a:buSzPct val="100000"/>
              <a:buChar char="•"/>
            </a:pPr>
            <a:r>
              <a:rPr lang="en-US" sz="1500" dirty="0">
                <a:solidFill>
                  <a:schemeClr val="accent3"/>
                </a:solidFill>
                <a:latin typeface="Calibri" pitchFamily="34" charset="0"/>
                <a:ea typeface="Calibri" pitchFamily="34" charset="-122"/>
                <a:cs typeface="Calibri" pitchFamily="34" charset="-120"/>
              </a:rPr>
              <a:t>Harder on the Thales-klystron lines</a:t>
            </a:r>
            <a:endParaRPr lang="en-US" sz="1500" dirty="0"/>
          </a:p>
        </p:txBody>
      </p:sp>
      <p:sp>
        <p:nvSpPr>
          <p:cNvPr id="25" name="Slide Number Placeholder 0"/>
          <p:cNvSpPr>
            <a:spLocks noGrp="1"/>
          </p:cNvSpPr>
          <p:nvPr>
            <p:ph type="sldNum" sz="quarter" idx="4294967295"/>
          </p:nvPr>
        </p:nvSpPr>
        <p:spPr>
          <a:xfrm>
            <a:off x="548640" y="6263640"/>
            <a:ext cx="457200" cy="320040"/>
          </a:xfrm>
          <a:prstGeom prst="rect">
            <a:avLst/>
          </a:prstGeom>
          <a:extLst>
            <a:ext uri="{C572A759-6A51-4108-AA02-DFA0A04FC94B}">
              <ma14:wrappingTextBoxFlag xmlns:ma14="http://schemas.microsoft.com/office/mac/drawingml/2011/main" val="0"/>
            </a:ext>
          </a:extLst>
        </p:spPr>
        <p:txBody>
          <a:bodyPr lIns="0" tIns="0" rIns="0" bIns="0" anchor="ctr"/>
          <a:lstStyle>
            <a:lvl1pPr>
              <a:defRPr sz="1100">
                <a:solidFill>
                  <a:schemeClr val="accent2"/>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1"/>
          <p:cNvSpPr/>
          <p:nvPr>
            <p:ph idx="102" type="title" hasCustomPrompt="1"/>
          </p:nvPr>
        </p:nvSpPr>
        <p:spPr>
          <a:xfrm>
            <a:off x="548640" y="365760"/>
            <a:ext cx="10424160" cy="868680"/>
          </a:xfrm>
          <a:prstGeom prst="rect">
            <a:avLst/>
          </a:prstGeom>
          <a:noFill/>
          <a:ln/>
        </p:spPr>
        <p:txBody>
          <a:bodyPr wrap="square" lIns="0" tIns="0" rIns="0" bIns="0" rtlCol="0" anchor="ctr"/>
          <a:lstStyle/>
          <a:p>
            <a:pPr algn="l" indent="0" marL="0">
              <a:buNone/>
            </a:pPr>
            <a:r>
              <a:rPr lang="en-US" sz="3200" b="1" dirty="0">
                <a:solidFill>
                  <a:schemeClr val="tx1"/>
                </a:solidFill>
              </a:rPr>
              <a:t>Flat power, flat energy – and the RF stays on</a:t>
            </a:r>
            <a:endParaRPr lang="en-US" sz="3200" dirty="0"/>
          </a:p>
        </p:txBody>
      </p:sp>
      <p:sp>
        <p:nvSpPr>
          <p:cNvPr id="3" name="power LQG card"/>
          <p:cNvSpPr/>
          <p:nvPr/>
        </p:nvSpPr>
        <p:spPr>
          <a:xfrm>
            <a:off x="602195" y="1371600"/>
            <a:ext cx="3321890" cy="1874520"/>
          </a:xfrm>
          <a:prstGeom prst="roundRect">
            <a:avLst>
              <a:gd name="adj" fmla="val 2927"/>
            </a:avLst>
          </a:prstGeom>
          <a:solidFill>
            <a:srgbClr val="FFFFFF"/>
          </a:solidFill>
          <a:ln/>
        </p:spPr>
      </p:sp>
      <p:pic>
        <p:nvPicPr>
          <p:cNvPr id="4" name="power LQG" descr="power LQG">    </p:cNvPr>
          <p:cNvPicPr>
            <a:picLocks noChangeAspect="1"/>
          </p:cNvPicPr>
          <p:nvPr/>
        </p:nvPicPr>
        <p:blipFill>
          <a:blip r:embed="rId1"/>
          <a:stretch>
            <a:fillRect/>
          </a:stretch>
        </p:blipFill>
        <p:spPr>
          <a:xfrm>
            <a:off x="711923" y="1481328"/>
            <a:ext cx="3102434" cy="1655064"/>
          </a:xfrm>
          <a:prstGeom prst="rect">
            <a:avLst/>
          </a:prstGeom>
        </p:spPr>
      </p:pic>
      <p:sp>
        <p:nvSpPr>
          <p:cNvPr id="5" name="power LQG+AFF card"/>
          <p:cNvSpPr/>
          <p:nvPr/>
        </p:nvSpPr>
        <p:spPr>
          <a:xfrm>
            <a:off x="621185" y="3310128"/>
            <a:ext cx="3283910" cy="1874520"/>
          </a:xfrm>
          <a:prstGeom prst="roundRect">
            <a:avLst>
              <a:gd name="adj" fmla="val 2927"/>
            </a:avLst>
          </a:prstGeom>
          <a:solidFill>
            <a:srgbClr val="FFFFFF"/>
          </a:solidFill>
          <a:ln/>
        </p:spPr>
      </p:sp>
      <p:pic>
        <p:nvPicPr>
          <p:cNvPr id="6" name="power LQG+AFF" descr="power LQG+AFF">    </p:cNvPr>
          <p:cNvPicPr>
            <a:picLocks noChangeAspect="1"/>
          </p:cNvPicPr>
          <p:nvPr/>
        </p:nvPicPr>
        <p:blipFill>
          <a:blip r:embed="rId2"/>
          <a:stretch>
            <a:fillRect/>
          </a:stretch>
        </p:blipFill>
        <p:spPr>
          <a:xfrm>
            <a:off x="730913" y="3419856"/>
            <a:ext cx="3064454" cy="1655064"/>
          </a:xfrm>
          <a:prstGeom prst="rect">
            <a:avLst/>
          </a:prstGeom>
        </p:spPr>
      </p:pic>
      <p:sp>
        <p:nvSpPr>
          <p:cNvPr id="7" name="energy card"/>
          <p:cNvSpPr/>
          <p:nvPr/>
        </p:nvSpPr>
        <p:spPr>
          <a:xfrm>
            <a:off x="4206240" y="1920764"/>
            <a:ext cx="3246120" cy="2714721"/>
          </a:xfrm>
          <a:prstGeom prst="roundRect">
            <a:avLst>
              <a:gd name="adj" fmla="val 2021"/>
            </a:avLst>
          </a:prstGeom>
          <a:solidFill>
            <a:srgbClr val="FFFFFF"/>
          </a:solidFill>
          <a:ln/>
        </p:spPr>
      </p:sp>
      <p:pic>
        <p:nvPicPr>
          <p:cNvPr id="8" name="energy" descr="energy">    </p:cNvPr>
          <p:cNvPicPr>
            <a:picLocks noChangeAspect="1"/>
          </p:cNvPicPr>
          <p:nvPr/>
        </p:nvPicPr>
        <p:blipFill>
          <a:blip r:embed="rId3"/>
          <a:stretch>
            <a:fillRect/>
          </a:stretch>
        </p:blipFill>
        <p:spPr>
          <a:xfrm>
            <a:off x="4315968" y="2030492"/>
            <a:ext cx="3026664" cy="2495265"/>
          </a:xfrm>
          <a:prstGeom prst="rect">
            <a:avLst/>
          </a:prstGeom>
        </p:spPr>
      </p:pic>
      <p:sp>
        <p:nvSpPr>
          <p:cNvPr id="9" name="availability card"/>
          <p:cNvSpPr/>
          <p:nvPr/>
        </p:nvSpPr>
        <p:spPr>
          <a:xfrm>
            <a:off x="7680960" y="2217107"/>
            <a:ext cx="3959352" cy="2122034"/>
          </a:xfrm>
          <a:prstGeom prst="roundRect">
            <a:avLst>
              <a:gd name="adj" fmla="val 2585"/>
            </a:avLst>
          </a:prstGeom>
          <a:solidFill>
            <a:srgbClr val="FFFFFF"/>
          </a:solidFill>
          <a:ln/>
        </p:spPr>
      </p:sp>
      <p:pic>
        <p:nvPicPr>
          <p:cNvPr id="10" name="availability" descr="availability">    </p:cNvPr>
          <p:cNvPicPr>
            <a:picLocks noChangeAspect="1"/>
          </p:cNvPicPr>
          <p:nvPr/>
        </p:nvPicPr>
        <p:blipFill>
          <a:blip r:embed="rId4"/>
          <a:stretch>
            <a:fillRect/>
          </a:stretch>
        </p:blipFill>
        <p:spPr>
          <a:xfrm>
            <a:off x="7790688" y="2326835"/>
            <a:ext cx="3739896" cy="1902578"/>
          </a:xfrm>
          <a:prstGeom prst="rect">
            <a:avLst/>
          </a:prstGeom>
        </p:spPr>
      </p:pic>
      <p:sp>
        <p:nvSpPr>
          <p:cNvPr id="11" name="result 0"/>
          <p:cNvSpPr txBox="1"/>
          <p:nvPr/>
        </p:nvSpPr>
        <p:spPr>
          <a:xfrm>
            <a:off x="548640" y="5285232"/>
            <a:ext cx="3429000" cy="868680"/>
          </a:xfrm>
          <a:prstGeom prst="rect">
            <a:avLst/>
          </a:prstGeom>
          <a:noFill/>
          <a:ln/>
        </p:spPr>
        <p:txBody>
          <a:bodyPr wrap="square" lIns="0" tIns="0" rIns="0" bIns="0" rtlCol="0" anchor="t"/>
          <a:lstStyle/>
          <a:p>
            <a:pPr algn="ctr" indent="0" marL="0">
              <a:buNone/>
            </a:pPr>
            <a:r>
              <a:rPr lang="en-US" sz="2600" b="1" dirty="0">
                <a:solidFill>
                  <a:schemeClr val="tx1"/>
                </a:solidFill>
                <a:latin typeface="Calibri" pitchFamily="34" charset="0"/>
                <a:ea typeface="Calibri" pitchFamily="34" charset="-122"/>
                <a:cs typeface="Calibri" pitchFamily="34" charset="-120"/>
              </a:rPr>
              <a:t>no surge</a:t>
            </a:r>
            <a:endParaRPr lang="en-US" sz="2600" dirty="0"/>
          </a:p>
          <a:p>
            <a:pPr algn="ctr" indent="0" marL="0">
              <a:buNone/>
            </a:pPr>
            <a:r>
              <a:rPr lang="en-US" sz="1300" dirty="0">
                <a:solidFill>
                  <a:schemeClr val="accent3"/>
                </a:solidFill>
                <a:latin typeface="Calibri" pitchFamily="34" charset="0"/>
                <a:ea typeface="Calibri" pitchFamily="34" charset="-122"/>
                <a:cs typeface="Calibri" pitchFamily="34" charset="-120"/>
              </a:rPr>
              <a:t>klystron power, CCDTL1 · 25 mA: LQG (top), LQG + AFF (bottom)</a:t>
            </a:r>
            <a:endParaRPr lang="en-US" sz="2600" dirty="0"/>
          </a:p>
        </p:txBody>
      </p:sp>
      <p:sp>
        <p:nvSpPr>
          <p:cNvPr id="12" name="result 1"/>
          <p:cNvSpPr txBox="1"/>
          <p:nvPr/>
        </p:nvSpPr>
        <p:spPr>
          <a:xfrm>
            <a:off x="4206240" y="5285232"/>
            <a:ext cx="3246120" cy="868680"/>
          </a:xfrm>
          <a:prstGeom prst="rect">
            <a:avLst/>
          </a:prstGeom>
          <a:noFill/>
          <a:ln/>
        </p:spPr>
        <p:txBody>
          <a:bodyPr wrap="square" lIns="0" tIns="0" rIns="0" bIns="0" rtlCol="0" anchor="t"/>
          <a:lstStyle/>
          <a:p>
            <a:pPr algn="ctr" indent="0" marL="0">
              <a:buNone/>
            </a:pPr>
            <a:r>
              <a:rPr lang="en-US" sz="2600" b="1" dirty="0">
                <a:solidFill>
                  <a:schemeClr val="tx1"/>
                </a:solidFill>
                <a:latin typeface="Calibri" pitchFamily="34" charset="0"/>
                <a:ea typeface="Calibri" pitchFamily="34" charset="-122"/>
                <a:cs typeface="Calibri" pitchFamily="34" charset="-120"/>
              </a:rPr>
              <a:t>±50 keV</a:t>
            </a:r>
            <a:endParaRPr lang="en-US" sz="2600" dirty="0"/>
          </a:p>
          <a:p>
            <a:pPr algn="ctr" indent="0" marL="0">
              <a:buNone/>
            </a:pPr>
            <a:r>
              <a:rPr lang="en-US" sz="1300" dirty="0">
                <a:solidFill>
                  <a:schemeClr val="accent3"/>
                </a:solidFill>
                <a:latin typeface="Calibri" pitchFamily="34" charset="0"/>
                <a:ea typeface="Calibri" pitchFamily="34" charset="-122"/>
                <a:cs typeface="Calibri" pitchFamily="34" charset="-120"/>
              </a:rPr>
              <a:t>at the batch head, &lt; 20 keV elsewhere · Linac4 output, 4 × 75 µs, 21 mA</a:t>
            </a:r>
            <a:endParaRPr lang="en-US" sz="2600" dirty="0"/>
          </a:p>
        </p:txBody>
      </p:sp>
      <p:sp>
        <p:nvSpPr>
          <p:cNvPr id="13" name="result 2"/>
          <p:cNvSpPr txBox="1"/>
          <p:nvPr/>
        </p:nvSpPr>
        <p:spPr>
          <a:xfrm>
            <a:off x="7680960" y="5285232"/>
            <a:ext cx="3959352" cy="868680"/>
          </a:xfrm>
          <a:prstGeom prst="rect">
            <a:avLst/>
          </a:prstGeom>
          <a:noFill/>
          <a:ln/>
        </p:spPr>
        <p:txBody>
          <a:bodyPr wrap="square" lIns="0" tIns="0" rIns="0" bIns="0" rtlCol="0" anchor="t"/>
          <a:lstStyle/>
          <a:p>
            <a:pPr algn="ctr" indent="0" marL="0">
              <a:buNone/>
            </a:pPr>
            <a:r>
              <a:rPr lang="en-US" sz="2600" b="1" dirty="0">
                <a:solidFill>
                  <a:schemeClr val="accent6"/>
                </a:solidFill>
                <a:latin typeface="Calibri" pitchFamily="34" charset="0"/>
                <a:ea typeface="Calibri" pitchFamily="34" charset="-122"/>
                <a:cs typeface="Calibri" pitchFamily="34" charset="-120"/>
              </a:rPr>
              <a:t>99 %</a:t>
            </a:r>
            <a:endParaRPr lang="en-US" sz="2600" dirty="0"/>
          </a:p>
          <a:p>
            <a:pPr algn="ctr" indent="0" marL="0">
              <a:buNone/>
            </a:pPr>
            <a:r>
              <a:rPr lang="en-US" sz="1300" dirty="0">
                <a:solidFill>
                  <a:schemeClr val="accent3"/>
                </a:solidFill>
                <a:latin typeface="Calibri" pitchFamily="34" charset="0"/>
                <a:ea typeface="Calibri" pitchFamily="34" charset="-122"/>
                <a:cs typeface="Calibri" pitchFamily="34" charset="-120"/>
              </a:rPr>
              <a:t>RF availability 2022–23, from ~93 % in 2020 · whole RF system, the AFF is one part</a:t>
            </a:r>
            <a:endParaRPr lang="en-US" sz="2600" dirty="0"/>
          </a:p>
        </p:txBody>
      </p:sp>
      <p:sp>
        <p:nvSpPr>
          <p:cNvPr id="25" name="Slide Number Placeholder 0"/>
          <p:cNvSpPr>
            <a:spLocks noGrp="1"/>
          </p:cNvSpPr>
          <p:nvPr>
            <p:ph type="sldNum" sz="quarter" idx="4294967295"/>
          </p:nvPr>
        </p:nvSpPr>
        <p:spPr>
          <a:xfrm>
            <a:off x="548640" y="6263640"/>
            <a:ext cx="457200" cy="320040"/>
          </a:xfrm>
          <a:prstGeom prst="rect">
            <a:avLst/>
          </a:prstGeom>
          <a:extLst>
            <a:ext uri="{C572A759-6A51-4108-AA02-DFA0A04FC94B}">
              <ma14:wrappingTextBoxFlag xmlns:ma14="http://schemas.microsoft.com/office/mac/drawingml/2011/main" val="0"/>
            </a:ext>
          </a:extLst>
        </p:spPr>
        <p:txBody>
          <a:bodyPr lIns="0" tIns="0" rIns="0" bIns="0" anchor="ctr"/>
          <a:lstStyle>
            <a:lvl1pPr>
              <a:defRPr sz="1100">
                <a:solidFill>
                  <a:schemeClr val="accent2"/>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1"/>
          <p:cNvSpPr/>
          <p:nvPr>
            <p:ph idx="102" type="title" hasCustomPrompt="1"/>
          </p:nvPr>
        </p:nvSpPr>
        <p:spPr>
          <a:xfrm>
            <a:off x="548640" y="365760"/>
            <a:ext cx="10424160" cy="868680"/>
          </a:xfrm>
          <a:prstGeom prst="rect">
            <a:avLst/>
          </a:prstGeom>
          <a:noFill/>
          <a:ln/>
        </p:spPr>
        <p:txBody>
          <a:bodyPr wrap="square" lIns="0" tIns="0" rIns="0" bIns="0" rtlCol="0" anchor="ctr"/>
          <a:lstStyle/>
          <a:p>
            <a:pPr algn="l" indent="0" marL="0">
              <a:buNone/>
            </a:pPr>
            <a:r>
              <a:rPr lang="en-US" sz="3200" b="1" dirty="0">
                <a:solidFill>
                  <a:schemeClr val="tx1"/>
                </a:solidFill>
              </a:rPr>
              <a:t>The AFF buffers double as a set-up and diagnostic tool</a:t>
            </a:r>
            <a:endParaRPr lang="en-US" sz="3200" dirty="0"/>
          </a:p>
        </p:txBody>
      </p:sp>
      <p:pic>
        <p:nvPicPr>
          <p:cNvPr id="3" name="mode icon 1" descr="/tmp/deck/fig/ic-test.png">    </p:cNvPr>
          <p:cNvPicPr>
            <a:picLocks noChangeAspect="1"/>
          </p:cNvPicPr>
          <p:nvPr/>
        </p:nvPicPr>
        <p:blipFill>
          <a:blip r:embed="rId1"/>
          <a:stretch>
            <a:fillRect/>
          </a:stretch>
        </p:blipFill>
        <p:spPr>
          <a:xfrm>
            <a:off x="548640" y="1444752"/>
            <a:ext cx="1371600" cy="868680"/>
          </a:xfrm>
          <a:prstGeom prst="rect">
            <a:avLst/>
          </a:prstGeom>
        </p:spPr>
      </p:pic>
      <p:sp>
        <p:nvSpPr>
          <p:cNvPr id="4" name="mode text 1"/>
          <p:cNvSpPr txBox="1"/>
          <p:nvPr/>
        </p:nvSpPr>
        <p:spPr>
          <a:xfrm>
            <a:off x="2103120" y="1371600"/>
            <a:ext cx="5349240" cy="1051560"/>
          </a:xfrm>
          <a:prstGeom prst="rect">
            <a:avLst/>
          </a:prstGeom>
          <a:noFill/>
          <a:ln/>
        </p:spPr>
        <p:txBody>
          <a:bodyPr wrap="square" lIns="0" tIns="0" rIns="0" bIns="0" rtlCol="0" anchor="ctr"/>
          <a:lstStyle/>
          <a:p>
            <a:pPr indent="0" marL="0">
              <a:buNone/>
            </a:pPr>
            <a:r>
              <a:rPr lang="en-US" sz="1600" b="1" dirty="0">
                <a:solidFill>
                  <a:schemeClr val="accent6"/>
                </a:solidFill>
                <a:latin typeface="Calibri" pitchFamily="34" charset="0"/>
                <a:ea typeface="Calibri" pitchFamily="34" charset="-122"/>
                <a:cs typeface="Calibri" pitchFamily="34" charset="-120"/>
              </a:rPr>
              <a:t>TEST   </a:t>
            </a:r>
            <a:pPr indent="0" marL="0">
              <a:buNone/>
            </a:pPr>
            <a:r>
              <a:rPr lang="en-US" sz="1400" dirty="0">
                <a:solidFill>
                  <a:schemeClr val="accent3"/>
                </a:solidFill>
                <a:latin typeface="Calibri" pitchFamily="34" charset="0"/>
                <a:ea typeface="Calibri" pitchFamily="34" charset="-122"/>
                <a:cs typeface="Calibri" pitchFamily="34" charset="-120"/>
              </a:rPr>
              <a:t>Two fake beam-loading dips, −10 % of nominal, in the first and last quarter of the beam window – the AFF learns on them. Gain, filter and memory set up closed-loop, without beam.</a:t>
            </a:r>
            <a:endParaRPr lang="en-US" sz="1600" dirty="0"/>
          </a:p>
        </p:txBody>
      </p:sp>
      <p:pic>
        <p:nvPicPr>
          <p:cNvPr id="5" name="mode icon 2" descr="/tmp/deck/fig/ic-exc.png">    </p:cNvPr>
          <p:cNvPicPr>
            <a:picLocks noChangeAspect="1"/>
          </p:cNvPicPr>
          <p:nvPr/>
        </p:nvPicPr>
        <p:blipFill>
          <a:blip r:embed="rId2"/>
          <a:stretch>
            <a:fillRect/>
          </a:stretch>
        </p:blipFill>
        <p:spPr>
          <a:xfrm>
            <a:off x="548640" y="2615184"/>
            <a:ext cx="1371600" cy="868680"/>
          </a:xfrm>
          <a:prstGeom prst="rect">
            <a:avLst/>
          </a:prstGeom>
        </p:spPr>
      </p:pic>
      <p:sp>
        <p:nvSpPr>
          <p:cNvPr id="6" name="mode text 2"/>
          <p:cNvSpPr txBox="1"/>
          <p:nvPr/>
        </p:nvSpPr>
        <p:spPr>
          <a:xfrm>
            <a:off x="2103120" y="2542032"/>
            <a:ext cx="5349240" cy="1051560"/>
          </a:xfrm>
          <a:prstGeom prst="rect">
            <a:avLst/>
          </a:prstGeom>
          <a:noFill/>
          <a:ln/>
        </p:spPr>
        <p:txBody>
          <a:bodyPr wrap="square" lIns="0" tIns="0" rIns="0" bIns="0" rtlCol="0" anchor="ctr"/>
          <a:lstStyle/>
          <a:p>
            <a:pPr indent="0" marL="0">
              <a:buNone/>
            </a:pPr>
            <a:r>
              <a:rPr lang="en-US" sz="1600" b="1" dirty="0">
                <a:solidFill>
                  <a:schemeClr val="accent6"/>
                </a:solidFill>
                <a:latin typeface="Calibri" pitchFamily="34" charset="0"/>
                <a:ea typeface="Calibri" pitchFamily="34" charset="-122"/>
                <a:cs typeface="Calibri" pitchFamily="34" charset="-120"/>
              </a:rPr>
              <a:t>EXCITATION   </a:t>
            </a:r>
            <a:pPr indent="0" marL="0">
              <a:buNone/>
            </a:pPr>
            <a:r>
              <a:rPr lang="en-US" sz="1400" dirty="0">
                <a:solidFill>
                  <a:schemeClr val="accent3"/>
                </a:solidFill>
                <a:latin typeface="Calibri" pitchFamily="34" charset="0"/>
                <a:ea typeface="Calibri" pitchFamily="34" charset="-122"/>
                <a:cs typeface="Calibri" pitchFamily="34" charset="-120"/>
              </a:rPr>
              <a:t>The same dips from the start of the buffer, no learning. Delay of the line → look-ahead; step response → low-pass filter (some lines). Automatic: 16 pulses → fit → differentiate → half-Hanning → DC removed or kept → normalise.</a:t>
            </a:r>
            <a:endParaRPr lang="en-US" sz="1600" dirty="0"/>
          </a:p>
        </p:txBody>
      </p:sp>
      <p:pic>
        <p:nvPicPr>
          <p:cNvPr id="7" name="mode icon 3" descr="/tmp/deck/fig/ic-notch.png">    </p:cNvPr>
          <p:cNvPicPr>
            <a:picLocks noChangeAspect="1"/>
          </p:cNvPicPr>
          <p:nvPr/>
        </p:nvPicPr>
        <p:blipFill>
          <a:blip r:embed="rId3"/>
          <a:stretch>
            <a:fillRect/>
          </a:stretch>
        </p:blipFill>
        <p:spPr>
          <a:xfrm>
            <a:off x="548640" y="3785616"/>
            <a:ext cx="1371600" cy="868680"/>
          </a:xfrm>
          <a:prstGeom prst="rect">
            <a:avLst/>
          </a:prstGeom>
        </p:spPr>
      </p:pic>
      <p:sp>
        <p:nvSpPr>
          <p:cNvPr id="8" name="mode text 3"/>
          <p:cNvSpPr txBox="1"/>
          <p:nvPr/>
        </p:nvSpPr>
        <p:spPr>
          <a:xfrm>
            <a:off x="2103120" y="3712464"/>
            <a:ext cx="5349240" cy="1051560"/>
          </a:xfrm>
          <a:prstGeom prst="rect">
            <a:avLst/>
          </a:prstGeom>
          <a:noFill/>
          <a:ln/>
        </p:spPr>
        <p:txBody>
          <a:bodyPr wrap="square" lIns="0" tIns="0" rIns="0" bIns="0" rtlCol="0" anchor="ctr"/>
          <a:lstStyle/>
          <a:p>
            <a:pPr indent="0" marL="0">
              <a:buNone/>
            </a:pPr>
            <a:r>
              <a:rPr lang="en-US" sz="1600" b="1" dirty="0">
                <a:solidFill>
                  <a:schemeClr val="tx1"/>
                </a:solidFill>
                <a:latin typeface="Calibri" pitchFamily="34" charset="0"/>
                <a:ea typeface="Calibri" pitchFamily="34" charset="-122"/>
                <a:cs typeface="Calibri" pitchFamily="34" charset="-120"/>
              </a:rPr>
              <a:t>NOTCH SET-UP   </a:t>
            </a:r>
            <a:pPr indent="0" marL="0">
              <a:buNone/>
            </a:pPr>
            <a:r>
              <a:rPr lang="en-US" sz="1400" dirty="0">
                <a:solidFill>
                  <a:schemeClr val="accent3"/>
                </a:solidFill>
                <a:latin typeface="Calibri" pitchFamily="34" charset="0"/>
                <a:ea typeface="Calibri" pitchFamily="34" charset="-122"/>
                <a:cs typeface="Calibri" pitchFamily="34" charset="-120"/>
              </a:rPr>
              <a:t>Rectangular drive pulses from the same buffer reveal parasitic modes of multi-cell cavities → notch frequencies.</a:t>
            </a:r>
            <a:endParaRPr lang="en-US" sz="1600" dirty="0"/>
          </a:p>
        </p:txBody>
      </p:sp>
      <p:pic>
        <p:nvPicPr>
          <p:cNvPr id="9" name="mode icon 4" descr="/tmp/deck/fig/ic-tune.png">    </p:cNvPr>
          <p:cNvPicPr>
            <a:picLocks noChangeAspect="1"/>
          </p:cNvPicPr>
          <p:nvPr/>
        </p:nvPicPr>
        <p:blipFill>
          <a:blip r:embed="rId4"/>
          <a:stretch>
            <a:fillRect/>
          </a:stretch>
        </p:blipFill>
        <p:spPr>
          <a:xfrm>
            <a:off x="548640" y="4956048"/>
            <a:ext cx="1371600" cy="868680"/>
          </a:xfrm>
          <a:prstGeom prst="rect">
            <a:avLst/>
          </a:prstGeom>
        </p:spPr>
      </p:pic>
      <p:sp>
        <p:nvSpPr>
          <p:cNvPr id="10" name="mode text 4"/>
          <p:cNvSpPr txBox="1"/>
          <p:nvPr/>
        </p:nvSpPr>
        <p:spPr>
          <a:xfrm>
            <a:off x="2103120" y="4882896"/>
            <a:ext cx="5349240" cy="1051560"/>
          </a:xfrm>
          <a:prstGeom prst="rect">
            <a:avLst/>
          </a:prstGeom>
          <a:noFill/>
          <a:ln/>
        </p:spPr>
        <p:txBody>
          <a:bodyPr wrap="square" lIns="0" tIns="0" rIns="0" bIns="0" rtlCol="0" anchor="ctr"/>
          <a:lstStyle/>
          <a:p>
            <a:pPr indent="0" marL="0">
              <a:buNone/>
            </a:pPr>
            <a:r>
              <a:rPr lang="en-US" sz="1600" b="1" dirty="0">
                <a:solidFill>
                  <a:schemeClr val="tx1"/>
                </a:solidFill>
                <a:latin typeface="Calibri" pitchFamily="34" charset="0"/>
                <a:ea typeface="Calibri" pitchFamily="34" charset="-122"/>
                <a:cs typeface="Calibri" pitchFamily="34" charset="-120"/>
              </a:rPr>
              <a:t>TUNING PER LINE   </a:t>
            </a:r>
            <a:pPr indent="0" marL="0">
              <a:buNone/>
            </a:pPr>
            <a:r>
              <a:rPr lang="en-US" sz="1400" dirty="0">
                <a:solidFill>
                  <a:schemeClr val="accent3"/>
                </a:solidFill>
                <a:latin typeface="Calibri" pitchFamily="34" charset="0"/>
                <a:ea typeface="Calibri" pitchFamily="34" charset="-122"/>
                <a:cs typeface="Calibri" pitchFamily="34" charset="-120"/>
              </a:rPr>
              <a:t>β = 0.97 everywhere; G = 20–100 and filter shape per line. Gains lowered for robustness: CCDTL4 20, PIMS0910 35, CCDTL2 50.</a:t>
            </a:r>
            <a:endParaRPr lang="en-US" sz="1600" dirty="0"/>
          </a:p>
        </p:txBody>
      </p:sp>
      <p:sp>
        <p:nvSpPr>
          <p:cNvPr id="11" name="AFF panel card"/>
          <p:cNvSpPr/>
          <p:nvPr/>
        </p:nvSpPr>
        <p:spPr>
          <a:xfrm>
            <a:off x="7807490" y="1417320"/>
            <a:ext cx="3752011" cy="2697480"/>
          </a:xfrm>
          <a:prstGeom prst="roundRect">
            <a:avLst>
              <a:gd name="adj" fmla="val 2034"/>
            </a:avLst>
          </a:prstGeom>
          <a:solidFill>
            <a:srgbClr val="FFFFFF"/>
          </a:solidFill>
          <a:ln/>
        </p:spPr>
      </p:sp>
      <p:pic>
        <p:nvPicPr>
          <p:cNvPr id="12" name="AFF panel" descr="AFF panel">    </p:cNvPr>
          <p:cNvPicPr>
            <a:picLocks noChangeAspect="1"/>
          </p:cNvPicPr>
          <p:nvPr/>
        </p:nvPicPr>
        <p:blipFill>
          <a:blip r:embed="rId5"/>
          <a:stretch>
            <a:fillRect/>
          </a:stretch>
        </p:blipFill>
        <p:spPr>
          <a:xfrm>
            <a:off x="7917218" y="1527048"/>
            <a:ext cx="3532555" cy="2478024"/>
          </a:xfrm>
          <a:prstGeom prst="rect">
            <a:avLst/>
          </a:prstGeom>
        </p:spPr>
      </p:pic>
      <p:sp>
        <p:nvSpPr>
          <p:cNvPr id="13" name="panel caption"/>
          <p:cNvSpPr txBox="1"/>
          <p:nvPr/>
        </p:nvSpPr>
        <p:spPr>
          <a:xfrm>
            <a:off x="7726680" y="4169664"/>
            <a:ext cx="3913632" cy="228600"/>
          </a:xfrm>
          <a:prstGeom prst="rect">
            <a:avLst/>
          </a:prstGeom>
          <a:noFill/>
          <a:ln/>
        </p:spPr>
        <p:txBody>
          <a:bodyPr wrap="square" lIns="0" tIns="0" rIns="0" bIns="0" rtlCol="0" anchor="t"/>
          <a:lstStyle/>
          <a:p>
            <a:pPr algn="ctr" indent="0" marL="0">
              <a:buNone/>
            </a:pPr>
            <a:r>
              <a:rPr lang="en-US" sz="1200" dirty="0">
                <a:solidFill>
                  <a:schemeClr val="accent3"/>
                </a:solidFill>
                <a:latin typeface="Calibri" pitchFamily="34" charset="0"/>
                <a:ea typeface="Calibri" pitchFamily="34" charset="-122"/>
                <a:cs typeface="Calibri" pitchFamily="34" charset="-120"/>
              </a:rPr>
              <a:t>AFF panel: rings, gain, balance, look-ahead, modes</a:t>
            </a:r>
            <a:endParaRPr lang="en-US" sz="1200" dirty="0"/>
          </a:p>
        </p:txBody>
      </p:sp>
      <p:sp>
        <p:nvSpPr>
          <p:cNvPr id="14" name="notch spectrum card"/>
          <p:cNvSpPr/>
          <p:nvPr/>
        </p:nvSpPr>
        <p:spPr>
          <a:xfrm>
            <a:off x="8611431" y="4434840"/>
            <a:ext cx="2144129" cy="1600200"/>
          </a:xfrm>
          <a:prstGeom prst="roundRect">
            <a:avLst>
              <a:gd name="adj" fmla="val 3429"/>
            </a:avLst>
          </a:prstGeom>
          <a:solidFill>
            <a:srgbClr val="FFFFFF"/>
          </a:solidFill>
          <a:ln/>
        </p:spPr>
      </p:sp>
      <p:pic>
        <p:nvPicPr>
          <p:cNvPr id="15" name="notch spectrum" descr="notch spectrum">    </p:cNvPr>
          <p:cNvPicPr>
            <a:picLocks noChangeAspect="1"/>
          </p:cNvPicPr>
          <p:nvPr/>
        </p:nvPicPr>
        <p:blipFill>
          <a:blip r:embed="rId6"/>
          <a:stretch>
            <a:fillRect/>
          </a:stretch>
        </p:blipFill>
        <p:spPr>
          <a:xfrm>
            <a:off x="8721159" y="4544568"/>
            <a:ext cx="1924673" cy="1380744"/>
          </a:xfrm>
          <a:prstGeom prst="rect">
            <a:avLst/>
          </a:prstGeom>
        </p:spPr>
      </p:pic>
      <p:sp>
        <p:nvSpPr>
          <p:cNvPr id="16" name="notch caption"/>
          <p:cNvSpPr txBox="1"/>
          <p:nvPr/>
        </p:nvSpPr>
        <p:spPr>
          <a:xfrm>
            <a:off x="7726680" y="6071616"/>
            <a:ext cx="3913632" cy="228600"/>
          </a:xfrm>
          <a:prstGeom prst="rect">
            <a:avLst/>
          </a:prstGeom>
          <a:noFill/>
          <a:ln/>
        </p:spPr>
        <p:txBody>
          <a:bodyPr wrap="square" lIns="0" tIns="0" rIns="0" bIns="0" rtlCol="0" anchor="t"/>
          <a:lstStyle/>
          <a:p>
            <a:pPr algn="ctr" indent="0" marL="0">
              <a:buNone/>
            </a:pPr>
            <a:r>
              <a:rPr lang="en-US" sz="1200" dirty="0">
                <a:solidFill>
                  <a:schemeClr val="accent3"/>
                </a:solidFill>
                <a:latin typeface="Calibri" pitchFamily="34" charset="0"/>
                <a:ea typeface="Calibri" pitchFamily="34" charset="-122"/>
                <a:cs typeface="Calibri" pitchFamily="34" charset="-120"/>
              </a:rPr>
              <a:t>CCDTL5: modes at −0.93 / +1.02 MHz</a:t>
            </a:r>
            <a:endParaRPr lang="en-US" sz="1200" dirty="0"/>
          </a:p>
        </p:txBody>
      </p:sp>
      <p:sp>
        <p:nvSpPr>
          <p:cNvPr id="25" name="Slide Number Placeholder 0"/>
          <p:cNvSpPr>
            <a:spLocks noGrp="1"/>
          </p:cNvSpPr>
          <p:nvPr>
            <p:ph type="sldNum" sz="quarter" idx="4294967295"/>
          </p:nvPr>
        </p:nvSpPr>
        <p:spPr>
          <a:xfrm>
            <a:off x="548640" y="6263640"/>
            <a:ext cx="457200" cy="320040"/>
          </a:xfrm>
          <a:prstGeom prst="rect">
            <a:avLst/>
          </a:prstGeom>
          <a:extLst>
            <a:ext uri="{C572A759-6A51-4108-AA02-DFA0A04FC94B}">
              <ma14:wrappingTextBoxFlag xmlns:ma14="http://schemas.microsoft.com/office/mac/drawingml/2011/main" val="0"/>
            </a:ext>
          </a:extLst>
        </p:spPr>
        <p:txBody>
          <a:bodyPr lIns="0" tIns="0" rIns="0" bIns="0" anchor="ctr"/>
          <a:lstStyle>
            <a:lvl1pPr>
              <a:defRPr sz="1100">
                <a:solidFill>
                  <a:schemeClr val="accent2"/>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1" type="body" hasCustomPrompt="1"/>
          </p:nvPr>
        </p:nvSpPr>
        <p:spPr>
          <a:xfrm>
            <a:off x="548640" y="1737360"/>
            <a:ext cx="2743200" cy="1097280"/>
          </a:xfrm>
          <a:prstGeom prst="rect">
            <a:avLst/>
          </a:prstGeom>
          <a:noFill/>
          <a:ln/>
        </p:spPr>
        <p:txBody>
          <a:bodyPr wrap="square" lIns="0" tIns="0" rIns="0" bIns="0" rtlCol="0" anchor="b"/>
          <a:lstStyle/>
          <a:p>
            <a:pPr algn="l" indent="0" marL="0">
              <a:buNone/>
            </a:pPr>
            <a:r>
              <a:rPr lang="en-US" sz="6000" b="1" dirty="0">
                <a:solidFill>
                  <a:schemeClr val="accent2"/>
                </a:solidFill>
              </a:rPr>
              <a:t>5 years</a:t>
            </a:r>
            <a:endParaRPr lang="en-US" sz="6000" dirty="0"/>
          </a:p>
        </p:txBody>
      </p:sp>
      <p:sp>
        <p:nvSpPr>
          <p:cNvPr id="3" name="Text 0"/>
          <p:cNvSpPr/>
          <p:nvPr>
            <p:ph idx="102" type="title" hasCustomPrompt="1"/>
          </p:nvPr>
        </p:nvSpPr>
        <p:spPr>
          <a:xfrm>
            <a:off x="548640" y="2926080"/>
            <a:ext cx="7863840" cy="1371600"/>
          </a:xfrm>
          <a:prstGeom prst="rect">
            <a:avLst/>
          </a:prstGeom>
          <a:noFill/>
          <a:ln/>
        </p:spPr>
        <p:txBody>
          <a:bodyPr wrap="square" lIns="0" tIns="0" rIns="0" bIns="0" rtlCol="0" anchor="t"/>
          <a:lstStyle/>
          <a:p>
            <a:pPr algn="l" indent="0" marL="0">
              <a:buNone/>
            </a:pPr>
            <a:r>
              <a:rPr lang="en-US" sz="3800" b="1" dirty="0">
                <a:solidFill>
                  <a:schemeClr val="tx1"/>
                </a:solidFill>
              </a:rPr>
              <a:t>A learning loop learns whatever it sees</a:t>
            </a:r>
            <a:endParaRPr lang="en-US" sz="3800" dirty="0"/>
          </a:p>
        </p:txBody>
      </p:sp>
      <p:sp>
        <p:nvSpPr>
          <p:cNvPr id="4" name="Text 0"/>
          <p:cNvSpPr/>
          <p:nvPr>
            <p:ph idx="103" type="body" hasCustomPrompt="1"/>
          </p:nvPr>
        </p:nvSpPr>
        <p:spPr>
          <a:xfrm>
            <a:off x="548640" y="4389120"/>
            <a:ext cx="7863840" cy="914400"/>
          </a:xfrm>
          <a:prstGeom prst="rect">
            <a:avLst/>
          </a:prstGeom>
          <a:noFill/>
          <a:ln/>
        </p:spPr>
        <p:txBody>
          <a:bodyPr wrap="square" lIns="0" tIns="0" rIns="0" bIns="0" rtlCol="0" anchor="t"/>
          <a:lstStyle/>
          <a:p>
            <a:pPr algn="l" indent="0" marL="0">
              <a:buNone/>
            </a:pPr>
            <a:r>
              <a:rPr lang="en-US" sz="1800" dirty="0">
                <a:solidFill>
                  <a:schemeClr val="accent3"/>
                </a:solidFill>
              </a:rPr>
              <a:t>2019–2023: one fix at a time</a:t>
            </a:r>
            <a:endParaRPr lang="en-US" sz="1800" dirty="0"/>
          </a:p>
        </p:txBody>
      </p:sp>
      <p:sp>
        <p:nvSpPr>
          <p:cNvPr id="5" name="timeline axis"/>
          <p:cNvSpPr/>
          <p:nvPr/>
        </p:nvSpPr>
        <p:spPr>
          <a:xfrm>
            <a:off x="548640" y="5577840"/>
            <a:ext cx="10195560" cy="0"/>
          </a:xfrm>
          <a:prstGeom prst="line">
            <a:avLst/>
          </a:prstGeom>
          <a:noFill/>
          <a:ln w="15875">
            <a:solidFill>
              <a:srgbClr val="8099D0"/>
            </a:solidFill>
            <a:prstDash val="solid"/>
          </a:ln>
        </p:spPr>
      </p:sp>
      <p:sp>
        <p:nvSpPr>
          <p:cNvPr id="6" name="tl dot 0"/>
          <p:cNvSpPr/>
          <p:nvPr/>
        </p:nvSpPr>
        <p:spPr>
          <a:xfrm>
            <a:off x="612648" y="5504688"/>
            <a:ext cx="146304" cy="146304"/>
          </a:xfrm>
          <a:prstGeom prst="ellipse">
            <a:avLst/>
          </a:prstGeom>
          <a:solidFill>
            <a:srgbClr val="8099D0"/>
          </a:solidFill>
          <a:ln/>
        </p:spPr>
      </p:sp>
      <p:sp>
        <p:nvSpPr>
          <p:cNvPr id="7" name="tl date 0"/>
          <p:cNvSpPr txBox="1"/>
          <p:nvPr/>
        </p:nvSpPr>
        <p:spPr>
          <a:xfrm>
            <a:off x="137160" y="5193792"/>
            <a:ext cx="1097280" cy="256032"/>
          </a:xfrm>
          <a:prstGeom prst="rect">
            <a:avLst/>
          </a:prstGeom>
          <a:noFill/>
          <a:ln/>
        </p:spPr>
        <p:txBody>
          <a:bodyPr wrap="square" lIns="0" tIns="0" rIns="0" bIns="0" rtlCol="0" anchor="t"/>
          <a:lstStyle/>
          <a:p>
            <a:pPr algn="ctr" indent="0" marL="0">
              <a:buNone/>
            </a:pPr>
            <a:r>
              <a:rPr lang="en-US" sz="1100" b="1" dirty="0">
                <a:solidFill>
                  <a:schemeClr val="accent2"/>
                </a:solidFill>
                <a:latin typeface="Calibri" pitchFamily="34" charset="0"/>
                <a:ea typeface="Calibri" pitchFamily="34" charset="-122"/>
                <a:cs typeface="Calibri" pitchFamily="34" charset="-120"/>
              </a:rPr>
              <a:t>2019-10</a:t>
            </a:r>
            <a:endParaRPr lang="en-US" sz="1100" dirty="0"/>
          </a:p>
        </p:txBody>
      </p:sp>
      <p:sp>
        <p:nvSpPr>
          <p:cNvPr id="8" name="tl label 0"/>
          <p:cNvSpPr txBox="1"/>
          <p:nvPr/>
        </p:nvSpPr>
        <p:spPr>
          <a:xfrm>
            <a:off x="137160" y="5724144"/>
            <a:ext cx="1097280" cy="411480"/>
          </a:xfrm>
          <a:prstGeom prst="rect">
            <a:avLst/>
          </a:prstGeom>
          <a:noFill/>
          <a:ln/>
        </p:spPr>
        <p:txBody>
          <a:bodyPr wrap="square" lIns="0" tIns="0" rIns="0" bIns="0" rtlCol="0" anchor="t"/>
          <a:lstStyle/>
          <a:p>
            <a:pPr algn="ctr" indent="0" marL="0">
              <a:buNone/>
            </a:pPr>
            <a:r>
              <a:rPr lang="en-US" sz="1100" dirty="0">
                <a:solidFill>
                  <a:schemeClr val="accent3"/>
                </a:solidFill>
                <a:latin typeface="Calibri" pitchFamily="34" charset="0"/>
                <a:ea typeface="Calibri" pitchFamily="34" charset="-122"/>
                <a:cs typeface="Calibri" pitchFamily="34" charset="-120"/>
              </a:rPr>
              <a:t>LQG &amp; AFF</a:t>
            </a:r>
            <a:endParaRPr lang="en-US" sz="1100" dirty="0"/>
          </a:p>
        </p:txBody>
      </p:sp>
      <p:sp>
        <p:nvSpPr>
          <p:cNvPr id="9" name="tl dot 1"/>
          <p:cNvSpPr/>
          <p:nvPr/>
        </p:nvSpPr>
        <p:spPr>
          <a:xfrm>
            <a:off x="1715008" y="5504688"/>
            <a:ext cx="146304" cy="146304"/>
          </a:xfrm>
          <a:prstGeom prst="ellipse">
            <a:avLst/>
          </a:prstGeom>
          <a:solidFill>
            <a:srgbClr val="8099D0"/>
          </a:solidFill>
          <a:ln/>
        </p:spPr>
      </p:sp>
      <p:sp>
        <p:nvSpPr>
          <p:cNvPr id="10" name="tl date 1"/>
          <p:cNvSpPr txBox="1"/>
          <p:nvPr/>
        </p:nvSpPr>
        <p:spPr>
          <a:xfrm>
            <a:off x="1239520" y="5193792"/>
            <a:ext cx="1097280" cy="256032"/>
          </a:xfrm>
          <a:prstGeom prst="rect">
            <a:avLst/>
          </a:prstGeom>
          <a:noFill/>
          <a:ln/>
        </p:spPr>
        <p:txBody>
          <a:bodyPr wrap="square" lIns="0" tIns="0" rIns="0" bIns="0" rtlCol="0" anchor="t"/>
          <a:lstStyle/>
          <a:p>
            <a:pPr algn="ctr" indent="0" marL="0">
              <a:buNone/>
            </a:pPr>
            <a:r>
              <a:rPr lang="en-US" sz="1100" b="1" dirty="0">
                <a:solidFill>
                  <a:schemeClr val="accent2"/>
                </a:solidFill>
                <a:latin typeface="Calibri" pitchFamily="34" charset="0"/>
                <a:ea typeface="Calibri" pitchFamily="34" charset="-122"/>
                <a:cs typeface="Calibri" pitchFamily="34" charset="-120"/>
              </a:rPr>
              <a:t>2019-11</a:t>
            </a:r>
            <a:endParaRPr lang="en-US" sz="1100" dirty="0"/>
          </a:p>
        </p:txBody>
      </p:sp>
      <p:sp>
        <p:nvSpPr>
          <p:cNvPr id="11" name="tl label 1"/>
          <p:cNvSpPr txBox="1"/>
          <p:nvPr/>
        </p:nvSpPr>
        <p:spPr>
          <a:xfrm>
            <a:off x="1239520" y="5724144"/>
            <a:ext cx="1097280" cy="411480"/>
          </a:xfrm>
          <a:prstGeom prst="rect">
            <a:avLst/>
          </a:prstGeom>
          <a:noFill/>
          <a:ln/>
        </p:spPr>
        <p:txBody>
          <a:bodyPr wrap="square" lIns="0" tIns="0" rIns="0" bIns="0" rtlCol="0" anchor="t"/>
          <a:lstStyle/>
          <a:p>
            <a:pPr algn="ctr" indent="0" marL="0">
              <a:buNone/>
            </a:pPr>
            <a:r>
              <a:rPr lang="en-US" sz="1100" dirty="0">
                <a:solidFill>
                  <a:schemeClr val="accent3"/>
                </a:solidFill>
                <a:latin typeface="Calibri" pitchFamily="34" charset="0"/>
                <a:ea typeface="Calibri" pitchFamily="34" charset="-122"/>
                <a:cs typeface="Calibri" pitchFamily="34" charset="-120"/>
              </a:rPr>
              <a:t>RF ON from PSB</a:t>
            </a:r>
            <a:endParaRPr lang="en-US" sz="1100" dirty="0"/>
          </a:p>
        </p:txBody>
      </p:sp>
      <p:sp>
        <p:nvSpPr>
          <p:cNvPr id="12" name="tl dot 2"/>
          <p:cNvSpPr/>
          <p:nvPr/>
        </p:nvSpPr>
        <p:spPr>
          <a:xfrm>
            <a:off x="2817368" y="5504688"/>
            <a:ext cx="146304" cy="146304"/>
          </a:xfrm>
          <a:prstGeom prst="ellipse">
            <a:avLst/>
          </a:prstGeom>
          <a:solidFill>
            <a:srgbClr val="8099D0"/>
          </a:solidFill>
          <a:ln/>
        </p:spPr>
      </p:sp>
      <p:sp>
        <p:nvSpPr>
          <p:cNvPr id="13" name="tl date 2"/>
          <p:cNvSpPr txBox="1"/>
          <p:nvPr/>
        </p:nvSpPr>
        <p:spPr>
          <a:xfrm>
            <a:off x="2341880" y="5193792"/>
            <a:ext cx="1097280" cy="256032"/>
          </a:xfrm>
          <a:prstGeom prst="rect">
            <a:avLst/>
          </a:prstGeom>
          <a:noFill/>
          <a:ln/>
        </p:spPr>
        <p:txBody>
          <a:bodyPr wrap="square" lIns="0" tIns="0" rIns="0" bIns="0" rtlCol="0" anchor="t"/>
          <a:lstStyle/>
          <a:p>
            <a:pPr algn="ctr" indent="0" marL="0">
              <a:buNone/>
            </a:pPr>
            <a:r>
              <a:rPr lang="en-US" sz="1100" b="1" dirty="0">
                <a:solidFill>
                  <a:schemeClr val="accent2"/>
                </a:solidFill>
                <a:latin typeface="Calibri" pitchFamily="34" charset="0"/>
                <a:ea typeface="Calibri" pitchFamily="34" charset="-122"/>
                <a:cs typeface="Calibri" pitchFamily="34" charset="-120"/>
              </a:rPr>
              <a:t>2020-07</a:t>
            </a:r>
            <a:endParaRPr lang="en-US" sz="1100" dirty="0"/>
          </a:p>
        </p:txBody>
      </p:sp>
      <p:sp>
        <p:nvSpPr>
          <p:cNvPr id="14" name="tl label 2"/>
          <p:cNvSpPr txBox="1"/>
          <p:nvPr/>
        </p:nvSpPr>
        <p:spPr>
          <a:xfrm>
            <a:off x="2341880" y="5724144"/>
            <a:ext cx="1097280" cy="411480"/>
          </a:xfrm>
          <a:prstGeom prst="rect">
            <a:avLst/>
          </a:prstGeom>
          <a:noFill/>
          <a:ln/>
        </p:spPr>
        <p:txBody>
          <a:bodyPr wrap="square" lIns="0" tIns="0" rIns="0" bIns="0" rtlCol="0" anchor="t"/>
          <a:lstStyle/>
          <a:p>
            <a:pPr algn="ctr" indent="0" marL="0">
              <a:buNone/>
            </a:pPr>
            <a:r>
              <a:rPr lang="en-US" sz="1100" dirty="0">
                <a:solidFill>
                  <a:schemeClr val="accent3"/>
                </a:solidFill>
                <a:latin typeface="Calibri" pitchFamily="34" charset="0"/>
                <a:ea typeface="Calibri" pitchFamily="34" charset="-122"/>
                <a:cs typeface="Calibri" pitchFamily="34" charset="-120"/>
              </a:rPr>
              <a:t>single buffer, auto reset</a:t>
            </a:r>
            <a:endParaRPr lang="en-US" sz="1100" dirty="0"/>
          </a:p>
        </p:txBody>
      </p:sp>
      <p:sp>
        <p:nvSpPr>
          <p:cNvPr id="15" name="tl dot 3"/>
          <p:cNvSpPr/>
          <p:nvPr/>
        </p:nvSpPr>
        <p:spPr>
          <a:xfrm>
            <a:off x="3919728" y="5504688"/>
            <a:ext cx="146304" cy="146304"/>
          </a:xfrm>
          <a:prstGeom prst="ellipse">
            <a:avLst/>
          </a:prstGeom>
          <a:solidFill>
            <a:srgbClr val="8099D0"/>
          </a:solidFill>
          <a:ln/>
        </p:spPr>
      </p:sp>
      <p:sp>
        <p:nvSpPr>
          <p:cNvPr id="16" name="tl date 3"/>
          <p:cNvSpPr txBox="1"/>
          <p:nvPr/>
        </p:nvSpPr>
        <p:spPr>
          <a:xfrm>
            <a:off x="3444240" y="5193792"/>
            <a:ext cx="1097280" cy="256032"/>
          </a:xfrm>
          <a:prstGeom prst="rect">
            <a:avLst/>
          </a:prstGeom>
          <a:noFill/>
          <a:ln/>
        </p:spPr>
        <p:txBody>
          <a:bodyPr wrap="square" lIns="0" tIns="0" rIns="0" bIns="0" rtlCol="0" anchor="t"/>
          <a:lstStyle/>
          <a:p>
            <a:pPr algn="ctr" indent="0" marL="0">
              <a:buNone/>
            </a:pPr>
            <a:r>
              <a:rPr lang="en-US" sz="1100" b="1" dirty="0">
                <a:solidFill>
                  <a:schemeClr val="accent2"/>
                </a:solidFill>
                <a:latin typeface="Calibri" pitchFamily="34" charset="0"/>
                <a:ea typeface="Calibri" pitchFamily="34" charset="-122"/>
                <a:cs typeface="Calibri" pitchFamily="34" charset="-120"/>
              </a:rPr>
              <a:t>2020-09</a:t>
            </a:r>
            <a:endParaRPr lang="en-US" sz="1100" dirty="0"/>
          </a:p>
        </p:txBody>
      </p:sp>
      <p:sp>
        <p:nvSpPr>
          <p:cNvPr id="17" name="tl label 3"/>
          <p:cNvSpPr txBox="1"/>
          <p:nvPr/>
        </p:nvSpPr>
        <p:spPr>
          <a:xfrm>
            <a:off x="3444240" y="5724144"/>
            <a:ext cx="1097280" cy="411480"/>
          </a:xfrm>
          <a:prstGeom prst="rect">
            <a:avLst/>
          </a:prstGeom>
          <a:noFill/>
          <a:ln/>
        </p:spPr>
        <p:txBody>
          <a:bodyPr wrap="square" lIns="0" tIns="0" rIns="0" bIns="0" rtlCol="0" anchor="t"/>
          <a:lstStyle/>
          <a:p>
            <a:pPr algn="ctr" indent="0" marL="0">
              <a:buNone/>
            </a:pPr>
            <a:r>
              <a:rPr lang="en-US" sz="1100" dirty="0">
                <a:solidFill>
                  <a:schemeClr val="accent3"/>
                </a:solidFill>
                <a:latin typeface="Calibri" pitchFamily="34" charset="0"/>
                <a:ea typeface="Calibri" pitchFamily="34" charset="-122"/>
                <a:cs typeface="Calibri" pitchFamily="34" charset="-120"/>
              </a:rPr>
              <a:t>AFF only with feedback</a:t>
            </a:r>
            <a:endParaRPr lang="en-US" sz="1100" dirty="0"/>
          </a:p>
        </p:txBody>
      </p:sp>
      <p:sp>
        <p:nvSpPr>
          <p:cNvPr id="18" name="tl dot 4"/>
          <p:cNvSpPr/>
          <p:nvPr/>
        </p:nvSpPr>
        <p:spPr>
          <a:xfrm>
            <a:off x="5022088" y="5504688"/>
            <a:ext cx="146304" cy="146304"/>
          </a:xfrm>
          <a:prstGeom prst="ellipse">
            <a:avLst/>
          </a:prstGeom>
          <a:solidFill>
            <a:srgbClr val="8099D0"/>
          </a:solidFill>
          <a:ln/>
        </p:spPr>
      </p:sp>
      <p:sp>
        <p:nvSpPr>
          <p:cNvPr id="19" name="tl date 4"/>
          <p:cNvSpPr txBox="1"/>
          <p:nvPr/>
        </p:nvSpPr>
        <p:spPr>
          <a:xfrm>
            <a:off x="4546600" y="5193792"/>
            <a:ext cx="1097280" cy="256032"/>
          </a:xfrm>
          <a:prstGeom prst="rect">
            <a:avLst/>
          </a:prstGeom>
          <a:noFill/>
          <a:ln/>
        </p:spPr>
        <p:txBody>
          <a:bodyPr wrap="square" lIns="0" tIns="0" rIns="0" bIns="0" rtlCol="0" anchor="t"/>
          <a:lstStyle/>
          <a:p>
            <a:pPr algn="ctr" indent="0" marL="0">
              <a:buNone/>
            </a:pPr>
            <a:r>
              <a:rPr lang="en-US" sz="1100" b="1" dirty="0">
                <a:solidFill>
                  <a:schemeClr val="accent2"/>
                </a:solidFill>
                <a:latin typeface="Calibri" pitchFamily="34" charset="0"/>
                <a:ea typeface="Calibri" pitchFamily="34" charset="-122"/>
                <a:cs typeface="Calibri" pitchFamily="34" charset="-120"/>
              </a:rPr>
              <a:t>2020-12</a:t>
            </a:r>
            <a:endParaRPr lang="en-US" sz="1100" dirty="0"/>
          </a:p>
        </p:txBody>
      </p:sp>
      <p:sp>
        <p:nvSpPr>
          <p:cNvPr id="20" name="tl label 4"/>
          <p:cNvSpPr txBox="1"/>
          <p:nvPr/>
        </p:nvSpPr>
        <p:spPr>
          <a:xfrm>
            <a:off x="4546600" y="5724144"/>
            <a:ext cx="1097280" cy="411480"/>
          </a:xfrm>
          <a:prstGeom prst="rect">
            <a:avLst/>
          </a:prstGeom>
          <a:noFill/>
          <a:ln/>
        </p:spPr>
        <p:txBody>
          <a:bodyPr wrap="square" lIns="0" tIns="0" rIns="0" bIns="0" rtlCol="0" anchor="t"/>
          <a:lstStyle/>
          <a:p>
            <a:pPr algn="ctr" indent="0" marL="0">
              <a:buNone/>
            </a:pPr>
            <a:r>
              <a:rPr lang="en-US" sz="1100" dirty="0">
                <a:solidFill>
                  <a:schemeClr val="accent3"/>
                </a:solidFill>
                <a:latin typeface="Calibri" pitchFamily="34" charset="0"/>
                <a:ea typeface="Calibri" pitchFamily="34" charset="-122"/>
                <a:cs typeface="Calibri" pitchFamily="34" charset="-120"/>
              </a:rPr>
              <a:t>PSB connection</a:t>
            </a:r>
            <a:endParaRPr lang="en-US" sz="1100" dirty="0"/>
          </a:p>
        </p:txBody>
      </p:sp>
      <p:sp>
        <p:nvSpPr>
          <p:cNvPr id="21" name="tl dot 5"/>
          <p:cNvSpPr/>
          <p:nvPr/>
        </p:nvSpPr>
        <p:spPr>
          <a:xfrm>
            <a:off x="6124448" y="5504688"/>
            <a:ext cx="146304" cy="146304"/>
          </a:xfrm>
          <a:prstGeom prst="ellipse">
            <a:avLst/>
          </a:prstGeom>
          <a:solidFill>
            <a:srgbClr val="F2B53A"/>
          </a:solidFill>
          <a:ln/>
        </p:spPr>
      </p:sp>
      <p:sp>
        <p:nvSpPr>
          <p:cNvPr id="22" name="tl date 5"/>
          <p:cNvSpPr txBox="1"/>
          <p:nvPr/>
        </p:nvSpPr>
        <p:spPr>
          <a:xfrm>
            <a:off x="5648960" y="5193792"/>
            <a:ext cx="1097280" cy="256032"/>
          </a:xfrm>
          <a:prstGeom prst="rect">
            <a:avLst/>
          </a:prstGeom>
          <a:noFill/>
          <a:ln/>
        </p:spPr>
        <p:txBody>
          <a:bodyPr wrap="square" lIns="0" tIns="0" rIns="0" bIns="0" rtlCol="0" anchor="t"/>
          <a:lstStyle/>
          <a:p>
            <a:pPr algn="ctr" indent="0" marL="0">
              <a:buNone/>
            </a:pPr>
            <a:r>
              <a:rPr lang="en-US" sz="1100" b="1" dirty="0">
                <a:solidFill>
                  <a:schemeClr val="accent6"/>
                </a:solidFill>
                <a:latin typeface="Calibri" pitchFamily="34" charset="0"/>
                <a:ea typeface="Calibri" pitchFamily="34" charset="-122"/>
                <a:cs typeface="Calibri" pitchFamily="34" charset="-120"/>
              </a:rPr>
              <a:t>2021-03</a:t>
            </a:r>
            <a:endParaRPr lang="en-US" sz="1100" dirty="0"/>
          </a:p>
        </p:txBody>
      </p:sp>
      <p:sp>
        <p:nvSpPr>
          <p:cNvPr id="23" name="tl label 5"/>
          <p:cNvSpPr txBox="1"/>
          <p:nvPr/>
        </p:nvSpPr>
        <p:spPr>
          <a:xfrm>
            <a:off x="5648960" y="5724144"/>
            <a:ext cx="1097280" cy="411480"/>
          </a:xfrm>
          <a:prstGeom prst="rect">
            <a:avLst/>
          </a:prstGeom>
          <a:noFill/>
          <a:ln/>
        </p:spPr>
        <p:txBody>
          <a:bodyPr wrap="square" lIns="0" tIns="0" rIns="0" bIns="0" rtlCol="0" anchor="t"/>
          <a:lstStyle/>
          <a:p>
            <a:pPr algn="ctr" indent="0" marL="0">
              <a:buNone/>
            </a:pPr>
            <a:r>
              <a:rPr lang="en-US" sz="1100" dirty="0">
                <a:solidFill>
                  <a:schemeClr val="tx1"/>
                </a:solidFill>
                <a:latin typeface="Calibri" pitchFamily="34" charset="0"/>
                <a:ea typeface="Calibri" pitchFamily="34" charset="-122"/>
                <a:cs typeface="Calibri" pitchFamily="34" charset="-120"/>
              </a:rPr>
              <a:t>bad-pulse detection</a:t>
            </a:r>
            <a:endParaRPr lang="en-US" sz="1100" dirty="0"/>
          </a:p>
        </p:txBody>
      </p:sp>
      <p:sp>
        <p:nvSpPr>
          <p:cNvPr id="24" name="tl dot 6"/>
          <p:cNvSpPr/>
          <p:nvPr/>
        </p:nvSpPr>
        <p:spPr>
          <a:xfrm>
            <a:off x="7226808" y="5504688"/>
            <a:ext cx="146304" cy="146304"/>
          </a:xfrm>
          <a:prstGeom prst="ellipse">
            <a:avLst/>
          </a:prstGeom>
          <a:solidFill>
            <a:srgbClr val="F2B53A"/>
          </a:solidFill>
          <a:ln/>
        </p:spPr>
      </p:sp>
      <p:sp>
        <p:nvSpPr>
          <p:cNvPr id="25" name="tl date 6"/>
          <p:cNvSpPr txBox="1"/>
          <p:nvPr/>
        </p:nvSpPr>
        <p:spPr>
          <a:xfrm>
            <a:off x="6751320" y="5193792"/>
            <a:ext cx="1097280" cy="256032"/>
          </a:xfrm>
          <a:prstGeom prst="rect">
            <a:avLst/>
          </a:prstGeom>
          <a:noFill/>
          <a:ln/>
        </p:spPr>
        <p:txBody>
          <a:bodyPr wrap="square" lIns="0" tIns="0" rIns="0" bIns="0" rtlCol="0" anchor="t"/>
          <a:lstStyle/>
          <a:p>
            <a:pPr algn="ctr" indent="0" marL="0">
              <a:buNone/>
            </a:pPr>
            <a:r>
              <a:rPr lang="en-US" sz="1100" b="1" dirty="0">
                <a:solidFill>
                  <a:schemeClr val="accent6"/>
                </a:solidFill>
                <a:latin typeface="Calibri" pitchFamily="34" charset="0"/>
                <a:ea typeface="Calibri" pitchFamily="34" charset="-122"/>
                <a:cs typeface="Calibri" pitchFamily="34" charset="-120"/>
              </a:rPr>
              <a:t>2021-03</a:t>
            </a:r>
            <a:endParaRPr lang="en-US" sz="1100" dirty="0"/>
          </a:p>
        </p:txBody>
      </p:sp>
      <p:sp>
        <p:nvSpPr>
          <p:cNvPr id="26" name="tl label 6"/>
          <p:cNvSpPr txBox="1"/>
          <p:nvPr/>
        </p:nvSpPr>
        <p:spPr>
          <a:xfrm>
            <a:off x="6751320" y="5724144"/>
            <a:ext cx="1097280" cy="411480"/>
          </a:xfrm>
          <a:prstGeom prst="rect">
            <a:avLst/>
          </a:prstGeom>
          <a:noFill/>
          <a:ln/>
        </p:spPr>
        <p:txBody>
          <a:bodyPr wrap="square" lIns="0" tIns="0" rIns="0" bIns="0" rtlCol="0" anchor="t"/>
          <a:lstStyle/>
          <a:p>
            <a:pPr algn="ctr" indent="0" marL="0">
              <a:buNone/>
            </a:pPr>
            <a:r>
              <a:rPr lang="en-US" sz="1100" dirty="0">
                <a:solidFill>
                  <a:schemeClr val="tx1"/>
                </a:solidFill>
                <a:latin typeface="Calibri" pitchFamily="34" charset="0"/>
                <a:ea typeface="Calibri" pitchFamily="34" charset="-122"/>
                <a:cs typeface="Calibri" pitchFamily="34" charset="-120"/>
              </a:rPr>
              <a:t>beam destination</a:t>
            </a:r>
            <a:endParaRPr lang="en-US" sz="1100" dirty="0"/>
          </a:p>
        </p:txBody>
      </p:sp>
      <p:sp>
        <p:nvSpPr>
          <p:cNvPr id="27" name="tl dot 7"/>
          <p:cNvSpPr/>
          <p:nvPr/>
        </p:nvSpPr>
        <p:spPr>
          <a:xfrm>
            <a:off x="8329168" y="5504688"/>
            <a:ext cx="146304" cy="146304"/>
          </a:xfrm>
          <a:prstGeom prst="ellipse">
            <a:avLst/>
          </a:prstGeom>
          <a:solidFill>
            <a:srgbClr val="8099D0"/>
          </a:solidFill>
          <a:ln/>
        </p:spPr>
      </p:sp>
      <p:sp>
        <p:nvSpPr>
          <p:cNvPr id="28" name="tl date 7"/>
          <p:cNvSpPr txBox="1"/>
          <p:nvPr/>
        </p:nvSpPr>
        <p:spPr>
          <a:xfrm>
            <a:off x="7853680" y="5193792"/>
            <a:ext cx="1097280" cy="256032"/>
          </a:xfrm>
          <a:prstGeom prst="rect">
            <a:avLst/>
          </a:prstGeom>
          <a:noFill/>
          <a:ln/>
        </p:spPr>
        <p:txBody>
          <a:bodyPr wrap="square" lIns="0" tIns="0" rIns="0" bIns="0" rtlCol="0" anchor="t"/>
          <a:lstStyle/>
          <a:p>
            <a:pPr algn="ctr" indent="0" marL="0">
              <a:buNone/>
            </a:pPr>
            <a:r>
              <a:rPr lang="en-US" sz="1100" b="1" dirty="0">
                <a:solidFill>
                  <a:schemeClr val="accent2"/>
                </a:solidFill>
                <a:latin typeface="Calibri" pitchFamily="34" charset="0"/>
                <a:ea typeface="Calibri" pitchFamily="34" charset="-122"/>
                <a:cs typeface="Calibri" pitchFamily="34" charset="-120"/>
              </a:rPr>
              <a:t>2022-09</a:t>
            </a:r>
            <a:endParaRPr lang="en-US" sz="1100" dirty="0"/>
          </a:p>
        </p:txBody>
      </p:sp>
      <p:sp>
        <p:nvSpPr>
          <p:cNvPr id="29" name="tl label 7"/>
          <p:cNvSpPr txBox="1"/>
          <p:nvPr/>
        </p:nvSpPr>
        <p:spPr>
          <a:xfrm>
            <a:off x="7853680" y="5724144"/>
            <a:ext cx="1097280" cy="411480"/>
          </a:xfrm>
          <a:prstGeom prst="rect">
            <a:avLst/>
          </a:prstGeom>
          <a:noFill/>
          <a:ln/>
        </p:spPr>
        <p:txBody>
          <a:bodyPr wrap="square" lIns="0" tIns="0" rIns="0" bIns="0" rtlCol="0" anchor="t"/>
          <a:lstStyle/>
          <a:p>
            <a:pPr algn="ctr" indent="0" marL="0">
              <a:buNone/>
            </a:pPr>
            <a:r>
              <a:rPr lang="en-US" sz="1100" dirty="0">
                <a:solidFill>
                  <a:schemeClr val="accent3"/>
                </a:solidFill>
                <a:latin typeface="Calibri" pitchFamily="34" charset="0"/>
                <a:ea typeface="Calibri" pitchFamily="34" charset="-122"/>
                <a:cs typeface="Calibri" pitchFamily="34" charset="-120"/>
              </a:rPr>
              <a:t>polar-loop reset</a:t>
            </a:r>
            <a:endParaRPr lang="en-US" sz="1100" dirty="0"/>
          </a:p>
        </p:txBody>
      </p:sp>
      <p:sp>
        <p:nvSpPr>
          <p:cNvPr id="30" name="tl dot 8"/>
          <p:cNvSpPr/>
          <p:nvPr/>
        </p:nvSpPr>
        <p:spPr>
          <a:xfrm>
            <a:off x="9431528" y="5504688"/>
            <a:ext cx="146304" cy="146304"/>
          </a:xfrm>
          <a:prstGeom prst="ellipse">
            <a:avLst/>
          </a:prstGeom>
          <a:solidFill>
            <a:srgbClr val="F2B53A"/>
          </a:solidFill>
          <a:ln/>
        </p:spPr>
      </p:sp>
      <p:sp>
        <p:nvSpPr>
          <p:cNvPr id="31" name="tl date 8"/>
          <p:cNvSpPr txBox="1"/>
          <p:nvPr/>
        </p:nvSpPr>
        <p:spPr>
          <a:xfrm>
            <a:off x="8956040" y="5193792"/>
            <a:ext cx="1097280" cy="256032"/>
          </a:xfrm>
          <a:prstGeom prst="rect">
            <a:avLst/>
          </a:prstGeom>
          <a:noFill/>
          <a:ln/>
        </p:spPr>
        <p:txBody>
          <a:bodyPr wrap="square" lIns="0" tIns="0" rIns="0" bIns="0" rtlCol="0" anchor="t"/>
          <a:lstStyle/>
          <a:p>
            <a:pPr algn="ctr" indent="0" marL="0">
              <a:buNone/>
            </a:pPr>
            <a:r>
              <a:rPr lang="en-US" sz="1100" b="1" dirty="0">
                <a:solidFill>
                  <a:schemeClr val="accent6"/>
                </a:solidFill>
                <a:latin typeface="Calibri" pitchFamily="34" charset="0"/>
                <a:ea typeface="Calibri" pitchFamily="34" charset="-122"/>
                <a:cs typeface="Calibri" pitchFamily="34" charset="-120"/>
              </a:rPr>
              <a:t>2023-01</a:t>
            </a:r>
            <a:endParaRPr lang="en-US" sz="1100" dirty="0"/>
          </a:p>
        </p:txBody>
      </p:sp>
      <p:sp>
        <p:nvSpPr>
          <p:cNvPr id="32" name="tl label 8"/>
          <p:cNvSpPr txBox="1"/>
          <p:nvPr/>
        </p:nvSpPr>
        <p:spPr>
          <a:xfrm>
            <a:off x="8956040" y="5724144"/>
            <a:ext cx="1097280" cy="411480"/>
          </a:xfrm>
          <a:prstGeom prst="rect">
            <a:avLst/>
          </a:prstGeom>
          <a:noFill/>
          <a:ln/>
        </p:spPr>
        <p:txBody>
          <a:bodyPr wrap="square" lIns="0" tIns="0" rIns="0" bIns="0" rtlCol="0" anchor="t"/>
          <a:lstStyle/>
          <a:p>
            <a:pPr algn="ctr" indent="0" marL="0">
              <a:buNone/>
            </a:pPr>
            <a:r>
              <a:rPr lang="en-US" sz="1100" dirty="0">
                <a:solidFill>
                  <a:schemeClr val="tx1"/>
                </a:solidFill>
                <a:latin typeface="Calibri" pitchFamily="34" charset="0"/>
                <a:ea typeface="Calibri" pitchFamily="34" charset="-122"/>
                <a:cs typeface="Calibri" pitchFamily="34" charset="-120"/>
              </a:rPr>
              <a:t>SIS learning inhibit</a:t>
            </a:r>
            <a:endParaRPr lang="en-US" sz="1100" dirty="0"/>
          </a:p>
        </p:txBody>
      </p:sp>
      <p:sp>
        <p:nvSpPr>
          <p:cNvPr id="33" name="tl dot 9"/>
          <p:cNvSpPr/>
          <p:nvPr/>
        </p:nvSpPr>
        <p:spPr>
          <a:xfrm>
            <a:off x="10533888" y="5504688"/>
            <a:ext cx="146304" cy="146304"/>
          </a:xfrm>
          <a:prstGeom prst="ellipse">
            <a:avLst/>
          </a:prstGeom>
          <a:solidFill>
            <a:srgbClr val="F2B53A"/>
          </a:solidFill>
          <a:ln/>
        </p:spPr>
      </p:sp>
      <p:sp>
        <p:nvSpPr>
          <p:cNvPr id="34" name="tl date 9"/>
          <p:cNvSpPr txBox="1"/>
          <p:nvPr/>
        </p:nvSpPr>
        <p:spPr>
          <a:xfrm>
            <a:off x="10058400" y="5193792"/>
            <a:ext cx="1097280" cy="256032"/>
          </a:xfrm>
          <a:prstGeom prst="rect">
            <a:avLst/>
          </a:prstGeom>
          <a:noFill/>
          <a:ln/>
        </p:spPr>
        <p:txBody>
          <a:bodyPr wrap="square" lIns="0" tIns="0" rIns="0" bIns="0" rtlCol="0" anchor="t"/>
          <a:lstStyle/>
          <a:p>
            <a:pPr algn="ctr" indent="0" marL="0">
              <a:buNone/>
            </a:pPr>
            <a:r>
              <a:rPr lang="en-US" sz="1100" b="1" dirty="0">
                <a:solidFill>
                  <a:schemeClr val="accent6"/>
                </a:solidFill>
                <a:latin typeface="Calibri" pitchFamily="34" charset="0"/>
                <a:ea typeface="Calibri" pitchFamily="34" charset="-122"/>
                <a:cs typeface="Calibri" pitchFamily="34" charset="-120"/>
              </a:rPr>
              <a:t>2023-01</a:t>
            </a:r>
            <a:endParaRPr lang="en-US" sz="1100" dirty="0"/>
          </a:p>
        </p:txBody>
      </p:sp>
      <p:sp>
        <p:nvSpPr>
          <p:cNvPr id="35" name="tl label 9"/>
          <p:cNvSpPr txBox="1"/>
          <p:nvPr/>
        </p:nvSpPr>
        <p:spPr>
          <a:xfrm>
            <a:off x="10058400" y="5724144"/>
            <a:ext cx="1097280" cy="411480"/>
          </a:xfrm>
          <a:prstGeom prst="rect">
            <a:avLst/>
          </a:prstGeom>
          <a:noFill/>
          <a:ln/>
        </p:spPr>
        <p:txBody>
          <a:bodyPr wrap="square" lIns="0" tIns="0" rIns="0" bIns="0" rtlCol="0" anchor="t"/>
          <a:lstStyle/>
          <a:p>
            <a:pPr algn="ctr" indent="0" marL="0">
              <a:buNone/>
            </a:pPr>
            <a:r>
              <a:rPr lang="en-US" sz="1100" dirty="0">
                <a:solidFill>
                  <a:schemeClr val="tx1"/>
                </a:solidFill>
                <a:latin typeface="Calibri" pitchFamily="34" charset="0"/>
                <a:ea typeface="Calibri" pitchFamily="34" charset="-122"/>
                <a:cs typeface="Calibri" pitchFamily="34" charset="-120"/>
              </a:rPr>
              <a:t>painting-aware check</a:t>
            </a:r>
            <a:endParaRPr lang="en-US" sz="1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1"/>
          <p:cNvSpPr/>
          <p:nvPr>
            <p:ph idx="102" type="title" hasCustomPrompt="1"/>
          </p:nvPr>
        </p:nvSpPr>
        <p:spPr>
          <a:xfrm>
            <a:off x="548640" y="365760"/>
            <a:ext cx="10424160" cy="868680"/>
          </a:xfrm>
          <a:prstGeom prst="rect">
            <a:avLst/>
          </a:prstGeom>
          <a:noFill/>
          <a:ln/>
        </p:spPr>
        <p:txBody>
          <a:bodyPr wrap="square" lIns="0" tIns="0" rIns="0" bIns="0" rtlCol="0" anchor="ctr"/>
          <a:lstStyle/>
          <a:p>
            <a:pPr algn="l" indent="0" marL="0">
              <a:buNone/>
            </a:pPr>
            <a:r>
              <a:rPr lang="en-US" sz="3200" b="1" dirty="0">
                <a:solidFill>
                  <a:schemeClr val="tx1"/>
                </a:solidFill>
              </a:rPr>
              <a:t>Breakdowns must never be learned</a:t>
            </a:r>
            <a:endParaRPr lang="en-US" sz="3200" dirty="0"/>
          </a:p>
        </p:txBody>
      </p:sp>
      <p:pic>
        <p:nvPicPr>
          <p:cNvPr id="3" name="breakdown chain" descr="/tmp/deck/fig/s9-chain.png">    </p:cNvPr>
          <p:cNvPicPr>
            <a:picLocks noChangeAspect="1"/>
          </p:cNvPicPr>
          <p:nvPr/>
        </p:nvPicPr>
        <p:blipFill>
          <a:blip r:embed="rId1"/>
          <a:stretch>
            <a:fillRect/>
          </a:stretch>
        </p:blipFill>
        <p:spPr>
          <a:xfrm>
            <a:off x="548640" y="1280160"/>
            <a:ext cx="11091672" cy="2108334"/>
          </a:xfrm>
          <a:prstGeom prst="rect">
            <a:avLst/>
          </a:prstGeom>
        </p:spPr>
      </p:pic>
      <p:sp>
        <p:nvSpPr>
          <p:cNvPr id="4" name="now rule"/>
          <p:cNvSpPr/>
          <p:nvPr/>
        </p:nvSpPr>
        <p:spPr>
          <a:xfrm>
            <a:off x="548640" y="3703320"/>
            <a:ext cx="54864" cy="2194560"/>
          </a:xfrm>
          <a:prstGeom prst="rect">
            <a:avLst/>
          </a:prstGeom>
          <a:solidFill>
            <a:srgbClr val="F2B53A"/>
          </a:solidFill>
          <a:ln/>
        </p:spPr>
      </p:sp>
      <p:sp>
        <p:nvSpPr>
          <p:cNvPr id="5" name="now"/>
          <p:cNvSpPr txBox="1"/>
          <p:nvPr/>
        </p:nvSpPr>
        <p:spPr>
          <a:xfrm>
            <a:off x="822960" y="3639312"/>
            <a:ext cx="10789920" cy="2331720"/>
          </a:xfrm>
          <a:prstGeom prst="rect">
            <a:avLst/>
          </a:prstGeom>
          <a:noFill/>
          <a:ln/>
        </p:spPr>
        <p:txBody>
          <a:bodyPr wrap="square" lIns="0" tIns="0" rIns="0" bIns="0" rtlCol="0" anchor="t"/>
          <a:lstStyle/>
          <a:p>
            <a:pPr indent="0" marL="0">
              <a:spcAft>
                <a:spcPts val="600"/>
              </a:spcAft>
              <a:buNone/>
            </a:pPr>
            <a:r>
              <a:rPr lang="en-US" sz="1700" b="1" dirty="0">
                <a:solidFill>
                  <a:schemeClr val="accent6"/>
                </a:solidFill>
                <a:latin typeface="Calibri" pitchFamily="34" charset="0"/>
                <a:ea typeface="Calibri" pitchFamily="34" charset="-122"/>
                <a:cs typeface="Calibri" pitchFamily="34" charset="-120"/>
              </a:rPr>
              <a:t>Now</a:t>
            </a:r>
            <a:endParaRPr lang="en-US" sz="1700" dirty="0"/>
          </a:p>
          <a:p>
            <a:pPr marL="342900" indent="-342900">
              <a:spcAft>
                <a:spcPts val="600"/>
              </a:spcAft>
              <a:buSzPct val="100000"/>
              <a:buChar char="•"/>
            </a:pPr>
            <a:r>
              <a:rPr lang="en-US" sz="1600" dirty="0">
                <a:solidFill>
                  <a:schemeClr val="tx1"/>
                </a:solidFill>
                <a:latin typeface="Calibri" pitchFamily="34" charset="0"/>
                <a:ea typeface="Calibri" pitchFamily="34" charset="-122"/>
                <a:cs typeface="Calibri" pitchFamily="34" charset="-120"/>
              </a:rPr>
              <a:t>Built-in pulse classifier: min · max · mean · std of the cavity voltage → no voltage · breakdown · unstable → not learned. The std catches oscillations that keep the same mean.</a:t>
            </a:r>
            <a:endParaRPr lang="en-US" sz="1700" dirty="0"/>
          </a:p>
          <a:p>
            <a:pPr marL="342900" indent="-342900">
              <a:spcAft>
                <a:spcPts val="600"/>
              </a:spcAft>
              <a:buSzPct val="100000"/>
              <a:buChar char="•"/>
            </a:pPr>
            <a:r>
              <a:rPr lang="en-US" sz="1600" dirty="0">
                <a:solidFill>
                  <a:schemeClr val="tx1"/>
                </a:solidFill>
                <a:latin typeface="Calibri" pitchFamily="34" charset="0"/>
                <a:ea typeface="Calibri" pitchFamily="34" charset="-122"/>
                <a:cs typeface="Calibri" pitchFamily="34" charset="-120"/>
              </a:rPr>
              <a:t>Mean-error threshold → not learned</a:t>
            </a:r>
            <a:endParaRPr lang="en-US" sz="1700" dirty="0"/>
          </a:p>
          <a:p>
            <a:pPr marL="342900" indent="-342900">
              <a:spcAft>
                <a:spcPts val="600"/>
              </a:spcAft>
              <a:buSzPct val="100000"/>
              <a:buChar char="•"/>
            </a:pPr>
            <a:r>
              <a:rPr lang="en-US" sz="1600" dirty="0">
                <a:solidFill>
                  <a:schemeClr val="tx1"/>
                </a:solidFill>
                <a:latin typeface="Calibri" pitchFamily="34" charset="0"/>
                <a:ea typeface="Calibri" pitchFamily="34" charset="-122"/>
                <a:cs typeface="Calibri" pitchFamily="34" charset="-120"/>
              </a:rPr>
              <a:t>Restart by the sequencer, AFF off until the end: open loop, tuners lock, set-point ramp → reset polar loop → close feedback → reset AFF history of all users → enable AFF from zero</a:t>
            </a:r>
            <a:endParaRPr lang="en-US" sz="1700" dirty="0"/>
          </a:p>
          <a:p>
            <a:pPr marL="342900" indent="-342900">
              <a:spcAft>
                <a:spcPts val="600"/>
              </a:spcAft>
              <a:buSzPct val="100000"/>
              <a:buChar char="•"/>
            </a:pPr>
            <a:r>
              <a:rPr lang="en-US" sz="1600" dirty="0">
                <a:solidFill>
                  <a:schemeClr val="tx1"/>
                </a:solidFill>
                <a:latin typeface="Calibri" pitchFamily="34" charset="0"/>
                <a:ea typeface="Calibri" pitchFamily="34" charset="-122"/>
                <a:cs typeface="Calibri" pitchFamily="34" charset="-120"/>
              </a:rPr>
              <a:t>Switch &amp; Limit card caps the drive → protects the klystron</a:t>
            </a:r>
            <a:endParaRPr lang="en-US" sz="1700" dirty="0"/>
          </a:p>
        </p:txBody>
      </p:sp>
      <p:sp>
        <p:nvSpPr>
          <p:cNvPr id="25" name="Slide Number Placeholder 0"/>
          <p:cNvSpPr>
            <a:spLocks noGrp="1"/>
          </p:cNvSpPr>
          <p:nvPr>
            <p:ph type="sldNum" sz="quarter" idx="4294967295"/>
          </p:nvPr>
        </p:nvSpPr>
        <p:spPr>
          <a:xfrm>
            <a:off x="548640" y="6263640"/>
            <a:ext cx="457200" cy="320040"/>
          </a:xfrm>
          <a:prstGeom prst="rect">
            <a:avLst/>
          </a:prstGeom>
          <a:extLst>
            <a:ext uri="{C572A759-6A51-4108-AA02-DFA0A04FC94B}">
              <ma14:wrappingTextBoxFlag xmlns:ma14="http://schemas.microsoft.com/office/mac/drawingml/2011/main" val="0"/>
            </a:ext>
          </a:extLst>
        </p:spPr>
        <p:txBody>
          <a:bodyPr lIns="0" tIns="0" rIns="0" bIns="0" anchor="ctr"/>
          <a:lstStyle>
            <a:lvl1pPr>
              <a:defRPr sz="1100">
                <a:solidFill>
                  <a:schemeClr val="accent2"/>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1"/>
          <p:cNvSpPr/>
          <p:nvPr>
            <p:ph idx="102" type="title" hasCustomPrompt="1"/>
          </p:nvPr>
        </p:nvSpPr>
        <p:spPr>
          <a:xfrm>
            <a:off x="548640" y="365760"/>
            <a:ext cx="10424160" cy="868680"/>
          </a:xfrm>
          <a:prstGeom prst="rect">
            <a:avLst/>
          </a:prstGeom>
          <a:noFill/>
          <a:ln/>
        </p:spPr>
        <p:txBody>
          <a:bodyPr wrap="square" lIns="0" tIns="0" rIns="0" bIns="0" rtlCol="0" anchor="ctr"/>
          <a:lstStyle/>
          <a:p>
            <a:pPr algn="l" indent="0" marL="0">
              <a:buNone/>
            </a:pPr>
            <a:r>
              <a:rPr lang="en-US" sz="3200" b="1" dirty="0">
                <a:solidFill>
                  <a:schemeClr val="tx1"/>
                </a:solidFill>
              </a:rPr>
              <a:t>One user, two destinations – the AFF never settled</a:t>
            </a:r>
            <a:endParaRPr lang="en-US" sz="3200" dirty="0"/>
          </a:p>
        </p:txBody>
      </p:sp>
      <p:pic>
        <p:nvPicPr>
          <p:cNvPr id="3" name="debu figure" descr="/tmp/deck/fig/debu-dest.png">    </p:cNvPr>
          <p:cNvPicPr>
            <a:picLocks noChangeAspect="1"/>
          </p:cNvPicPr>
          <p:nvPr/>
        </p:nvPicPr>
        <p:blipFill>
          <a:blip r:embed="rId1"/>
          <a:stretch>
            <a:fillRect/>
          </a:stretch>
        </p:blipFill>
        <p:spPr>
          <a:xfrm>
            <a:off x="594360" y="1417320"/>
            <a:ext cx="6583680" cy="3520440"/>
          </a:xfrm>
          <a:prstGeom prst="rect">
            <a:avLst/>
          </a:prstGeom>
        </p:spPr>
      </p:pic>
      <p:sp>
        <p:nvSpPr>
          <p:cNvPr id="4" name="debu rule"/>
          <p:cNvSpPr/>
          <p:nvPr/>
        </p:nvSpPr>
        <p:spPr>
          <a:xfrm>
            <a:off x="7452360" y="1463040"/>
            <a:ext cx="54864" cy="3429000"/>
          </a:xfrm>
          <a:prstGeom prst="rect">
            <a:avLst/>
          </a:prstGeom>
          <a:solidFill>
            <a:srgbClr val="F2B53A"/>
          </a:solidFill>
          <a:ln/>
        </p:spPr>
      </p:sp>
      <p:sp>
        <p:nvSpPr>
          <p:cNvPr id="5" name="debu story"/>
          <p:cNvSpPr txBox="1"/>
          <p:nvPr/>
        </p:nvSpPr>
        <p:spPr>
          <a:xfrm>
            <a:off x="7680960" y="1417320"/>
            <a:ext cx="3931920" cy="3520440"/>
          </a:xfrm>
          <a:prstGeom prst="rect">
            <a:avLst/>
          </a:prstGeom>
          <a:noFill/>
          <a:ln/>
        </p:spPr>
        <p:txBody>
          <a:bodyPr wrap="square" lIns="0" tIns="0" rIns="0" bIns="0" rtlCol="0" anchor="t"/>
          <a:lstStyle/>
          <a:p>
            <a:pPr indent="0" marL="0">
              <a:spcAft>
                <a:spcPts val="1200"/>
              </a:spcAft>
              <a:buNone/>
            </a:pPr>
            <a:r>
              <a:rPr lang="en-US" sz="1500" b="1" dirty="0">
                <a:solidFill>
                  <a:schemeClr val="accent6"/>
                </a:solidFill>
                <a:latin typeface="Calibri" pitchFamily="34" charset="0"/>
                <a:ea typeface="Calibri" pitchFamily="34" charset="-122"/>
                <a:cs typeface="Calibri" pitchFamily="34" charset="-120"/>
              </a:rPr>
              <a:t>Debuncher, 2021</a:t>
            </a:r>
            <a:endParaRPr lang="en-US" sz="1500" dirty="0"/>
          </a:p>
          <a:p>
            <a:pPr indent="0" marL="0">
              <a:spcAft>
                <a:spcPts val="1200"/>
              </a:spcAft>
              <a:buNone/>
            </a:pPr>
            <a:r>
              <a:rPr lang="en-US" sz="1700" b="1" dirty="0">
                <a:solidFill>
                  <a:schemeClr val="tx1"/>
                </a:solidFill>
                <a:latin typeface="Calibri" pitchFamily="34" charset="0"/>
                <a:ea typeface="Calibri" pitchFamily="34" charset="-122"/>
                <a:cs typeface="Calibri" pitchFamily="34" charset="-120"/>
              </a:rPr>
              <a:t>The AFF never reached a stable state.</a:t>
            </a:r>
            <a:endParaRPr lang="en-US" sz="1500" dirty="0"/>
          </a:p>
          <a:p>
            <a:pPr indent="0" marL="0">
              <a:spcAft>
                <a:spcPts val="1200"/>
              </a:spcAft>
              <a:buNone/>
            </a:pPr>
            <a:r>
              <a:rPr lang="en-US" sz="1500" dirty="0">
                <a:solidFill>
                  <a:schemeClr val="tx1"/>
                </a:solidFill>
                <a:latin typeface="Calibri" pitchFamily="34" charset="0"/>
                <a:ea typeface="Calibri" pitchFamily="34" charset="-122"/>
                <a:cs typeface="Calibri" pitchFamily="34" charset="-120"/>
              </a:rPr>
              <a:t>Every second pulse of the same user went to the dump – the destination is decided pulse by pulse.</a:t>
            </a:r>
            <a:endParaRPr lang="en-US" sz="1500" dirty="0"/>
          </a:p>
          <a:p>
            <a:pPr indent="0" marL="0">
              <a:spcAft>
                <a:spcPts val="1200"/>
              </a:spcAft>
              <a:buNone/>
            </a:pPr>
            <a:r>
              <a:rPr lang="en-US" sz="1500" dirty="0">
                <a:solidFill>
                  <a:schemeClr val="tx1"/>
                </a:solidFill>
                <a:latin typeface="Calibri" pitchFamily="34" charset="0"/>
                <a:ea typeface="Calibri" pitchFamily="34" charset="-122"/>
                <a:cs typeface="Calibri" pitchFamily="34" charset="-120"/>
              </a:rPr>
              <a:t>No beam in the debuncher → the AFF unlearned what the previous pulse taught it.</a:t>
            </a:r>
            <a:endParaRPr lang="en-US" sz="1500" dirty="0"/>
          </a:p>
          <a:p>
            <a:pPr indent="0" marL="0">
              <a:spcAft>
                <a:spcPts val="1200"/>
              </a:spcAft>
              <a:buNone/>
            </a:pPr>
            <a:r>
              <a:rPr lang="en-US" sz="1600" i="1" dirty="0">
                <a:solidFill>
                  <a:schemeClr val="tx1"/>
                </a:solidFill>
                <a:latin typeface="Calibri" pitchFamily="34" charset="0"/>
                <a:ea typeface="Calibri" pitchFamily="34" charset="-122"/>
                <a:cs typeface="Calibri" pitchFamily="34" charset="-120"/>
              </a:rPr>
              <a:t>Surprise: the same user can have two destinations.</a:t>
            </a:r>
            <a:endParaRPr lang="en-US" sz="1500" dirty="0"/>
          </a:p>
          <a:p>
            <a:pPr indent="0" marL="0">
              <a:spcAft>
                <a:spcPts val="1200"/>
              </a:spcAft>
              <a:buNone/>
            </a:pPr>
            <a:r>
              <a:rPr lang="en-US" sz="1500" b="1" dirty="0">
                <a:solidFill>
                  <a:schemeClr val="accent6"/>
                </a:solidFill>
                <a:latin typeface="Calibri" pitchFamily="34" charset="0"/>
                <a:ea typeface="Calibri" pitchFamily="34" charset="-122"/>
                <a:cs typeface="Calibri" pitchFamily="34" charset="-120"/>
              </a:rPr>
              <a:t>Fix: destination = dump → no learning, no playback.</a:t>
            </a:r>
            <a:endParaRPr lang="en-US" sz="1500" dirty="0"/>
          </a:p>
        </p:txBody>
      </p:sp>
      <p:sp>
        <p:nvSpPr>
          <p:cNvPr id="6" name="gates line"/>
          <p:cNvSpPr/>
          <p:nvPr/>
        </p:nvSpPr>
        <p:spPr>
          <a:xfrm>
            <a:off x="548640" y="5138928"/>
            <a:ext cx="11091672" cy="0"/>
          </a:xfrm>
          <a:prstGeom prst="line">
            <a:avLst/>
          </a:prstGeom>
          <a:noFill/>
          <a:ln w="9525">
            <a:solidFill>
              <a:srgbClr val="4D70BC"/>
            </a:solidFill>
            <a:prstDash val="solid"/>
          </a:ln>
        </p:spPr>
      </p:sp>
      <p:sp>
        <p:nvSpPr>
          <p:cNvPr id="7" name="later label"/>
          <p:cNvSpPr txBox="1"/>
          <p:nvPr/>
        </p:nvSpPr>
        <p:spPr>
          <a:xfrm>
            <a:off x="548640" y="5257800"/>
            <a:ext cx="1737360" cy="731520"/>
          </a:xfrm>
          <a:prstGeom prst="rect">
            <a:avLst/>
          </a:prstGeom>
          <a:noFill/>
          <a:ln/>
        </p:spPr>
        <p:txBody>
          <a:bodyPr wrap="square" lIns="0" tIns="0" rIns="0" bIns="0" rtlCol="0" anchor="t"/>
          <a:lstStyle/>
          <a:p>
            <a:pPr indent="0" marL="0">
              <a:buNone/>
            </a:pPr>
            <a:r>
              <a:rPr lang="en-US" sz="1400" b="1" dirty="0">
                <a:solidFill>
                  <a:schemeClr val="accent3"/>
                </a:solidFill>
                <a:latin typeface="Calibri" pitchFamily="34" charset="0"/>
                <a:ea typeface="Calibri" pitchFamily="34" charset="-122"/>
                <a:cs typeface="Calibri" pitchFamily="34" charset="-120"/>
              </a:rPr>
              <a:t>Related gates</a:t>
            </a:r>
            <a:endParaRPr lang="en-US" sz="1400" dirty="0"/>
          </a:p>
        </p:txBody>
      </p:sp>
      <p:sp>
        <p:nvSpPr>
          <p:cNvPr id="8" name="later text 0"/>
          <p:cNvSpPr txBox="1"/>
          <p:nvPr/>
        </p:nvSpPr>
        <p:spPr>
          <a:xfrm>
            <a:off x="2331720" y="5257800"/>
            <a:ext cx="4480560" cy="777240"/>
          </a:xfrm>
          <a:prstGeom prst="rect">
            <a:avLst/>
          </a:prstGeom>
          <a:noFill/>
          <a:ln/>
        </p:spPr>
        <p:txBody>
          <a:bodyPr wrap="square" lIns="0" tIns="0" rIns="0" bIns="0" rtlCol="0" anchor="t"/>
          <a:lstStyle/>
          <a:p>
            <a:pPr indent="0" marL="0">
              <a:buNone/>
            </a:pPr>
            <a:r>
              <a:rPr lang="en-US" sz="1500" b="1" dirty="0">
                <a:solidFill>
                  <a:schemeClr val="tx1"/>
                </a:solidFill>
                <a:latin typeface="Calibri" pitchFamily="34" charset="0"/>
                <a:ea typeface="Calibri" pitchFamily="34" charset="-122"/>
                <a:cs typeface="Calibri" pitchFamily="34" charset="-120"/>
              </a:rPr>
              <a:t>No ring played</a:t>
            </a:r>
            <a:endParaRPr lang="en-US" sz="1500" dirty="0"/>
          </a:p>
          <a:p>
            <a:pPr indent="0" marL="0">
              <a:buNone/>
            </a:pPr>
            <a:r>
              <a:rPr lang="en-US" sz="1300" dirty="0">
                <a:solidFill>
                  <a:schemeClr val="accent3"/>
                </a:solidFill>
                <a:latin typeface="Calibri" pitchFamily="34" charset="0"/>
                <a:ea typeface="Calibri" pitchFamily="34" charset="-122"/>
                <a:cs typeface="Calibri" pitchFamily="34" charset="-120"/>
              </a:rPr>
              <a:t>known before the pulse → no learning, no playback</a:t>
            </a:r>
            <a:endParaRPr lang="en-US" sz="1500" dirty="0"/>
          </a:p>
        </p:txBody>
      </p:sp>
      <p:sp>
        <p:nvSpPr>
          <p:cNvPr id="9" name="later text 1"/>
          <p:cNvSpPr txBox="1"/>
          <p:nvPr/>
        </p:nvSpPr>
        <p:spPr>
          <a:xfrm>
            <a:off x="7022592" y="5257800"/>
            <a:ext cx="4480560" cy="777240"/>
          </a:xfrm>
          <a:prstGeom prst="rect">
            <a:avLst/>
          </a:prstGeom>
          <a:noFill/>
          <a:ln/>
        </p:spPr>
        <p:txBody>
          <a:bodyPr wrap="square" lIns="0" tIns="0" rIns="0" bIns="0" rtlCol="0" anchor="t"/>
          <a:lstStyle/>
          <a:p>
            <a:pPr indent="0" marL="0">
              <a:buNone/>
            </a:pPr>
            <a:r>
              <a:rPr lang="en-US" sz="1500" b="1" dirty="0">
                <a:solidFill>
                  <a:schemeClr val="tx1"/>
                </a:solidFill>
                <a:latin typeface="Calibri" pitchFamily="34" charset="0"/>
                <a:ea typeface="Calibri" pitchFamily="34" charset="-122"/>
                <a:cs typeface="Calibri" pitchFamily="34" charset="-120"/>
              </a:rPr>
              <a:t>SIS inhibit (2023)</a:t>
            </a:r>
            <a:endParaRPr lang="en-US" sz="1500" dirty="0"/>
          </a:p>
          <a:p>
            <a:pPr indent="0" marL="0">
              <a:buNone/>
            </a:pPr>
            <a:r>
              <a:rPr lang="en-US" sz="1300" dirty="0">
                <a:solidFill>
                  <a:schemeClr val="accent3"/>
                </a:solidFill>
                <a:latin typeface="Calibri" pitchFamily="34" charset="0"/>
                <a:ea typeface="Calibri" pitchFamily="34" charset="-122"/>
                <a:cs typeface="Calibri" pitchFamily="34" charset="-120"/>
              </a:rPr>
              <a:t>arrives after the pulse → played, not learned. Source or other line tripped, destination not ready</a:t>
            </a:r>
            <a:endParaRPr lang="en-US" sz="1500" dirty="0"/>
          </a:p>
        </p:txBody>
      </p:sp>
      <p:sp>
        <p:nvSpPr>
          <p:cNvPr id="25" name="Slide Number Placeholder 0"/>
          <p:cNvSpPr>
            <a:spLocks noGrp="1"/>
          </p:cNvSpPr>
          <p:nvPr>
            <p:ph type="sldNum" sz="quarter" idx="4294967295"/>
          </p:nvPr>
        </p:nvSpPr>
        <p:spPr>
          <a:xfrm>
            <a:off x="548640" y="6263640"/>
            <a:ext cx="457200" cy="320040"/>
          </a:xfrm>
          <a:prstGeom prst="rect">
            <a:avLst/>
          </a:prstGeom>
          <a:extLst>
            <a:ext uri="{C572A759-6A51-4108-AA02-DFA0A04FC94B}">
              <ma14:wrappingTextBoxFlag xmlns:ma14="http://schemas.microsoft.com/office/mac/drawingml/2011/main" val="0"/>
            </a:ext>
          </a:extLst>
        </p:spPr>
        <p:txBody>
          <a:bodyPr lIns="0" tIns="0" rIns="0" bIns="0" anchor="ctr"/>
          <a:lstStyle>
            <a:lvl1pPr>
              <a:defRPr sz="1100">
                <a:solidFill>
                  <a:schemeClr val="accent2"/>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1"/>
          <p:cNvSpPr/>
          <p:nvPr>
            <p:ph idx="102" type="title" hasCustomPrompt="1"/>
          </p:nvPr>
        </p:nvSpPr>
        <p:spPr>
          <a:xfrm>
            <a:off x="548640" y="365760"/>
            <a:ext cx="10424160" cy="868680"/>
          </a:xfrm>
          <a:prstGeom prst="rect">
            <a:avLst/>
          </a:prstGeom>
          <a:noFill/>
          <a:ln/>
        </p:spPr>
        <p:txBody>
          <a:bodyPr wrap="square" lIns="0" tIns="0" rIns="0" bIns="0" rtlCol="0" anchor="ctr"/>
          <a:lstStyle/>
          <a:p>
            <a:pPr algn="l" indent="0" marL="0">
              <a:buNone/>
            </a:pPr>
            <a:r>
              <a:rPr lang="en-US" sz="3200" b="1" dirty="0">
                <a:solidFill>
                  <a:schemeClr val="tx1"/>
                </a:solidFill>
              </a:rPr>
              <a:t>Painting: a modulated pulse can be a good pulse</a:t>
            </a:r>
            <a:endParaRPr lang="en-US" sz="3200" dirty="0"/>
          </a:p>
        </p:txBody>
      </p:sp>
      <p:sp>
        <p:nvSpPr>
          <p:cNvPr id="3" name="painting phase space card"/>
          <p:cNvSpPr/>
          <p:nvPr/>
        </p:nvSpPr>
        <p:spPr>
          <a:xfrm>
            <a:off x="548640" y="1693795"/>
            <a:ext cx="5120640" cy="3470410"/>
          </a:xfrm>
          <a:prstGeom prst="roundRect">
            <a:avLst>
              <a:gd name="adj" fmla="val 1581"/>
            </a:avLst>
          </a:prstGeom>
          <a:solidFill>
            <a:srgbClr val="FFFFFF"/>
          </a:solidFill>
          <a:ln/>
        </p:spPr>
      </p:sp>
      <p:pic>
        <p:nvPicPr>
          <p:cNvPr id="4" name="painting phase space" descr="painting phase space">    </p:cNvPr>
          <p:cNvPicPr>
            <a:picLocks noChangeAspect="1"/>
          </p:cNvPicPr>
          <p:nvPr/>
        </p:nvPicPr>
        <p:blipFill>
          <a:blip r:embed="rId1"/>
          <a:stretch>
            <a:fillRect/>
          </a:stretch>
        </p:blipFill>
        <p:spPr>
          <a:xfrm>
            <a:off x="658368" y="1803523"/>
            <a:ext cx="4901184" cy="3250954"/>
          </a:xfrm>
          <a:prstGeom prst="rect">
            <a:avLst/>
          </a:prstGeom>
        </p:spPr>
      </p:pic>
      <p:sp>
        <p:nvSpPr>
          <p:cNvPr id="5" name="paint cap 1"/>
          <p:cNvSpPr txBox="1"/>
          <p:nvPr/>
        </p:nvSpPr>
        <p:spPr>
          <a:xfrm>
            <a:off x="548640" y="5219069"/>
            <a:ext cx="5120640" cy="274320"/>
          </a:xfrm>
          <a:prstGeom prst="rect">
            <a:avLst/>
          </a:prstGeom>
          <a:noFill/>
          <a:ln/>
        </p:spPr>
        <p:txBody>
          <a:bodyPr wrap="square" lIns="0" tIns="0" rIns="0" bIns="0" rtlCol="0" anchor="t"/>
          <a:lstStyle/>
          <a:p>
            <a:pPr algn="ctr" indent="0" marL="0">
              <a:buNone/>
            </a:pPr>
            <a:r>
              <a:rPr lang="en-US" sz="1300" dirty="0">
                <a:solidFill>
                  <a:schemeClr val="accent3"/>
                </a:solidFill>
                <a:latin typeface="Calibri" pitchFamily="34" charset="0"/>
                <a:ea typeface="Calibri" pitchFamily="34" charset="-122"/>
                <a:cs typeface="Calibri" pitchFamily="34" charset="-120"/>
              </a:rPr>
              <a:t>PSB longitudinal phase space with painting</a:t>
            </a:r>
            <a:endParaRPr lang="en-US" sz="1300" dirty="0"/>
          </a:p>
        </p:txBody>
      </p:sp>
      <p:sp>
        <p:nvSpPr>
          <p:cNvPr id="6" name="painting sweep card"/>
          <p:cNvSpPr/>
          <p:nvPr/>
        </p:nvSpPr>
        <p:spPr>
          <a:xfrm>
            <a:off x="5852160" y="1549412"/>
            <a:ext cx="3017520" cy="3759176"/>
          </a:xfrm>
          <a:prstGeom prst="roundRect">
            <a:avLst>
              <a:gd name="adj" fmla="val 1818"/>
            </a:avLst>
          </a:prstGeom>
          <a:solidFill>
            <a:srgbClr val="FFFFFF"/>
          </a:solidFill>
          <a:ln/>
        </p:spPr>
      </p:sp>
      <p:pic>
        <p:nvPicPr>
          <p:cNvPr id="7" name="painting sweep" descr="painting sweep">    </p:cNvPr>
          <p:cNvPicPr>
            <a:picLocks noChangeAspect="1"/>
          </p:cNvPicPr>
          <p:nvPr/>
        </p:nvPicPr>
        <p:blipFill>
          <a:blip r:embed="rId2"/>
          <a:stretch>
            <a:fillRect/>
          </a:stretch>
        </p:blipFill>
        <p:spPr>
          <a:xfrm>
            <a:off x="5961888" y="1659140"/>
            <a:ext cx="2798064" cy="3539720"/>
          </a:xfrm>
          <a:prstGeom prst="rect">
            <a:avLst/>
          </a:prstGeom>
        </p:spPr>
      </p:pic>
      <p:sp>
        <p:nvSpPr>
          <p:cNvPr id="8" name="paint cap 2"/>
          <p:cNvSpPr txBox="1"/>
          <p:nvPr/>
        </p:nvSpPr>
        <p:spPr>
          <a:xfrm>
            <a:off x="5852160" y="5363452"/>
            <a:ext cx="3017520" cy="457200"/>
          </a:xfrm>
          <a:prstGeom prst="rect">
            <a:avLst/>
          </a:prstGeom>
          <a:noFill/>
          <a:ln/>
        </p:spPr>
        <p:txBody>
          <a:bodyPr wrap="square" lIns="0" tIns="0" rIns="0" bIns="0" rtlCol="0" anchor="t"/>
          <a:lstStyle/>
          <a:p>
            <a:pPr algn="ctr" indent="0" marL="0">
              <a:buNone/>
            </a:pPr>
            <a:r>
              <a:rPr lang="en-US" sz="1300" dirty="0">
                <a:solidFill>
                  <a:schemeClr val="accent3"/>
                </a:solidFill>
                <a:latin typeface="Calibri" pitchFamily="34" charset="0"/>
                <a:ea typeface="Calibri" pitchFamily="34" charset="-122"/>
                <a:cs typeface="Calibri" pitchFamily="34" charset="-120"/>
              </a:rPr>
              <a:t>BSM measurement during painting tests</a:t>
            </a:r>
            <a:endParaRPr lang="en-US" sz="1300" dirty="0"/>
          </a:p>
          <a:p>
            <a:pPr algn="ctr" indent="0" marL="0">
              <a:buNone/>
            </a:pPr>
            <a:r>
              <a:rPr lang="en-US" sz="1300" dirty="0">
                <a:solidFill>
                  <a:schemeClr val="accent3"/>
                </a:solidFill>
                <a:latin typeface="Calibri" pitchFamily="34" charset="0"/>
                <a:ea typeface="Calibri" pitchFamily="34" charset="-122"/>
                <a:cs typeface="Calibri" pitchFamily="34" charset="-120"/>
              </a:rPr>
              <a:t>courtesy J. Tan, SY-BI</a:t>
            </a:r>
            <a:endParaRPr lang="en-US" sz="1300" dirty="0"/>
          </a:p>
        </p:txBody>
      </p:sp>
      <p:sp>
        <p:nvSpPr>
          <p:cNvPr id="9" name="paint rule"/>
          <p:cNvSpPr/>
          <p:nvPr/>
        </p:nvSpPr>
        <p:spPr>
          <a:xfrm>
            <a:off x="9098280" y="1463040"/>
            <a:ext cx="54864" cy="3931920"/>
          </a:xfrm>
          <a:prstGeom prst="rect">
            <a:avLst/>
          </a:prstGeom>
          <a:solidFill>
            <a:srgbClr val="F2B53A"/>
          </a:solidFill>
          <a:ln/>
        </p:spPr>
      </p:sp>
      <p:sp>
        <p:nvSpPr>
          <p:cNvPr id="10" name="paint text"/>
          <p:cNvSpPr txBox="1"/>
          <p:nvPr/>
        </p:nvSpPr>
        <p:spPr>
          <a:xfrm>
            <a:off x="9326880" y="1463040"/>
            <a:ext cx="2331720" cy="3931920"/>
          </a:xfrm>
          <a:prstGeom prst="rect">
            <a:avLst/>
          </a:prstGeom>
          <a:noFill/>
          <a:ln/>
        </p:spPr>
        <p:txBody>
          <a:bodyPr wrap="square" lIns="0" tIns="0" rIns="0" bIns="0" rtlCol="0" anchor="ctr"/>
          <a:lstStyle/>
          <a:p>
            <a:pPr indent="0" marL="0">
              <a:spcAft>
                <a:spcPts val="1200"/>
              </a:spcAft>
              <a:buNone/>
            </a:pPr>
            <a:r>
              <a:rPr lang="en-US" sz="1500" dirty="0">
                <a:solidFill>
                  <a:schemeClr val="tx1"/>
                </a:solidFill>
                <a:latin typeface="Calibri" pitchFamily="34" charset="0"/>
                <a:ea typeface="Calibri" pitchFamily="34" charset="-122"/>
                <a:cs typeface="Calibri" pitchFamily="34" charset="-120"/>
              </a:rPr>
              <a:t>PIMS11-12 swing the energy, the debuncher swings the phase – on purpose.</a:t>
            </a:r>
            <a:endParaRPr lang="en-US" sz="1500" dirty="0"/>
          </a:p>
          <a:p>
            <a:pPr indent="0" marL="0">
              <a:spcAft>
                <a:spcPts val="1200"/>
              </a:spcAft>
              <a:buNone/>
            </a:pPr>
            <a:r>
              <a:rPr lang="en-US" sz="1500" dirty="0">
                <a:solidFill>
                  <a:schemeClr val="tx1"/>
                </a:solidFill>
                <a:latin typeface="Calibri" pitchFamily="34" charset="0"/>
                <a:ea typeface="Calibri" pitchFamily="34" charset="-122"/>
                <a:cs typeface="Calibri" pitchFamily="34" charset="-120"/>
              </a:rPr>
              <a:t>The pulse classifier called it unstable → the AFF stopped learning on exactly the painted users.</a:t>
            </a:r>
            <a:endParaRPr lang="en-US" sz="1500" dirty="0"/>
          </a:p>
          <a:p>
            <a:pPr indent="0" marL="0">
              <a:spcAft>
                <a:spcPts val="1200"/>
              </a:spcAft>
              <a:buNone/>
            </a:pPr>
            <a:r>
              <a:rPr lang="en-US" sz="1500" b="1" dirty="0">
                <a:solidFill>
                  <a:schemeClr val="accent6"/>
                </a:solidFill>
                <a:latin typeface="Calibri" pitchFamily="34" charset="0"/>
                <a:ea typeface="Calibri" pitchFamily="34" charset="-122"/>
                <a:cs typeface="Calibri" pitchFamily="34" charset="-120"/>
              </a:rPr>
              <a:t>Jan 2023: the classifier knows the painting waveform – min · max · mean · std relative to it.</a:t>
            </a:r>
            <a:endParaRPr lang="en-US" sz="1500" dirty="0"/>
          </a:p>
        </p:txBody>
      </p:sp>
      <p:sp>
        <p:nvSpPr>
          <p:cNvPr id="25" name="Slide Number Placeholder 0"/>
          <p:cNvSpPr>
            <a:spLocks noGrp="1"/>
          </p:cNvSpPr>
          <p:nvPr>
            <p:ph type="sldNum" sz="quarter" idx="4294967295"/>
          </p:nvPr>
        </p:nvSpPr>
        <p:spPr>
          <a:xfrm>
            <a:off x="548640" y="6263640"/>
            <a:ext cx="457200" cy="320040"/>
          </a:xfrm>
          <a:prstGeom prst="rect">
            <a:avLst/>
          </a:prstGeom>
          <a:extLst>
            <a:ext uri="{C572A759-6A51-4108-AA02-DFA0A04FC94B}">
              <ma14:wrappingTextBoxFlag xmlns:ma14="http://schemas.microsoft.com/office/mac/drawingml/2011/main" val="0"/>
            </a:ext>
          </a:extLst>
        </p:spPr>
        <p:txBody>
          <a:bodyPr lIns="0" tIns="0" rIns="0" bIns="0" anchor="ctr"/>
          <a:lstStyle>
            <a:lvl1pPr>
              <a:defRPr sz="1100">
                <a:solidFill>
                  <a:schemeClr val="accent2"/>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1"/>
          <p:cNvSpPr/>
          <p:nvPr>
            <p:ph idx="102" type="title" hasCustomPrompt="1"/>
          </p:nvPr>
        </p:nvSpPr>
        <p:spPr>
          <a:xfrm>
            <a:off x="548640" y="365760"/>
            <a:ext cx="10424160" cy="868680"/>
          </a:xfrm>
          <a:prstGeom prst="rect">
            <a:avLst/>
          </a:prstGeom>
          <a:noFill/>
          <a:ln/>
        </p:spPr>
        <p:txBody>
          <a:bodyPr wrap="square" lIns="0" tIns="0" rIns="0" bIns="0" rtlCol="0" anchor="ctr"/>
          <a:lstStyle/>
          <a:p>
            <a:pPr algn="l" indent="0" marL="0">
              <a:buNone/>
            </a:pPr>
            <a:r>
              <a:rPr lang="en-US" sz="3200" b="1" dirty="0">
                <a:solidFill>
                  <a:schemeClr val="tx1"/>
                </a:solidFill>
              </a:rPr>
              <a:t>Every failure mode now has an automatic answer</a:t>
            </a:r>
            <a:endParaRPr lang="en-US" sz="3200" dirty="0"/>
          </a:p>
        </p:txBody>
      </p:sp>
      <p:graphicFrame>
        <p:nvGraphicFramePr>
          <p:cNvPr id="13" name="summary table"/>
          <p:cNvGraphicFramePr>
            <a:graphicFrameLocks noGrp="1"/>
          </p:cNvGraphicFramePr>
          <p:nvPr>
            <p:extLst>
              <p:ext uri="{D42A27DB-BD31-4B8C-83A1-F6EECF244321}">
                <p14:modId xmlns:p14="http://schemas.microsoft.com/office/powerpoint/2010/main" val="1579011935"/>
              </p:ext>
            </p:extLst>
          </p:nvPr>
        </p:nvGraphicFramePr>
        <p:xfrm>
          <a:off x="548640" y="1325880"/>
          <a:ext cx="11091672" cy="914400"/>
        </p:xfrm>
        <a:graphic>
          <a:graphicData uri="http://schemas.openxmlformats.org/drawingml/2006/table">
            <a:tbl>
              <a:tblPr/>
              <a:tblGrid>
                <a:gridCol w="4023360"/>
                <a:gridCol w="4325112"/>
                <a:gridCol w="2743200"/>
              </a:tblGrid>
              <a:tr h="338328">
                <a:tc>
                  <a:txBody>
                    <a:bodyPr/>
                    <a:lstStyle/>
                    <a:p>
                      <a:pPr indent="0" marL="0">
                        <a:buNone/>
                      </a:pPr>
                      <a:r>
                        <a:rPr lang="en-US" sz="1500" b="1" dirty="0">
                          <a:solidFill>
                            <a:srgbClr val="F2B53A"/>
                          </a:solidFill>
                          <a:latin typeface="Calibri" pitchFamily="34" charset="0"/>
                          <a:ea typeface="Calibri" pitchFamily="34" charset="-122"/>
                          <a:cs typeface="Calibri" pitchFamily="34" charset="-120"/>
                        </a:rPr>
                        <a:t>Condition</a:t>
                      </a:r>
                      <a:endParaRPr lang="en-US" sz="15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A2459"/>
                    </a:solidFill>
                  </a:tcPr>
                </a:tc>
                <a:tc>
                  <a:txBody>
                    <a:bodyPr/>
                    <a:lstStyle/>
                    <a:p>
                      <a:pPr indent="0" marL="0">
                        <a:buNone/>
                      </a:pPr>
                      <a:r>
                        <a:rPr lang="en-US" sz="1500" b="1" dirty="0">
                          <a:solidFill>
                            <a:srgbClr val="F2B53A"/>
                          </a:solidFill>
                          <a:latin typeface="Calibri" pitchFamily="34" charset="0"/>
                          <a:ea typeface="Calibri" pitchFamily="34" charset="-122"/>
                          <a:cs typeface="Calibri" pitchFamily="34" charset="-120"/>
                        </a:rPr>
                        <a:t>Detected by</a:t>
                      </a:r>
                      <a:endParaRPr lang="en-US" sz="15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A2459"/>
                    </a:solidFill>
                  </a:tcPr>
                </a:tc>
                <a:tc>
                  <a:txBody>
                    <a:bodyPr/>
                    <a:lstStyle/>
                    <a:p>
                      <a:pPr indent="0" marL="0">
                        <a:buNone/>
                      </a:pPr>
                      <a:r>
                        <a:rPr lang="en-US" sz="1500" b="1" dirty="0">
                          <a:solidFill>
                            <a:srgbClr val="F2B53A"/>
                          </a:solidFill>
                          <a:latin typeface="Calibri" pitchFamily="34" charset="0"/>
                          <a:ea typeface="Calibri" pitchFamily="34" charset="-122"/>
                          <a:cs typeface="Calibri" pitchFamily="34" charset="-120"/>
                        </a:rPr>
                        <a:t>Action</a:t>
                      </a:r>
                      <a:endParaRPr lang="en-US" sz="15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A2459"/>
                    </a:solidFill>
                  </a:tcPr>
                </a:tc>
              </a:tr>
              <a:tr h="338328">
                <a:tc>
                  <a:txBody>
                    <a:bodyPr/>
                    <a:lstStyle/>
                    <a:p>
                      <a:pPr indent="0" marL="0">
                        <a:buNone/>
                      </a:pPr>
                      <a:r>
                        <a:rPr lang="en-US" sz="1400" dirty="0">
                          <a:solidFill>
                            <a:srgbClr val="FFFFFF"/>
                          </a:solidFill>
                          <a:latin typeface="Calibri" pitchFamily="34" charset="0"/>
                          <a:ea typeface="Calibri" pitchFamily="34" charset="-122"/>
                          <a:cs typeface="Calibri" pitchFamily="34" charset="-120"/>
                        </a:rPr>
                        <a:t>Feedback off</a:t>
                      </a:r>
                      <a:endParaRPr lang="en-US" sz="14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6193F"/>
                    </a:solidFill>
                  </a:tcPr>
                </a:tc>
                <a:tc>
                  <a:txBody>
                    <a:bodyPr/>
                    <a:lstStyle/>
                    <a:p>
                      <a:pPr indent="0" marL="0">
                        <a:buNone/>
                      </a:pPr>
                      <a:r>
                        <a:rPr lang="en-US" sz="1400" dirty="0">
                          <a:solidFill>
                            <a:srgbClr val="FFFFFF"/>
                          </a:solidFill>
                          <a:latin typeface="Calibri" pitchFamily="34" charset="0"/>
                          <a:ea typeface="Calibri" pitchFamily="34" charset="-122"/>
                          <a:cs typeface="Calibri" pitchFamily="34" charset="-120"/>
                        </a:rPr>
                        <a:t>mode check</a:t>
                      </a:r>
                      <a:endParaRPr lang="en-US" sz="14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6193F"/>
                    </a:solidFill>
                  </a:tcPr>
                </a:tc>
                <a:tc>
                  <a:txBody>
                    <a:bodyPr/>
                    <a:lstStyle/>
                    <a:p>
                      <a:pPr indent="0" marL="0">
                        <a:buNone/>
                      </a:pPr>
                      <a:r>
                        <a:rPr lang="en-US" sz="1400" dirty="0">
                          <a:solidFill>
                            <a:srgbClr val="B3C2E3"/>
                          </a:solidFill>
                          <a:latin typeface="Calibri" pitchFamily="34" charset="0"/>
                          <a:ea typeface="Calibri" pitchFamily="34" charset="-122"/>
                          <a:cs typeface="Calibri" pitchFamily="34" charset="-120"/>
                        </a:rPr>
                        <a:t>AFF off entirely</a:t>
                      </a:r>
                      <a:endParaRPr lang="en-US" sz="14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6193F"/>
                    </a:solidFill>
                  </a:tcPr>
                </a:tc>
              </a:tr>
              <a:tr h="338328">
                <a:tc>
                  <a:txBody>
                    <a:bodyPr/>
                    <a:lstStyle/>
                    <a:p>
                      <a:pPr indent="0" marL="0">
                        <a:buNone/>
                      </a:pPr>
                      <a:r>
                        <a:rPr lang="en-US" sz="1400" dirty="0">
                          <a:solidFill>
                            <a:srgbClr val="FFFFFF"/>
                          </a:solidFill>
                          <a:latin typeface="Calibri" pitchFamily="34" charset="0"/>
                          <a:ea typeface="Calibri" pitchFamily="34" charset="-122"/>
                          <a:cs typeface="Calibri" pitchFamily="34" charset="-120"/>
                        </a:rPr>
                        <a:t>Beam to dump (debuncher)</a:t>
                      </a:r>
                      <a:endParaRPr lang="en-US" sz="14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01233"/>
                    </a:solidFill>
                  </a:tcPr>
                </a:tc>
                <a:tc>
                  <a:txBody>
                    <a:bodyPr/>
                    <a:lstStyle/>
                    <a:p>
                      <a:pPr indent="0" marL="0">
                        <a:buNone/>
                      </a:pPr>
                      <a:r>
                        <a:rPr lang="en-US" sz="1400" dirty="0">
                          <a:solidFill>
                            <a:srgbClr val="FFFFFF"/>
                          </a:solidFill>
                          <a:latin typeface="Calibri" pitchFamily="34" charset="0"/>
                          <a:ea typeface="Calibri" pitchFamily="34" charset="-122"/>
                          <a:cs typeface="Calibri" pitchFamily="34" charset="-120"/>
                        </a:rPr>
                        <a:t>timing: dynamic destination</a:t>
                      </a:r>
                      <a:endParaRPr lang="en-US" sz="14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01233"/>
                    </a:solidFill>
                  </a:tcPr>
                </a:tc>
                <a:tc>
                  <a:txBody>
                    <a:bodyPr/>
                    <a:lstStyle/>
                    <a:p>
                      <a:pPr indent="0" marL="0">
                        <a:buNone/>
                      </a:pPr>
                      <a:r>
                        <a:rPr lang="en-US" sz="1400" dirty="0">
                          <a:solidFill>
                            <a:srgbClr val="B3C2E3"/>
                          </a:solidFill>
                          <a:latin typeface="Calibri" pitchFamily="34" charset="0"/>
                          <a:ea typeface="Calibri" pitchFamily="34" charset="-122"/>
                          <a:cs typeface="Calibri" pitchFamily="34" charset="-120"/>
                        </a:rPr>
                        <a:t>no learning, no playback</a:t>
                      </a:r>
                      <a:endParaRPr lang="en-US" sz="14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01233"/>
                    </a:solidFill>
                  </a:tcPr>
                </a:tc>
              </a:tr>
              <a:tr h="338328">
                <a:tc>
                  <a:txBody>
                    <a:bodyPr/>
                    <a:lstStyle/>
                    <a:p>
                      <a:pPr indent="0" marL="0">
                        <a:buNone/>
                      </a:pPr>
                      <a:r>
                        <a:rPr lang="en-US" sz="1400" dirty="0">
                          <a:solidFill>
                            <a:srgbClr val="FFFFFF"/>
                          </a:solidFill>
                          <a:latin typeface="Calibri" pitchFamily="34" charset="0"/>
                          <a:ea typeface="Calibri" pitchFamily="34" charset="-122"/>
                          <a:cs typeface="Calibri" pitchFamily="34" charset="-120"/>
                        </a:rPr>
                        <a:t>No ring played</a:t>
                      </a:r>
                      <a:endParaRPr lang="en-US" sz="14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6193F"/>
                    </a:solidFill>
                  </a:tcPr>
                </a:tc>
                <a:tc>
                  <a:txBody>
                    <a:bodyPr/>
                    <a:lstStyle/>
                    <a:p>
                      <a:pPr indent="0" marL="0">
                        <a:buNone/>
                      </a:pPr>
                      <a:r>
                        <a:rPr lang="en-US" sz="1400" dirty="0">
                          <a:solidFill>
                            <a:srgbClr val="FFFFFF"/>
                          </a:solidFill>
                          <a:latin typeface="Calibri" pitchFamily="34" charset="0"/>
                          <a:ea typeface="Calibri" pitchFamily="34" charset="-122"/>
                          <a:cs typeface="Calibri" pitchFamily="34" charset="-120"/>
                        </a:rPr>
                        <a:t>timing: PSB ring mask</a:t>
                      </a:r>
                      <a:endParaRPr lang="en-US" sz="14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6193F"/>
                    </a:solidFill>
                  </a:tcPr>
                </a:tc>
                <a:tc>
                  <a:txBody>
                    <a:bodyPr/>
                    <a:lstStyle/>
                    <a:p>
                      <a:pPr indent="0" marL="0">
                        <a:buNone/>
                      </a:pPr>
                      <a:r>
                        <a:rPr lang="en-US" sz="1400" dirty="0">
                          <a:solidFill>
                            <a:srgbClr val="B3C2E3"/>
                          </a:solidFill>
                          <a:latin typeface="Calibri" pitchFamily="34" charset="0"/>
                          <a:ea typeface="Calibri" pitchFamily="34" charset="-122"/>
                          <a:cs typeface="Calibri" pitchFamily="34" charset="-120"/>
                        </a:rPr>
                        <a:t>no learning, no playback</a:t>
                      </a:r>
                      <a:endParaRPr lang="en-US" sz="14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6193F"/>
                    </a:solidFill>
                  </a:tcPr>
                </a:tc>
              </a:tr>
              <a:tr h="338328">
                <a:tc>
                  <a:txBody>
                    <a:bodyPr/>
                    <a:lstStyle/>
                    <a:p>
                      <a:pPr indent="0" marL="0">
                        <a:buNone/>
                      </a:pPr>
                      <a:r>
                        <a:rPr lang="en-US" sz="1400" dirty="0">
                          <a:solidFill>
                            <a:srgbClr val="FFFFFF"/>
                          </a:solidFill>
                          <a:latin typeface="Calibri" pitchFamily="34" charset="0"/>
                          <a:ea typeface="Calibri" pitchFamily="34" charset="-122"/>
                          <a:cs typeface="Calibri" pitchFamily="34" charset="-120"/>
                        </a:rPr>
                        <a:t>Source / other line tripped, destination not ready</a:t>
                      </a:r>
                      <a:endParaRPr lang="en-US" sz="14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01233"/>
                    </a:solidFill>
                  </a:tcPr>
                </a:tc>
                <a:tc>
                  <a:txBody>
                    <a:bodyPr/>
                    <a:lstStyle/>
                    <a:p>
                      <a:pPr indent="0" marL="0">
                        <a:buNone/>
                      </a:pPr>
                      <a:r>
                        <a:rPr lang="en-US" sz="1400" dirty="0">
                          <a:solidFill>
                            <a:srgbClr val="FFFFFF"/>
                          </a:solidFill>
                          <a:latin typeface="Calibri" pitchFamily="34" charset="0"/>
                          <a:ea typeface="Calibri" pitchFamily="34" charset="-122"/>
                          <a:cs typeface="Calibri" pitchFamily="34" charset="-120"/>
                        </a:rPr>
                        <a:t>SIS learning inhibit (after the pulse)</a:t>
                      </a:r>
                      <a:endParaRPr lang="en-US" sz="14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01233"/>
                    </a:solidFill>
                  </a:tcPr>
                </a:tc>
                <a:tc>
                  <a:txBody>
                    <a:bodyPr/>
                    <a:lstStyle/>
                    <a:p>
                      <a:pPr indent="0" marL="0">
                        <a:buNone/>
                      </a:pPr>
                      <a:r>
                        <a:rPr lang="en-US" sz="1400" dirty="0">
                          <a:solidFill>
                            <a:srgbClr val="B3C2E3"/>
                          </a:solidFill>
                          <a:latin typeface="Calibri" pitchFamily="34" charset="0"/>
                          <a:ea typeface="Calibri" pitchFamily="34" charset="-122"/>
                          <a:cs typeface="Calibri" pitchFamily="34" charset="-120"/>
                        </a:rPr>
                        <a:t>skip learning</a:t>
                      </a:r>
                      <a:endParaRPr lang="en-US" sz="14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01233"/>
                    </a:solidFill>
                  </a:tcPr>
                </a:tc>
              </a:tr>
              <a:tr h="338328">
                <a:tc>
                  <a:txBody>
                    <a:bodyPr/>
                    <a:lstStyle/>
                    <a:p>
                      <a:pPr indent="0" marL="0">
                        <a:buNone/>
                      </a:pPr>
                      <a:r>
                        <a:rPr lang="en-US" sz="1400" dirty="0">
                          <a:solidFill>
                            <a:srgbClr val="FFFFFF"/>
                          </a:solidFill>
                          <a:latin typeface="Calibri" pitchFamily="34" charset="0"/>
                          <a:ea typeface="Calibri" pitchFamily="34" charset="-122"/>
                          <a:cs typeface="Calibri" pitchFamily="34" charset="-120"/>
                        </a:rPr>
                        <a:t>Breakdown / no voltage / unstable</a:t>
                      </a:r>
                      <a:endParaRPr lang="en-US" sz="14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6193F"/>
                    </a:solidFill>
                  </a:tcPr>
                </a:tc>
                <a:tc>
                  <a:txBody>
                    <a:bodyPr/>
                    <a:lstStyle/>
                    <a:p>
                      <a:pPr indent="0" marL="0">
                        <a:buNone/>
                      </a:pPr>
                      <a:r>
                        <a:rPr lang="en-US" sz="1400" dirty="0">
                          <a:solidFill>
                            <a:srgbClr val="FFFFFF"/>
                          </a:solidFill>
                          <a:latin typeface="Calibri" pitchFamily="34" charset="0"/>
                          <a:ea typeface="Calibri" pitchFamily="34" charset="-122"/>
                          <a:cs typeface="Calibri" pitchFamily="34" charset="-120"/>
                        </a:rPr>
                        <a:t>pulse classifier: min · max · mean · std</a:t>
                      </a:r>
                      <a:endParaRPr lang="en-US" sz="14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6193F"/>
                    </a:solidFill>
                  </a:tcPr>
                </a:tc>
                <a:tc>
                  <a:txBody>
                    <a:bodyPr/>
                    <a:lstStyle/>
                    <a:p>
                      <a:pPr indent="0" marL="0">
                        <a:buNone/>
                      </a:pPr>
                      <a:r>
                        <a:rPr lang="en-US" sz="1400" dirty="0">
                          <a:solidFill>
                            <a:srgbClr val="B3C2E3"/>
                          </a:solidFill>
                          <a:latin typeface="Calibri" pitchFamily="34" charset="0"/>
                          <a:ea typeface="Calibri" pitchFamily="34" charset="-122"/>
                          <a:cs typeface="Calibri" pitchFamily="34" charset="-120"/>
                        </a:rPr>
                        <a:t>skip learning</a:t>
                      </a:r>
                      <a:endParaRPr lang="en-US" sz="14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6193F"/>
                    </a:solidFill>
                  </a:tcPr>
                </a:tc>
              </a:tr>
              <a:tr h="338328">
                <a:tc>
                  <a:txBody>
                    <a:bodyPr/>
                    <a:lstStyle/>
                    <a:p>
                      <a:pPr indent="0" marL="0">
                        <a:buNone/>
                      </a:pPr>
                      <a:r>
                        <a:rPr lang="en-US" sz="1400" dirty="0">
                          <a:solidFill>
                            <a:srgbClr val="FFFFFF"/>
                          </a:solidFill>
                          <a:latin typeface="Calibri" pitchFamily="34" charset="0"/>
                          <a:ea typeface="Calibri" pitchFamily="34" charset="-122"/>
                          <a:cs typeface="Calibri" pitchFamily="34" charset="-120"/>
                        </a:rPr>
                        <a:t>Painted pulse (modulated on purpose)</a:t>
                      </a:r>
                      <a:endParaRPr lang="en-US" sz="14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01233"/>
                    </a:solidFill>
                  </a:tcPr>
                </a:tc>
                <a:tc>
                  <a:txBody>
                    <a:bodyPr/>
                    <a:lstStyle/>
                    <a:p>
                      <a:pPr indent="0" marL="0">
                        <a:buNone/>
                      </a:pPr>
                      <a:r>
                        <a:rPr lang="en-US" sz="1400" dirty="0">
                          <a:solidFill>
                            <a:srgbClr val="FFFFFF"/>
                          </a:solidFill>
                          <a:latin typeface="Calibri" pitchFamily="34" charset="0"/>
                          <a:ea typeface="Calibri" pitchFamily="34" charset="-122"/>
                          <a:cs typeface="Calibri" pitchFamily="34" charset="-120"/>
                        </a:rPr>
                        <a:t>pulse classifier, relative to the painting waveform</a:t>
                      </a:r>
                      <a:endParaRPr lang="en-US" sz="14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01233"/>
                    </a:solidFill>
                  </a:tcPr>
                </a:tc>
                <a:tc>
                  <a:txBody>
                    <a:bodyPr/>
                    <a:lstStyle/>
                    <a:p>
                      <a:pPr indent="0" marL="0">
                        <a:buNone/>
                      </a:pPr>
                      <a:r>
                        <a:rPr lang="en-US" sz="1400" dirty="0">
                          <a:solidFill>
                            <a:srgbClr val="B3C2E3"/>
                          </a:solidFill>
                          <a:latin typeface="Calibri" pitchFamily="34" charset="0"/>
                          <a:ea typeface="Calibri" pitchFamily="34" charset="-122"/>
                          <a:cs typeface="Calibri" pitchFamily="34" charset="-120"/>
                        </a:rPr>
                        <a:t>learn as normal</a:t>
                      </a:r>
                      <a:endParaRPr lang="en-US" sz="14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01233"/>
                    </a:solidFill>
                  </a:tcPr>
                </a:tc>
              </a:tr>
              <a:tr h="338328">
                <a:tc>
                  <a:txBody>
                    <a:bodyPr/>
                    <a:lstStyle/>
                    <a:p>
                      <a:pPr indent="0" marL="0">
                        <a:buNone/>
                      </a:pPr>
                      <a:r>
                        <a:rPr lang="en-US" sz="1400" dirty="0">
                          <a:solidFill>
                            <a:srgbClr val="FFFFFF"/>
                          </a:solidFill>
                          <a:latin typeface="Calibri" pitchFamily="34" charset="0"/>
                          <a:ea typeface="Calibri" pitchFamily="34" charset="-122"/>
                          <a:cs typeface="Calibri" pitchFamily="34" charset="-120"/>
                        </a:rPr>
                        <a:t>Abnormal error</a:t>
                      </a:r>
                      <a:endParaRPr lang="en-US" sz="14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6193F"/>
                    </a:solidFill>
                  </a:tcPr>
                </a:tc>
                <a:tc>
                  <a:txBody>
                    <a:bodyPr/>
                    <a:lstStyle/>
                    <a:p>
                      <a:pPr indent="0" marL="0">
                        <a:buNone/>
                      </a:pPr>
                      <a:r>
                        <a:rPr lang="en-US" sz="1400" dirty="0">
                          <a:solidFill>
                            <a:srgbClr val="FFFFFF"/>
                          </a:solidFill>
                          <a:latin typeface="Calibri" pitchFamily="34" charset="0"/>
                          <a:ea typeface="Calibri" pitchFamily="34" charset="-122"/>
                          <a:cs typeface="Calibri" pitchFamily="34" charset="-120"/>
                        </a:rPr>
                        <a:t>mean-error threshold</a:t>
                      </a:r>
                      <a:endParaRPr lang="en-US" sz="14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6193F"/>
                    </a:solidFill>
                  </a:tcPr>
                </a:tc>
                <a:tc>
                  <a:txBody>
                    <a:bodyPr/>
                    <a:lstStyle/>
                    <a:p>
                      <a:pPr indent="0" marL="0">
                        <a:buNone/>
                      </a:pPr>
                      <a:r>
                        <a:rPr lang="en-US" sz="1400" dirty="0">
                          <a:solidFill>
                            <a:srgbClr val="B3C2E3"/>
                          </a:solidFill>
                          <a:latin typeface="Calibri" pitchFamily="34" charset="0"/>
                          <a:ea typeface="Calibri" pitchFamily="34" charset="-122"/>
                          <a:cs typeface="Calibri" pitchFamily="34" charset="-120"/>
                        </a:rPr>
                        <a:t>skip learning</a:t>
                      </a:r>
                      <a:endParaRPr lang="en-US" sz="14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6193F"/>
                    </a:solidFill>
                  </a:tcPr>
                </a:tc>
              </a:tr>
              <a:tr h="338328">
                <a:tc>
                  <a:txBody>
                    <a:bodyPr/>
                    <a:lstStyle/>
                    <a:p>
                      <a:pPr indent="0" marL="0">
                        <a:buNone/>
                      </a:pPr>
                      <a:r>
                        <a:rPr lang="en-US" sz="1400" dirty="0">
                          <a:solidFill>
                            <a:srgbClr val="FFFFFF"/>
                          </a:solidFill>
                          <a:latin typeface="Calibri" pitchFamily="34" charset="0"/>
                          <a:ea typeface="Calibri" pitchFamily="34" charset="-122"/>
                          <a:cs typeface="Calibri" pitchFamily="34" charset="-120"/>
                        </a:rPr>
                        <a:t>User not played, or re-mapped</a:t>
                      </a:r>
                      <a:endParaRPr lang="en-US" sz="14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01233"/>
                    </a:solidFill>
                  </a:tcPr>
                </a:tc>
                <a:tc>
                  <a:txBody>
                    <a:bodyPr/>
                    <a:lstStyle/>
                    <a:p>
                      <a:pPr indent="0" marL="0">
                        <a:buNone/>
                      </a:pPr>
                      <a:r>
                        <a:rPr lang="en-US" sz="1400" dirty="0">
                          <a:solidFill>
                            <a:srgbClr val="FFFFFF"/>
                          </a:solidFill>
                          <a:latin typeface="Calibri" pitchFamily="34" charset="0"/>
                          <a:ea typeface="Calibri" pitchFamily="34" charset="-122"/>
                          <a:cs typeface="Calibri" pitchFamily="34" charset="-120"/>
                        </a:rPr>
                        <a:t>validity time per user</a:t>
                      </a:r>
                      <a:endParaRPr lang="en-US" sz="14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01233"/>
                    </a:solidFill>
                  </a:tcPr>
                </a:tc>
                <a:tc>
                  <a:txBody>
                    <a:bodyPr/>
                    <a:lstStyle/>
                    <a:p>
                      <a:pPr indent="0" marL="0">
                        <a:buNone/>
                      </a:pPr>
                      <a:r>
                        <a:rPr lang="en-US" sz="1400" dirty="0">
                          <a:solidFill>
                            <a:srgbClr val="B3C2E3"/>
                          </a:solidFill>
                          <a:latin typeface="Calibri" pitchFamily="34" charset="0"/>
                          <a:ea typeface="Calibri" pitchFamily="34" charset="-122"/>
                          <a:cs typeface="Calibri" pitchFamily="34" charset="-120"/>
                        </a:rPr>
                        <a:t>reset</a:t>
                      </a:r>
                      <a:endParaRPr lang="en-US" sz="14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01233"/>
                    </a:solidFill>
                  </a:tcPr>
                </a:tc>
              </a:tr>
              <a:tr h="338328">
                <a:tc>
                  <a:txBody>
                    <a:bodyPr/>
                    <a:lstStyle/>
                    <a:p>
                      <a:pPr indent="0" marL="0">
                        <a:buNone/>
                      </a:pPr>
                      <a:r>
                        <a:rPr lang="en-US" sz="1400" dirty="0">
                          <a:solidFill>
                            <a:srgbClr val="FFFFFF"/>
                          </a:solidFill>
                          <a:latin typeface="Calibri" pitchFamily="34" charset="0"/>
                          <a:ea typeface="Calibri" pitchFamily="34" charset="-122"/>
                          <a:cs typeface="Calibri" pitchFamily="34" charset="-120"/>
                        </a:rPr>
                        <a:t>Ring lengths or chopping changed</a:t>
                      </a:r>
                      <a:endParaRPr lang="en-US" sz="14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6193F"/>
                    </a:solidFill>
                  </a:tcPr>
                </a:tc>
                <a:tc>
                  <a:txBody>
                    <a:bodyPr/>
                    <a:lstStyle/>
                    <a:p>
                      <a:pPr indent="0" marL="0">
                        <a:buNone/>
                      </a:pPr>
                      <a:r>
                        <a:rPr lang="en-US" sz="1400" dirty="0">
                          <a:solidFill>
                            <a:srgbClr val="FFFFFF"/>
                          </a:solidFill>
                          <a:latin typeface="Calibri" pitchFamily="34" charset="0"/>
                          <a:ea typeface="Calibri" pitchFamily="34" charset="-122"/>
                          <a:cs typeface="Calibri" pitchFamily="34" charset="-120"/>
                        </a:rPr>
                        <a:t>PSB Cruise Control writes ring settings</a:t>
                      </a:r>
                      <a:endParaRPr lang="en-US" sz="14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6193F"/>
                    </a:solidFill>
                  </a:tcPr>
                </a:tc>
                <a:tc>
                  <a:txBody>
                    <a:bodyPr/>
                    <a:lstStyle/>
                    <a:p>
                      <a:pPr indent="0" marL="0">
                        <a:buNone/>
                      </a:pPr>
                      <a:r>
                        <a:rPr lang="en-US" sz="1400" dirty="0">
                          <a:solidFill>
                            <a:srgbClr val="B3C2E3"/>
                          </a:solidFill>
                          <a:latin typeface="Calibri" pitchFamily="34" charset="0"/>
                          <a:ea typeface="Calibri" pitchFamily="34" charset="-122"/>
                          <a:cs typeface="Calibri" pitchFamily="34" charset="-120"/>
                        </a:rPr>
                        <a:t>reset</a:t>
                      </a:r>
                      <a:endParaRPr lang="en-US" sz="14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6193F"/>
                    </a:solidFill>
                  </a:tcPr>
                </a:tc>
              </a:tr>
            </a:tbl>
          </a:graphicData>
        </a:graphic>
      </p:graphicFrame>
      <p:sp>
        <p:nvSpPr>
          <p:cNvPr id="4" name="lesson rule"/>
          <p:cNvSpPr/>
          <p:nvPr/>
        </p:nvSpPr>
        <p:spPr>
          <a:xfrm>
            <a:off x="548640" y="4983480"/>
            <a:ext cx="54864" cy="868680"/>
          </a:xfrm>
          <a:prstGeom prst="rect">
            <a:avLst/>
          </a:prstGeom>
          <a:solidFill>
            <a:srgbClr val="F2B53A"/>
          </a:solidFill>
          <a:ln/>
        </p:spPr>
      </p:sp>
      <p:sp>
        <p:nvSpPr>
          <p:cNvPr id="5" name="lesson"/>
          <p:cNvSpPr txBox="1"/>
          <p:nvPr/>
        </p:nvSpPr>
        <p:spPr>
          <a:xfrm>
            <a:off x="822960" y="4937760"/>
            <a:ext cx="10789920" cy="960120"/>
          </a:xfrm>
          <a:prstGeom prst="rect">
            <a:avLst/>
          </a:prstGeom>
          <a:noFill/>
          <a:ln/>
        </p:spPr>
        <p:txBody>
          <a:bodyPr wrap="square" lIns="0" tIns="0" rIns="0" bIns="0" rtlCol="0" anchor="ctr"/>
          <a:lstStyle/>
          <a:p>
            <a:pPr indent="0" marL="0">
              <a:buNone/>
            </a:pPr>
            <a:r>
              <a:rPr lang="en-US" sz="1700" b="1" dirty="0">
                <a:solidFill>
                  <a:schemeClr val="accent6"/>
                </a:solidFill>
                <a:latin typeface="Calibri" pitchFamily="34" charset="0"/>
                <a:ea typeface="Calibri" pitchFamily="34" charset="-122"/>
                <a:cs typeface="Calibri" pitchFamily="34" charset="-120"/>
              </a:rPr>
              <a:t>Lesson 0: it works too well. </a:t>
            </a:r>
            <a:pPr indent="0" marL="0">
              <a:buNone/>
            </a:pPr>
            <a:r>
              <a:rPr lang="en-US" sz="1800" i="1" dirty="0">
                <a:solidFill>
                  <a:schemeClr val="tx1"/>
                </a:solidFill>
                <a:latin typeface="Calibri" pitchFamily="34" charset="0"/>
                <a:ea typeface="Calibri" pitchFamily="34" charset="-122"/>
                <a:cs typeface="Calibri" pitchFamily="34" charset="-120"/>
              </a:rPr>
              <a:t>In 2020 a line ran on the AFF alone, with the feedback off – and held the voltage. Since then the AFF switches itself off without feedback.</a:t>
            </a:r>
            <a:endParaRPr lang="en-US" sz="1700" dirty="0"/>
          </a:p>
        </p:txBody>
      </p:sp>
      <p:sp>
        <p:nvSpPr>
          <p:cNvPr id="25" name="Slide Number Placeholder 0"/>
          <p:cNvSpPr>
            <a:spLocks noGrp="1"/>
          </p:cNvSpPr>
          <p:nvPr>
            <p:ph type="sldNum" sz="quarter" idx="4294967295"/>
          </p:nvPr>
        </p:nvSpPr>
        <p:spPr>
          <a:xfrm>
            <a:off x="548640" y="6263640"/>
            <a:ext cx="457200" cy="320040"/>
          </a:xfrm>
          <a:prstGeom prst="rect">
            <a:avLst/>
          </a:prstGeom>
          <a:extLst>
            <a:ext uri="{C572A759-6A51-4108-AA02-DFA0A04FC94B}">
              <ma14:wrappingTextBoxFlag xmlns:ma14="http://schemas.microsoft.com/office/mac/drawingml/2011/main" val="0"/>
            </a:ext>
          </a:extLst>
        </p:spPr>
        <p:txBody>
          <a:bodyPr lIns="0" tIns="0" rIns="0" bIns="0" anchor="ctr"/>
          <a:lstStyle>
            <a:lvl1pPr>
              <a:defRPr sz="1100">
                <a:solidFill>
                  <a:schemeClr val="accent2"/>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1"/>
          <p:cNvSpPr/>
          <p:nvPr>
            <p:ph idx="102" type="title" hasCustomPrompt="1"/>
          </p:nvPr>
        </p:nvSpPr>
        <p:spPr>
          <a:xfrm>
            <a:off x="548640" y="365760"/>
            <a:ext cx="10424160" cy="868680"/>
          </a:xfrm>
          <a:prstGeom prst="rect">
            <a:avLst/>
          </a:prstGeom>
          <a:noFill/>
          <a:ln/>
        </p:spPr>
        <p:txBody>
          <a:bodyPr wrap="square" lIns="0" tIns="0" rIns="0" bIns="0" rtlCol="0" anchor="ctr"/>
          <a:lstStyle/>
          <a:p>
            <a:pPr algn="l" indent="0" marL="0">
              <a:buNone/>
            </a:pPr>
            <a:r>
              <a:rPr lang="en-US" sz="3200" b="1" dirty="0">
                <a:solidFill>
                  <a:schemeClr val="tx1"/>
                </a:solidFill>
              </a:rPr>
              <a:t>Outlook and thanks</a:t>
            </a:r>
            <a:endParaRPr lang="en-US" sz="3200" dirty="0"/>
          </a:p>
        </p:txBody>
      </p:sp>
      <p:sp>
        <p:nvSpPr>
          <p:cNvPr id="3" name="next"/>
          <p:cNvSpPr txBox="1"/>
          <p:nvPr/>
        </p:nvSpPr>
        <p:spPr>
          <a:xfrm>
            <a:off x="548640" y="1463040"/>
            <a:ext cx="5303520" cy="3566160"/>
          </a:xfrm>
          <a:prstGeom prst="rect">
            <a:avLst/>
          </a:prstGeom>
          <a:noFill/>
          <a:ln/>
        </p:spPr>
        <p:txBody>
          <a:bodyPr wrap="square" lIns="0" tIns="0" rIns="0" bIns="0" rtlCol="0" anchor="t"/>
          <a:lstStyle/>
          <a:p>
            <a:pPr indent="0" marL="0">
              <a:spcAft>
                <a:spcPts val="900"/>
              </a:spcAft>
              <a:buNone/>
            </a:pPr>
            <a:r>
              <a:rPr lang="en-US" sz="1800" b="1" dirty="0">
                <a:solidFill>
                  <a:schemeClr val="accent6"/>
                </a:solidFill>
                <a:latin typeface="Calibri" pitchFamily="34" charset="0"/>
                <a:ea typeface="Calibri" pitchFamily="34" charset="-122"/>
                <a:cs typeface="Calibri" pitchFamily="34" charset="-120"/>
              </a:rPr>
              <a:t>Next – the AFF is stable today, but</a:t>
            </a:r>
            <a:endParaRPr lang="en-US" sz="1800" dirty="0"/>
          </a:p>
          <a:p>
            <a:pPr marL="342900" indent="-342900">
              <a:spcAft>
                <a:spcPts val="900"/>
              </a:spcAft>
              <a:buSzPct val="100000"/>
              <a:buChar char="•"/>
            </a:pPr>
            <a:r>
              <a:rPr lang="en-US" sz="1700" dirty="0">
                <a:solidFill>
                  <a:schemeClr val="tx1"/>
                </a:solidFill>
                <a:latin typeface="Calibri" pitchFamily="34" charset="0"/>
                <a:ea typeface="Calibri" pitchFamily="34" charset="-122"/>
                <a:cs typeface="Calibri" pitchFamily="34" charset="-120"/>
              </a:rPr>
              <a:t>Tell the AFF the pulse current → a computed, not learned, correction from the first pulse</a:t>
            </a:r>
            <a:endParaRPr lang="en-US" sz="1800" dirty="0"/>
          </a:p>
          <a:p>
            <a:pPr marL="342900" indent="-342900">
              <a:spcAft>
                <a:spcPts val="900"/>
              </a:spcAft>
              <a:buSzPct val="100000"/>
              <a:buChar char="•"/>
            </a:pPr>
            <a:r>
              <a:rPr lang="en-US" sz="1700" dirty="0">
                <a:solidFill>
                  <a:schemeClr val="tx1"/>
                </a:solidFill>
                <a:latin typeface="Calibri" pitchFamily="34" charset="0"/>
                <a:ea typeface="Calibri" pitchFamily="34" charset="-122"/>
                <a:cs typeface="Calibri" pitchFamily="34" charset="-120"/>
              </a:rPr>
              <a:t>The other way round: estimate the beam current from the learned correction</a:t>
            </a:r>
            <a:endParaRPr lang="en-US" sz="1800" dirty="0"/>
          </a:p>
          <a:p>
            <a:pPr marL="342900" indent="-342900">
              <a:spcAft>
                <a:spcPts val="900"/>
              </a:spcAft>
              <a:buSzPct val="100000"/>
              <a:buChar char="•"/>
            </a:pPr>
            <a:r>
              <a:rPr lang="en-US" sz="1700" dirty="0">
                <a:solidFill>
                  <a:schemeClr val="tx1"/>
                </a:solidFill>
                <a:latin typeface="Calibri" pitchFamily="34" charset="0"/>
                <a:ea typeface="Calibri" pitchFamily="34" charset="-122"/>
                <a:cs typeface="Calibri" pitchFamily="34" charset="-120"/>
              </a:rPr>
              <a:t>High Current Mode: no problem so far, but at higher current the learning may become unstable</a:t>
            </a:r>
            <a:endParaRPr lang="en-US" sz="1800" dirty="0"/>
          </a:p>
        </p:txBody>
      </p:sp>
      <p:sp>
        <p:nvSpPr>
          <p:cNvPr id="4" name="column line"/>
          <p:cNvSpPr/>
          <p:nvPr/>
        </p:nvSpPr>
        <p:spPr>
          <a:xfrm>
            <a:off x="6099048" y="1554480"/>
            <a:ext cx="0" cy="3383280"/>
          </a:xfrm>
          <a:prstGeom prst="line">
            <a:avLst/>
          </a:prstGeom>
          <a:noFill/>
          <a:ln w="9525">
            <a:solidFill>
              <a:srgbClr val="4D70BC"/>
            </a:solidFill>
            <a:prstDash val="solid"/>
          </a:ln>
        </p:spPr>
      </p:sp>
      <p:sp>
        <p:nvSpPr>
          <p:cNvPr id="5" name="thanks"/>
          <p:cNvSpPr txBox="1"/>
          <p:nvPr/>
        </p:nvSpPr>
        <p:spPr>
          <a:xfrm>
            <a:off x="6355080" y="1463040"/>
            <a:ext cx="5257800" cy="3108960"/>
          </a:xfrm>
          <a:prstGeom prst="rect">
            <a:avLst/>
          </a:prstGeom>
          <a:noFill/>
          <a:ln/>
        </p:spPr>
        <p:txBody>
          <a:bodyPr wrap="square" lIns="0" tIns="0" rIns="0" bIns="0" rtlCol="0" anchor="t"/>
          <a:lstStyle/>
          <a:p>
            <a:pPr indent="0" marL="0">
              <a:spcAft>
                <a:spcPts val="200"/>
              </a:spcAft>
              <a:buNone/>
            </a:pPr>
            <a:r>
              <a:rPr lang="en-US" sz="1800" b="1" dirty="0">
                <a:solidFill>
                  <a:schemeClr val="accent6"/>
                </a:solidFill>
                <a:latin typeface="Calibri" pitchFamily="34" charset="0"/>
                <a:ea typeface="Calibri" pitchFamily="34" charset="-122"/>
                <a:cs typeface="Calibri" pitchFamily="34" charset="-120"/>
              </a:rPr>
              <a:t>Thanks</a:t>
            </a:r>
            <a:endParaRPr lang="en-US" sz="1800" dirty="0"/>
          </a:p>
          <a:p>
            <a:pPr indent="0" marL="0">
              <a:spcAft>
                <a:spcPts val="200"/>
              </a:spcAft>
              <a:buNone/>
            </a:pPr>
            <a:r>
              <a:rPr lang="en-US" sz="1300" dirty="0">
                <a:solidFill>
                  <a:schemeClr val="accent2"/>
                </a:solidFill>
                <a:latin typeface="Calibri" pitchFamily="34" charset="0"/>
                <a:ea typeface="Calibri" pitchFamily="34" charset="-122"/>
                <a:cs typeface="Calibri" pitchFamily="34" charset="-120"/>
              </a:rPr>
              <a:t>Core team</a:t>
            </a:r>
            <a:endParaRPr lang="en-US" sz="1800" dirty="0"/>
          </a:p>
          <a:p>
            <a:pPr indent="0" marL="0">
              <a:spcAft>
                <a:spcPts val="200"/>
              </a:spcAft>
              <a:buNone/>
            </a:pPr>
            <a:r>
              <a:rPr lang="en-US" sz="1600" dirty="0">
                <a:solidFill>
                  <a:schemeClr val="tx1"/>
                </a:solidFill>
                <a:latin typeface="Calibri" pitchFamily="34" charset="0"/>
                <a:ea typeface="Calibri" pitchFamily="34" charset="-122"/>
                <a:cs typeface="Calibri" pitchFamily="34" charset="-120"/>
              </a:rPr>
              <a:t>P. Baudrenghien, R. Borner, B. Bielawski</a:t>
            </a:r>
            <a:endParaRPr lang="en-US" sz="1800" dirty="0"/>
          </a:p>
          <a:p>
            <a:pPr indent="0" marL="0">
              <a:spcAft>
                <a:spcPts val="200"/>
              </a:spcAft>
              <a:buNone/>
            </a:pPr>
            <a:r>
              <a:rPr lang="en-US" sz="1300" dirty="0">
                <a:solidFill>
                  <a:schemeClr val="accent2"/>
                </a:solidFill>
                <a:latin typeface="Calibri" pitchFamily="34" charset="0"/>
                <a:ea typeface="Calibri" pitchFamily="34" charset="-122"/>
                <a:cs typeface="Calibri" pitchFamily="34" charset="-120"/>
              </a:rPr>
              <a:t>Inspiration</a:t>
            </a:r>
            <a:endParaRPr lang="en-US" sz="1800" dirty="0"/>
          </a:p>
          <a:p>
            <a:pPr indent="0" marL="0">
              <a:spcAft>
                <a:spcPts val="200"/>
              </a:spcAft>
              <a:buNone/>
            </a:pPr>
            <a:r>
              <a:rPr lang="en-US" sz="1600" dirty="0">
                <a:solidFill>
                  <a:schemeClr val="tx1"/>
                </a:solidFill>
                <a:latin typeface="Calibri" pitchFamily="34" charset="0"/>
                <a:ea typeface="Calibri" pitchFamily="34" charset="-122"/>
                <a:cs typeface="Calibri" pitchFamily="34" charset="-120"/>
              </a:rPr>
              <a:t>K. Fong (TRIUMF)</a:t>
            </a:r>
            <a:endParaRPr lang="en-US" sz="1800" dirty="0"/>
          </a:p>
          <a:p>
            <a:pPr indent="0" marL="0">
              <a:spcAft>
                <a:spcPts val="200"/>
              </a:spcAft>
              <a:buNone/>
            </a:pPr>
            <a:r>
              <a:rPr lang="en-US" sz="1300" dirty="0">
                <a:solidFill>
                  <a:schemeClr val="accent2"/>
                </a:solidFill>
                <a:latin typeface="Calibri" pitchFamily="34" charset="0"/>
                <a:ea typeface="Calibri" pitchFamily="34" charset="-122"/>
                <a:cs typeface="Calibri" pitchFamily="34" charset="-120"/>
              </a:rPr>
              <a:t>Operations</a:t>
            </a:r>
            <a:endParaRPr lang="en-US" sz="1800" dirty="0"/>
          </a:p>
          <a:p>
            <a:pPr indent="0" marL="0">
              <a:spcAft>
                <a:spcPts val="200"/>
              </a:spcAft>
              <a:buNone/>
            </a:pPr>
            <a:r>
              <a:rPr lang="en-US" sz="1600" dirty="0">
                <a:solidFill>
                  <a:schemeClr val="tx1"/>
                </a:solidFill>
                <a:latin typeface="Calibri" pitchFamily="34" charset="0"/>
                <a:ea typeface="Calibri" pitchFamily="34" charset="-122"/>
                <a:cs typeface="Calibri" pitchFamily="34" charset="-120"/>
              </a:rPr>
              <a:t>P. Skowronski, G.P. Di Giovanni, B. Mikulec</a:t>
            </a:r>
            <a:endParaRPr lang="en-US" sz="1800" dirty="0"/>
          </a:p>
          <a:p>
            <a:pPr indent="0" marL="0">
              <a:spcAft>
                <a:spcPts val="200"/>
              </a:spcAft>
              <a:buNone/>
            </a:pPr>
            <a:r>
              <a:rPr lang="en-US" sz="1300" dirty="0">
                <a:solidFill>
                  <a:schemeClr val="accent2"/>
                </a:solidFill>
                <a:latin typeface="Calibri" pitchFamily="34" charset="0"/>
                <a:ea typeface="Calibri" pitchFamily="34" charset="-122"/>
                <a:cs typeface="Calibri" pitchFamily="34" charset="-120"/>
              </a:rPr>
              <a:t>High-power RF</a:t>
            </a:r>
            <a:endParaRPr lang="en-US" sz="1800" dirty="0"/>
          </a:p>
          <a:p>
            <a:pPr indent="0" marL="0">
              <a:spcAft>
                <a:spcPts val="200"/>
              </a:spcAft>
              <a:buNone/>
            </a:pPr>
            <a:r>
              <a:rPr lang="en-US" sz="1600" dirty="0">
                <a:solidFill>
                  <a:schemeClr val="tx1"/>
                </a:solidFill>
                <a:latin typeface="Calibri" pitchFamily="34" charset="0"/>
                <a:ea typeface="Calibri" pitchFamily="34" charset="-122"/>
                <a:cs typeface="Calibri" pitchFamily="34" charset="-120"/>
              </a:rPr>
              <a:t>R. Wegner</a:t>
            </a:r>
            <a:endParaRPr lang="en-US" sz="1800" dirty="0"/>
          </a:p>
          <a:p>
            <a:pPr indent="0" marL="0">
              <a:spcAft>
                <a:spcPts val="200"/>
              </a:spcAft>
              <a:buNone/>
            </a:pPr>
            <a:r>
              <a:rPr lang="en-US" sz="1300" i="1" dirty="0">
                <a:solidFill>
                  <a:schemeClr val="accent3"/>
                </a:solidFill>
                <a:latin typeface="Calibri" pitchFamily="34" charset="0"/>
                <a:ea typeface="Calibri" pitchFamily="34" charset="-122"/>
                <a:cs typeface="Calibri" pitchFamily="34" charset="-120"/>
              </a:rPr>
              <a:t>… and many colleagues in SY-RF, BE-OP and ABP</a:t>
            </a:r>
            <a:endParaRPr lang="en-US" sz="1800" dirty="0"/>
          </a:p>
        </p:txBody>
      </p:sp>
      <p:sp>
        <p:nvSpPr>
          <p:cNvPr id="25" name="Slide Number Placeholder 0"/>
          <p:cNvSpPr>
            <a:spLocks noGrp="1"/>
          </p:cNvSpPr>
          <p:nvPr>
            <p:ph type="sldNum" sz="quarter" idx="4294967295"/>
          </p:nvPr>
        </p:nvSpPr>
        <p:spPr>
          <a:xfrm>
            <a:off x="548640" y="6263640"/>
            <a:ext cx="457200" cy="320040"/>
          </a:xfrm>
          <a:prstGeom prst="rect">
            <a:avLst/>
          </a:prstGeom>
          <a:extLst>
            <a:ext uri="{C572A759-6A51-4108-AA02-DFA0A04FC94B}">
              <ma14:wrappingTextBoxFlag xmlns:ma14="http://schemas.microsoft.com/office/mac/drawingml/2011/main" val="0"/>
            </a:ext>
          </a:extLst>
        </p:spPr>
        <p:txBody>
          <a:bodyPr lIns="0" tIns="0" rIns="0" bIns="0" anchor="ctr"/>
          <a:lstStyle>
            <a:lvl1pPr>
              <a:defRPr sz="1100">
                <a:solidFill>
                  <a:schemeClr val="accent2"/>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ph idx="102" type="title" hasCustomPrompt="1"/>
          </p:nvPr>
        </p:nvSpPr>
        <p:spPr>
          <a:xfrm>
            <a:off x="548640" y="2377440"/>
            <a:ext cx="7863840" cy="1280160"/>
          </a:xfrm>
          <a:prstGeom prst="rect">
            <a:avLst/>
          </a:prstGeom>
          <a:noFill/>
          <a:ln/>
        </p:spPr>
        <p:txBody>
          <a:bodyPr wrap="square" lIns="0" tIns="0" rIns="0" bIns="0" rtlCol="0" anchor="b"/>
          <a:lstStyle/>
          <a:p>
            <a:pPr algn="l" indent="0" marL="0">
              <a:buNone/>
            </a:pPr>
            <a:r>
              <a:rPr lang="en-US" sz="4400" b="1" dirty="0">
                <a:solidFill>
                  <a:schemeClr val="tx1"/>
                </a:solidFill>
              </a:rPr>
              <a:t>Thank you</a:t>
            </a:r>
            <a:endParaRPr lang="en-US" sz="4400" dirty="0"/>
          </a:p>
        </p:txBody>
      </p:sp>
      <p:sp>
        <p:nvSpPr>
          <p:cNvPr id="3" name="Text 0"/>
          <p:cNvSpPr/>
          <p:nvPr>
            <p:ph idx="103" type="body" hasCustomPrompt="1"/>
          </p:nvPr>
        </p:nvSpPr>
        <p:spPr>
          <a:xfrm>
            <a:off x="548640" y="3840480"/>
            <a:ext cx="7863840" cy="1463040"/>
          </a:xfrm>
          <a:prstGeom prst="rect">
            <a:avLst/>
          </a:prstGeom>
          <a:noFill/>
          <a:ln/>
        </p:spPr>
        <p:txBody>
          <a:bodyPr wrap="square" lIns="0" tIns="0" rIns="0" bIns="0" rtlCol="0" anchor="t"/>
          <a:lstStyle/>
          <a:p>
            <a:pPr algn="l" indent="0" marL="0">
              <a:buNone/>
            </a:pPr>
            <a:r>
              <a:rPr lang="en-US" sz="1800" dirty="0">
                <a:solidFill>
                  <a:schemeClr val="accent3"/>
                </a:solidFill>
              </a:rPr>
              <a:t>Questions?</a:t>
            </a:r>
            <a:endParaRPr lang="en-US" sz="1800" dirty="0"/>
          </a:p>
          <a:p>
            <a:pPr algn="l" indent="0" marL="0">
              <a:buNone/>
            </a:pPr>
            <a:r>
              <a:rPr lang="en-US" sz="1800" dirty="0">
                <a:solidFill>
                  <a:schemeClr val="accent3"/>
                </a:solidFill>
              </a:rPr>
              <a:t>bartosz.bielawski@cern.ch</a:t>
            </a:r>
            <a:endParaRPr lang="en-US" sz="1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1"/>
          <p:cNvSpPr/>
          <p:nvPr>
            <p:ph idx="102" type="title" hasCustomPrompt="1"/>
          </p:nvPr>
        </p:nvSpPr>
        <p:spPr>
          <a:xfrm>
            <a:off x="548640" y="365760"/>
            <a:ext cx="10424160" cy="868680"/>
          </a:xfrm>
          <a:prstGeom prst="rect">
            <a:avLst/>
          </a:prstGeom>
          <a:noFill/>
          <a:ln/>
        </p:spPr>
        <p:txBody>
          <a:bodyPr wrap="square" lIns="0" tIns="0" rIns="0" bIns="0" rtlCol="0" anchor="ctr"/>
          <a:lstStyle/>
          <a:p>
            <a:pPr algn="l" indent="0" marL="0">
              <a:buNone/>
            </a:pPr>
            <a:r>
              <a:rPr lang="en-US" sz="3200" b="1" dirty="0">
                <a:solidFill>
                  <a:schemeClr val="tx1"/>
                </a:solidFill>
              </a:rPr>
              <a:t>Sources and image credits</a:t>
            </a:r>
            <a:endParaRPr lang="en-US" sz="3200" dirty="0"/>
          </a:p>
        </p:txBody>
      </p:sp>
      <p:graphicFrame>
        <p:nvGraphicFramePr>
          <p:cNvPr id="16" name="sources table"/>
          <p:cNvGraphicFramePr>
            <a:graphicFrameLocks noGrp="1"/>
          </p:cNvGraphicFramePr>
          <p:nvPr>
            <p:extLst>
              <p:ext uri="{D42A27DB-BD31-4B8C-83A1-F6EECF244321}">
                <p14:modId xmlns:p14="http://schemas.microsoft.com/office/powerpoint/2010/main" val="1579011935"/>
              </p:ext>
            </p:extLst>
          </p:nvPr>
        </p:nvGraphicFramePr>
        <p:xfrm>
          <a:off x="548640" y="1325880"/>
          <a:ext cx="11091672" cy="914400"/>
        </p:xfrm>
        <a:graphic>
          <a:graphicData uri="http://schemas.openxmlformats.org/drawingml/2006/table">
            <a:tbl>
              <a:tblPr/>
              <a:tblGrid>
                <a:gridCol w="731520"/>
                <a:gridCol w="3749040"/>
                <a:gridCol w="6611112"/>
              </a:tblGrid>
              <a:tr h="310896">
                <a:tc>
                  <a:txBody>
                    <a:bodyPr/>
                    <a:lstStyle/>
                    <a:p>
                      <a:pPr indent="0" marL="0">
                        <a:buNone/>
                      </a:pPr>
                      <a:r>
                        <a:rPr lang="en-US" sz="1300" b="1" dirty="0">
                          <a:solidFill>
                            <a:srgbClr val="F2B53A"/>
                          </a:solidFill>
                          <a:latin typeface="Calibri" pitchFamily="34" charset="0"/>
                          <a:ea typeface="Calibri" pitchFamily="34" charset="-122"/>
                          <a:cs typeface="Calibri" pitchFamily="34" charset="-120"/>
                        </a:rPr>
                        <a:t>Slide</a:t>
                      </a:r>
                      <a:endParaRPr lang="en-US" sz="13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A2459"/>
                    </a:solidFill>
                  </a:tcPr>
                </a:tc>
                <a:tc>
                  <a:txBody>
                    <a:bodyPr/>
                    <a:lstStyle/>
                    <a:p>
                      <a:pPr indent="0" marL="0">
                        <a:buNone/>
                      </a:pPr>
                      <a:r>
                        <a:rPr lang="en-US" sz="1300" b="1" dirty="0">
                          <a:solidFill>
                            <a:srgbClr val="F2B53A"/>
                          </a:solidFill>
                          <a:latin typeface="Calibri" pitchFamily="34" charset="0"/>
                          <a:ea typeface="Calibri" pitchFamily="34" charset="-122"/>
                          <a:cs typeface="Calibri" pitchFamily="34" charset="-120"/>
                        </a:rPr>
                        <a:t>Figure / content</a:t>
                      </a:r>
                      <a:endParaRPr lang="en-US" sz="13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A2459"/>
                    </a:solidFill>
                  </a:tcPr>
                </a:tc>
                <a:tc>
                  <a:txBody>
                    <a:bodyPr/>
                    <a:lstStyle/>
                    <a:p>
                      <a:pPr indent="0" marL="0">
                        <a:buNone/>
                      </a:pPr>
                      <a:r>
                        <a:rPr lang="en-US" sz="1300" b="1" dirty="0">
                          <a:solidFill>
                            <a:srgbClr val="F2B53A"/>
                          </a:solidFill>
                          <a:latin typeface="Calibri" pitchFamily="34" charset="0"/>
                          <a:ea typeface="Calibri" pitchFamily="34" charset="-122"/>
                          <a:cs typeface="Calibri" pitchFamily="34" charset="-120"/>
                        </a:rPr>
                        <a:t>Source</a:t>
                      </a:r>
                      <a:endParaRPr lang="en-US" sz="13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A2459"/>
                    </a:solidFill>
                  </a:tcPr>
                </a:tc>
              </a:tr>
              <a:tr h="310896">
                <a:tc>
                  <a:txBody>
                    <a:bodyPr/>
                    <a:lstStyle/>
                    <a:p>
                      <a:pPr indent="0" marL="0">
                        <a:buNone/>
                      </a:pPr>
                      <a:r>
                        <a:rPr lang="en-US" sz="1200" dirty="0">
                          <a:solidFill>
                            <a:srgbClr val="FFFFFF"/>
                          </a:solidFill>
                          <a:latin typeface="Calibri" pitchFamily="34" charset="0"/>
                          <a:ea typeface="Calibri" pitchFamily="34" charset="-122"/>
                          <a:cs typeface="Calibri" pitchFamily="34" charset="-120"/>
                        </a:rPr>
                        <a:t>2</a:t>
                      </a:r>
                      <a:endParaRPr lang="en-US" sz="12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6193F"/>
                    </a:solidFill>
                  </a:tcPr>
                </a:tc>
                <a:tc>
                  <a:txBody>
                    <a:bodyPr/>
                    <a:lstStyle/>
                    <a:p>
                      <a:pPr indent="0" marL="0">
                        <a:buNone/>
                      </a:pPr>
                      <a:r>
                        <a:rPr lang="en-US" sz="1200" dirty="0">
                          <a:solidFill>
                            <a:srgbClr val="FFFFFF"/>
                          </a:solidFill>
                          <a:latin typeface="Calibri" pitchFamily="34" charset="0"/>
                          <a:ea typeface="Calibri" pitchFamily="34" charset="-122"/>
                          <a:cs typeface="Calibri" pitchFamily="34" charset="-120"/>
                        </a:rPr>
                        <a:t>Linac4 layout · TDR quote</a:t>
                      </a:r>
                      <a:endParaRPr lang="en-US" sz="12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6193F"/>
                    </a:solidFill>
                  </a:tcPr>
                </a:tc>
                <a:tc>
                  <a:txBody>
                    <a:bodyPr/>
                    <a:lstStyle/>
                    <a:p>
                      <a:pPr indent="0" marL="0">
                        <a:buNone/>
                      </a:pPr>
                      <a:r>
                        <a:rPr lang="en-US" sz="1200" dirty="0">
                          <a:solidFill>
                            <a:srgbClr val="B3C2E3"/>
                          </a:solidFill>
                          <a:latin typeface="Calibri" pitchFamily="34" charset="0"/>
                          <a:ea typeface="Calibri" pitchFamily="34" charset="-122"/>
                          <a:cs typeface="Calibri" pitchFamily="34" charset="-120"/>
                        </a:rPr>
                        <a:t>drawn for this talk · Linac4 Technical Design Report, CERN-AB-2006-084</a:t>
                      </a:r>
                      <a:endParaRPr lang="en-US" sz="12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6193F"/>
                    </a:solidFill>
                  </a:tcPr>
                </a:tc>
              </a:tr>
              <a:tr h="310896">
                <a:tc>
                  <a:txBody>
                    <a:bodyPr/>
                    <a:lstStyle/>
                    <a:p>
                      <a:pPr indent="0" marL="0">
                        <a:buNone/>
                      </a:pPr>
                      <a:r>
                        <a:rPr lang="en-US" sz="1200" dirty="0">
                          <a:solidFill>
                            <a:srgbClr val="FFFFFF"/>
                          </a:solidFill>
                          <a:latin typeface="Calibri" pitchFamily="34" charset="0"/>
                          <a:ea typeface="Calibri" pitchFamily="34" charset="-122"/>
                          <a:cs typeface="Calibri" pitchFamily="34" charset="-120"/>
                        </a:rPr>
                        <a:t>3</a:t>
                      </a:r>
                      <a:endParaRPr lang="en-US" sz="12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01233"/>
                    </a:solidFill>
                  </a:tcPr>
                </a:tc>
                <a:tc>
                  <a:txBody>
                    <a:bodyPr/>
                    <a:lstStyle/>
                    <a:p>
                      <a:pPr indent="0" marL="0">
                        <a:buNone/>
                      </a:pPr>
                      <a:r>
                        <a:rPr lang="en-US" sz="1200" dirty="0">
                          <a:solidFill>
                            <a:srgbClr val="FFFFFF"/>
                          </a:solidFill>
                          <a:latin typeface="Calibri" pitchFamily="34" charset="0"/>
                          <a:ea typeface="Calibri" pitchFamily="34" charset="-122"/>
                          <a:cs typeface="Calibri" pitchFamily="34" charset="-120"/>
                        </a:rPr>
                        <a:t>Cavity voltage, PI vs LQG</a:t>
                      </a:r>
                      <a:endParaRPr lang="en-US" sz="12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01233"/>
                    </a:solidFill>
                  </a:tcPr>
                </a:tc>
                <a:tc>
                  <a:txBody>
                    <a:bodyPr/>
                    <a:lstStyle/>
                    <a:p>
                      <a:pPr indent="0" marL="0">
                        <a:buNone/>
                      </a:pPr>
                      <a:r>
                        <a:rPr lang="en-US" sz="1200" dirty="0">
                          <a:solidFill>
                            <a:srgbClr val="B3C2E3"/>
                          </a:solidFill>
                          <a:latin typeface="Calibri" pitchFamily="34" charset="0"/>
                          <a:ea typeface="Calibri" pitchFamily="34" charset="-122"/>
                          <a:cs typeface="Calibri" pitchFamily="34" charset="-120"/>
                        </a:rPr>
                        <a:t>P. Baudrenghien, B. Bielawski, R. Borner, LINAC'22 TH1AA06, Fig. 4</a:t>
                      </a:r>
                      <a:endParaRPr lang="en-US" sz="12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01233"/>
                    </a:solidFill>
                  </a:tcPr>
                </a:tc>
              </a:tr>
              <a:tr h="310896">
                <a:tc>
                  <a:txBody>
                    <a:bodyPr/>
                    <a:lstStyle/>
                    <a:p>
                      <a:pPr indent="0" marL="0">
                        <a:buNone/>
                      </a:pPr>
                      <a:r>
                        <a:rPr lang="en-US" sz="1200" dirty="0">
                          <a:solidFill>
                            <a:srgbClr val="FFFFFF"/>
                          </a:solidFill>
                          <a:latin typeface="Calibri" pitchFamily="34" charset="0"/>
                          <a:ea typeface="Calibri" pitchFamily="34" charset="-122"/>
                          <a:cs typeface="Calibri" pitchFamily="34" charset="-120"/>
                        </a:rPr>
                        <a:t>4</a:t>
                      </a:r>
                      <a:endParaRPr lang="en-US" sz="12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6193F"/>
                    </a:solidFill>
                  </a:tcPr>
                </a:tc>
                <a:tc>
                  <a:txBody>
                    <a:bodyPr/>
                    <a:lstStyle/>
                    <a:p>
                      <a:pPr indent="0" marL="0">
                        <a:buNone/>
                      </a:pPr>
                      <a:r>
                        <a:rPr lang="en-US" sz="1200" dirty="0">
                          <a:solidFill>
                            <a:srgbClr val="FFFFFF"/>
                          </a:solidFill>
                          <a:latin typeface="Calibri" pitchFamily="34" charset="0"/>
                          <a:ea typeface="Calibri" pitchFamily="34" charset="-122"/>
                          <a:cs typeface="Calibri" pitchFamily="34" charset="-120"/>
                        </a:rPr>
                        <a:t>AFF principle</a:t>
                      </a:r>
                      <a:endParaRPr lang="en-US" sz="12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6193F"/>
                    </a:solidFill>
                  </a:tcPr>
                </a:tc>
                <a:tc>
                  <a:txBody>
                    <a:bodyPr/>
                    <a:lstStyle/>
                    <a:p>
                      <a:pPr indent="0" marL="0">
                        <a:buNone/>
                      </a:pPr>
                      <a:r>
                        <a:rPr lang="en-US" sz="1200" dirty="0">
                          <a:solidFill>
                            <a:srgbClr val="B3C2E3"/>
                          </a:solidFill>
                          <a:latin typeface="Calibri" pitchFamily="34" charset="0"/>
                          <a:ea typeface="Calibri" pitchFamily="34" charset="-122"/>
                          <a:cs typeface="Calibri" pitchFamily="34" charset="-120"/>
                        </a:rPr>
                        <a:t>inspired by K. Fong (TRIUMF), LINAC'16 TUPLR009 · equations from the ALLL4CavityLoop FESA class</a:t>
                      </a:r>
                      <a:endParaRPr lang="en-US" sz="12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6193F"/>
                    </a:solidFill>
                  </a:tcPr>
                </a:tc>
              </a:tr>
              <a:tr h="310896">
                <a:tc>
                  <a:txBody>
                    <a:bodyPr/>
                    <a:lstStyle/>
                    <a:p>
                      <a:pPr indent="0" marL="0">
                        <a:buNone/>
                      </a:pPr>
                      <a:r>
                        <a:rPr lang="en-US" sz="1200" dirty="0">
                          <a:solidFill>
                            <a:srgbClr val="FFFFFF"/>
                          </a:solidFill>
                          <a:latin typeface="Calibri" pitchFamily="34" charset="0"/>
                          <a:ea typeface="Calibri" pitchFamily="34" charset="-122"/>
                          <a:cs typeface="Calibri" pitchFamily="34" charset="-120"/>
                        </a:rPr>
                        <a:t>5</a:t>
                      </a:r>
                      <a:endParaRPr lang="en-US" sz="12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01233"/>
                    </a:solidFill>
                  </a:tcPr>
                </a:tc>
                <a:tc>
                  <a:txBody>
                    <a:bodyPr/>
                    <a:lstStyle/>
                    <a:p>
                      <a:pPr indent="0" marL="0">
                        <a:buNone/>
                      </a:pPr>
                      <a:r>
                        <a:rPr lang="en-US" sz="1200" dirty="0">
                          <a:solidFill>
                            <a:srgbClr val="FFFFFF"/>
                          </a:solidFill>
                          <a:latin typeface="Calibri" pitchFamily="34" charset="0"/>
                          <a:ea typeface="Calibri" pitchFamily="34" charset="-122"/>
                          <a:cs typeface="Calibri" pitchFamily="34" charset="-120"/>
                        </a:rPr>
                        <a:t>Beam phase along the batch (BSM)</a:t>
                      </a:r>
                      <a:endParaRPr lang="en-US" sz="12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01233"/>
                    </a:solidFill>
                  </a:tcPr>
                </a:tc>
                <a:tc>
                  <a:txBody>
                    <a:bodyPr/>
                    <a:lstStyle/>
                    <a:p>
                      <a:pPr indent="0" marL="0">
                        <a:buNone/>
                      </a:pPr>
                      <a:r>
                        <a:rPr lang="en-US" sz="1200" dirty="0">
                          <a:solidFill>
                            <a:srgbClr val="B3C2E3"/>
                          </a:solidFill>
                          <a:latin typeface="Calibri" pitchFamily="34" charset="0"/>
                          <a:ea typeface="Calibri" pitchFamily="34" charset="-122"/>
                          <a:cs typeface="Calibri" pitchFamily="34" charset="-120"/>
                        </a:rPr>
                        <a:t>R. Wegner, 2019 · LLRF'23 poster, B. Bielawski</a:t>
                      </a:r>
                      <a:endParaRPr lang="en-US" sz="12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01233"/>
                    </a:solidFill>
                  </a:tcPr>
                </a:tc>
              </a:tr>
              <a:tr h="310896">
                <a:tc>
                  <a:txBody>
                    <a:bodyPr/>
                    <a:lstStyle/>
                    <a:p>
                      <a:pPr indent="0" marL="0">
                        <a:buNone/>
                      </a:pPr>
                      <a:r>
                        <a:rPr lang="en-US" sz="1200" dirty="0">
                          <a:solidFill>
                            <a:srgbClr val="FFFFFF"/>
                          </a:solidFill>
                          <a:latin typeface="Calibri" pitchFamily="34" charset="0"/>
                          <a:ea typeface="Calibri" pitchFamily="34" charset="-122"/>
                          <a:cs typeface="Calibri" pitchFamily="34" charset="-120"/>
                        </a:rPr>
                        <a:t>6</a:t>
                      </a:r>
                      <a:endParaRPr lang="en-US" sz="12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6193F"/>
                    </a:solidFill>
                  </a:tcPr>
                </a:tc>
                <a:tc>
                  <a:txBody>
                    <a:bodyPr/>
                    <a:lstStyle/>
                    <a:p>
                      <a:pPr indent="0" marL="0">
                        <a:buNone/>
                      </a:pPr>
                      <a:r>
                        <a:rPr lang="en-US" sz="1200" dirty="0">
                          <a:solidFill>
                            <a:srgbClr val="FFFFFF"/>
                          </a:solidFill>
                          <a:latin typeface="Calibri" pitchFamily="34" charset="0"/>
                          <a:ea typeface="Calibri" pitchFamily="34" charset="-122"/>
                          <a:cs typeface="Calibri" pitchFamily="34" charset="-120"/>
                        </a:rPr>
                        <a:t>Klystron power · energy at the Linac4 output</a:t>
                      </a:r>
                      <a:endParaRPr lang="en-US" sz="12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6193F"/>
                    </a:solidFill>
                  </a:tcPr>
                </a:tc>
                <a:tc>
                  <a:txBody>
                    <a:bodyPr/>
                    <a:lstStyle/>
                    <a:p>
                      <a:pPr indent="0" marL="0">
                        <a:buNone/>
                      </a:pPr>
                      <a:r>
                        <a:rPr lang="en-US" sz="1200" dirty="0">
                          <a:solidFill>
                            <a:srgbClr val="B3C2E3"/>
                          </a:solidFill>
                          <a:latin typeface="Calibri" pitchFamily="34" charset="0"/>
                          <a:ea typeface="Calibri" pitchFamily="34" charset="-122"/>
                          <a:cs typeface="Calibri" pitchFamily="34" charset="-120"/>
                        </a:rPr>
                        <a:t>LINAC'22 TH1AA06, Figs 7 and 9 · energy: P. Skowronski</a:t>
                      </a:r>
                      <a:endParaRPr lang="en-US" sz="12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6193F"/>
                    </a:solidFill>
                  </a:tcPr>
                </a:tc>
              </a:tr>
              <a:tr h="310896">
                <a:tc>
                  <a:txBody>
                    <a:bodyPr/>
                    <a:lstStyle/>
                    <a:p>
                      <a:pPr indent="0" marL="0">
                        <a:buNone/>
                      </a:pPr>
                      <a:r>
                        <a:rPr lang="en-US" sz="1200" dirty="0">
                          <a:solidFill>
                            <a:srgbClr val="FFFFFF"/>
                          </a:solidFill>
                          <a:latin typeface="Calibri" pitchFamily="34" charset="0"/>
                          <a:ea typeface="Calibri" pitchFamily="34" charset="-122"/>
                          <a:cs typeface="Calibri" pitchFamily="34" charset="-120"/>
                        </a:rPr>
                        <a:t>6</a:t>
                      </a:r>
                      <a:endParaRPr lang="en-US" sz="12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01233"/>
                    </a:solidFill>
                  </a:tcPr>
                </a:tc>
                <a:tc>
                  <a:txBody>
                    <a:bodyPr/>
                    <a:lstStyle/>
                    <a:p>
                      <a:pPr indent="0" marL="0">
                        <a:buNone/>
                      </a:pPr>
                      <a:r>
                        <a:rPr lang="en-US" sz="1200" dirty="0">
                          <a:solidFill>
                            <a:srgbClr val="FFFFFF"/>
                          </a:solidFill>
                          <a:latin typeface="Calibri" pitchFamily="34" charset="0"/>
                          <a:ea typeface="Calibri" pitchFamily="34" charset="-122"/>
                          <a:cs typeface="Calibri" pitchFamily="34" charset="-120"/>
                        </a:rPr>
                        <a:t>Linac4 availability</a:t>
                      </a:r>
                      <a:endParaRPr lang="en-US" sz="12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01233"/>
                    </a:solidFill>
                  </a:tcPr>
                </a:tc>
                <a:tc>
                  <a:txBody>
                    <a:bodyPr/>
                    <a:lstStyle/>
                    <a:p>
                      <a:pPr indent="0" marL="0">
                        <a:buNone/>
                      </a:pPr>
                      <a:r>
                        <a:rPr lang="en-US" sz="1200" dirty="0">
                          <a:solidFill>
                            <a:srgbClr val="B3C2E3"/>
                          </a:solidFill>
                          <a:latin typeface="Calibri" pitchFamily="34" charset="0"/>
                          <a:ea typeface="Calibri" pitchFamily="34" charset="-122"/>
                          <a:cs typeface="Calibri" pitchFamily="34" charset="-120"/>
                        </a:rPr>
                        <a:t>LLRF'23 poster, B. Bielawski</a:t>
                      </a:r>
                      <a:endParaRPr lang="en-US" sz="12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01233"/>
                    </a:solidFill>
                  </a:tcPr>
                </a:tc>
              </a:tr>
              <a:tr h="310896">
                <a:tc>
                  <a:txBody>
                    <a:bodyPr/>
                    <a:lstStyle/>
                    <a:p>
                      <a:pPr indent="0" marL="0">
                        <a:buNone/>
                      </a:pPr>
                      <a:r>
                        <a:rPr lang="en-US" sz="1200" dirty="0">
                          <a:solidFill>
                            <a:srgbClr val="FFFFFF"/>
                          </a:solidFill>
                          <a:latin typeface="Calibri" pitchFamily="34" charset="0"/>
                          <a:ea typeface="Calibri" pitchFamily="34" charset="-122"/>
                          <a:cs typeface="Calibri" pitchFamily="34" charset="-120"/>
                        </a:rPr>
                        <a:t>7</a:t>
                      </a:r>
                      <a:endParaRPr lang="en-US" sz="12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6193F"/>
                    </a:solidFill>
                  </a:tcPr>
                </a:tc>
                <a:tc>
                  <a:txBody>
                    <a:bodyPr/>
                    <a:lstStyle/>
                    <a:p>
                      <a:pPr indent="0" marL="0">
                        <a:buNone/>
                      </a:pPr>
                      <a:r>
                        <a:rPr lang="en-US" sz="1200" dirty="0">
                          <a:solidFill>
                            <a:srgbClr val="FFFFFF"/>
                          </a:solidFill>
                          <a:latin typeface="Calibri" pitchFamily="34" charset="0"/>
                          <a:ea typeface="Calibri" pitchFamily="34" charset="-122"/>
                          <a:cs typeface="Calibri" pitchFamily="34" charset="-120"/>
                        </a:rPr>
                        <a:t>AFF panel · CCDTL5 spectrum</a:t>
                      </a:r>
                      <a:endParaRPr lang="en-US" sz="12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6193F"/>
                    </a:solidFill>
                  </a:tcPr>
                </a:tc>
                <a:tc>
                  <a:txBody>
                    <a:bodyPr/>
                    <a:lstStyle/>
                    <a:p>
                      <a:pPr indent="0" marL="0">
                        <a:buNone/>
                      </a:pPr>
                      <a:r>
                        <a:rPr lang="en-US" sz="1200" dirty="0">
                          <a:solidFill>
                            <a:srgbClr val="B3C2E3"/>
                          </a:solidFill>
                          <a:latin typeface="Calibri" pitchFamily="34" charset="0"/>
                          <a:ea typeface="Calibri" pitchFamily="34" charset="-122"/>
                          <a:cs typeface="Calibri" pitchFamily="34" charset="-120"/>
                        </a:rPr>
                        <a:t>AFF application, B. Bielawski · LINAC'22 TH1AA06, Fig. 8</a:t>
                      </a:r>
                      <a:endParaRPr lang="en-US" sz="12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6193F"/>
                    </a:solidFill>
                  </a:tcPr>
                </a:tc>
              </a:tr>
              <a:tr h="310896">
                <a:tc>
                  <a:txBody>
                    <a:bodyPr/>
                    <a:lstStyle/>
                    <a:p>
                      <a:pPr indent="0" marL="0">
                        <a:buNone/>
                      </a:pPr>
                      <a:r>
                        <a:rPr lang="en-US" sz="1200" dirty="0">
                          <a:solidFill>
                            <a:srgbClr val="FFFFFF"/>
                          </a:solidFill>
                          <a:latin typeface="Calibri" pitchFamily="34" charset="0"/>
                          <a:ea typeface="Calibri" pitchFamily="34" charset="-122"/>
                          <a:cs typeface="Calibri" pitchFamily="34" charset="-120"/>
                        </a:rPr>
                        <a:t>10</a:t>
                      </a:r>
                      <a:endParaRPr lang="en-US" sz="12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01233"/>
                    </a:solidFill>
                  </a:tcPr>
                </a:tc>
                <a:tc>
                  <a:txBody>
                    <a:bodyPr/>
                    <a:lstStyle/>
                    <a:p>
                      <a:pPr indent="0" marL="0">
                        <a:buNone/>
                      </a:pPr>
                      <a:r>
                        <a:rPr lang="en-US" sz="1200" dirty="0">
                          <a:solidFill>
                            <a:srgbClr val="FFFFFF"/>
                          </a:solidFill>
                          <a:latin typeface="Calibri" pitchFamily="34" charset="0"/>
                          <a:ea typeface="Calibri" pitchFamily="34" charset="-122"/>
                          <a:cs typeface="Calibri" pitchFamily="34" charset="-120"/>
                        </a:rPr>
                        <a:t>Two destinations</a:t>
                      </a:r>
                      <a:endParaRPr lang="en-US" sz="12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01233"/>
                    </a:solidFill>
                  </a:tcPr>
                </a:tc>
                <a:tc>
                  <a:txBody>
                    <a:bodyPr/>
                    <a:lstStyle/>
                    <a:p>
                      <a:pPr indent="0" marL="0">
                        <a:buNone/>
                      </a:pPr>
                      <a:r>
                        <a:rPr lang="en-US" sz="1200" dirty="0">
                          <a:solidFill>
                            <a:srgbClr val="B3C2E3"/>
                          </a:solidFill>
                          <a:latin typeface="Calibri" pitchFamily="34" charset="0"/>
                          <a:ea typeface="Calibri" pitchFamily="34" charset="-122"/>
                          <a:cs typeface="Calibri" pitchFamily="34" charset="-120"/>
                        </a:rPr>
                        <a:t>simulation for this talk (illustration)</a:t>
                      </a:r>
                      <a:endParaRPr lang="en-US" sz="12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01233"/>
                    </a:solidFill>
                  </a:tcPr>
                </a:tc>
              </a:tr>
              <a:tr h="310896">
                <a:tc>
                  <a:txBody>
                    <a:bodyPr/>
                    <a:lstStyle/>
                    <a:p>
                      <a:pPr indent="0" marL="0">
                        <a:buNone/>
                      </a:pPr>
                      <a:r>
                        <a:rPr lang="en-US" sz="1200" dirty="0">
                          <a:solidFill>
                            <a:srgbClr val="FFFFFF"/>
                          </a:solidFill>
                          <a:latin typeface="Calibri" pitchFamily="34" charset="0"/>
                          <a:ea typeface="Calibri" pitchFamily="34" charset="-122"/>
                          <a:cs typeface="Calibri" pitchFamily="34" charset="-120"/>
                        </a:rPr>
                        <a:t>11</a:t>
                      </a:r>
                      <a:endParaRPr lang="en-US" sz="12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6193F"/>
                    </a:solidFill>
                  </a:tcPr>
                </a:tc>
                <a:tc>
                  <a:txBody>
                    <a:bodyPr/>
                    <a:lstStyle/>
                    <a:p>
                      <a:pPr indent="0" marL="0">
                        <a:buNone/>
                      </a:pPr>
                      <a:r>
                        <a:rPr lang="en-US" sz="1200" dirty="0">
                          <a:solidFill>
                            <a:srgbClr val="FFFFFF"/>
                          </a:solidFill>
                          <a:latin typeface="Calibri" pitchFamily="34" charset="0"/>
                          <a:ea typeface="Calibri" pitchFamily="34" charset="-122"/>
                          <a:cs typeface="Calibri" pitchFamily="34" charset="-120"/>
                        </a:rPr>
                        <a:t>PSB phase space with painting</a:t>
                      </a:r>
                      <a:endParaRPr lang="en-US" sz="12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6193F"/>
                    </a:solidFill>
                  </a:tcPr>
                </a:tc>
                <a:tc>
                  <a:txBody>
                    <a:bodyPr/>
                    <a:lstStyle/>
                    <a:p>
                      <a:pPr indent="0" marL="0">
                        <a:buNone/>
                      </a:pPr>
                      <a:r>
                        <a:rPr lang="en-US" sz="1200" dirty="0">
                          <a:solidFill>
                            <a:srgbClr val="B3C2E3"/>
                          </a:solidFill>
                          <a:latin typeface="Calibri" pitchFamily="34" charset="0"/>
                          <a:ea typeface="Calibri" pitchFamily="34" charset="-122"/>
                          <a:cs typeface="Calibri" pitchFamily="34" charset="-120"/>
                        </a:rPr>
                        <a:t>S. Albright et al., HB'23 THBP38, Fig. 1</a:t>
                      </a:r>
                      <a:endParaRPr lang="en-US" sz="12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6193F"/>
                    </a:solidFill>
                  </a:tcPr>
                </a:tc>
              </a:tr>
              <a:tr h="310896">
                <a:tc>
                  <a:txBody>
                    <a:bodyPr/>
                    <a:lstStyle/>
                    <a:p>
                      <a:pPr indent="0" marL="0">
                        <a:buNone/>
                      </a:pPr>
                      <a:r>
                        <a:rPr lang="en-US" sz="1200" dirty="0">
                          <a:solidFill>
                            <a:srgbClr val="FFFFFF"/>
                          </a:solidFill>
                          <a:latin typeface="Calibri" pitchFamily="34" charset="0"/>
                          <a:ea typeface="Calibri" pitchFamily="34" charset="-122"/>
                          <a:cs typeface="Calibri" pitchFamily="34" charset="-120"/>
                        </a:rPr>
                        <a:t>11</a:t>
                      </a:r>
                      <a:endParaRPr lang="en-US" sz="12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01233"/>
                    </a:solidFill>
                  </a:tcPr>
                </a:tc>
                <a:tc>
                  <a:txBody>
                    <a:bodyPr/>
                    <a:lstStyle/>
                    <a:p>
                      <a:pPr indent="0" marL="0">
                        <a:buNone/>
                      </a:pPr>
                      <a:r>
                        <a:rPr lang="en-US" sz="1200" dirty="0">
                          <a:solidFill>
                            <a:srgbClr val="FFFFFF"/>
                          </a:solidFill>
                          <a:latin typeface="Calibri" pitchFamily="34" charset="0"/>
                          <a:ea typeface="Calibri" pitchFamily="34" charset="-122"/>
                          <a:cs typeface="Calibri" pitchFamily="34" charset="-120"/>
                        </a:rPr>
                        <a:t>Phase sweep along the pulse</a:t>
                      </a:r>
                      <a:endParaRPr lang="en-US" sz="12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01233"/>
                    </a:solidFill>
                  </a:tcPr>
                </a:tc>
                <a:tc>
                  <a:txBody>
                    <a:bodyPr/>
                    <a:lstStyle/>
                    <a:p>
                      <a:pPr indent="0" marL="0">
                        <a:buNone/>
                      </a:pPr>
                      <a:r>
                        <a:rPr lang="en-US" sz="1200" dirty="0">
                          <a:solidFill>
                            <a:srgbClr val="B3C2E3"/>
                          </a:solidFill>
                          <a:latin typeface="Calibri" pitchFamily="34" charset="0"/>
                          <a:ea typeface="Calibri" pitchFamily="34" charset="-122"/>
                          <a:cs typeface="Calibri" pitchFamily="34" charset="-120"/>
                        </a:rPr>
                        <a:t>J. Tan, CERN SY-BI – BSM measurement during painting tests</a:t>
                      </a:r>
                      <a:endParaRPr lang="en-US" sz="12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01233"/>
                    </a:solidFill>
                  </a:tcPr>
                </a:tc>
              </a:tr>
              <a:tr h="310896">
                <a:tc>
                  <a:txBody>
                    <a:bodyPr/>
                    <a:lstStyle/>
                    <a:p>
                      <a:pPr indent="0" marL="0">
                        <a:buNone/>
                      </a:pPr>
                      <a:r>
                        <a:rPr lang="en-US" sz="1200" dirty="0">
                          <a:solidFill>
                            <a:srgbClr val="FFFFFF"/>
                          </a:solidFill>
                          <a:latin typeface="Calibri" pitchFamily="34" charset="0"/>
                          <a:ea typeface="Calibri" pitchFamily="34" charset="-122"/>
                          <a:cs typeface="Calibri" pitchFamily="34" charset="-120"/>
                        </a:rPr>
                        <a:t>5–6</a:t>
                      </a:r>
                      <a:endParaRPr lang="en-US" sz="12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6193F"/>
                    </a:solidFill>
                  </a:tcPr>
                </a:tc>
                <a:tc>
                  <a:txBody>
                    <a:bodyPr/>
                    <a:lstStyle/>
                    <a:p>
                      <a:pPr indent="0" marL="0">
                        <a:buNone/>
                      </a:pPr>
                      <a:r>
                        <a:rPr lang="en-US" sz="1200" dirty="0">
                          <a:solidFill>
                            <a:srgbClr val="FFFFFF"/>
                          </a:solidFill>
                          <a:latin typeface="Calibri" pitchFamily="34" charset="0"/>
                          <a:ea typeface="Calibri" pitchFamily="34" charset="-122"/>
                          <a:cs typeface="Calibri" pitchFamily="34" charset="-120"/>
                        </a:rPr>
                        <a:t>Operation, High Current Mode</a:t>
                      </a:r>
                      <a:endParaRPr lang="en-US" sz="12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6193F"/>
                    </a:solidFill>
                  </a:tcPr>
                </a:tc>
                <a:tc>
                  <a:txBody>
                    <a:bodyPr/>
                    <a:lstStyle/>
                    <a:p>
                      <a:pPr indent="0" marL="0">
                        <a:buNone/>
                      </a:pPr>
                      <a:r>
                        <a:rPr lang="en-US" sz="1200" dirty="0">
                          <a:solidFill>
                            <a:srgbClr val="B3C2E3"/>
                          </a:solidFill>
                          <a:latin typeface="Calibri" pitchFamily="34" charset="0"/>
                          <a:ea typeface="Calibri" pitchFamily="34" charset="-122"/>
                          <a:cs typeface="Calibri" pitchFamily="34" charset="-120"/>
                        </a:rPr>
                        <a:t>P.K. Skowronski et al., IPAC'25 THPS029</a:t>
                      </a:r>
                      <a:endParaRPr lang="en-US" sz="12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6193F"/>
                    </a:solidFill>
                  </a:tcPr>
                </a:tc>
              </a:tr>
            </a:tbl>
          </a:graphicData>
        </a:graphic>
      </p:graphicFrame>
      <p:sp>
        <p:nvSpPr>
          <p:cNvPr id="4" name="code sources"/>
          <p:cNvSpPr txBox="1"/>
          <p:nvPr/>
        </p:nvSpPr>
        <p:spPr>
          <a:xfrm>
            <a:off x="548640" y="5669280"/>
            <a:ext cx="11091672" cy="274320"/>
          </a:xfrm>
          <a:prstGeom prst="rect">
            <a:avLst/>
          </a:prstGeom>
          <a:noFill/>
          <a:ln/>
        </p:spPr>
        <p:txBody>
          <a:bodyPr wrap="square" lIns="0" tIns="0" rIns="0" bIns="0" rtlCol="0" anchor="t"/>
          <a:lstStyle/>
          <a:p>
            <a:pPr indent="0" marL="0">
              <a:buNone/>
            </a:pPr>
            <a:r>
              <a:rPr lang="en-US" sz="1200" dirty="0">
                <a:solidFill>
                  <a:schemeClr val="accent3"/>
                </a:solidFill>
                <a:latin typeface="Calibri" pitchFamily="34" charset="0"/>
                <a:ea typeface="Calibri" pitchFamily="34" charset="-122"/>
                <a:cs typeface="Calibri" pitchFamily="34" charset="-120"/>
              </a:rPr>
              <a:t>Code: ALLL4CavityLoop FESA class (aff.cpp, vcav.cpp) · ln4_rf_sequencer (aff_filter.py, turn_on.py) · FEC settings · CavityLoops firmware model</a:t>
            </a:r>
            <a:endParaRPr lang="en-US" sz="1200" dirty="0"/>
          </a:p>
        </p:txBody>
      </p:sp>
      <p:sp>
        <p:nvSpPr>
          <p:cNvPr id="25" name="Slide Number Placeholder 0"/>
          <p:cNvSpPr>
            <a:spLocks noGrp="1"/>
          </p:cNvSpPr>
          <p:nvPr>
            <p:ph type="sldNum" sz="quarter" idx="4294967295"/>
          </p:nvPr>
        </p:nvSpPr>
        <p:spPr>
          <a:xfrm>
            <a:off x="548640" y="6263640"/>
            <a:ext cx="457200" cy="320040"/>
          </a:xfrm>
          <a:prstGeom prst="rect">
            <a:avLst/>
          </a:prstGeom>
          <a:extLst>
            <a:ext uri="{C572A759-6A51-4108-AA02-DFA0A04FC94B}">
              <ma14:wrappingTextBoxFlag xmlns:ma14="http://schemas.microsoft.com/office/mac/drawingml/2011/main" val="0"/>
            </a:ext>
          </a:extLst>
        </p:spPr>
        <p:txBody>
          <a:bodyPr lIns="0" tIns="0" rIns="0" bIns="0" anchor="ctr"/>
          <a:lstStyle>
            <a:lvl1pPr>
              <a:defRPr sz="1100">
                <a:solidFill>
                  <a:schemeClr val="accent2"/>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1"/>
          <p:cNvSpPr/>
          <p:nvPr>
            <p:ph idx="102" type="title" hasCustomPrompt="1"/>
          </p:nvPr>
        </p:nvSpPr>
        <p:spPr>
          <a:xfrm>
            <a:off x="548640" y="365760"/>
            <a:ext cx="10424160" cy="868680"/>
          </a:xfrm>
          <a:prstGeom prst="rect">
            <a:avLst/>
          </a:prstGeom>
          <a:noFill/>
          <a:ln/>
        </p:spPr>
        <p:txBody>
          <a:bodyPr wrap="square" lIns="0" tIns="0" rIns="0" bIns="0" rtlCol="0" anchor="ctr"/>
          <a:lstStyle/>
          <a:p>
            <a:pPr algn="l" indent="0" marL="0">
              <a:buNone/>
            </a:pPr>
            <a:r>
              <a:rPr lang="en-US" sz="3200" b="1" dirty="0">
                <a:solidFill>
                  <a:schemeClr val="tx1"/>
                </a:solidFill>
              </a:rPr>
              <a:t>References</a:t>
            </a:r>
            <a:endParaRPr lang="en-US" sz="3200" dirty="0"/>
          </a:p>
        </p:txBody>
      </p:sp>
      <p:sp>
        <p:nvSpPr>
          <p:cNvPr id="3" name="reference list"/>
          <p:cNvSpPr txBox="1"/>
          <p:nvPr/>
        </p:nvSpPr>
        <p:spPr>
          <a:xfrm>
            <a:off x="548640" y="1371600"/>
            <a:ext cx="11064240" cy="4023360"/>
          </a:xfrm>
          <a:prstGeom prst="rect">
            <a:avLst/>
          </a:prstGeom>
          <a:noFill/>
          <a:ln/>
        </p:spPr>
        <p:txBody>
          <a:bodyPr wrap="square" lIns="0" tIns="0" rIns="0" bIns="0" rtlCol="0" anchor="t"/>
          <a:lstStyle/>
          <a:p>
            <a:pPr indent="0" marL="0">
              <a:spcAft>
                <a:spcPts val="1000"/>
              </a:spcAft>
              <a:buNone/>
            </a:pPr>
            <a:r>
              <a:rPr lang="en-US" sz="1400" b="1" dirty="0">
                <a:solidFill>
                  <a:schemeClr val="accent6"/>
                </a:solidFill>
                <a:latin typeface="Calibri" pitchFamily="34" charset="0"/>
                <a:ea typeface="Calibri" pitchFamily="34" charset="-122"/>
                <a:cs typeface="Calibri" pitchFamily="34" charset="-120"/>
              </a:rPr>
              <a:t>[1]  </a:t>
            </a:r>
            <a:pPr indent="0" marL="0">
              <a:spcAft>
                <a:spcPts val="1000"/>
              </a:spcAft>
              <a:buNone/>
            </a:pPr>
            <a:r>
              <a:rPr lang="en-US" sz="1400" dirty="0">
                <a:solidFill>
                  <a:schemeClr val="tx1"/>
                </a:solidFill>
                <a:latin typeface="Calibri" pitchFamily="34" charset="0"/>
                <a:ea typeface="Calibri" pitchFamily="34" charset="-122"/>
                <a:cs typeface="Calibri" pitchFamily="34" charset="-120"/>
              </a:rPr>
              <a:t>P. Baudrenghien, B. Bielawski, R. Borner, </a:t>
            </a:r>
            <a:pPr indent="0" marL="0">
              <a:spcAft>
                <a:spcPts val="1000"/>
              </a:spcAft>
              <a:buNone/>
            </a:pPr>
            <a:r>
              <a:rPr lang="en-US" sz="1400" i="1" dirty="0">
                <a:solidFill>
                  <a:schemeClr val="tx1"/>
                </a:solidFill>
                <a:latin typeface="Calibri" pitchFamily="34" charset="0"/>
                <a:ea typeface="Calibri" pitchFamily="34" charset="-122"/>
                <a:cs typeface="Calibri" pitchFamily="34" charset="-120"/>
              </a:rPr>
              <a:t>“Low Level RF Control Algorithms for the CERN Proton Linac4”</a:t>
            </a:r>
            <a:pPr indent="0" marL="0">
              <a:spcAft>
                <a:spcPts val="1000"/>
              </a:spcAft>
              <a:buNone/>
            </a:pPr>
            <a:r>
              <a:rPr lang="en-US" sz="1400" dirty="0">
                <a:solidFill>
                  <a:schemeClr val="accent3"/>
                </a:solidFill>
                <a:latin typeface="Calibri" pitchFamily="34" charset="0"/>
                <a:ea typeface="Calibri" pitchFamily="34" charset="-122"/>
                <a:cs typeface="Calibri" pitchFamily="34" charset="-120"/>
              </a:rPr>
              <a:t>, in Proc. LINAC'22, Liverpool, UK, 2022, paper TH1AA06.</a:t>
            </a:r>
            <a:endParaRPr lang="en-US" sz="1400" dirty="0"/>
          </a:p>
          <a:p>
            <a:pPr indent="0" marL="0">
              <a:spcAft>
                <a:spcPts val="1000"/>
              </a:spcAft>
              <a:buNone/>
            </a:pPr>
            <a:r>
              <a:rPr lang="en-US" sz="1400" b="1" dirty="0">
                <a:solidFill>
                  <a:schemeClr val="accent6"/>
                </a:solidFill>
                <a:latin typeface="Calibri" pitchFamily="34" charset="0"/>
                <a:ea typeface="Calibri" pitchFamily="34" charset="-122"/>
                <a:cs typeface="Calibri" pitchFamily="34" charset="-120"/>
              </a:rPr>
              <a:t>[2]  </a:t>
            </a:r>
            <a:pPr indent="0" marL="0">
              <a:spcAft>
                <a:spcPts val="1000"/>
              </a:spcAft>
              <a:buNone/>
            </a:pPr>
            <a:r>
              <a:rPr lang="en-US" sz="1400" dirty="0">
                <a:solidFill>
                  <a:schemeClr val="tx1"/>
                </a:solidFill>
                <a:latin typeface="Calibri" pitchFamily="34" charset="0"/>
                <a:ea typeface="Calibri" pitchFamily="34" charset="-122"/>
                <a:cs typeface="Calibri" pitchFamily="34" charset="-120"/>
              </a:rPr>
              <a:t>M.P. Laverty, K. Fong, </a:t>
            </a:r>
            <a:pPr indent="0" marL="0">
              <a:spcAft>
                <a:spcPts val="1000"/>
              </a:spcAft>
              <a:buNone/>
            </a:pPr>
            <a:r>
              <a:rPr lang="en-US" sz="1400" i="1" dirty="0">
                <a:solidFill>
                  <a:schemeClr val="tx1"/>
                </a:solidFill>
                <a:latin typeface="Calibri" pitchFamily="34" charset="0"/>
                <a:ea typeface="Calibri" pitchFamily="34" charset="-122"/>
                <a:cs typeface="Calibri" pitchFamily="34" charset="-120"/>
              </a:rPr>
              <a:t>“An Iterative Learning Feedforward Controller for the TRIUMF e-linac”</a:t>
            </a:r>
            <a:pPr indent="0" marL="0">
              <a:spcAft>
                <a:spcPts val="1000"/>
              </a:spcAft>
              <a:buNone/>
            </a:pPr>
            <a:r>
              <a:rPr lang="en-US" sz="1400" dirty="0">
                <a:solidFill>
                  <a:schemeClr val="accent3"/>
                </a:solidFill>
                <a:latin typeface="Calibri" pitchFamily="34" charset="0"/>
                <a:ea typeface="Calibri" pitchFamily="34" charset="-122"/>
                <a:cs typeface="Calibri" pitchFamily="34" charset="-120"/>
              </a:rPr>
              <a:t>, in Proc. LINAC'16, East Lansing, MI, USA, 2016, paper TUPLR009, doi:10.18429/JACoW-LINAC2016-TUPLR009.</a:t>
            </a:r>
            <a:endParaRPr lang="en-US" sz="1400" dirty="0"/>
          </a:p>
          <a:p>
            <a:pPr indent="0" marL="0">
              <a:spcAft>
                <a:spcPts val="1000"/>
              </a:spcAft>
              <a:buNone/>
            </a:pPr>
            <a:r>
              <a:rPr lang="en-US" sz="1400" b="1" dirty="0">
                <a:solidFill>
                  <a:schemeClr val="accent6"/>
                </a:solidFill>
                <a:latin typeface="Calibri" pitchFamily="34" charset="0"/>
                <a:ea typeface="Calibri" pitchFamily="34" charset="-122"/>
                <a:cs typeface="Calibri" pitchFamily="34" charset="-120"/>
              </a:rPr>
              <a:t>[3]  </a:t>
            </a:r>
            <a:pPr indent="0" marL="0">
              <a:spcAft>
                <a:spcPts val="1000"/>
              </a:spcAft>
              <a:buNone/>
            </a:pPr>
            <a:r>
              <a:rPr lang="en-US" sz="1400" dirty="0">
                <a:solidFill>
                  <a:schemeClr val="tx1"/>
                </a:solidFill>
                <a:latin typeface="Calibri" pitchFamily="34" charset="0"/>
                <a:ea typeface="Calibri" pitchFamily="34" charset="-122"/>
                <a:cs typeface="Calibri" pitchFamily="34" charset="-120"/>
              </a:rPr>
              <a:t>B. Bielawski, R. Borner, P. Baudrenghien, </a:t>
            </a:r>
            <a:pPr indent="0" marL="0">
              <a:spcAft>
                <a:spcPts val="1000"/>
              </a:spcAft>
              <a:buNone/>
            </a:pPr>
            <a:r>
              <a:rPr lang="en-US" sz="1400" i="1" dirty="0">
                <a:solidFill>
                  <a:schemeClr val="tx1"/>
                </a:solidFill>
                <a:latin typeface="Calibri" pitchFamily="34" charset="0"/>
                <a:ea typeface="Calibri" pitchFamily="34" charset="-122"/>
                <a:cs typeface="Calibri" pitchFamily="34" charset="-120"/>
              </a:rPr>
              <a:t>“Insights and Conclusions from Operating the CERN Linac4 LLRF System”</a:t>
            </a:r>
            <a:pPr indent="0" marL="0">
              <a:spcAft>
                <a:spcPts val="1000"/>
              </a:spcAft>
              <a:buNone/>
            </a:pPr>
            <a:r>
              <a:rPr lang="en-US" sz="1400" dirty="0">
                <a:solidFill>
                  <a:schemeClr val="accent3"/>
                </a:solidFill>
                <a:latin typeface="Calibri" pitchFamily="34" charset="0"/>
                <a:ea typeface="Calibri" pitchFamily="34" charset="-122"/>
                <a:cs typeface="Calibri" pitchFamily="34" charset="-120"/>
              </a:rPr>
              <a:t>, poster, 11th LLRF Workshop (LLRF2023), Gyeongju, Korea, Oct. 2023.</a:t>
            </a:r>
            <a:endParaRPr lang="en-US" sz="1400" dirty="0"/>
          </a:p>
          <a:p>
            <a:pPr indent="0" marL="0">
              <a:spcAft>
                <a:spcPts val="1000"/>
              </a:spcAft>
              <a:buNone/>
            </a:pPr>
            <a:r>
              <a:rPr lang="en-US" sz="1400" b="1" dirty="0">
                <a:solidFill>
                  <a:schemeClr val="accent6"/>
                </a:solidFill>
                <a:latin typeface="Calibri" pitchFamily="34" charset="0"/>
                <a:ea typeface="Calibri" pitchFamily="34" charset="-122"/>
                <a:cs typeface="Calibri" pitchFamily="34" charset="-120"/>
              </a:rPr>
              <a:t>[4]  </a:t>
            </a:r>
            <a:pPr indent="0" marL="0">
              <a:spcAft>
                <a:spcPts val="1000"/>
              </a:spcAft>
              <a:buNone/>
            </a:pPr>
            <a:r>
              <a:rPr lang="en-US" sz="1400" dirty="0">
                <a:solidFill>
                  <a:schemeClr val="tx1"/>
                </a:solidFill>
                <a:latin typeface="Calibri" pitchFamily="34" charset="0"/>
                <a:ea typeface="Calibri" pitchFamily="34" charset="-122"/>
                <a:cs typeface="Calibri" pitchFamily="34" charset="-120"/>
              </a:rPr>
              <a:t>S. Albright, F. Asvesta, C. Bracco, B. Bielawski, R. Wegner, P. Skowronski, </a:t>
            </a:r>
            <a:pPr indent="0" marL="0">
              <a:spcAft>
                <a:spcPts val="1000"/>
              </a:spcAft>
              <a:buNone/>
            </a:pPr>
            <a:r>
              <a:rPr lang="en-US" sz="1400" i="1" dirty="0">
                <a:solidFill>
                  <a:schemeClr val="tx1"/>
                </a:solidFill>
                <a:latin typeface="Calibri" pitchFamily="34" charset="0"/>
                <a:ea typeface="Calibri" pitchFamily="34" charset="-122"/>
                <a:cs typeface="Calibri" pitchFamily="34" charset="-120"/>
              </a:rPr>
              <a:t>“Two-Dimensional Longitudinal Painting at Injection into the CERN PS Booster”</a:t>
            </a:r>
            <a:pPr indent="0" marL="0">
              <a:spcAft>
                <a:spcPts val="1000"/>
              </a:spcAft>
              <a:buNone/>
            </a:pPr>
            <a:r>
              <a:rPr lang="en-US" sz="1400" dirty="0">
                <a:solidFill>
                  <a:schemeClr val="accent3"/>
                </a:solidFill>
                <a:latin typeface="Calibri" pitchFamily="34" charset="0"/>
                <a:ea typeface="Calibri" pitchFamily="34" charset="-122"/>
                <a:cs typeface="Calibri" pitchFamily="34" charset="-120"/>
              </a:rPr>
              <a:t>, in Proc. HB'23, Geneva, Switzerland, 2023, paper THBP38, doi:10.18429/JACoW-HB2023-THBP38.</a:t>
            </a:r>
            <a:endParaRPr lang="en-US" sz="1400" dirty="0"/>
          </a:p>
          <a:p>
            <a:pPr indent="0" marL="0">
              <a:spcAft>
                <a:spcPts val="1000"/>
              </a:spcAft>
              <a:buNone/>
            </a:pPr>
            <a:r>
              <a:rPr lang="en-US" sz="1400" b="1" dirty="0">
                <a:solidFill>
                  <a:schemeClr val="accent6"/>
                </a:solidFill>
                <a:latin typeface="Calibri" pitchFamily="34" charset="0"/>
                <a:ea typeface="Calibri" pitchFamily="34" charset="-122"/>
                <a:cs typeface="Calibri" pitchFamily="34" charset="-120"/>
              </a:rPr>
              <a:t>[5]  </a:t>
            </a:r>
            <a:pPr indent="0" marL="0">
              <a:spcAft>
                <a:spcPts val="1000"/>
              </a:spcAft>
              <a:buNone/>
            </a:pPr>
            <a:r>
              <a:rPr lang="en-US" sz="1400" dirty="0">
                <a:solidFill>
                  <a:schemeClr val="tx1"/>
                </a:solidFill>
                <a:latin typeface="Calibri" pitchFamily="34" charset="0"/>
                <a:ea typeface="Calibri" pitchFamily="34" charset="-122"/>
                <a:cs typeface="Calibri" pitchFamily="34" charset="-120"/>
              </a:rPr>
              <a:t>P.K. Skowronski et al., </a:t>
            </a:r>
            <a:pPr indent="0" marL="0">
              <a:spcAft>
                <a:spcPts val="1000"/>
              </a:spcAft>
              <a:buNone/>
            </a:pPr>
            <a:r>
              <a:rPr lang="en-US" sz="1400" i="1" dirty="0">
                <a:solidFill>
                  <a:schemeClr val="tx1"/>
                </a:solidFill>
                <a:latin typeface="Calibri" pitchFamily="34" charset="0"/>
                <a:ea typeface="Calibri" pitchFamily="34" charset="-122"/>
                <a:cs typeface="Calibri" pitchFamily="34" charset="-120"/>
              </a:rPr>
              <a:t>“Experience with the CERN Linac4 and its Performance during the First Four Years of Operation”</a:t>
            </a:r>
            <a:pPr indent="0" marL="0">
              <a:spcAft>
                <a:spcPts val="1000"/>
              </a:spcAft>
              <a:buNone/>
            </a:pPr>
            <a:r>
              <a:rPr lang="en-US" sz="1400" dirty="0">
                <a:solidFill>
                  <a:schemeClr val="accent3"/>
                </a:solidFill>
                <a:latin typeface="Calibri" pitchFamily="34" charset="0"/>
                <a:ea typeface="Calibri" pitchFamily="34" charset="-122"/>
                <a:cs typeface="Calibri" pitchFamily="34" charset="-120"/>
              </a:rPr>
              <a:t>, in Proc. IPAC'25, Taipei, Taiwan, 2025, paper THPS029, doi:10.18429/JACoW-IPAC2025-THPS029.</a:t>
            </a:r>
            <a:endParaRPr lang="en-US" sz="1400" dirty="0"/>
          </a:p>
          <a:p>
            <a:pPr indent="0" marL="0">
              <a:spcAft>
                <a:spcPts val="1000"/>
              </a:spcAft>
              <a:buNone/>
            </a:pPr>
            <a:r>
              <a:rPr lang="en-US" sz="1400" b="1" dirty="0">
                <a:solidFill>
                  <a:schemeClr val="accent6"/>
                </a:solidFill>
                <a:latin typeface="Calibri" pitchFamily="34" charset="0"/>
                <a:ea typeface="Calibri" pitchFamily="34" charset="-122"/>
                <a:cs typeface="Calibri" pitchFamily="34" charset="-120"/>
              </a:rPr>
              <a:t>[6]  </a:t>
            </a:r>
            <a:pPr indent="0" marL="0">
              <a:spcAft>
                <a:spcPts val="1000"/>
              </a:spcAft>
              <a:buNone/>
            </a:pPr>
            <a:r>
              <a:rPr lang="en-US" sz="1400" dirty="0">
                <a:solidFill>
                  <a:schemeClr val="tx1"/>
                </a:solidFill>
                <a:latin typeface="Calibri" pitchFamily="34" charset="0"/>
                <a:ea typeface="Calibri" pitchFamily="34" charset="-122"/>
                <a:cs typeface="Calibri" pitchFamily="34" charset="-120"/>
              </a:rPr>
              <a:t>L. Arnaudon et al., </a:t>
            </a:r>
            <a:pPr indent="0" marL="0">
              <a:spcAft>
                <a:spcPts val="1000"/>
              </a:spcAft>
              <a:buNone/>
            </a:pPr>
            <a:r>
              <a:rPr lang="en-US" sz="1400" i="1" dirty="0">
                <a:solidFill>
                  <a:schemeClr val="tx1"/>
                </a:solidFill>
                <a:latin typeface="Calibri" pitchFamily="34" charset="0"/>
                <a:ea typeface="Calibri" pitchFamily="34" charset="-122"/>
                <a:cs typeface="Calibri" pitchFamily="34" charset="-120"/>
              </a:rPr>
              <a:t>“Linac4 Technical Design Report”</a:t>
            </a:r>
            <a:pPr indent="0" marL="0">
              <a:spcAft>
                <a:spcPts val="1000"/>
              </a:spcAft>
              <a:buNone/>
            </a:pPr>
            <a:r>
              <a:rPr lang="en-US" sz="1400" dirty="0">
                <a:solidFill>
                  <a:schemeClr val="accent3"/>
                </a:solidFill>
                <a:latin typeface="Calibri" pitchFamily="34" charset="0"/>
                <a:ea typeface="Calibri" pitchFamily="34" charset="-122"/>
                <a:cs typeface="Calibri" pitchFamily="34" charset="-120"/>
              </a:rPr>
              <a:t>, CERN-AB-2006-084, CERN, Geneva, 2006.</a:t>
            </a:r>
            <a:endParaRPr lang="en-US" sz="1400" dirty="0"/>
          </a:p>
        </p:txBody>
      </p:sp>
      <p:sp>
        <p:nvSpPr>
          <p:cNvPr id="4" name="code rule"/>
          <p:cNvSpPr/>
          <p:nvPr/>
        </p:nvSpPr>
        <p:spPr>
          <a:xfrm>
            <a:off x="548640" y="5486400"/>
            <a:ext cx="54864" cy="502920"/>
          </a:xfrm>
          <a:prstGeom prst="rect">
            <a:avLst/>
          </a:prstGeom>
          <a:solidFill>
            <a:srgbClr val="8099D0"/>
          </a:solidFill>
          <a:ln/>
        </p:spPr>
      </p:sp>
      <p:sp>
        <p:nvSpPr>
          <p:cNvPr id="5" name="code sources"/>
          <p:cNvSpPr txBox="1"/>
          <p:nvPr/>
        </p:nvSpPr>
        <p:spPr>
          <a:xfrm>
            <a:off x="777240" y="5486400"/>
            <a:ext cx="10835640" cy="502920"/>
          </a:xfrm>
          <a:prstGeom prst="rect">
            <a:avLst/>
          </a:prstGeom>
          <a:noFill/>
          <a:ln/>
        </p:spPr>
        <p:txBody>
          <a:bodyPr wrap="square" lIns="0" tIns="0" rIns="0" bIns="0" rtlCol="0" anchor="ctr"/>
          <a:lstStyle/>
          <a:p>
            <a:pPr indent="0" marL="0">
              <a:buNone/>
            </a:pPr>
            <a:r>
              <a:rPr lang="en-US" sz="1200" dirty="0">
                <a:solidFill>
                  <a:schemeClr val="accent3"/>
                </a:solidFill>
                <a:latin typeface="Calibri" pitchFamily="34" charset="0"/>
                <a:ea typeface="Calibri" pitchFamily="34" charset="-122"/>
                <a:cs typeface="Calibri" pitchFamily="34" charset="-120"/>
              </a:rPr>
              <a:t>Unpublished CERN sources: ALLL4CavityLoop FESA class (aff.cpp, vcav.cpp) · ln4_rf_sequencer (aff_filter.py, turn_on.py) · CavityLoops firmware model · FEC settings · SY-RF e-mail and SVN history 2018–2023</a:t>
            </a:r>
            <a:endParaRPr lang="en-US" sz="1200" dirty="0"/>
          </a:p>
        </p:txBody>
      </p:sp>
      <p:sp>
        <p:nvSpPr>
          <p:cNvPr id="25" name="Slide Number Placeholder 0"/>
          <p:cNvSpPr>
            <a:spLocks noGrp="1"/>
          </p:cNvSpPr>
          <p:nvPr>
            <p:ph type="sldNum" sz="quarter" idx="4294967295"/>
          </p:nvPr>
        </p:nvSpPr>
        <p:spPr>
          <a:xfrm>
            <a:off x="548640" y="6263640"/>
            <a:ext cx="457200" cy="320040"/>
          </a:xfrm>
          <a:prstGeom prst="rect">
            <a:avLst/>
          </a:prstGeom>
          <a:extLst>
            <a:ext uri="{C572A759-6A51-4108-AA02-DFA0A04FC94B}">
              <ma14:wrappingTextBoxFlag xmlns:ma14="http://schemas.microsoft.com/office/mac/drawingml/2011/main" val="0"/>
            </a:ext>
          </a:extLst>
        </p:spPr>
        <p:txBody>
          <a:bodyPr lIns="0" tIns="0" rIns="0" bIns="0" anchor="ctr"/>
          <a:lstStyle>
            <a:lvl1pPr>
              <a:defRPr sz="1100">
                <a:solidFill>
                  <a:schemeClr val="accent2"/>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1"/>
          <p:cNvSpPr/>
          <p:nvPr>
            <p:ph idx="102" type="title" hasCustomPrompt="1"/>
          </p:nvPr>
        </p:nvSpPr>
        <p:spPr>
          <a:xfrm>
            <a:off x="548640" y="365760"/>
            <a:ext cx="10424160" cy="868680"/>
          </a:xfrm>
          <a:prstGeom prst="rect">
            <a:avLst/>
          </a:prstGeom>
          <a:noFill/>
          <a:ln/>
        </p:spPr>
        <p:txBody>
          <a:bodyPr wrap="square" lIns="0" tIns="0" rIns="0" bIns="0" rtlCol="0" anchor="ctr"/>
          <a:lstStyle/>
          <a:p>
            <a:pPr algn="l" indent="0" marL="0">
              <a:buNone/>
            </a:pPr>
            <a:r>
              <a:rPr lang="en-US" sz="3200" b="1" dirty="0">
                <a:solidFill>
                  <a:schemeClr val="tx1"/>
                </a:solidFill>
              </a:rPr>
              <a:t>Backup · LQG regulator, traced from the firmware</a:t>
            </a:r>
            <a:endParaRPr lang="en-US" sz="3200" dirty="0"/>
          </a:p>
        </p:txBody>
      </p:sp>
      <p:pic>
        <p:nvPicPr>
          <p:cNvPr id="3" name="eq_lqg3.png" descr="eq_lqg3.png">    </p:cNvPr>
          <p:cNvPicPr>
            <a:picLocks noChangeAspect="1"/>
          </p:cNvPicPr>
          <p:nvPr/>
        </p:nvPicPr>
        <p:blipFill>
          <a:blip r:embed="rId1"/>
          <a:stretch>
            <a:fillRect/>
          </a:stretch>
        </p:blipFill>
        <p:spPr>
          <a:xfrm>
            <a:off x="548640" y="1417320"/>
            <a:ext cx="3088386" cy="329184"/>
          </a:xfrm>
          <a:prstGeom prst="rect">
            <a:avLst/>
          </a:prstGeom>
        </p:spPr>
      </p:pic>
      <p:pic>
        <p:nvPicPr>
          <p:cNvPr id="4" name="eq_lqg1.png" descr="eq_lqg1.png">    </p:cNvPr>
          <p:cNvPicPr>
            <a:picLocks noChangeAspect="1"/>
          </p:cNvPicPr>
          <p:nvPr/>
        </p:nvPicPr>
        <p:blipFill>
          <a:blip r:embed="rId2"/>
          <a:stretch>
            <a:fillRect/>
          </a:stretch>
        </p:blipFill>
        <p:spPr>
          <a:xfrm>
            <a:off x="548640" y="1901952"/>
            <a:ext cx="4668012" cy="329184"/>
          </a:xfrm>
          <a:prstGeom prst="rect">
            <a:avLst/>
          </a:prstGeom>
        </p:spPr>
      </p:pic>
      <p:pic>
        <p:nvPicPr>
          <p:cNvPr id="5" name="eq_lqg2.png" descr="eq_lqg2.png">    </p:cNvPr>
          <p:cNvPicPr>
            <a:picLocks noChangeAspect="1"/>
          </p:cNvPicPr>
          <p:nvPr/>
        </p:nvPicPr>
        <p:blipFill>
          <a:blip r:embed="rId3"/>
          <a:stretch>
            <a:fillRect/>
          </a:stretch>
        </p:blipFill>
        <p:spPr>
          <a:xfrm>
            <a:off x="548640" y="2386584"/>
            <a:ext cx="5840730" cy="329184"/>
          </a:xfrm>
          <a:prstGeom prst="rect">
            <a:avLst/>
          </a:prstGeom>
        </p:spPr>
      </p:pic>
      <p:pic>
        <p:nvPicPr>
          <p:cNvPr id="6" name="eq_lqg4.png" descr="eq_lqg4.png">    </p:cNvPr>
          <p:cNvPicPr>
            <a:picLocks noChangeAspect="1"/>
          </p:cNvPicPr>
          <p:nvPr/>
        </p:nvPicPr>
        <p:blipFill>
          <a:blip r:embed="rId4"/>
          <a:stretch>
            <a:fillRect/>
          </a:stretch>
        </p:blipFill>
        <p:spPr>
          <a:xfrm>
            <a:off x="548640" y="2871216"/>
            <a:ext cx="6164519" cy="329184"/>
          </a:xfrm>
          <a:prstGeom prst="rect">
            <a:avLst/>
          </a:prstGeom>
        </p:spPr>
      </p:pic>
      <p:sp>
        <p:nvSpPr>
          <p:cNvPr id="7" name="lqg note"/>
          <p:cNvSpPr txBox="1"/>
          <p:nvPr/>
        </p:nvSpPr>
        <p:spPr>
          <a:xfrm>
            <a:off x="548640" y="3374136"/>
            <a:ext cx="11064240" cy="457200"/>
          </a:xfrm>
          <a:prstGeom prst="rect">
            <a:avLst/>
          </a:prstGeom>
          <a:noFill/>
          <a:ln/>
        </p:spPr>
        <p:txBody>
          <a:bodyPr wrap="square" lIns="0" tIns="0" rIns="0" bIns="0" rtlCol="0" anchor="t"/>
          <a:lstStyle/>
          <a:p>
            <a:pPr indent="0" marL="0">
              <a:buNone/>
            </a:pPr>
            <a:r>
              <a:rPr lang="en-US" sz="1200" dirty="0">
                <a:solidFill>
                  <a:schemeClr val="accent3"/>
                </a:solidFill>
                <a:latin typeface="Calibri" pitchFamily="34" charset="0"/>
                <a:ea typeface="Calibri" pitchFamily="34" charset="-122"/>
                <a:cs typeface="Calibri" pitchFamily="34" charset="-120"/>
              </a:rPr>
              <a:t>Per I and Q · traced from LQG_combined.slx (System Generator, 2022) · D = KalmanDelaySelect (22–46 samples) · r_f: setpoint low-pass, τ ≈ 18 µs · K sign to confirm</a:t>
            </a:r>
            <a:endParaRPr lang="en-US" sz="1200" dirty="0"/>
          </a:p>
        </p:txBody>
      </p:sp>
      <p:sp>
        <p:nvSpPr>
          <p:cNvPr id="8" name="frame Kalman predictor with the loop delay (one sample per stage, P register of a DSP48)"/>
          <p:cNvSpPr/>
          <p:nvPr/>
        </p:nvSpPr>
        <p:spPr>
          <a:xfrm>
            <a:off x="548640" y="3749040"/>
            <a:ext cx="11091672" cy="2240280"/>
          </a:xfrm>
          <a:prstGeom prst="roundRect">
            <a:avLst>
              <a:gd name="adj" fmla="val 2449"/>
            </a:avLst>
          </a:prstGeom>
          <a:solidFill>
            <a:srgbClr val="001233">
              <a:alpha val="0"/>
            </a:srgbClr>
          </a:solidFill>
          <a:ln w="12700">
            <a:solidFill>
              <a:srgbClr val="4D70BC"/>
            </a:solidFill>
            <a:prstDash val="dash"/>
          </a:ln>
        </p:spPr>
      </p:sp>
      <p:sp>
        <p:nvSpPr>
          <p:cNvPr id="9" name="label Kalman predictor with the loop delay (one sample per stage, P register of a DSP48)"/>
          <p:cNvSpPr txBox="1"/>
          <p:nvPr/>
        </p:nvSpPr>
        <p:spPr>
          <a:xfrm>
            <a:off x="658368" y="3794760"/>
            <a:ext cx="10908792" cy="228600"/>
          </a:xfrm>
          <a:prstGeom prst="rect">
            <a:avLst/>
          </a:prstGeom>
          <a:noFill/>
          <a:ln/>
        </p:spPr>
        <p:txBody>
          <a:bodyPr wrap="square" lIns="0" tIns="0" rIns="0" bIns="0" rtlCol="0" anchor="ctr"/>
          <a:lstStyle/>
          <a:p>
            <a:pPr algn="l" indent="0" marL="0">
              <a:buNone/>
            </a:pPr>
            <a:r>
              <a:rPr lang="en-US" sz="1100" b="1" dirty="0">
                <a:solidFill>
                  <a:srgbClr val="8099D0"/>
                </a:solidFill>
                <a:latin typeface="Calibri" pitchFamily="34" charset="0"/>
                <a:ea typeface="Calibri" pitchFamily="34" charset="-122"/>
                <a:cs typeface="Calibri" pitchFamily="34" charset="-120"/>
              </a:rPr>
              <a:t>Kalman predictor with the loop delay (one sample per stage, P register of a DSP48)</a:t>
            </a:r>
            <a:endParaRPr lang="en-US" sz="1100" dirty="0"/>
          </a:p>
        </p:txBody>
      </p:sp>
      <p:sp>
        <p:nvSpPr>
          <p:cNvPr id="10" name="label u_m"/>
          <p:cNvSpPr txBox="1"/>
          <p:nvPr/>
        </p:nvSpPr>
        <p:spPr>
          <a:xfrm>
            <a:off x="685800" y="4251960"/>
            <a:ext cx="548640" cy="228600"/>
          </a:xfrm>
          <a:prstGeom prst="rect">
            <a:avLst/>
          </a:prstGeom>
          <a:noFill/>
          <a:ln/>
        </p:spPr>
        <p:txBody>
          <a:bodyPr wrap="square" lIns="0" tIns="0" rIns="0" bIns="0" rtlCol="0" anchor="ctr"/>
          <a:lstStyle/>
          <a:p>
            <a:pPr algn="l" indent="0" marL="0">
              <a:buNone/>
            </a:pPr>
            <a:r>
              <a:rPr lang="en-US" sz="1200" dirty="0">
                <a:solidFill>
                  <a:srgbClr val="B3C2E3"/>
                </a:solidFill>
                <a:latin typeface="Calibri" pitchFamily="34" charset="0"/>
                <a:ea typeface="Calibri" pitchFamily="34" charset="-122"/>
                <a:cs typeface="Calibri" pitchFamily="34" charset="-120"/>
              </a:rPr>
              <a:t>u_m</a:t>
            </a:r>
            <a:endParaRPr lang="en-US" sz="1200" dirty="0"/>
          </a:p>
        </p:txBody>
      </p:sp>
      <p:sp>
        <p:nvSpPr>
          <p:cNvPr id="11" name="wire"/>
          <p:cNvSpPr/>
          <p:nvPr/>
        </p:nvSpPr>
        <p:spPr>
          <a:xfrm>
            <a:off x="685800" y="4526280"/>
            <a:ext cx="320040" cy="0"/>
          </a:xfrm>
          <a:prstGeom prst="line">
            <a:avLst/>
          </a:prstGeom>
          <a:noFill/>
          <a:ln w="15875">
            <a:solidFill>
              <a:srgbClr val="B3C2E3"/>
            </a:solidFill>
            <a:prstDash val="solid"/>
            <a:tailEnd type="triangle"/>
          </a:ln>
        </p:spPr>
      </p:sp>
      <p:sp>
        <p:nvSpPr>
          <p:cNvPr id="12" name="box a·x̂ + c·u + L·e"/>
          <p:cNvSpPr/>
          <p:nvPr/>
        </p:nvSpPr>
        <p:spPr>
          <a:xfrm>
            <a:off x="1005840" y="4251960"/>
            <a:ext cx="1737360" cy="548640"/>
          </a:xfrm>
          <a:prstGeom prst="roundRect">
            <a:avLst>
              <a:gd name="adj" fmla="val 8333"/>
            </a:avLst>
          </a:prstGeom>
          <a:solidFill>
            <a:srgbClr val="0A2459"/>
          </a:solidFill>
          <a:ln w="12700">
            <a:solidFill>
              <a:srgbClr val="8099D0"/>
            </a:solidFill>
            <a:prstDash val="solid"/>
          </a:ln>
        </p:spPr>
      </p:sp>
      <p:sp>
        <p:nvSpPr>
          <p:cNvPr id="13" name="box text a·x̂ + c·u + L·e"/>
          <p:cNvSpPr txBox="1"/>
          <p:nvPr/>
        </p:nvSpPr>
        <p:spPr>
          <a:xfrm>
            <a:off x="1005840" y="4251960"/>
            <a:ext cx="1737360" cy="548640"/>
          </a:xfrm>
          <a:prstGeom prst="rect">
            <a:avLst/>
          </a:prstGeom>
          <a:noFill/>
          <a:ln/>
        </p:spPr>
        <p:txBody>
          <a:bodyPr wrap="square" lIns="381" tIns="381" rIns="381" bIns="381"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a·x̂ + c·u + L·e</a:t>
            </a:r>
            <a:endParaRPr lang="en-US" sz="1300" dirty="0"/>
          </a:p>
        </p:txBody>
      </p:sp>
      <p:sp>
        <p:nvSpPr>
          <p:cNvPr id="14" name="label x̂ → LQR"/>
          <p:cNvSpPr txBox="1"/>
          <p:nvPr/>
        </p:nvSpPr>
        <p:spPr>
          <a:xfrm>
            <a:off x="1463040" y="4837176"/>
            <a:ext cx="1280160" cy="228600"/>
          </a:xfrm>
          <a:prstGeom prst="rect">
            <a:avLst/>
          </a:prstGeom>
          <a:noFill/>
          <a:ln/>
        </p:spPr>
        <p:txBody>
          <a:bodyPr wrap="square" lIns="0" tIns="0" rIns="0" bIns="0" rtlCol="0" anchor="ctr"/>
          <a:lstStyle/>
          <a:p>
            <a:pPr algn="ctr" indent="0" marL="0">
              <a:buNone/>
            </a:pPr>
            <a:r>
              <a:rPr lang="en-US" sz="1100" dirty="0">
                <a:solidFill>
                  <a:srgbClr val="F2B53A"/>
                </a:solidFill>
                <a:latin typeface="Calibri" pitchFamily="34" charset="0"/>
                <a:ea typeface="Calibri" pitchFamily="34" charset="-122"/>
                <a:cs typeface="Calibri" pitchFamily="34" charset="-120"/>
              </a:rPr>
              <a:t>x̂ → LQR</a:t>
            </a:r>
            <a:endParaRPr lang="en-US" sz="1100" dirty="0"/>
          </a:p>
        </p:txBody>
      </p:sp>
      <p:sp>
        <p:nvSpPr>
          <p:cNvPr id="15" name="wire"/>
          <p:cNvSpPr/>
          <p:nvPr/>
        </p:nvSpPr>
        <p:spPr>
          <a:xfrm>
            <a:off x="2743200" y="4526280"/>
            <a:ext cx="274320" cy="0"/>
          </a:xfrm>
          <a:prstGeom prst="line">
            <a:avLst/>
          </a:prstGeom>
          <a:noFill/>
          <a:ln w="15875">
            <a:solidFill>
              <a:srgbClr val="B3C2E3"/>
            </a:solidFill>
            <a:prstDash val="solid"/>
            <a:tailEnd type="triangle"/>
          </a:ln>
        </p:spPr>
      </p:sp>
      <p:sp>
        <p:nvSpPr>
          <p:cNvPr id="16" name="box z⁻¹ + L₁e"/>
          <p:cNvSpPr/>
          <p:nvPr/>
        </p:nvSpPr>
        <p:spPr>
          <a:xfrm>
            <a:off x="3017520" y="4251960"/>
            <a:ext cx="1143000" cy="548640"/>
          </a:xfrm>
          <a:prstGeom prst="roundRect">
            <a:avLst>
              <a:gd name="adj" fmla="val 8333"/>
            </a:avLst>
          </a:prstGeom>
          <a:solidFill>
            <a:srgbClr val="0A2459"/>
          </a:solidFill>
          <a:ln w="12700">
            <a:solidFill>
              <a:srgbClr val="8099D0"/>
            </a:solidFill>
            <a:prstDash val="solid"/>
          </a:ln>
        </p:spPr>
      </p:sp>
      <p:sp>
        <p:nvSpPr>
          <p:cNvPr id="17" name="box text z⁻¹ + L₁e"/>
          <p:cNvSpPr txBox="1"/>
          <p:nvPr/>
        </p:nvSpPr>
        <p:spPr>
          <a:xfrm>
            <a:off x="3017520" y="4251960"/>
            <a:ext cx="1143000" cy="548640"/>
          </a:xfrm>
          <a:prstGeom prst="rect">
            <a:avLst/>
          </a:prstGeom>
          <a:noFill/>
          <a:ln/>
        </p:spPr>
        <p:txBody>
          <a:bodyPr wrap="square" lIns="381" tIns="381" rIns="381" bIns="381" rtlCol="0" anchor="ctr"/>
          <a:lstStyle/>
          <a:p>
            <a:pPr algn="ctr" indent="0" marL="0">
              <a:buNone/>
            </a:pPr>
            <a:r>
              <a:rPr lang="en-US" sz="1200" dirty="0">
                <a:solidFill>
                  <a:srgbClr val="FFFFFF"/>
                </a:solidFill>
                <a:latin typeface="Calibri" pitchFamily="34" charset="0"/>
                <a:ea typeface="Calibri" pitchFamily="34" charset="-122"/>
                <a:cs typeface="Calibri" pitchFamily="34" charset="-120"/>
              </a:rPr>
              <a:t>z⁻¹ + L₁e</a:t>
            </a:r>
            <a:endParaRPr lang="en-US" sz="1200" dirty="0"/>
          </a:p>
        </p:txBody>
      </p:sp>
      <p:sp>
        <p:nvSpPr>
          <p:cNvPr id="18" name="wire"/>
          <p:cNvSpPr/>
          <p:nvPr/>
        </p:nvSpPr>
        <p:spPr>
          <a:xfrm>
            <a:off x="4160520" y="4526280"/>
            <a:ext cx="274320" cy="0"/>
          </a:xfrm>
          <a:prstGeom prst="line">
            <a:avLst/>
          </a:prstGeom>
          <a:noFill/>
          <a:ln w="15875">
            <a:solidFill>
              <a:srgbClr val="B3C2E3"/>
            </a:solidFill>
            <a:prstDash val="solid"/>
            <a:tailEnd type="triangle"/>
          </a:ln>
        </p:spPr>
      </p:sp>
      <p:sp>
        <p:nvSpPr>
          <p:cNvPr id="19" name="box z⁻¹ + L₂e"/>
          <p:cNvSpPr/>
          <p:nvPr/>
        </p:nvSpPr>
        <p:spPr>
          <a:xfrm>
            <a:off x="4434840" y="4251960"/>
            <a:ext cx="1143000" cy="548640"/>
          </a:xfrm>
          <a:prstGeom prst="roundRect">
            <a:avLst>
              <a:gd name="adj" fmla="val 8333"/>
            </a:avLst>
          </a:prstGeom>
          <a:solidFill>
            <a:srgbClr val="0A2459"/>
          </a:solidFill>
          <a:ln w="12700">
            <a:solidFill>
              <a:srgbClr val="8099D0"/>
            </a:solidFill>
            <a:prstDash val="solid"/>
          </a:ln>
        </p:spPr>
      </p:sp>
      <p:sp>
        <p:nvSpPr>
          <p:cNvPr id="20" name="box text z⁻¹ + L₂e"/>
          <p:cNvSpPr txBox="1"/>
          <p:nvPr/>
        </p:nvSpPr>
        <p:spPr>
          <a:xfrm>
            <a:off x="4434840" y="4251960"/>
            <a:ext cx="1143000" cy="548640"/>
          </a:xfrm>
          <a:prstGeom prst="rect">
            <a:avLst/>
          </a:prstGeom>
          <a:noFill/>
          <a:ln/>
        </p:spPr>
        <p:txBody>
          <a:bodyPr wrap="square" lIns="381" tIns="381" rIns="381" bIns="381" rtlCol="0" anchor="ctr"/>
          <a:lstStyle/>
          <a:p>
            <a:pPr algn="ctr" indent="0" marL="0">
              <a:buNone/>
            </a:pPr>
            <a:r>
              <a:rPr lang="en-US" sz="1200" dirty="0">
                <a:solidFill>
                  <a:srgbClr val="FFFFFF"/>
                </a:solidFill>
                <a:latin typeface="Calibri" pitchFamily="34" charset="0"/>
                <a:ea typeface="Calibri" pitchFamily="34" charset="-122"/>
                <a:cs typeface="Calibri" pitchFamily="34" charset="-120"/>
              </a:rPr>
              <a:t>z⁻¹ + L₂e</a:t>
            </a:r>
            <a:endParaRPr lang="en-US" sz="1200" dirty="0"/>
          </a:p>
        </p:txBody>
      </p:sp>
      <p:sp>
        <p:nvSpPr>
          <p:cNvPr id="21" name="wire"/>
          <p:cNvSpPr/>
          <p:nvPr/>
        </p:nvSpPr>
        <p:spPr>
          <a:xfrm>
            <a:off x="5577840" y="4526280"/>
            <a:ext cx="274320" cy="0"/>
          </a:xfrm>
          <a:prstGeom prst="line">
            <a:avLst/>
          </a:prstGeom>
          <a:noFill/>
          <a:ln w="15875">
            <a:solidFill>
              <a:srgbClr val="B3C2E3"/>
            </a:solidFill>
            <a:prstDash val="solid"/>
            <a:tailEnd type="triangle"/>
          </a:ln>
        </p:spPr>
      </p:sp>
      <p:sp>
        <p:nvSpPr>
          <p:cNvPr id="22" name="label …"/>
          <p:cNvSpPr txBox="1"/>
          <p:nvPr/>
        </p:nvSpPr>
        <p:spPr>
          <a:xfrm>
            <a:off x="5852160" y="4416552"/>
            <a:ext cx="548640" cy="228600"/>
          </a:xfrm>
          <a:prstGeom prst="rect">
            <a:avLst/>
          </a:prstGeom>
          <a:noFill/>
          <a:ln/>
        </p:spPr>
        <p:txBody>
          <a:bodyPr wrap="square" lIns="0" tIns="0" rIns="0" bIns="0" rtlCol="0" anchor="ctr"/>
          <a:lstStyle/>
          <a:p>
            <a:pPr algn="ctr" indent="0" marL="0">
              <a:buNone/>
            </a:pPr>
            <a:r>
              <a:rPr lang="en-US" sz="1600" dirty="0">
                <a:solidFill>
                  <a:srgbClr val="B3C2E3"/>
                </a:solidFill>
                <a:latin typeface="Calibri" pitchFamily="34" charset="0"/>
                <a:ea typeface="Calibri" pitchFamily="34" charset="-122"/>
                <a:cs typeface="Calibri" pitchFamily="34" charset="-120"/>
              </a:rPr>
              <a:t>…</a:t>
            </a:r>
            <a:endParaRPr lang="en-US" sz="1600" dirty="0"/>
          </a:p>
        </p:txBody>
      </p:sp>
      <p:sp>
        <p:nvSpPr>
          <p:cNvPr id="23" name="wire"/>
          <p:cNvSpPr/>
          <p:nvPr/>
        </p:nvSpPr>
        <p:spPr>
          <a:xfrm>
            <a:off x="6400800" y="4526280"/>
            <a:ext cx="274320" cy="0"/>
          </a:xfrm>
          <a:prstGeom prst="line">
            <a:avLst/>
          </a:prstGeom>
          <a:noFill/>
          <a:ln w="15875">
            <a:solidFill>
              <a:srgbClr val="B3C2E3"/>
            </a:solidFill>
            <a:prstDash val="solid"/>
            <a:tailEnd type="triangle"/>
          </a:ln>
        </p:spPr>
      </p:sp>
      <p:sp>
        <p:nvSpPr>
          <p:cNvPr id="24" name="box z⁻¹ + L_De"/>
          <p:cNvSpPr/>
          <p:nvPr/>
        </p:nvSpPr>
        <p:spPr>
          <a:xfrm>
            <a:off x="6675120" y="4251960"/>
            <a:ext cx="1143000" cy="548640"/>
          </a:xfrm>
          <a:prstGeom prst="roundRect">
            <a:avLst>
              <a:gd name="adj" fmla="val 8333"/>
            </a:avLst>
          </a:prstGeom>
          <a:solidFill>
            <a:srgbClr val="0A2459"/>
          </a:solidFill>
          <a:ln w="12700">
            <a:solidFill>
              <a:srgbClr val="8099D0"/>
            </a:solidFill>
            <a:prstDash val="solid"/>
          </a:ln>
        </p:spPr>
      </p:sp>
      <p:sp>
        <p:nvSpPr>
          <p:cNvPr id="25" name="box text z⁻¹ + L_De"/>
          <p:cNvSpPr txBox="1"/>
          <p:nvPr/>
        </p:nvSpPr>
        <p:spPr>
          <a:xfrm>
            <a:off x="6675120" y="4251960"/>
            <a:ext cx="1143000" cy="548640"/>
          </a:xfrm>
          <a:prstGeom prst="rect">
            <a:avLst/>
          </a:prstGeom>
          <a:noFill/>
          <a:ln/>
        </p:spPr>
        <p:txBody>
          <a:bodyPr wrap="square" lIns="381" tIns="381" rIns="381" bIns="381" rtlCol="0" anchor="ctr"/>
          <a:lstStyle/>
          <a:p>
            <a:pPr algn="ctr" indent="0" marL="0">
              <a:buNone/>
            </a:pPr>
            <a:r>
              <a:rPr lang="en-US" sz="1200" dirty="0">
                <a:solidFill>
                  <a:srgbClr val="FFFFFF"/>
                </a:solidFill>
                <a:latin typeface="Calibri" pitchFamily="34" charset="0"/>
                <a:ea typeface="Calibri" pitchFamily="34" charset="-122"/>
                <a:cs typeface="Calibri" pitchFamily="34" charset="-120"/>
              </a:rPr>
              <a:t>z⁻¹ + L_De</a:t>
            </a:r>
            <a:endParaRPr lang="en-US" sz="1200" dirty="0"/>
          </a:p>
        </p:txBody>
      </p:sp>
      <p:sp>
        <p:nvSpPr>
          <p:cNvPr id="26" name="wire"/>
          <p:cNvSpPr/>
          <p:nvPr/>
        </p:nvSpPr>
        <p:spPr>
          <a:xfrm>
            <a:off x="7818120" y="4526280"/>
            <a:ext cx="411480" cy="0"/>
          </a:xfrm>
          <a:prstGeom prst="line">
            <a:avLst/>
          </a:prstGeom>
          <a:noFill/>
          <a:ln w="15875">
            <a:solidFill>
              <a:srgbClr val="B3C2E3"/>
            </a:solidFill>
            <a:prstDash val="solid"/>
            <a:tailEnd type="triangle"/>
          </a:ln>
        </p:spPr>
      </p:sp>
      <p:sp>
        <p:nvSpPr>
          <p:cNvPr id="27" name="label ŷ"/>
          <p:cNvSpPr txBox="1"/>
          <p:nvPr/>
        </p:nvSpPr>
        <p:spPr>
          <a:xfrm>
            <a:off x="7818120" y="4233672"/>
            <a:ext cx="457200" cy="228600"/>
          </a:xfrm>
          <a:prstGeom prst="rect">
            <a:avLst/>
          </a:prstGeom>
          <a:noFill/>
          <a:ln/>
        </p:spPr>
        <p:txBody>
          <a:bodyPr wrap="square" lIns="0" tIns="0" rIns="0" bIns="0" rtlCol="0" anchor="ctr"/>
          <a:lstStyle/>
          <a:p>
            <a:pPr algn="ctr" indent="0" marL="0">
              <a:buNone/>
            </a:pPr>
            <a:r>
              <a:rPr lang="en-US" sz="1300" dirty="0">
                <a:solidFill>
                  <a:srgbClr val="B3C2E3"/>
                </a:solidFill>
                <a:latin typeface="Calibri" pitchFamily="34" charset="0"/>
                <a:ea typeface="Calibri" pitchFamily="34" charset="-122"/>
                <a:cs typeface="Calibri" pitchFamily="34" charset="-120"/>
              </a:rPr>
              <a:t>ŷ</a:t>
            </a:r>
            <a:endParaRPr lang="en-US" sz="1300" dirty="0"/>
          </a:p>
        </p:txBody>
      </p:sp>
      <p:sp>
        <p:nvSpPr>
          <p:cNvPr id="28" name="sum"/>
          <p:cNvSpPr/>
          <p:nvPr/>
        </p:nvSpPr>
        <p:spPr>
          <a:xfrm>
            <a:off x="8229600" y="4370832"/>
            <a:ext cx="310896" cy="310896"/>
          </a:xfrm>
          <a:prstGeom prst="ellipse">
            <a:avLst/>
          </a:prstGeom>
          <a:solidFill>
            <a:srgbClr val="0A2459"/>
          </a:solidFill>
          <a:ln w="12700">
            <a:solidFill>
              <a:srgbClr val="B3C2E3"/>
            </a:solidFill>
            <a:prstDash val="solid"/>
          </a:ln>
        </p:spPr>
      </p:sp>
      <p:sp>
        <p:nvSpPr>
          <p:cNvPr id="29" name="sum label"/>
          <p:cNvSpPr txBox="1"/>
          <p:nvPr/>
        </p:nvSpPr>
        <p:spPr>
          <a:xfrm>
            <a:off x="8229600" y="4370832"/>
            <a:ext cx="310896" cy="310896"/>
          </a:xfrm>
          <a:prstGeom prst="rect">
            <a:avLst/>
          </a:prstGeom>
          <a:noFill/>
          <a:ln/>
        </p:spPr>
        <p:txBody>
          <a:bodyPr wrap="square" lIns="0" tIns="0" rIns="0" bIns="0" rtlCol="0" anchor="ctr"/>
          <a:lstStyle/>
          <a:p>
            <a:pPr algn="ctr" indent="0" marL="0">
              <a:buNone/>
            </a:pPr>
            <a:r>
              <a:rPr lang="en-US" sz="1200" dirty="0">
                <a:solidFill>
                  <a:srgbClr val="FFFFFF"/>
                </a:solidFill>
                <a:latin typeface="Calibri" pitchFamily="34" charset="0"/>
                <a:ea typeface="Calibri" pitchFamily="34" charset="-122"/>
                <a:cs typeface="Calibri" pitchFamily="34" charset="-120"/>
              </a:rPr>
              <a:t>Σ</a:t>
            </a:r>
            <a:endParaRPr lang="en-US" sz="1200" dirty="0"/>
          </a:p>
        </p:txBody>
      </p:sp>
      <p:sp>
        <p:nvSpPr>
          <p:cNvPr id="30" name="label antenna y"/>
          <p:cNvSpPr txBox="1"/>
          <p:nvPr/>
        </p:nvSpPr>
        <p:spPr>
          <a:xfrm>
            <a:off x="8613648" y="3959352"/>
            <a:ext cx="822960" cy="228600"/>
          </a:xfrm>
          <a:prstGeom prst="rect">
            <a:avLst/>
          </a:prstGeom>
          <a:noFill/>
          <a:ln/>
        </p:spPr>
        <p:txBody>
          <a:bodyPr wrap="square" lIns="0" tIns="0" rIns="0" bIns="0" rtlCol="0" anchor="ctr"/>
          <a:lstStyle/>
          <a:p>
            <a:pPr algn="l" indent="0" marL="0">
              <a:buNone/>
            </a:pPr>
            <a:r>
              <a:rPr lang="en-US" sz="1100" dirty="0">
                <a:solidFill>
                  <a:srgbClr val="B3C2E3"/>
                </a:solidFill>
                <a:latin typeface="Calibri" pitchFamily="34" charset="0"/>
                <a:ea typeface="Calibri" pitchFamily="34" charset="-122"/>
                <a:cs typeface="Calibri" pitchFamily="34" charset="-120"/>
              </a:rPr>
              <a:t>antenna y</a:t>
            </a:r>
            <a:endParaRPr lang="en-US" sz="1100" dirty="0"/>
          </a:p>
        </p:txBody>
      </p:sp>
      <p:sp>
        <p:nvSpPr>
          <p:cNvPr id="31" name="wire"/>
          <p:cNvSpPr/>
          <p:nvPr/>
        </p:nvSpPr>
        <p:spPr>
          <a:xfrm>
            <a:off x="8385048" y="4023360"/>
            <a:ext cx="0" cy="347472"/>
          </a:xfrm>
          <a:prstGeom prst="line">
            <a:avLst/>
          </a:prstGeom>
          <a:noFill/>
          <a:ln w="15875">
            <a:solidFill>
              <a:srgbClr val="B3C2E3"/>
            </a:solidFill>
            <a:prstDash val="solid"/>
            <a:tailEnd type="triangle"/>
          </a:ln>
        </p:spPr>
      </p:sp>
      <p:sp>
        <p:nvSpPr>
          <p:cNvPr id="32" name="wire"/>
          <p:cNvSpPr/>
          <p:nvPr/>
        </p:nvSpPr>
        <p:spPr>
          <a:xfrm>
            <a:off x="8540496" y="4526280"/>
            <a:ext cx="374904" cy="0"/>
          </a:xfrm>
          <a:prstGeom prst="line">
            <a:avLst/>
          </a:prstGeom>
          <a:noFill/>
          <a:ln w="15875">
            <a:solidFill>
              <a:srgbClr val="B3C2E3"/>
            </a:solidFill>
            <a:prstDash val="solid"/>
          </a:ln>
        </p:spPr>
      </p:sp>
      <p:sp>
        <p:nvSpPr>
          <p:cNvPr id="33" name="label e"/>
          <p:cNvSpPr txBox="1"/>
          <p:nvPr/>
        </p:nvSpPr>
        <p:spPr>
          <a:xfrm>
            <a:off x="8595360" y="4251960"/>
            <a:ext cx="365760" cy="228600"/>
          </a:xfrm>
          <a:prstGeom prst="rect">
            <a:avLst/>
          </a:prstGeom>
          <a:noFill/>
          <a:ln/>
        </p:spPr>
        <p:txBody>
          <a:bodyPr wrap="square" lIns="0" tIns="0" rIns="0" bIns="0" rtlCol="0" anchor="ctr"/>
          <a:lstStyle/>
          <a:p>
            <a:pPr algn="l" indent="0" marL="0">
              <a:buNone/>
            </a:pPr>
            <a:r>
              <a:rPr lang="en-US" sz="1300" b="1" dirty="0">
                <a:solidFill>
                  <a:srgbClr val="F2B53A"/>
                </a:solidFill>
                <a:latin typeface="Calibri" pitchFamily="34" charset="0"/>
                <a:ea typeface="Calibri" pitchFamily="34" charset="-122"/>
                <a:cs typeface="Calibri" pitchFamily="34" charset="-120"/>
              </a:rPr>
              <a:t>e</a:t>
            </a:r>
            <a:endParaRPr lang="en-US" sz="1300" dirty="0"/>
          </a:p>
        </p:txBody>
      </p:sp>
      <p:sp>
        <p:nvSpPr>
          <p:cNvPr id="34" name="wire"/>
          <p:cNvSpPr/>
          <p:nvPr/>
        </p:nvSpPr>
        <p:spPr>
          <a:xfrm>
            <a:off x="8915400" y="4526280"/>
            <a:ext cx="0" cy="822960"/>
          </a:xfrm>
          <a:prstGeom prst="line">
            <a:avLst/>
          </a:prstGeom>
          <a:noFill/>
          <a:ln w="15875">
            <a:solidFill>
              <a:srgbClr val="F2B53A"/>
            </a:solidFill>
            <a:prstDash val="solid"/>
          </a:ln>
        </p:spPr>
      </p:sp>
      <p:sp>
        <p:nvSpPr>
          <p:cNvPr id="35" name="wire"/>
          <p:cNvSpPr/>
          <p:nvPr/>
        </p:nvSpPr>
        <p:spPr>
          <a:xfrm flipH="1">
            <a:off x="1417320" y="5349240"/>
            <a:ext cx="7498080" cy="0"/>
          </a:xfrm>
          <a:prstGeom prst="line">
            <a:avLst/>
          </a:prstGeom>
          <a:noFill/>
          <a:ln w="15875">
            <a:solidFill>
              <a:srgbClr val="F2B53A"/>
            </a:solidFill>
            <a:prstDash val="solid"/>
          </a:ln>
        </p:spPr>
      </p:sp>
      <p:sp>
        <p:nvSpPr>
          <p:cNvPr id="36" name="wire"/>
          <p:cNvSpPr/>
          <p:nvPr/>
        </p:nvSpPr>
        <p:spPr>
          <a:xfrm flipV="1">
            <a:off x="1325880" y="4800600"/>
            <a:ext cx="0" cy="548640"/>
          </a:xfrm>
          <a:prstGeom prst="line">
            <a:avLst/>
          </a:prstGeom>
          <a:noFill/>
          <a:ln w="15875">
            <a:solidFill>
              <a:srgbClr val="F2B53A"/>
            </a:solidFill>
            <a:prstDash val="solid"/>
            <a:tailEnd type="triangle"/>
          </a:ln>
        </p:spPr>
      </p:sp>
      <p:sp>
        <p:nvSpPr>
          <p:cNvPr id="37" name="wire"/>
          <p:cNvSpPr/>
          <p:nvPr/>
        </p:nvSpPr>
        <p:spPr>
          <a:xfrm flipV="1">
            <a:off x="3584448" y="4800600"/>
            <a:ext cx="0" cy="548640"/>
          </a:xfrm>
          <a:prstGeom prst="line">
            <a:avLst/>
          </a:prstGeom>
          <a:noFill/>
          <a:ln w="15875">
            <a:solidFill>
              <a:srgbClr val="F2B53A"/>
            </a:solidFill>
            <a:prstDash val="solid"/>
            <a:tailEnd type="triangle"/>
          </a:ln>
        </p:spPr>
      </p:sp>
      <p:sp>
        <p:nvSpPr>
          <p:cNvPr id="38" name="wire"/>
          <p:cNvSpPr/>
          <p:nvPr/>
        </p:nvSpPr>
        <p:spPr>
          <a:xfrm flipV="1">
            <a:off x="5001768" y="4800600"/>
            <a:ext cx="0" cy="548640"/>
          </a:xfrm>
          <a:prstGeom prst="line">
            <a:avLst/>
          </a:prstGeom>
          <a:noFill/>
          <a:ln w="15875">
            <a:solidFill>
              <a:srgbClr val="F2B53A"/>
            </a:solidFill>
            <a:prstDash val="solid"/>
            <a:tailEnd type="triangle"/>
          </a:ln>
        </p:spPr>
      </p:sp>
      <p:sp>
        <p:nvSpPr>
          <p:cNvPr id="39" name="wire"/>
          <p:cNvSpPr/>
          <p:nvPr/>
        </p:nvSpPr>
        <p:spPr>
          <a:xfrm flipV="1">
            <a:off x="7242048" y="4800600"/>
            <a:ext cx="0" cy="548640"/>
          </a:xfrm>
          <a:prstGeom prst="line">
            <a:avLst/>
          </a:prstGeom>
          <a:noFill/>
          <a:ln w="15875">
            <a:solidFill>
              <a:srgbClr val="F2B53A"/>
            </a:solidFill>
            <a:prstDash val="solid"/>
            <a:tailEnd type="triangle"/>
          </a:ln>
        </p:spPr>
      </p:sp>
      <p:sp>
        <p:nvSpPr>
          <p:cNvPr id="40" name="label innovation e = y − ŷ corrects every stage (L₀…L₄₆, sfKalmanL)"/>
          <p:cNvSpPr txBox="1"/>
          <p:nvPr/>
        </p:nvSpPr>
        <p:spPr>
          <a:xfrm>
            <a:off x="7589520" y="5394960"/>
            <a:ext cx="3931920" cy="228600"/>
          </a:xfrm>
          <a:prstGeom prst="rect">
            <a:avLst/>
          </a:prstGeom>
          <a:noFill/>
          <a:ln/>
        </p:spPr>
        <p:txBody>
          <a:bodyPr wrap="square" lIns="0" tIns="0" rIns="0" bIns="0" rtlCol="0" anchor="ctr"/>
          <a:lstStyle/>
          <a:p>
            <a:pPr algn="l" indent="0" marL="0">
              <a:buNone/>
            </a:pPr>
            <a:r>
              <a:rPr lang="en-US" sz="1100" i="1" dirty="0">
                <a:solidFill>
                  <a:srgbClr val="F2B53A"/>
                </a:solidFill>
                <a:latin typeface="Calibri" pitchFamily="34" charset="0"/>
                <a:ea typeface="Calibri" pitchFamily="34" charset="-122"/>
                <a:cs typeface="Calibri" pitchFamily="34" charset="-120"/>
              </a:rPr>
              <a:t>innovation e = y − ŷ corrects every stage (L₀…L₄₆, sfKalmanL)</a:t>
            </a:r>
            <a:endParaRPr lang="en-US" sz="1100" dirty="0"/>
          </a:p>
        </p:txBody>
      </p:sp>
      <p:sp>
        <p:nvSpPr>
          <p:cNvPr id="25" name="Slide Number Placeholder 0"/>
          <p:cNvSpPr>
            <a:spLocks noGrp="1"/>
          </p:cNvSpPr>
          <p:nvPr>
            <p:ph type="sldNum" sz="quarter" idx="4294967295"/>
          </p:nvPr>
        </p:nvSpPr>
        <p:spPr>
          <a:xfrm>
            <a:off x="548640" y="6263640"/>
            <a:ext cx="457200" cy="320040"/>
          </a:xfrm>
          <a:prstGeom prst="rect">
            <a:avLst/>
          </a:prstGeom>
          <a:extLst>
            <a:ext uri="{C572A759-6A51-4108-AA02-DFA0A04FC94B}">
              <ma14:wrappingTextBoxFlag xmlns:ma14="http://schemas.microsoft.com/office/mac/drawingml/2011/main" val="0"/>
            </a:ext>
          </a:extLst>
        </p:spPr>
        <p:txBody>
          <a:bodyPr lIns="0" tIns="0" rIns="0" bIns="0" anchor="ctr"/>
          <a:lstStyle>
            <a:lvl1pPr>
              <a:defRPr sz="1100">
                <a:solidFill>
                  <a:schemeClr val="accent2"/>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1"/>
          <p:cNvSpPr/>
          <p:nvPr>
            <p:ph idx="102" type="title" hasCustomPrompt="1"/>
          </p:nvPr>
        </p:nvSpPr>
        <p:spPr>
          <a:xfrm>
            <a:off x="548640" y="365760"/>
            <a:ext cx="10424160" cy="868680"/>
          </a:xfrm>
          <a:prstGeom prst="rect">
            <a:avLst/>
          </a:prstGeom>
          <a:noFill/>
          <a:ln/>
        </p:spPr>
        <p:txBody>
          <a:bodyPr wrap="square" lIns="0" tIns="0" rIns="0" bIns="0" rtlCol="0" anchor="ctr"/>
          <a:lstStyle/>
          <a:p>
            <a:pPr algn="l" indent="0" marL="0">
              <a:buNone/>
            </a:pPr>
            <a:r>
              <a:rPr lang="en-US" sz="3200" b="1" dirty="0">
                <a:solidFill>
                  <a:schemeClr val="tx1"/>
                </a:solidFill>
              </a:rPr>
              <a:t>Backup · AFF filter design (aff_filter.py)</a:t>
            </a:r>
            <a:endParaRPr lang="en-US" sz="3200" dirty="0"/>
          </a:p>
        </p:txBody>
      </p:sp>
      <p:sp>
        <p:nvSpPr>
          <p:cNvPr id="3" name="filter intro"/>
          <p:cNvSpPr txBox="1"/>
          <p:nvPr/>
        </p:nvSpPr>
        <p:spPr>
          <a:xfrm>
            <a:off x="548640" y="1371600"/>
            <a:ext cx="11064240" cy="914400"/>
          </a:xfrm>
          <a:prstGeom prst="rect">
            <a:avLst/>
          </a:prstGeom>
          <a:noFill/>
          <a:ln/>
        </p:spPr>
        <p:txBody>
          <a:bodyPr wrap="square" lIns="0" tIns="0" rIns="0" bIns="0" rtlCol="0" anchor="t"/>
          <a:lstStyle/>
          <a:p>
            <a:pPr indent="0" marL="0">
              <a:buNone/>
            </a:pPr>
            <a:r>
              <a:rPr lang="en-US" sz="1700" dirty="0">
                <a:solidFill>
                  <a:schemeClr val="accent6"/>
                </a:solidFill>
                <a:latin typeface="Calibri" pitchFamily="34" charset="0"/>
                <a:ea typeface="Calibri" pitchFamily="34" charset="-122"/>
                <a:cs typeface="Calibri" pitchFamily="34" charset="-120"/>
              </a:rPr>
              <a:t>A low-pass FIR filter, computed per line by the script: a fixed window (Hanning, exponential, rectangular) or, on some lines, the measured step response of the line – with or without DC. Long on purpose: the pre-driver amplifiers put a component close to 1 MHz into the drive:</a:t>
            </a:r>
            <a:endParaRPr lang="en-US" sz="1700" dirty="0"/>
          </a:p>
        </p:txBody>
      </p:sp>
      <p:sp>
        <p:nvSpPr>
          <p:cNvPr id="4" name="filter steps"/>
          <p:cNvSpPr txBox="1"/>
          <p:nvPr/>
        </p:nvSpPr>
        <p:spPr>
          <a:xfrm>
            <a:off x="548640" y="2423160"/>
            <a:ext cx="11064240" cy="3566160"/>
          </a:xfrm>
          <a:prstGeom prst="rect">
            <a:avLst/>
          </a:prstGeom>
          <a:noFill/>
          <a:ln/>
        </p:spPr>
        <p:txBody>
          <a:bodyPr wrap="square" lIns="0" tIns="0" rIns="0" bIns="0" rtlCol="0" anchor="t"/>
          <a:lstStyle/>
          <a:p>
            <a:pPr marL="342900" indent="-342900">
              <a:spcAft>
                <a:spcPts val="700"/>
              </a:spcAft>
              <a:buSzPct val="100000"/>
              <a:buFont typeface="+mj-lt"/>
              <a:buAutoNum type="arabicPeriod" startAt="1"/>
            </a:pPr>
            <a:r>
              <a:rPr lang="en-US" sz="1700" dirty="0">
                <a:solidFill>
                  <a:schemeClr val="tx1"/>
                </a:solidFill>
                <a:latin typeface="Calibri" pitchFamily="34" charset="0"/>
                <a:ea typeface="Calibri" pitchFamily="34" charset="-122"/>
                <a:cs typeface="Calibri" pitchFamily="34" charset="-120"/>
              </a:rPr>
              <a:t>AFF in EXCITATION mode, 4 rings × 150 µs, RF→injection temporarily 250 µs; average 16 pulses of the error</a:t>
            </a:r>
            <a:endParaRPr lang="en-US" sz="1700" dirty="0"/>
          </a:p>
          <a:p>
            <a:pPr marL="342900" indent="-342900">
              <a:spcAft>
                <a:spcPts val="700"/>
              </a:spcAft>
              <a:buSzPct val="100000"/>
              <a:buFont typeface="+mj-lt"/>
              <a:buAutoNum type="arabicPeriod" startAt="1"/>
            </a:pPr>
            <a:r>
              <a:rPr lang="en-US" sz="1700" dirty="0">
                <a:solidFill>
                  <a:schemeClr val="tx1"/>
                </a:solidFill>
                <a:latin typeface="Calibri" pitchFamily="34" charset="0"/>
                <a:ea typeface="Calibri" pitchFamily="34" charset="-122"/>
                <a:cs typeface="Calibri" pitchFamily="34" charset="-120"/>
              </a:rPr>
              <a:t>Delay: first sample where the median-filtered (25) derivative exceeds a threshold → look-ahead</a:t>
            </a:r>
            <a:endParaRPr lang="en-US" sz="1700" dirty="0"/>
          </a:p>
          <a:p>
            <a:pPr marL="342900" indent="-342900">
              <a:spcAft>
                <a:spcPts val="700"/>
              </a:spcAft>
              <a:buSzPct val="100000"/>
              <a:buFont typeface="+mj-lt"/>
              <a:buAutoNum type="arabicPeriod" startAt="1"/>
            </a:pPr>
            <a:r>
              <a:rPr lang="en-US" sz="1700" dirty="0">
                <a:solidFill>
                  <a:schemeClr val="tx1"/>
                </a:solidFill>
                <a:latin typeface="Calibri" pitchFamily="34" charset="0"/>
                <a:ea typeface="Calibri" pitchFamily="34" charset="-122"/>
                <a:cs typeface="Calibri" pitchFamily="34" charset="-120"/>
              </a:rPr>
              <a:t>Fit a polynomial (degree 21) to the step response</a:t>
            </a:r>
            <a:endParaRPr lang="en-US" sz="1700" dirty="0"/>
          </a:p>
          <a:p>
            <a:pPr marL="342900" indent="-342900">
              <a:spcAft>
                <a:spcPts val="700"/>
              </a:spcAft>
              <a:buSzPct val="100000"/>
              <a:buFont typeface="+mj-lt"/>
              <a:buAutoNum type="arabicPeriod" startAt="1"/>
            </a:pPr>
            <a:r>
              <a:rPr lang="en-US" sz="1700" dirty="0">
                <a:solidFill>
                  <a:schemeClr val="tx1"/>
                </a:solidFill>
                <a:latin typeface="Calibri" pitchFamily="34" charset="0"/>
                <a:ea typeface="Calibri" pitchFamily="34" charset="-122"/>
                <a:cs typeface="Calibri" pitchFamily="34" charset="-120"/>
              </a:rPr>
              <a:t>Differentiate → impulse response of the closed loop</a:t>
            </a:r>
            <a:endParaRPr lang="en-US" sz="1700" dirty="0"/>
          </a:p>
          <a:p>
            <a:pPr marL="342900" indent="-342900">
              <a:spcAft>
                <a:spcPts val="700"/>
              </a:spcAft>
              <a:buSzPct val="100000"/>
              <a:buFont typeface="+mj-lt"/>
              <a:buAutoNum type="arabicPeriod" startAt="1"/>
            </a:pPr>
            <a:r>
              <a:rPr lang="en-US" sz="1700" dirty="0">
                <a:solidFill>
                  <a:schemeClr val="tx1"/>
                </a:solidFill>
                <a:latin typeface="Calibri" pitchFamily="34" charset="0"/>
                <a:ea typeface="Calibri" pitchFamily="34" charset="-122"/>
                <a:cs typeface="Calibri" pitchFamily="34" charset="-120"/>
              </a:rPr>
              <a:t>Window with the falling half of a Hanning window</a:t>
            </a:r>
            <a:endParaRPr lang="en-US" sz="1700" dirty="0"/>
          </a:p>
          <a:p>
            <a:pPr marL="342900" indent="-342900">
              <a:spcAft>
                <a:spcPts val="700"/>
              </a:spcAft>
              <a:buSzPct val="100000"/>
              <a:buFont typeface="+mj-lt"/>
              <a:buAutoNum type="arabicPeriod" startAt="1"/>
            </a:pPr>
            <a:r>
              <a:rPr lang="en-US" sz="1700" dirty="0">
                <a:solidFill>
                  <a:schemeClr val="tx1"/>
                </a:solidFill>
                <a:latin typeface="Calibri" pitchFamily="34" charset="0"/>
                <a:ea typeface="Calibri" pitchFamily="34" charset="-122"/>
                <a:cs typeface="Calibri" pitchFamily="34" charset="-120"/>
              </a:rPr>
              <a:t>Optionally remove the DC component (“AC-coupled”, used since Sep 2020; --no-dc keeps it)</a:t>
            </a:r>
            <a:endParaRPr lang="en-US" sz="1700" dirty="0"/>
          </a:p>
          <a:p>
            <a:pPr marL="342900" indent="-342900">
              <a:spcAft>
                <a:spcPts val="700"/>
              </a:spcAft>
              <a:buSzPct val="100000"/>
              <a:buFont typeface="+mj-lt"/>
              <a:buAutoNum type="arabicPeriod" startAt="1"/>
            </a:pPr>
            <a:r>
              <a:rPr lang="en-US" sz="1700" dirty="0">
                <a:solidFill>
                  <a:schemeClr val="tx1"/>
                </a:solidFill>
                <a:latin typeface="Calibri" pitchFamily="34" charset="0"/>
                <a:ea typeface="Calibri" pitchFamily="34" charset="-122"/>
                <a:cs typeface="Calibri" pitchFamily="34" charset="-120"/>
              </a:rPr>
              <a:t>Normalise to Σ|b| = 1; write filter and look-ahead to the FESA class</a:t>
            </a:r>
            <a:endParaRPr lang="en-US" sz="1700" dirty="0"/>
          </a:p>
        </p:txBody>
      </p:sp>
      <p:sp>
        <p:nvSpPr>
          <p:cNvPr id="25" name="Slide Number Placeholder 0"/>
          <p:cNvSpPr>
            <a:spLocks noGrp="1"/>
          </p:cNvSpPr>
          <p:nvPr>
            <p:ph type="sldNum" sz="quarter" idx="4294967295"/>
          </p:nvPr>
        </p:nvSpPr>
        <p:spPr>
          <a:xfrm>
            <a:off x="548640" y="6263640"/>
            <a:ext cx="457200" cy="320040"/>
          </a:xfrm>
          <a:prstGeom prst="rect">
            <a:avLst/>
          </a:prstGeom>
          <a:extLst>
            <a:ext uri="{C572A759-6A51-4108-AA02-DFA0A04FC94B}">
              <ma14:wrappingTextBoxFlag xmlns:ma14="http://schemas.microsoft.com/office/mac/drawingml/2011/main" val="0"/>
            </a:ext>
          </a:extLst>
        </p:spPr>
        <p:txBody>
          <a:bodyPr lIns="0" tIns="0" rIns="0" bIns="0" anchor="ctr"/>
          <a:lstStyle>
            <a:lvl1pPr>
              <a:defRPr sz="1100">
                <a:solidFill>
                  <a:schemeClr val="accent2"/>
                </a:solidFil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1"/>
          <p:cNvSpPr/>
          <p:nvPr>
            <p:ph idx="102" type="title" hasCustomPrompt="1"/>
          </p:nvPr>
        </p:nvSpPr>
        <p:spPr>
          <a:xfrm>
            <a:off x="548640" y="365760"/>
            <a:ext cx="10424160" cy="868680"/>
          </a:xfrm>
          <a:prstGeom prst="rect">
            <a:avLst/>
          </a:prstGeom>
          <a:noFill/>
          <a:ln/>
        </p:spPr>
        <p:txBody>
          <a:bodyPr wrap="square" lIns="0" tIns="0" rIns="0" bIns="0" rtlCol="0" anchor="ctr"/>
          <a:lstStyle/>
          <a:p>
            <a:pPr algn="l" indent="0" marL="0">
              <a:buNone/>
            </a:pPr>
            <a:r>
              <a:rPr lang="en-US" sz="3200" b="1" dirty="0">
                <a:solidFill>
                  <a:schemeClr val="tx1"/>
                </a:solidFill>
              </a:rPr>
              <a:t>Backup · Learning gates in code order</a:t>
            </a:r>
            <a:endParaRPr lang="en-US" sz="3200" dirty="0"/>
          </a:p>
        </p:txBody>
      </p:sp>
      <p:sp>
        <p:nvSpPr>
          <p:cNvPr id="3" name="gates"/>
          <p:cNvSpPr txBox="1"/>
          <p:nvPr/>
        </p:nvSpPr>
        <p:spPr>
          <a:xfrm>
            <a:off x="548640" y="1463040"/>
            <a:ext cx="11064240" cy="4389120"/>
          </a:xfrm>
          <a:prstGeom prst="rect">
            <a:avLst/>
          </a:prstGeom>
          <a:noFill/>
          <a:ln/>
        </p:spPr>
        <p:txBody>
          <a:bodyPr wrap="square" lIns="0" tIns="0" rIns="0" bIns="0" rtlCol="0" anchor="t"/>
          <a:lstStyle/>
          <a:p>
            <a:pPr marL="342900" indent="-342900">
              <a:spcAft>
                <a:spcPts val="800"/>
              </a:spcAft>
              <a:buSzPct val="100000"/>
              <a:buFont typeface="+mj-lt"/>
              <a:buAutoNum type="arabicPeriod" startAt="1"/>
            </a:pPr>
            <a:r>
              <a:rPr lang="en-US" sz="1700" dirty="0">
                <a:solidFill>
                  <a:schemeClr val="tx1"/>
                </a:solidFill>
                <a:latin typeface="Calibri" pitchFamily="34" charset="0"/>
                <a:ea typeface="Calibri" pitchFamily="34" charset="-122"/>
                <a:cs typeface="Calibri" pitchFamily="34" charset="-120"/>
              </a:rPr>
              <a:t>Mode OFF / EXCITATION, or ON with feedback off → no learning, no playback</a:t>
            </a:r>
            <a:endParaRPr lang="en-US" sz="1700" dirty="0"/>
          </a:p>
          <a:p>
            <a:pPr marL="342900" indent="-342900">
              <a:spcAft>
                <a:spcPts val="800"/>
              </a:spcAft>
              <a:buSzPct val="100000"/>
              <a:buFont typeface="+mj-lt"/>
              <a:buAutoNum type="arabicPeriod" startAt="1"/>
            </a:pPr>
            <a:r>
              <a:rPr lang="en-US" sz="1700" dirty="0">
                <a:solidFill>
                  <a:schemeClr val="tx1"/>
                </a:solidFill>
                <a:latin typeface="Calibri" pitchFamily="34" charset="0"/>
                <a:ea typeface="Calibri" pitchFamily="34" charset="-122"/>
                <a:cs typeface="Calibri" pitchFamily="34" charset="-120"/>
              </a:rPr>
              <a:t>Debuncher: DYN_LINAC_DEST = DUMP → no learning, no playback  [INHIBIT_DEST]</a:t>
            </a:r>
            <a:endParaRPr lang="en-US" sz="1700" dirty="0"/>
          </a:p>
          <a:p>
            <a:pPr marL="342900" indent="-342900">
              <a:spcAft>
                <a:spcPts val="800"/>
              </a:spcAft>
              <a:buSzPct val="100000"/>
              <a:buFont typeface="+mj-lt"/>
              <a:buAutoNum type="arabicPeriod" startAt="1"/>
            </a:pPr>
            <a:r>
              <a:rPr lang="en-US" sz="1700" dirty="0">
                <a:solidFill>
                  <a:schemeClr val="tx1"/>
                </a:solidFill>
                <a:latin typeface="Calibri" pitchFamily="34" charset="0"/>
                <a:ea typeface="Calibri" pitchFamily="34" charset="-122"/>
                <a:cs typeface="Calibri" pitchFamily="34" charset="-120"/>
              </a:rPr>
              <a:t>PSB ring mask ∧ AFF rings = 0 → no learning, no playback  [INHIBIT_NO_BEAM]</a:t>
            </a:r>
            <a:endParaRPr lang="en-US" sz="1700" dirty="0"/>
          </a:p>
          <a:p>
            <a:pPr marL="342900" indent="-342900">
              <a:spcAft>
                <a:spcPts val="800"/>
              </a:spcAft>
              <a:buSzPct val="100000"/>
              <a:buFont typeface="+mj-lt"/>
              <a:buAutoNum type="arabicPeriod" startAt="1"/>
            </a:pPr>
            <a:r>
              <a:rPr lang="en-US" sz="1700" dirty="0">
                <a:solidFill>
                  <a:schemeClr val="tx1"/>
                </a:solidFill>
                <a:latin typeface="Calibri" pitchFamily="34" charset="0"/>
                <a:ea typeface="Calibri" pitchFamily="34" charset="-122"/>
                <a:cs typeface="Calibri" pitchFamily="34" charset="-120"/>
              </a:rPr>
              <a:t>SIS learn inhibit (arrives after the pulse, one cycle) → that pulse is not learned; it was already played  [INHIBIT_SIS]</a:t>
            </a:r>
            <a:endParaRPr lang="en-US" sz="1700" dirty="0"/>
          </a:p>
          <a:p>
            <a:pPr marL="342900" indent="-342900">
              <a:spcAft>
                <a:spcPts val="800"/>
              </a:spcAft>
              <a:buSzPct val="100000"/>
              <a:buFont typeface="+mj-lt"/>
              <a:buAutoNum type="arabicPeriod" startAt="1"/>
            </a:pPr>
            <a:r>
              <a:rPr lang="en-US" sz="1700" dirty="0">
                <a:solidFill>
                  <a:schemeClr val="tx1"/>
                </a:solidFill>
                <a:latin typeface="Calibri" pitchFamily="34" charset="0"/>
                <a:ea typeface="Calibri" pitchFamily="34" charset="-122"/>
                <a:cs typeface="Calibri" pitchFamily="34" charset="-120"/>
              </a:rPr>
              <a:t>Cavity-voltage pulse status ≠ NORMAL → no learning  [INHIBIT_BAD_PULSE]</a:t>
            </a:r>
            <a:endParaRPr lang="en-US" sz="1700" dirty="0"/>
          </a:p>
          <a:p>
            <a:pPr marL="342900" indent="-342900">
              <a:spcAft>
                <a:spcPts val="800"/>
              </a:spcAft>
              <a:buSzPct val="100000"/>
              <a:buFont typeface="+mj-lt"/>
              <a:buAutoNum type="arabicPeriod" startAt="1"/>
            </a:pPr>
            <a:r>
              <a:rPr lang="en-US" sz="1700" dirty="0">
                <a:solidFill>
                  <a:schemeClr val="tx1"/>
                </a:solidFill>
                <a:latin typeface="Calibri" pitchFamily="34" charset="0"/>
                <a:ea typeface="Calibri" pitchFamily="34" charset="-122"/>
                <a:cs typeface="Calibri" pitchFamily="34" charset="-120"/>
              </a:rPr>
              <a:t>Mean |error| &gt; threshold → no learning  [INHIBIT_BAD_PULSE]</a:t>
            </a:r>
            <a:endParaRPr lang="en-US" sz="1700" dirty="0"/>
          </a:p>
          <a:p>
            <a:pPr marL="342900" indent="-342900">
              <a:spcAft>
                <a:spcPts val="800"/>
              </a:spcAft>
              <a:buSzPct val="100000"/>
              <a:buFont typeface="+mj-lt"/>
              <a:buAutoNum type="arabicPeriod" startAt="1"/>
            </a:pPr>
            <a:r>
              <a:rPr lang="en-US" sz="1700" dirty="0">
                <a:solidFill>
                  <a:schemeClr val="accent6"/>
                </a:solidFill>
                <a:latin typeface="Calibri" pitchFamily="34" charset="0"/>
                <a:ea typeface="Calibri" pitchFamily="34" charset="-122"/>
                <a:cs typeface="Calibri" pitchFamily="34" charset="-120"/>
              </a:rPr>
              <a:t>Otherwise: s ← β·s + (1−β)·G·ε, clipped, saturation flagged</a:t>
            </a:r>
            <a:endParaRPr lang="en-US" sz="1700" dirty="0"/>
          </a:p>
        </p:txBody>
      </p:sp>
      <p:sp>
        <p:nvSpPr>
          <p:cNvPr id="25" name="Slide Number Placeholder 0"/>
          <p:cNvSpPr>
            <a:spLocks noGrp="1"/>
          </p:cNvSpPr>
          <p:nvPr>
            <p:ph type="sldNum" sz="quarter" idx="4294967295"/>
          </p:nvPr>
        </p:nvSpPr>
        <p:spPr>
          <a:xfrm>
            <a:off x="548640" y="6263640"/>
            <a:ext cx="457200" cy="320040"/>
          </a:xfrm>
          <a:prstGeom prst="rect">
            <a:avLst/>
          </a:prstGeom>
          <a:extLst>
            <a:ext uri="{C572A759-6A51-4108-AA02-DFA0A04FC94B}">
              <ma14:wrappingTextBoxFlag xmlns:ma14="http://schemas.microsoft.com/office/mac/drawingml/2011/main" val="0"/>
            </a:ext>
          </a:extLst>
        </p:spPr>
        <p:txBody>
          <a:bodyPr lIns="0" tIns="0" rIns="0" bIns="0" anchor="ctr"/>
          <a:lstStyle>
            <a:lvl1pPr>
              <a:defRPr sz="1100">
                <a:solidFill>
                  <a:schemeClr val="accent2"/>
                </a:solidFill>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1"/>
          <p:cNvSpPr/>
          <p:nvPr>
            <p:ph idx="102" type="title" hasCustomPrompt="1"/>
          </p:nvPr>
        </p:nvSpPr>
        <p:spPr>
          <a:xfrm>
            <a:off x="548640" y="365760"/>
            <a:ext cx="10424160" cy="868680"/>
          </a:xfrm>
          <a:prstGeom prst="rect">
            <a:avLst/>
          </a:prstGeom>
          <a:noFill/>
          <a:ln/>
        </p:spPr>
        <p:txBody>
          <a:bodyPr wrap="square" lIns="0" tIns="0" rIns="0" bIns="0" rtlCol="0" anchor="ctr"/>
          <a:lstStyle/>
          <a:p>
            <a:pPr algn="l" indent="0" marL="0">
              <a:buNone/>
            </a:pPr>
            <a:r>
              <a:rPr lang="en-US" sz="3200" b="1" dirty="0">
                <a:solidFill>
                  <a:schemeClr val="tx1"/>
                </a:solidFill>
              </a:rPr>
              <a:t>Backup · AFF modes</a:t>
            </a:r>
            <a:endParaRPr lang="en-US" sz="3200" dirty="0"/>
          </a:p>
        </p:txBody>
      </p:sp>
      <p:graphicFrame>
        <p:nvGraphicFramePr>
          <p:cNvPr id="21" name="modes table"/>
          <p:cNvGraphicFramePr>
            <a:graphicFrameLocks noGrp="1"/>
          </p:cNvGraphicFramePr>
          <p:nvPr>
            <p:extLst>
              <p:ext uri="{D42A27DB-BD31-4B8C-83A1-F6EECF244321}">
                <p14:modId xmlns:p14="http://schemas.microsoft.com/office/powerpoint/2010/main" val="1579011935"/>
              </p:ext>
            </p:extLst>
          </p:nvPr>
        </p:nvGraphicFramePr>
        <p:xfrm>
          <a:off x="548640" y="1463040"/>
          <a:ext cx="11091672" cy="914400"/>
        </p:xfrm>
        <a:graphic>
          <a:graphicData uri="http://schemas.openxmlformats.org/drawingml/2006/table">
            <a:tbl>
              <a:tblPr/>
              <a:tblGrid>
                <a:gridCol w="2377440"/>
                <a:gridCol w="2743200"/>
                <a:gridCol w="1280160"/>
                <a:gridCol w="2377440"/>
                <a:gridCol w="2313432"/>
              </a:tblGrid>
              <a:tr h="457200">
                <a:tc>
                  <a:txBody>
                    <a:bodyPr/>
                    <a:lstStyle/>
                    <a:p>
                      <a:pPr indent="0" marL="0">
                        <a:buNone/>
                      </a:pPr>
                      <a:r>
                        <a:rPr lang="en-US" sz="1500" b="1" dirty="0">
                          <a:solidFill>
                            <a:srgbClr val="F2B53A"/>
                          </a:solidFill>
                          <a:latin typeface="Calibri" pitchFamily="34" charset="0"/>
                          <a:ea typeface="Calibri" pitchFamily="34" charset="-122"/>
                          <a:cs typeface="Calibri" pitchFamily="34" charset="-120"/>
                        </a:rPr>
                        <a:t>Mode</a:t>
                      </a:r>
                      <a:endParaRPr lang="en-US" sz="15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A2459"/>
                    </a:solidFill>
                  </a:tcPr>
                </a:tc>
                <a:tc>
                  <a:txBody>
                    <a:bodyPr/>
                    <a:lstStyle/>
                    <a:p>
                      <a:pPr indent="0" marL="0">
                        <a:buNone/>
                      </a:pPr>
                      <a:r>
                        <a:rPr lang="en-US" sz="1500" b="1" dirty="0">
                          <a:solidFill>
                            <a:srgbClr val="F2B53A"/>
                          </a:solidFill>
                          <a:latin typeface="Calibri" pitchFamily="34" charset="0"/>
                          <a:ea typeface="Calibri" pitchFamily="34" charset="-122"/>
                          <a:cs typeface="Calibri" pitchFamily="34" charset="-120"/>
                        </a:rPr>
                        <a:t>Learning</a:t>
                      </a:r>
                      <a:endParaRPr lang="en-US" sz="15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A2459"/>
                    </a:solidFill>
                  </a:tcPr>
                </a:tc>
                <a:tc>
                  <a:txBody>
                    <a:bodyPr/>
                    <a:lstStyle/>
                    <a:p>
                      <a:pPr indent="0" marL="0">
                        <a:buNone/>
                      </a:pPr>
                      <a:r>
                        <a:rPr lang="en-US" sz="1500" b="1" dirty="0">
                          <a:solidFill>
                            <a:srgbClr val="F2B53A"/>
                          </a:solidFill>
                          <a:latin typeface="Calibri" pitchFamily="34" charset="0"/>
                          <a:ea typeface="Calibri" pitchFamily="34" charset="-122"/>
                          <a:cs typeface="Calibri" pitchFamily="34" charset="-120"/>
                        </a:rPr>
                        <a:t>Playback</a:t>
                      </a:r>
                      <a:endParaRPr lang="en-US" sz="15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A2459"/>
                    </a:solidFill>
                  </a:tcPr>
                </a:tc>
                <a:tc>
                  <a:txBody>
                    <a:bodyPr/>
                    <a:lstStyle/>
                    <a:p>
                      <a:pPr indent="0" marL="0">
                        <a:buNone/>
                      </a:pPr>
                      <a:r>
                        <a:rPr lang="en-US" sz="1500" b="1" dirty="0">
                          <a:solidFill>
                            <a:srgbClr val="F2B53A"/>
                          </a:solidFill>
                          <a:latin typeface="Calibri" pitchFamily="34" charset="0"/>
                          <a:ea typeface="Calibri" pitchFamily="34" charset="-122"/>
                          <a:cs typeface="Calibri" pitchFamily="34" charset="-120"/>
                        </a:rPr>
                        <a:t>Excitation</a:t>
                      </a:r>
                      <a:endParaRPr lang="en-US" sz="15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A2459"/>
                    </a:solidFill>
                  </a:tcPr>
                </a:tc>
                <a:tc>
                  <a:txBody>
                    <a:bodyPr/>
                    <a:lstStyle/>
                    <a:p>
                      <a:pPr indent="0" marL="0">
                        <a:buNone/>
                      </a:pPr>
                      <a:r>
                        <a:rPr lang="en-US" sz="1500" b="1" dirty="0">
                          <a:solidFill>
                            <a:srgbClr val="F2B53A"/>
                          </a:solidFill>
                          <a:latin typeface="Calibri" pitchFamily="34" charset="0"/>
                          <a:ea typeface="Calibri" pitchFamily="34" charset="-122"/>
                          <a:cs typeface="Calibri" pitchFamily="34" charset="-120"/>
                        </a:rPr>
                        <a:t>Use</a:t>
                      </a:r>
                      <a:endParaRPr lang="en-US" sz="15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A2459"/>
                    </a:solidFill>
                  </a:tcPr>
                </a:tc>
              </a:tr>
              <a:tr h="457200">
                <a:tc>
                  <a:txBody>
                    <a:bodyPr/>
                    <a:lstStyle/>
                    <a:p>
                      <a:pPr indent="0" marL="0">
                        <a:buNone/>
                      </a:pPr>
                      <a:r>
                        <a:rPr lang="en-US" sz="1500" dirty="0">
                          <a:solidFill>
                            <a:srgbClr val="FFFFFF"/>
                          </a:solidFill>
                          <a:latin typeface="Calibri" pitchFamily="34" charset="0"/>
                          <a:ea typeface="Calibri" pitchFamily="34" charset="-122"/>
                          <a:cs typeface="Calibri" pitchFamily="34" charset="-120"/>
                        </a:rPr>
                        <a:t>OFF</a:t>
                      </a:r>
                      <a:endParaRPr lang="en-US" sz="15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01233"/>
                    </a:solidFill>
                  </a:tcPr>
                </a:tc>
                <a:tc>
                  <a:txBody>
                    <a:bodyPr/>
                    <a:lstStyle/>
                    <a:p>
                      <a:pPr indent="0" marL="0">
                        <a:buNone/>
                      </a:pPr>
                      <a:r>
                        <a:rPr lang="en-US" sz="1500" dirty="0">
                          <a:solidFill>
                            <a:srgbClr val="FFFFFF"/>
                          </a:solidFill>
                          <a:latin typeface="Calibri" pitchFamily="34" charset="0"/>
                          <a:ea typeface="Calibri" pitchFamily="34" charset="-122"/>
                          <a:cs typeface="Calibri" pitchFamily="34" charset="-120"/>
                        </a:rPr>
                        <a:t>no</a:t>
                      </a:r>
                      <a:endParaRPr lang="en-US" sz="15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01233"/>
                    </a:solidFill>
                  </a:tcPr>
                </a:tc>
                <a:tc>
                  <a:txBody>
                    <a:bodyPr/>
                    <a:lstStyle/>
                    <a:p>
                      <a:pPr indent="0" marL="0">
                        <a:buNone/>
                      </a:pPr>
                      <a:r>
                        <a:rPr lang="en-US" sz="1500" dirty="0">
                          <a:solidFill>
                            <a:srgbClr val="FFFFFF"/>
                          </a:solidFill>
                          <a:latin typeface="Calibri" pitchFamily="34" charset="0"/>
                          <a:ea typeface="Calibri" pitchFamily="34" charset="-122"/>
                          <a:cs typeface="Calibri" pitchFamily="34" charset="-120"/>
                        </a:rPr>
                        <a:t>no</a:t>
                      </a:r>
                      <a:endParaRPr lang="en-US" sz="15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01233"/>
                    </a:solidFill>
                  </a:tcPr>
                </a:tc>
                <a:tc>
                  <a:txBody>
                    <a:bodyPr/>
                    <a:lstStyle/>
                    <a:p>
                      <a:pPr indent="0" marL="0">
                        <a:buNone/>
                      </a:pPr>
                      <a:r>
                        <a:rPr lang="en-US" sz="1500" dirty="0">
                          <a:solidFill>
                            <a:srgbClr val="FFFFFF"/>
                          </a:solidFill>
                          <a:latin typeface="Calibri" pitchFamily="34" charset="0"/>
                          <a:ea typeface="Calibri" pitchFamily="34" charset="-122"/>
                          <a:cs typeface="Calibri" pitchFamily="34" charset="-120"/>
                        </a:rPr>
                        <a:t>no</a:t>
                      </a:r>
                      <a:endParaRPr lang="en-US" sz="15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01233"/>
                    </a:solidFill>
                  </a:tcPr>
                </a:tc>
                <a:tc>
                  <a:txBody>
                    <a:bodyPr/>
                    <a:lstStyle/>
                    <a:p>
                      <a:pPr indent="0" marL="0">
                        <a:buNone/>
                      </a:pPr>
                      <a:r>
                        <a:rPr lang="en-US" sz="1500" dirty="0">
                          <a:solidFill>
                            <a:srgbClr val="FFFFFF"/>
                          </a:solidFill>
                          <a:latin typeface="Calibri" pitchFamily="34" charset="0"/>
                          <a:ea typeface="Calibri" pitchFamily="34" charset="-122"/>
                          <a:cs typeface="Calibri" pitchFamily="34" charset="-120"/>
                        </a:rPr>
                        <a:t>–</a:t>
                      </a:r>
                      <a:endParaRPr lang="en-US" sz="15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01233"/>
                    </a:solidFill>
                  </a:tcPr>
                </a:tc>
              </a:tr>
              <a:tr h="457200">
                <a:tc>
                  <a:txBody>
                    <a:bodyPr/>
                    <a:lstStyle/>
                    <a:p>
                      <a:pPr indent="0" marL="0">
                        <a:buNone/>
                      </a:pPr>
                      <a:r>
                        <a:rPr lang="en-US" sz="1500" dirty="0">
                          <a:solidFill>
                            <a:srgbClr val="FFFFFF"/>
                          </a:solidFill>
                          <a:latin typeface="Calibri" pitchFamily="34" charset="0"/>
                          <a:ea typeface="Calibri" pitchFamily="34" charset="-122"/>
                          <a:cs typeface="Calibri" pitchFamily="34" charset="-120"/>
                        </a:rPr>
                        <a:t>ON</a:t>
                      </a:r>
                      <a:endParaRPr lang="en-US" sz="15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6193F"/>
                    </a:solidFill>
                  </a:tcPr>
                </a:tc>
                <a:tc>
                  <a:txBody>
                    <a:bodyPr/>
                    <a:lstStyle/>
                    <a:p>
                      <a:pPr indent="0" marL="0">
                        <a:buNone/>
                      </a:pPr>
                      <a:r>
                        <a:rPr lang="en-US" sz="1500" dirty="0">
                          <a:solidFill>
                            <a:srgbClr val="FFFFFF"/>
                          </a:solidFill>
                          <a:latin typeface="Calibri" pitchFamily="34" charset="0"/>
                          <a:ea typeface="Calibri" pitchFamily="34" charset="-122"/>
                          <a:cs typeface="Calibri" pitchFamily="34" charset="-120"/>
                        </a:rPr>
                        <a:t>yes (feedback on, gates pass)</a:t>
                      </a:r>
                      <a:endParaRPr lang="en-US" sz="15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6193F"/>
                    </a:solidFill>
                  </a:tcPr>
                </a:tc>
                <a:tc>
                  <a:txBody>
                    <a:bodyPr/>
                    <a:lstStyle/>
                    <a:p>
                      <a:pPr indent="0" marL="0">
                        <a:buNone/>
                      </a:pPr>
                      <a:r>
                        <a:rPr lang="en-US" sz="1500" dirty="0">
                          <a:solidFill>
                            <a:srgbClr val="FFFFFF"/>
                          </a:solidFill>
                          <a:latin typeface="Calibri" pitchFamily="34" charset="0"/>
                          <a:ea typeface="Calibri" pitchFamily="34" charset="-122"/>
                          <a:cs typeface="Calibri" pitchFamily="34" charset="-120"/>
                        </a:rPr>
                        <a:t>yes</a:t>
                      </a:r>
                      <a:endParaRPr lang="en-US" sz="15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6193F"/>
                    </a:solidFill>
                  </a:tcPr>
                </a:tc>
                <a:tc>
                  <a:txBody>
                    <a:bodyPr/>
                    <a:lstStyle/>
                    <a:p>
                      <a:pPr indent="0" marL="0">
                        <a:buNone/>
                      </a:pPr>
                      <a:r>
                        <a:rPr lang="en-US" sz="1500" dirty="0">
                          <a:solidFill>
                            <a:srgbClr val="FFFFFF"/>
                          </a:solidFill>
                          <a:latin typeface="Calibri" pitchFamily="34" charset="0"/>
                          <a:ea typeface="Calibri" pitchFamily="34" charset="-122"/>
                          <a:cs typeface="Calibri" pitchFamily="34" charset="-120"/>
                        </a:rPr>
                        <a:t>no</a:t>
                      </a:r>
                      <a:endParaRPr lang="en-US" sz="15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6193F"/>
                    </a:solidFill>
                  </a:tcPr>
                </a:tc>
                <a:tc>
                  <a:txBody>
                    <a:bodyPr/>
                    <a:lstStyle/>
                    <a:p>
                      <a:pPr indent="0" marL="0">
                        <a:buNone/>
                      </a:pPr>
                      <a:r>
                        <a:rPr lang="en-US" sz="1500" dirty="0">
                          <a:solidFill>
                            <a:srgbClr val="FFFFFF"/>
                          </a:solidFill>
                          <a:latin typeface="Calibri" pitchFamily="34" charset="0"/>
                          <a:ea typeface="Calibri" pitchFamily="34" charset="-122"/>
                          <a:cs typeface="Calibri" pitchFamily="34" charset="-120"/>
                        </a:rPr>
                        <a:t>operation</a:t>
                      </a:r>
                      <a:endParaRPr lang="en-US" sz="15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6193F"/>
                    </a:solidFill>
                  </a:tcPr>
                </a:tc>
              </a:tr>
              <a:tr h="457200">
                <a:tc>
                  <a:txBody>
                    <a:bodyPr/>
                    <a:lstStyle/>
                    <a:p>
                      <a:pPr indent="0" marL="0">
                        <a:buNone/>
                      </a:pPr>
                      <a:r>
                        <a:rPr lang="en-US" sz="1500" dirty="0">
                          <a:solidFill>
                            <a:srgbClr val="FFFFFF"/>
                          </a:solidFill>
                          <a:latin typeface="Calibri" pitchFamily="34" charset="0"/>
                          <a:ea typeface="Calibri" pitchFamily="34" charset="-122"/>
                          <a:cs typeface="Calibri" pitchFamily="34" charset="-120"/>
                        </a:rPr>
                        <a:t>TEST</a:t>
                      </a:r>
                      <a:endParaRPr lang="en-US" sz="15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01233"/>
                    </a:solidFill>
                  </a:tcPr>
                </a:tc>
                <a:tc>
                  <a:txBody>
                    <a:bodyPr/>
                    <a:lstStyle/>
                    <a:p>
                      <a:pPr indent="0" marL="0">
                        <a:buNone/>
                      </a:pPr>
                      <a:r>
                        <a:rPr lang="en-US" sz="1500" dirty="0">
                          <a:solidFill>
                            <a:srgbClr val="FFFFFF"/>
                          </a:solidFill>
                          <a:latin typeface="Calibri" pitchFamily="34" charset="0"/>
                          <a:ea typeface="Calibri" pitchFamily="34" charset="-122"/>
                          <a:cs typeface="Calibri" pitchFamily="34" charset="-120"/>
                        </a:rPr>
                        <a:t>yes, also without beam</a:t>
                      </a:r>
                      <a:endParaRPr lang="en-US" sz="15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01233"/>
                    </a:solidFill>
                  </a:tcPr>
                </a:tc>
                <a:tc>
                  <a:txBody>
                    <a:bodyPr/>
                    <a:lstStyle/>
                    <a:p>
                      <a:pPr indent="0" marL="0">
                        <a:buNone/>
                      </a:pPr>
                      <a:r>
                        <a:rPr lang="en-US" sz="1500" dirty="0">
                          <a:solidFill>
                            <a:srgbClr val="FFFFFF"/>
                          </a:solidFill>
                          <a:latin typeface="Calibri" pitchFamily="34" charset="0"/>
                          <a:ea typeface="Calibri" pitchFamily="34" charset="-122"/>
                          <a:cs typeface="Calibri" pitchFamily="34" charset="-120"/>
                        </a:rPr>
                        <a:t>yes</a:t>
                      </a:r>
                      <a:endParaRPr lang="en-US" sz="15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01233"/>
                    </a:solidFill>
                  </a:tcPr>
                </a:tc>
                <a:tc>
                  <a:txBody>
                    <a:bodyPr/>
                    <a:lstStyle/>
                    <a:p>
                      <a:pPr indent="0" marL="0">
                        <a:buNone/>
                      </a:pPr>
                      <a:r>
                        <a:rPr lang="en-US" sz="1500" dirty="0">
                          <a:solidFill>
                            <a:srgbClr val="FFFFFF"/>
                          </a:solidFill>
                          <a:latin typeface="Calibri" pitchFamily="34" charset="0"/>
                          <a:ea typeface="Calibri" pitchFamily="34" charset="-122"/>
                          <a:cs typeface="Calibri" pitchFamily="34" charset="-120"/>
                        </a:rPr>
                        <a:t>fake beam-loading step</a:t>
                      </a:r>
                      <a:endParaRPr lang="en-US" sz="15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01233"/>
                    </a:solidFill>
                  </a:tcPr>
                </a:tc>
                <a:tc>
                  <a:txBody>
                    <a:bodyPr/>
                    <a:lstStyle/>
                    <a:p>
                      <a:pPr indent="0" marL="0">
                        <a:buNone/>
                      </a:pPr>
                      <a:r>
                        <a:rPr lang="en-US" sz="1500" dirty="0">
                          <a:solidFill>
                            <a:srgbClr val="FFFFFF"/>
                          </a:solidFill>
                          <a:latin typeface="Calibri" pitchFamily="34" charset="0"/>
                          <a:ea typeface="Calibri" pitchFamily="34" charset="-122"/>
                          <a:cs typeface="Calibri" pitchFamily="34" charset="-120"/>
                        </a:rPr>
                        <a:t>set-up without beam</a:t>
                      </a:r>
                      <a:endParaRPr lang="en-US" sz="15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01233"/>
                    </a:solidFill>
                  </a:tcPr>
                </a:tc>
              </a:tr>
              <a:tr h="457200">
                <a:tc>
                  <a:txBody>
                    <a:bodyPr/>
                    <a:lstStyle/>
                    <a:p>
                      <a:pPr indent="0" marL="0">
                        <a:buNone/>
                      </a:pPr>
                      <a:r>
                        <a:rPr lang="en-US" sz="1500" dirty="0">
                          <a:solidFill>
                            <a:srgbClr val="FFFFFF"/>
                          </a:solidFill>
                          <a:latin typeface="Calibri" pitchFamily="34" charset="0"/>
                          <a:ea typeface="Calibri" pitchFamily="34" charset="-122"/>
                          <a:cs typeface="Calibri" pitchFamily="34" charset="-120"/>
                        </a:rPr>
                        <a:t>EXCITATION</a:t>
                      </a:r>
                      <a:endParaRPr lang="en-US" sz="15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6193F"/>
                    </a:solidFill>
                  </a:tcPr>
                </a:tc>
                <a:tc>
                  <a:txBody>
                    <a:bodyPr/>
                    <a:lstStyle/>
                    <a:p>
                      <a:pPr indent="0" marL="0">
                        <a:buNone/>
                      </a:pPr>
                      <a:r>
                        <a:rPr lang="en-US" sz="1500" dirty="0">
                          <a:solidFill>
                            <a:srgbClr val="FFFFFF"/>
                          </a:solidFill>
                          <a:latin typeface="Calibri" pitchFamily="34" charset="0"/>
                          <a:ea typeface="Calibri" pitchFamily="34" charset="-122"/>
                          <a:cs typeface="Calibri" pitchFamily="34" charset="-120"/>
                        </a:rPr>
                        <a:t>no</a:t>
                      </a:r>
                      <a:endParaRPr lang="en-US" sz="15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6193F"/>
                    </a:solidFill>
                  </a:tcPr>
                </a:tc>
                <a:tc>
                  <a:txBody>
                    <a:bodyPr/>
                    <a:lstStyle/>
                    <a:p>
                      <a:pPr indent="0" marL="0">
                        <a:buNone/>
                      </a:pPr>
                      <a:r>
                        <a:rPr lang="en-US" sz="1500" dirty="0">
                          <a:solidFill>
                            <a:srgbClr val="FFFFFF"/>
                          </a:solidFill>
                          <a:latin typeface="Calibri" pitchFamily="34" charset="0"/>
                          <a:ea typeface="Calibri" pitchFamily="34" charset="-122"/>
                          <a:cs typeface="Calibri" pitchFamily="34" charset="-120"/>
                        </a:rPr>
                        <a:t>no</a:t>
                      </a:r>
                      <a:endParaRPr lang="en-US" sz="15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6193F"/>
                    </a:solidFill>
                  </a:tcPr>
                </a:tc>
                <a:tc>
                  <a:txBody>
                    <a:bodyPr/>
                    <a:lstStyle/>
                    <a:p>
                      <a:pPr indent="0" marL="0">
                        <a:buNone/>
                      </a:pPr>
                      <a:r>
                        <a:rPr lang="en-US" sz="1500" dirty="0">
                          <a:solidFill>
                            <a:srgbClr val="FFFFFF"/>
                          </a:solidFill>
                          <a:latin typeface="Calibri" pitchFamily="34" charset="0"/>
                          <a:ea typeface="Calibri" pitchFamily="34" charset="-122"/>
                          <a:cs typeface="Calibri" pitchFamily="34" charset="-120"/>
                        </a:rPr>
                        <a:t>step from buffer start</a:t>
                      </a:r>
                      <a:endParaRPr lang="en-US" sz="15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6193F"/>
                    </a:solidFill>
                  </a:tcPr>
                </a:tc>
                <a:tc>
                  <a:txBody>
                    <a:bodyPr/>
                    <a:lstStyle/>
                    <a:p>
                      <a:pPr indent="0" marL="0">
                        <a:buNone/>
                      </a:pPr>
                      <a:r>
                        <a:rPr lang="en-US" sz="1500" dirty="0">
                          <a:solidFill>
                            <a:srgbClr val="FFFFFF"/>
                          </a:solidFill>
                          <a:latin typeface="Calibri" pitchFamily="34" charset="0"/>
                          <a:ea typeface="Calibri" pitchFamily="34" charset="-122"/>
                          <a:cs typeface="Calibri" pitchFamily="34" charset="-120"/>
                        </a:rPr>
                        <a:t>delay → look-ahead, filter</a:t>
                      </a:r>
                      <a:endParaRPr lang="en-US" sz="15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6193F"/>
                    </a:solidFill>
                  </a:tcPr>
                </a:tc>
              </a:tr>
              <a:tr h="457200">
                <a:tc>
                  <a:txBody>
                    <a:bodyPr/>
                    <a:lstStyle/>
                    <a:p>
                      <a:pPr indent="0" marL="0">
                        <a:buNone/>
                      </a:pPr>
                      <a:r>
                        <a:rPr lang="en-US" sz="1500" dirty="0">
                          <a:solidFill>
                            <a:srgbClr val="FFFFFF"/>
                          </a:solidFill>
                          <a:latin typeface="Calibri" pitchFamily="34" charset="0"/>
                          <a:ea typeface="Calibri" pitchFamily="34" charset="-122"/>
                          <a:cs typeface="Calibri" pitchFamily="34" charset="-120"/>
                        </a:rPr>
                        <a:t>INHIBIT_* / NOT_NEEDED</a:t>
                      </a:r>
                      <a:endParaRPr lang="en-US" sz="15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01233"/>
                    </a:solidFill>
                  </a:tcPr>
                </a:tc>
                <a:tc>
                  <a:txBody>
                    <a:bodyPr/>
                    <a:lstStyle/>
                    <a:p>
                      <a:pPr indent="0" marL="0">
                        <a:buNone/>
                      </a:pPr>
                      <a:r>
                        <a:rPr lang="en-US" sz="1500" dirty="0">
                          <a:solidFill>
                            <a:srgbClr val="FFFFFF"/>
                          </a:solidFill>
                          <a:latin typeface="Calibri" pitchFamily="34" charset="0"/>
                          <a:ea typeface="Calibri" pitchFamily="34" charset="-122"/>
                          <a:cs typeface="Calibri" pitchFamily="34" charset="-120"/>
                        </a:rPr>
                        <a:t>status only</a:t>
                      </a:r>
                      <a:endParaRPr lang="en-US" sz="15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01233"/>
                    </a:solidFill>
                  </a:tcPr>
                </a:tc>
                <a:tc>
                  <a:txBody>
                    <a:bodyPr/>
                    <a:lstStyle/>
                    <a:p>
                      <a:pPr indent="0" marL="0">
                        <a:buNone/>
                      </a:pPr>
                      <a:endParaRPr lang="en-US" sz="15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01233"/>
                    </a:solidFill>
                  </a:tcPr>
                </a:tc>
                <a:tc>
                  <a:txBody>
                    <a:bodyPr/>
                    <a:lstStyle/>
                    <a:p>
                      <a:pPr indent="0" marL="0">
                        <a:buNone/>
                      </a:pPr>
                      <a:endParaRPr lang="en-US" sz="15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01233"/>
                    </a:solidFill>
                  </a:tcPr>
                </a:tc>
                <a:tc>
                  <a:txBody>
                    <a:bodyPr/>
                    <a:lstStyle/>
                    <a:p>
                      <a:pPr indent="0" marL="0">
                        <a:buNone/>
                      </a:pPr>
                      <a:r>
                        <a:rPr lang="en-US" sz="1500" dirty="0">
                          <a:solidFill>
                            <a:srgbClr val="FFFFFF"/>
                          </a:solidFill>
                          <a:latin typeface="Calibri" pitchFamily="34" charset="0"/>
                          <a:ea typeface="Calibri" pitchFamily="34" charset="-122"/>
                          <a:cs typeface="Calibri" pitchFamily="34" charset="-120"/>
                        </a:rPr>
                        <a:t>why the last pulse was not learned</a:t>
                      </a:r>
                      <a:endParaRPr lang="en-US" sz="15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01233"/>
                    </a:solidFill>
                  </a:tcPr>
                </a:tc>
              </a:tr>
            </a:tbl>
          </a:graphicData>
        </a:graphic>
      </p:graphicFrame>
      <p:sp>
        <p:nvSpPr>
          <p:cNvPr id="25" name="Slide Number Placeholder 0"/>
          <p:cNvSpPr>
            <a:spLocks noGrp="1"/>
          </p:cNvSpPr>
          <p:nvPr>
            <p:ph type="sldNum" sz="quarter" idx="4294967295"/>
          </p:nvPr>
        </p:nvSpPr>
        <p:spPr>
          <a:xfrm>
            <a:off x="548640" y="6263640"/>
            <a:ext cx="457200" cy="320040"/>
          </a:xfrm>
          <a:prstGeom prst="rect">
            <a:avLst/>
          </a:prstGeom>
          <a:extLst>
            <a:ext uri="{C572A759-6A51-4108-AA02-DFA0A04FC94B}">
              <ma14:wrappingTextBoxFlag xmlns:ma14="http://schemas.microsoft.com/office/mac/drawingml/2011/main" val="0"/>
            </a:ext>
          </a:extLst>
        </p:spPr>
        <p:txBody>
          <a:bodyPr lIns="0" tIns="0" rIns="0" bIns="0" anchor="ctr"/>
          <a:lstStyle>
            <a:lvl1pPr>
              <a:defRPr sz="1100">
                <a:solidFill>
                  <a:schemeClr val="accent2"/>
                </a:solidFil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1"/>
          <p:cNvSpPr/>
          <p:nvPr>
            <p:ph idx="102" type="title" hasCustomPrompt="1"/>
          </p:nvPr>
        </p:nvSpPr>
        <p:spPr>
          <a:xfrm>
            <a:off x="548640" y="365760"/>
            <a:ext cx="10424160" cy="868680"/>
          </a:xfrm>
          <a:prstGeom prst="rect">
            <a:avLst/>
          </a:prstGeom>
          <a:noFill/>
          <a:ln/>
        </p:spPr>
        <p:txBody>
          <a:bodyPr wrap="square" lIns="0" tIns="0" rIns="0" bIns="0" rtlCol="0" anchor="ctr"/>
          <a:lstStyle/>
          <a:p>
            <a:pPr algn="l" indent="0" marL="0">
              <a:buNone/>
            </a:pPr>
            <a:r>
              <a:rPr lang="en-US" sz="3200" b="1" dirty="0">
                <a:solidFill>
                  <a:schemeClr val="tx1"/>
                </a:solidFill>
              </a:rPr>
              <a:t>Backup · Timing: putting the window on the beam</a:t>
            </a:r>
            <a:endParaRPr lang="en-US" sz="3200" dirty="0"/>
          </a:p>
        </p:txBody>
      </p:sp>
      <p:sp>
        <p:nvSpPr>
          <p:cNvPr id="3" name="timing"/>
          <p:cNvSpPr txBox="1"/>
          <p:nvPr/>
        </p:nvSpPr>
        <p:spPr>
          <a:xfrm>
            <a:off x="548640" y="1463040"/>
            <a:ext cx="11064240" cy="4389120"/>
          </a:xfrm>
          <a:prstGeom prst="rect">
            <a:avLst/>
          </a:prstGeom>
          <a:noFill/>
          <a:ln/>
        </p:spPr>
        <p:txBody>
          <a:bodyPr wrap="square" lIns="0" tIns="0" rIns="0" bIns="0" rtlCol="0" anchor="t"/>
          <a:lstStyle/>
          <a:p>
            <a:pPr marL="342900" indent="-342900">
              <a:spcAft>
                <a:spcPts val="1000"/>
              </a:spcAft>
              <a:buSzPct val="100000"/>
              <a:buChar char="•"/>
            </a:pPr>
            <a:r>
              <a:rPr lang="en-US" sz="1700" dirty="0">
                <a:solidFill>
                  <a:schemeClr val="tx1"/>
                </a:solidFill>
                <a:latin typeface="Calibri" pitchFamily="34" charset="0"/>
                <a:ea typeface="Calibri" pitchFamily="34" charset="-122"/>
                <a:cs typeface="Calibri" pitchFamily="34" charset="-120"/>
              </a:rPr>
              <a:t>Window start = RF_ON→injection delay − advance; length = advance + Σ(ring length + distributor gap) + advance. Advance = 50 µs: the long low-pass smears the sharp beam arrival, so the correction must start early and the amplifier is ramped up when the beam arrives</a:t>
            </a:r>
            <a:endParaRPr lang="en-US" sz="1700" dirty="0"/>
          </a:p>
          <a:p>
            <a:pPr marL="342900" indent="-342900">
              <a:spcAft>
                <a:spcPts val="1000"/>
              </a:spcAft>
              <a:buSzPct val="100000"/>
              <a:buChar char="•"/>
            </a:pPr>
            <a:r>
              <a:rPr lang="en-US" sz="1700" dirty="0">
                <a:solidFill>
                  <a:schemeClr val="tx1"/>
                </a:solidFill>
                <a:latin typeface="Calibri" pitchFamily="34" charset="0"/>
                <a:ea typeface="Calibri" pitchFamily="34" charset="-122"/>
                <a:cs typeface="Calibri" pitchFamily="34" charset="-120"/>
              </a:rPr>
              <a:t>Before Linac4 became operational, small timing shifts caused jitter → since Nov 2019 RF_ON is chained to the PSB (L4X.RFON), the same way as the chopper; the beam position in the pulse follows the PSB</a:t>
            </a:r>
            <a:endParaRPr lang="en-US" sz="1700" dirty="0"/>
          </a:p>
          <a:p>
            <a:pPr marL="342900" indent="-342900">
              <a:spcAft>
                <a:spcPts val="1000"/>
              </a:spcAft>
              <a:buSzPct val="100000"/>
              <a:buChar char="•"/>
            </a:pPr>
            <a:r>
              <a:rPr lang="en-US" sz="1700" dirty="0">
                <a:solidFill>
                  <a:schemeClr val="tx1"/>
                </a:solidFill>
                <a:latin typeface="Calibri" pitchFamily="34" charset="0"/>
                <a:ea typeface="Calibri" pitchFamily="34" charset="-122"/>
                <a:cs typeface="Calibri" pitchFamily="34" charset="-120"/>
              </a:rPr>
              <a:t>Aug 2020: beam arrived 243 µs after RF_ON while the default assumed 300 µs – the AFF missed the batch head; now computed from the master RF_ON</a:t>
            </a:r>
            <a:endParaRPr lang="en-US" sz="1700" dirty="0"/>
          </a:p>
          <a:p>
            <a:pPr marL="342900" indent="-342900">
              <a:spcAft>
                <a:spcPts val="1000"/>
              </a:spcAft>
              <a:buSzPct val="100000"/>
              <a:buChar char="•"/>
            </a:pPr>
            <a:r>
              <a:rPr lang="en-US" sz="1700" dirty="0">
                <a:solidFill>
                  <a:schemeClr val="tx1"/>
                </a:solidFill>
                <a:latin typeface="Calibri" pitchFamily="34" charset="0"/>
                <a:ea typeface="Calibri" pitchFamily="34" charset="-122"/>
                <a:cs typeface="Calibri" pitchFamily="34" charset="-120"/>
              </a:rPr>
              <a:t>Ring lengths and the chopping pattern come from PSB Cruise Control; writing them resets the AFF</a:t>
            </a:r>
            <a:endParaRPr lang="en-US" sz="1700" dirty="0"/>
          </a:p>
        </p:txBody>
      </p:sp>
      <p:sp>
        <p:nvSpPr>
          <p:cNvPr id="25" name="Slide Number Placeholder 0"/>
          <p:cNvSpPr>
            <a:spLocks noGrp="1"/>
          </p:cNvSpPr>
          <p:nvPr>
            <p:ph type="sldNum" sz="quarter" idx="4294967295"/>
          </p:nvPr>
        </p:nvSpPr>
        <p:spPr>
          <a:xfrm>
            <a:off x="548640" y="6263640"/>
            <a:ext cx="457200" cy="320040"/>
          </a:xfrm>
          <a:prstGeom prst="rect">
            <a:avLst/>
          </a:prstGeom>
          <a:extLst>
            <a:ext uri="{C572A759-6A51-4108-AA02-DFA0A04FC94B}">
              <ma14:wrappingTextBoxFlag xmlns:ma14="http://schemas.microsoft.com/office/mac/drawingml/2011/main" val="0"/>
            </a:ext>
          </a:extLst>
        </p:spPr>
        <p:txBody>
          <a:bodyPr lIns="0" tIns="0" rIns="0" bIns="0" anchor="ctr"/>
          <a:lstStyle>
            <a:lvl1pPr>
              <a:defRPr sz="1100">
                <a:solidFill>
                  <a:schemeClr val="accent2"/>
                </a:solidFill>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1"/>
          <p:cNvSpPr/>
          <p:nvPr>
            <p:ph idx="102" type="title" hasCustomPrompt="1"/>
          </p:nvPr>
        </p:nvSpPr>
        <p:spPr>
          <a:xfrm>
            <a:off x="548640" y="365760"/>
            <a:ext cx="10424160" cy="868680"/>
          </a:xfrm>
          <a:prstGeom prst="rect">
            <a:avLst/>
          </a:prstGeom>
          <a:noFill/>
          <a:ln/>
        </p:spPr>
        <p:txBody>
          <a:bodyPr wrap="square" lIns="0" tIns="0" rIns="0" bIns="0" rtlCol="0" anchor="ctr"/>
          <a:lstStyle/>
          <a:p>
            <a:pPr algn="l" indent="0" marL="0">
              <a:buNone/>
            </a:pPr>
            <a:r>
              <a:rPr lang="en-US" sz="3200" b="1" dirty="0">
                <a:solidFill>
                  <a:schemeClr val="tx1"/>
                </a:solidFill>
              </a:rPr>
              <a:t>Backup · AFF settings per line (FEC data)</a:t>
            </a:r>
            <a:endParaRPr lang="en-US" sz="3200" dirty="0"/>
          </a:p>
        </p:txBody>
      </p:sp>
      <p:graphicFrame>
        <p:nvGraphicFramePr>
          <p:cNvPr id="23" name="settings table"/>
          <p:cNvGraphicFramePr>
            <a:graphicFrameLocks noGrp="1"/>
          </p:cNvGraphicFramePr>
          <p:nvPr>
            <p:extLst>
              <p:ext uri="{D42A27DB-BD31-4B8C-83A1-F6EECF244321}">
                <p14:modId xmlns:p14="http://schemas.microsoft.com/office/powerpoint/2010/main" val="1579011935"/>
              </p:ext>
            </p:extLst>
          </p:nvPr>
        </p:nvGraphicFramePr>
        <p:xfrm>
          <a:off x="548640" y="1371600"/>
          <a:ext cx="8229600" cy="914400"/>
        </p:xfrm>
        <a:graphic>
          <a:graphicData uri="http://schemas.openxmlformats.org/drawingml/2006/table">
            <a:tbl>
              <a:tblPr/>
              <a:tblGrid>
                <a:gridCol w="2743200"/>
                <a:gridCol w="2011680"/>
                <a:gridCol w="1188720"/>
                <a:gridCol w="2286000"/>
              </a:tblGrid>
              <a:tr h="384048">
                <a:tc>
                  <a:txBody>
                    <a:bodyPr/>
                    <a:lstStyle/>
                    <a:p>
                      <a:pPr indent="0" marL="0">
                        <a:buNone/>
                      </a:pPr>
                      <a:r>
                        <a:rPr lang="en-US" sz="1500" b="1" dirty="0">
                          <a:solidFill>
                            <a:srgbClr val="F2B53A"/>
                          </a:solidFill>
                          <a:latin typeface="Calibri" pitchFamily="34" charset="0"/>
                          <a:ea typeface="Calibri" pitchFamily="34" charset="-122"/>
                          <a:cs typeface="Calibri" pitchFamily="34" charset="-120"/>
                        </a:rPr>
                        <a:t>Line</a:t>
                      </a:r>
                      <a:endParaRPr lang="en-US" sz="15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A2459"/>
                    </a:solidFill>
                  </a:tcPr>
                </a:tc>
                <a:tc>
                  <a:txBody>
                    <a:bodyPr/>
                    <a:lstStyle/>
                    <a:p>
                      <a:pPr indent="0" marL="0">
                        <a:buNone/>
                      </a:pPr>
                      <a:r>
                        <a:rPr lang="en-US" sz="1500" b="1" dirty="0">
                          <a:solidFill>
                            <a:srgbClr val="F2B53A"/>
                          </a:solidFill>
                          <a:latin typeface="Calibri" pitchFamily="34" charset="0"/>
                          <a:ea typeface="Calibri" pitchFamily="34" charset="-122"/>
                          <a:cs typeface="Calibri" pitchFamily="34" charset="-120"/>
                        </a:rPr>
                        <a:t>G</a:t>
                      </a:r>
                      <a:endParaRPr lang="en-US" sz="15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A2459"/>
                    </a:solidFill>
                  </a:tcPr>
                </a:tc>
                <a:tc>
                  <a:txBody>
                    <a:bodyPr/>
                    <a:lstStyle/>
                    <a:p>
                      <a:pPr indent="0" marL="0">
                        <a:buNone/>
                      </a:pPr>
                      <a:r>
                        <a:rPr lang="en-US" sz="1500" b="1" dirty="0">
                          <a:solidFill>
                            <a:srgbClr val="F2B53A"/>
                          </a:solidFill>
                          <a:latin typeface="Calibri" pitchFamily="34" charset="0"/>
                          <a:ea typeface="Calibri" pitchFamily="34" charset="-122"/>
                          <a:cs typeface="Calibri" pitchFamily="34" charset="-120"/>
                        </a:rPr>
                        <a:t>β</a:t>
                      </a:r>
                      <a:endParaRPr lang="en-US" sz="15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A2459"/>
                    </a:solidFill>
                  </a:tcPr>
                </a:tc>
                <a:tc>
                  <a:txBody>
                    <a:bodyPr/>
                    <a:lstStyle/>
                    <a:p>
                      <a:pPr indent="0" marL="0">
                        <a:buNone/>
                      </a:pPr>
                      <a:r>
                        <a:rPr lang="en-US" sz="1500" b="1" dirty="0">
                          <a:solidFill>
                            <a:srgbClr val="F2B53A"/>
                          </a:solidFill>
                          <a:latin typeface="Calibri" pitchFamily="34" charset="0"/>
                          <a:ea typeface="Calibri" pitchFamily="34" charset="-122"/>
                          <a:cs typeface="Calibri" pitchFamily="34" charset="-120"/>
                        </a:rPr>
                        <a:t>look-ahead</a:t>
                      </a:r>
                      <a:endParaRPr lang="en-US" sz="15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A2459"/>
                    </a:solidFill>
                  </a:tcPr>
                </a:tc>
              </a:tr>
              <a:tr h="384048">
                <a:tc>
                  <a:txBody>
                    <a:bodyPr/>
                    <a:lstStyle/>
                    <a:p>
                      <a:pPr indent="0" marL="0">
                        <a:buNone/>
                      </a:pPr>
                      <a:r>
                        <a:rPr lang="en-US" sz="1500" dirty="0">
                          <a:solidFill>
                            <a:srgbClr val="FFFFFF"/>
                          </a:solidFill>
                          <a:latin typeface="Calibri" pitchFamily="34" charset="0"/>
                          <a:ea typeface="Calibri" pitchFamily="34" charset="-122"/>
                          <a:cs typeface="Calibri" pitchFamily="34" charset="-120"/>
                        </a:rPr>
                        <a:t>BU3</a:t>
                      </a:r>
                      <a:endParaRPr lang="en-US" sz="15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01233"/>
                    </a:solidFill>
                  </a:tcPr>
                </a:tc>
                <a:tc>
                  <a:txBody>
                    <a:bodyPr/>
                    <a:lstStyle/>
                    <a:p>
                      <a:pPr indent="0" marL="0">
                        <a:buNone/>
                      </a:pPr>
                      <a:r>
                        <a:rPr lang="en-US" sz="1500" dirty="0">
                          <a:solidFill>
                            <a:srgbClr val="FFFFFF"/>
                          </a:solidFill>
                          <a:latin typeface="Calibri" pitchFamily="34" charset="0"/>
                          <a:ea typeface="Calibri" pitchFamily="34" charset="-122"/>
                          <a:cs typeface="Calibri" pitchFamily="34" charset="-120"/>
                        </a:rPr>
                        <a:t>50</a:t>
                      </a:r>
                      <a:endParaRPr lang="en-US" sz="15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01233"/>
                    </a:solidFill>
                  </a:tcPr>
                </a:tc>
                <a:tc>
                  <a:txBody>
                    <a:bodyPr/>
                    <a:lstStyle/>
                    <a:p>
                      <a:pPr indent="0" marL="0">
                        <a:buNone/>
                      </a:pPr>
                      <a:r>
                        <a:rPr lang="en-US" sz="1500" dirty="0">
                          <a:solidFill>
                            <a:srgbClr val="FFFFFF"/>
                          </a:solidFill>
                          <a:latin typeface="Calibri" pitchFamily="34" charset="0"/>
                          <a:ea typeface="Calibri" pitchFamily="34" charset="-122"/>
                          <a:cs typeface="Calibri" pitchFamily="34" charset="-120"/>
                        </a:rPr>
                        <a:t>0.97</a:t>
                      </a:r>
                      <a:endParaRPr lang="en-US" sz="15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01233"/>
                    </a:solidFill>
                  </a:tcPr>
                </a:tc>
                <a:tc>
                  <a:txBody>
                    <a:bodyPr/>
                    <a:lstStyle/>
                    <a:p>
                      <a:pPr indent="0" marL="0">
                        <a:buNone/>
                      </a:pPr>
                      <a:r>
                        <a:rPr lang="en-US" sz="1500" dirty="0">
                          <a:solidFill>
                            <a:srgbClr val="FFFFFF"/>
                          </a:solidFill>
                          <a:latin typeface="Calibri" pitchFamily="34" charset="0"/>
                          <a:ea typeface="Calibri" pitchFamily="34" charset="-122"/>
                          <a:cs typeface="Calibri" pitchFamily="34" charset="-120"/>
                        </a:rPr>
                        <a:t>1.59 µs</a:t>
                      </a:r>
                      <a:endParaRPr lang="en-US" sz="15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01233"/>
                    </a:solidFill>
                  </a:tcPr>
                </a:tc>
              </a:tr>
              <a:tr h="384048">
                <a:tc>
                  <a:txBody>
                    <a:bodyPr/>
                    <a:lstStyle/>
                    <a:p>
                      <a:pPr indent="0" marL="0">
                        <a:buNone/>
                      </a:pPr>
                      <a:r>
                        <a:rPr lang="en-US" sz="1500" dirty="0">
                          <a:solidFill>
                            <a:srgbClr val="FFFFFF"/>
                          </a:solidFill>
                          <a:latin typeface="Calibri" pitchFamily="34" charset="0"/>
                          <a:ea typeface="Calibri" pitchFamily="34" charset="-122"/>
                          <a:cs typeface="Calibri" pitchFamily="34" charset="-120"/>
                        </a:rPr>
                        <a:t>DTL1 / 2 / 3</a:t>
                      </a:r>
                      <a:endParaRPr lang="en-US" sz="15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6193F"/>
                    </a:solidFill>
                  </a:tcPr>
                </a:tc>
                <a:tc>
                  <a:txBody>
                    <a:bodyPr/>
                    <a:lstStyle/>
                    <a:p>
                      <a:pPr indent="0" marL="0">
                        <a:buNone/>
                      </a:pPr>
                      <a:r>
                        <a:rPr lang="en-US" sz="1500" dirty="0">
                          <a:solidFill>
                            <a:srgbClr val="FFFFFF"/>
                          </a:solidFill>
                          <a:latin typeface="Calibri" pitchFamily="34" charset="0"/>
                          <a:ea typeface="Calibri" pitchFamily="34" charset="-122"/>
                          <a:cs typeface="Calibri" pitchFamily="34" charset="-120"/>
                        </a:rPr>
                        <a:t>97 / 90 / 50</a:t>
                      </a:r>
                      <a:endParaRPr lang="en-US" sz="15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6193F"/>
                    </a:solidFill>
                  </a:tcPr>
                </a:tc>
                <a:tc>
                  <a:txBody>
                    <a:bodyPr/>
                    <a:lstStyle/>
                    <a:p>
                      <a:pPr indent="0" marL="0">
                        <a:buNone/>
                      </a:pPr>
                      <a:r>
                        <a:rPr lang="en-US" sz="1500" dirty="0">
                          <a:solidFill>
                            <a:srgbClr val="FFFFFF"/>
                          </a:solidFill>
                          <a:latin typeface="Calibri" pitchFamily="34" charset="0"/>
                          <a:ea typeface="Calibri" pitchFamily="34" charset="-122"/>
                          <a:cs typeface="Calibri" pitchFamily="34" charset="-120"/>
                        </a:rPr>
                        <a:t>0.97</a:t>
                      </a:r>
                      <a:endParaRPr lang="en-US" sz="15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6193F"/>
                    </a:solidFill>
                  </a:tcPr>
                </a:tc>
                <a:tc>
                  <a:txBody>
                    <a:bodyPr/>
                    <a:lstStyle/>
                    <a:p>
                      <a:pPr indent="0" marL="0">
                        <a:buNone/>
                      </a:pPr>
                      <a:r>
                        <a:rPr lang="en-US" sz="1500" dirty="0">
                          <a:solidFill>
                            <a:srgbClr val="FFFFFF"/>
                          </a:solidFill>
                          <a:latin typeface="Calibri" pitchFamily="34" charset="0"/>
                          <a:ea typeface="Calibri" pitchFamily="34" charset="-122"/>
                          <a:cs typeface="Calibri" pitchFamily="34" charset="-120"/>
                        </a:rPr>
                        <a:t>1.75 / 1.77 / 1.59</a:t>
                      </a:r>
                      <a:endParaRPr lang="en-US" sz="15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6193F"/>
                    </a:solidFill>
                  </a:tcPr>
                </a:tc>
              </a:tr>
              <a:tr h="384048">
                <a:tc>
                  <a:txBody>
                    <a:bodyPr/>
                    <a:lstStyle/>
                    <a:p>
                      <a:pPr indent="0" marL="0">
                        <a:buNone/>
                      </a:pPr>
                      <a:r>
                        <a:rPr lang="en-US" sz="1500" dirty="0">
                          <a:solidFill>
                            <a:srgbClr val="FFFFFF"/>
                          </a:solidFill>
                          <a:latin typeface="Calibri" pitchFamily="34" charset="0"/>
                          <a:ea typeface="Calibri" pitchFamily="34" charset="-122"/>
                          <a:cs typeface="Calibri" pitchFamily="34" charset="-120"/>
                        </a:rPr>
                        <a:t>CCDTL1 / 2</a:t>
                      </a:r>
                      <a:endParaRPr lang="en-US" sz="15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01233"/>
                    </a:solidFill>
                  </a:tcPr>
                </a:tc>
                <a:tc>
                  <a:txBody>
                    <a:bodyPr/>
                    <a:lstStyle/>
                    <a:p>
                      <a:pPr indent="0" marL="0">
                        <a:buNone/>
                      </a:pPr>
                      <a:r>
                        <a:rPr lang="en-US" sz="1500" dirty="0">
                          <a:solidFill>
                            <a:srgbClr val="FFFFFF"/>
                          </a:solidFill>
                          <a:latin typeface="Calibri" pitchFamily="34" charset="0"/>
                          <a:ea typeface="Calibri" pitchFamily="34" charset="-122"/>
                          <a:cs typeface="Calibri" pitchFamily="34" charset="-120"/>
                        </a:rPr>
                        <a:t>80 / 50</a:t>
                      </a:r>
                      <a:endParaRPr lang="en-US" sz="15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01233"/>
                    </a:solidFill>
                  </a:tcPr>
                </a:tc>
                <a:tc>
                  <a:txBody>
                    <a:bodyPr/>
                    <a:lstStyle/>
                    <a:p>
                      <a:pPr indent="0" marL="0">
                        <a:buNone/>
                      </a:pPr>
                      <a:r>
                        <a:rPr lang="en-US" sz="1500" dirty="0">
                          <a:solidFill>
                            <a:srgbClr val="FFFFFF"/>
                          </a:solidFill>
                          <a:latin typeface="Calibri" pitchFamily="34" charset="0"/>
                          <a:ea typeface="Calibri" pitchFamily="34" charset="-122"/>
                          <a:cs typeface="Calibri" pitchFamily="34" charset="-120"/>
                        </a:rPr>
                        <a:t>0.97</a:t>
                      </a:r>
                      <a:endParaRPr lang="en-US" sz="15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01233"/>
                    </a:solidFill>
                  </a:tcPr>
                </a:tc>
                <a:tc>
                  <a:txBody>
                    <a:bodyPr/>
                    <a:lstStyle/>
                    <a:p>
                      <a:pPr indent="0" marL="0">
                        <a:buNone/>
                      </a:pPr>
                      <a:r>
                        <a:rPr lang="en-US" sz="1500" dirty="0">
                          <a:solidFill>
                            <a:srgbClr val="FFFFFF"/>
                          </a:solidFill>
                          <a:latin typeface="Calibri" pitchFamily="34" charset="0"/>
                          <a:ea typeface="Calibri" pitchFamily="34" charset="-122"/>
                          <a:cs typeface="Calibri" pitchFamily="34" charset="-120"/>
                        </a:rPr>
                        <a:t>1.86 / 1.91</a:t>
                      </a:r>
                      <a:endParaRPr lang="en-US" sz="15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01233"/>
                    </a:solidFill>
                  </a:tcPr>
                </a:tc>
              </a:tr>
              <a:tr h="384048">
                <a:tc>
                  <a:txBody>
                    <a:bodyPr/>
                    <a:lstStyle/>
                    <a:p>
                      <a:pPr indent="0" marL="0">
                        <a:buNone/>
                      </a:pPr>
                      <a:r>
                        <a:rPr lang="en-US" sz="1500" dirty="0">
                          <a:solidFill>
                            <a:srgbClr val="FFFFFF"/>
                          </a:solidFill>
                          <a:latin typeface="Calibri" pitchFamily="34" charset="0"/>
                          <a:ea typeface="Calibri" pitchFamily="34" charset="-122"/>
                          <a:cs typeface="Calibri" pitchFamily="34" charset="-120"/>
                        </a:rPr>
                        <a:t>CCDTL3 / 4</a:t>
                      </a:r>
                      <a:endParaRPr lang="en-US" sz="15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6193F"/>
                    </a:solidFill>
                  </a:tcPr>
                </a:tc>
                <a:tc>
                  <a:txBody>
                    <a:bodyPr/>
                    <a:lstStyle/>
                    <a:p>
                      <a:pPr indent="0" marL="0">
                        <a:buNone/>
                      </a:pPr>
                      <a:r>
                        <a:rPr lang="en-US" sz="1500" dirty="0">
                          <a:solidFill>
                            <a:srgbClr val="FFFFFF"/>
                          </a:solidFill>
                          <a:latin typeface="Calibri" pitchFamily="34" charset="0"/>
                          <a:ea typeface="Calibri" pitchFamily="34" charset="-122"/>
                          <a:cs typeface="Calibri" pitchFamily="34" charset="-120"/>
                        </a:rPr>
                        <a:t>79 / 20</a:t>
                      </a:r>
                      <a:endParaRPr lang="en-US" sz="15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6193F"/>
                    </a:solidFill>
                  </a:tcPr>
                </a:tc>
                <a:tc>
                  <a:txBody>
                    <a:bodyPr/>
                    <a:lstStyle/>
                    <a:p>
                      <a:pPr indent="0" marL="0">
                        <a:buNone/>
                      </a:pPr>
                      <a:r>
                        <a:rPr lang="en-US" sz="1500" dirty="0">
                          <a:solidFill>
                            <a:srgbClr val="FFFFFF"/>
                          </a:solidFill>
                          <a:latin typeface="Calibri" pitchFamily="34" charset="0"/>
                          <a:ea typeface="Calibri" pitchFamily="34" charset="-122"/>
                          <a:cs typeface="Calibri" pitchFamily="34" charset="-120"/>
                        </a:rPr>
                        <a:t>0.97</a:t>
                      </a:r>
                      <a:endParaRPr lang="en-US" sz="15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6193F"/>
                    </a:solidFill>
                  </a:tcPr>
                </a:tc>
                <a:tc>
                  <a:txBody>
                    <a:bodyPr/>
                    <a:lstStyle/>
                    <a:p>
                      <a:pPr indent="0" marL="0">
                        <a:buNone/>
                      </a:pPr>
                      <a:r>
                        <a:rPr lang="en-US" sz="1500" dirty="0">
                          <a:solidFill>
                            <a:srgbClr val="FFFFFF"/>
                          </a:solidFill>
                          <a:latin typeface="Calibri" pitchFamily="34" charset="0"/>
                          <a:ea typeface="Calibri" pitchFamily="34" charset="-122"/>
                          <a:cs typeface="Calibri" pitchFamily="34" charset="-120"/>
                        </a:rPr>
                        <a:t>1.95 / 1.86</a:t>
                      </a:r>
                      <a:endParaRPr lang="en-US" sz="15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6193F"/>
                    </a:solidFill>
                  </a:tcPr>
                </a:tc>
              </a:tr>
              <a:tr h="384048">
                <a:tc>
                  <a:txBody>
                    <a:bodyPr/>
                    <a:lstStyle/>
                    <a:p>
                      <a:pPr indent="0" marL="0">
                        <a:buNone/>
                      </a:pPr>
                      <a:r>
                        <a:rPr lang="en-US" sz="1500" dirty="0">
                          <a:solidFill>
                            <a:srgbClr val="FFFFFF"/>
                          </a:solidFill>
                          <a:latin typeface="Calibri" pitchFamily="34" charset="0"/>
                          <a:ea typeface="Calibri" pitchFamily="34" charset="-122"/>
                          <a:cs typeface="Calibri" pitchFamily="34" charset="-120"/>
                        </a:rPr>
                        <a:t>CCDTL0506 / 7</a:t>
                      </a:r>
                      <a:endParaRPr lang="en-US" sz="15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01233"/>
                    </a:solidFill>
                  </a:tcPr>
                </a:tc>
                <a:tc>
                  <a:txBody>
                    <a:bodyPr/>
                    <a:lstStyle/>
                    <a:p>
                      <a:pPr indent="0" marL="0">
                        <a:buNone/>
                      </a:pPr>
                      <a:r>
                        <a:rPr lang="en-US" sz="1500" dirty="0">
                          <a:solidFill>
                            <a:srgbClr val="FFFFFF"/>
                          </a:solidFill>
                          <a:latin typeface="Calibri" pitchFamily="34" charset="0"/>
                          <a:ea typeface="Calibri" pitchFamily="34" charset="-122"/>
                          <a:cs typeface="Calibri" pitchFamily="34" charset="-120"/>
                        </a:rPr>
                        <a:t>80 / 80</a:t>
                      </a:r>
                      <a:endParaRPr lang="en-US" sz="15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01233"/>
                    </a:solidFill>
                  </a:tcPr>
                </a:tc>
                <a:tc>
                  <a:txBody>
                    <a:bodyPr/>
                    <a:lstStyle/>
                    <a:p>
                      <a:pPr indent="0" marL="0">
                        <a:buNone/>
                      </a:pPr>
                      <a:r>
                        <a:rPr lang="en-US" sz="1500" dirty="0">
                          <a:solidFill>
                            <a:srgbClr val="FFFFFF"/>
                          </a:solidFill>
                          <a:latin typeface="Calibri" pitchFamily="34" charset="0"/>
                          <a:ea typeface="Calibri" pitchFamily="34" charset="-122"/>
                          <a:cs typeface="Calibri" pitchFamily="34" charset="-120"/>
                        </a:rPr>
                        <a:t>0.97</a:t>
                      </a:r>
                      <a:endParaRPr lang="en-US" sz="15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01233"/>
                    </a:solidFill>
                  </a:tcPr>
                </a:tc>
                <a:tc>
                  <a:txBody>
                    <a:bodyPr/>
                    <a:lstStyle/>
                    <a:p>
                      <a:pPr indent="0" marL="0">
                        <a:buNone/>
                      </a:pPr>
                      <a:r>
                        <a:rPr lang="en-US" sz="1500" dirty="0">
                          <a:solidFill>
                            <a:srgbClr val="FFFFFF"/>
                          </a:solidFill>
                          <a:latin typeface="Calibri" pitchFamily="34" charset="0"/>
                          <a:ea typeface="Calibri" pitchFamily="34" charset="-122"/>
                          <a:cs typeface="Calibri" pitchFamily="34" charset="-120"/>
                        </a:rPr>
                        <a:t>1.45 / 1.59</a:t>
                      </a:r>
                      <a:endParaRPr lang="en-US" sz="15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01233"/>
                    </a:solidFill>
                  </a:tcPr>
                </a:tc>
              </a:tr>
              <a:tr h="384048">
                <a:tc>
                  <a:txBody>
                    <a:bodyPr/>
                    <a:lstStyle/>
                    <a:p>
                      <a:pPr indent="0" marL="0">
                        <a:buNone/>
                      </a:pPr>
                      <a:r>
                        <a:rPr lang="en-US" sz="1500" dirty="0">
                          <a:solidFill>
                            <a:srgbClr val="FFFFFF"/>
                          </a:solidFill>
                          <a:latin typeface="Calibri" pitchFamily="34" charset="0"/>
                          <a:ea typeface="Calibri" pitchFamily="34" charset="-122"/>
                          <a:cs typeface="Calibri" pitchFamily="34" charset="-120"/>
                        </a:rPr>
                        <a:t>PIMS0102 / 0304</a:t>
                      </a:r>
                      <a:endParaRPr lang="en-US" sz="15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6193F"/>
                    </a:solidFill>
                  </a:tcPr>
                </a:tc>
                <a:tc>
                  <a:txBody>
                    <a:bodyPr/>
                    <a:lstStyle/>
                    <a:p>
                      <a:pPr indent="0" marL="0">
                        <a:buNone/>
                      </a:pPr>
                      <a:r>
                        <a:rPr lang="en-US" sz="1500" dirty="0">
                          <a:solidFill>
                            <a:srgbClr val="FFFFFF"/>
                          </a:solidFill>
                          <a:latin typeface="Calibri" pitchFamily="34" charset="0"/>
                          <a:ea typeface="Calibri" pitchFamily="34" charset="-122"/>
                          <a:cs typeface="Calibri" pitchFamily="34" charset="-120"/>
                        </a:rPr>
                        <a:t>50 / 70</a:t>
                      </a:r>
                      <a:endParaRPr lang="en-US" sz="15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6193F"/>
                    </a:solidFill>
                  </a:tcPr>
                </a:tc>
                <a:tc>
                  <a:txBody>
                    <a:bodyPr/>
                    <a:lstStyle/>
                    <a:p>
                      <a:pPr indent="0" marL="0">
                        <a:buNone/>
                      </a:pPr>
                      <a:r>
                        <a:rPr lang="en-US" sz="1500" dirty="0">
                          <a:solidFill>
                            <a:srgbClr val="FFFFFF"/>
                          </a:solidFill>
                          <a:latin typeface="Calibri" pitchFamily="34" charset="0"/>
                          <a:ea typeface="Calibri" pitchFamily="34" charset="-122"/>
                          <a:cs typeface="Calibri" pitchFamily="34" charset="-120"/>
                        </a:rPr>
                        <a:t>0.97</a:t>
                      </a:r>
                      <a:endParaRPr lang="en-US" sz="15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6193F"/>
                    </a:solidFill>
                  </a:tcPr>
                </a:tc>
                <a:tc>
                  <a:txBody>
                    <a:bodyPr/>
                    <a:lstStyle/>
                    <a:p>
                      <a:pPr indent="0" marL="0">
                        <a:buNone/>
                      </a:pPr>
                      <a:r>
                        <a:rPr lang="en-US" sz="1500" dirty="0">
                          <a:solidFill>
                            <a:srgbClr val="FFFFFF"/>
                          </a:solidFill>
                          <a:latin typeface="Calibri" pitchFamily="34" charset="0"/>
                          <a:ea typeface="Calibri" pitchFamily="34" charset="-122"/>
                          <a:cs typeface="Calibri" pitchFamily="34" charset="-120"/>
                        </a:rPr>
                        <a:t>1.65 / 1.54</a:t>
                      </a:r>
                      <a:endParaRPr lang="en-US" sz="15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6193F"/>
                    </a:solidFill>
                  </a:tcPr>
                </a:tc>
              </a:tr>
              <a:tr h="384048">
                <a:tc>
                  <a:txBody>
                    <a:bodyPr/>
                    <a:lstStyle/>
                    <a:p>
                      <a:pPr indent="0" marL="0">
                        <a:buNone/>
                      </a:pPr>
                      <a:r>
                        <a:rPr lang="en-US" sz="1500" dirty="0">
                          <a:solidFill>
                            <a:srgbClr val="FFFFFF"/>
                          </a:solidFill>
                          <a:latin typeface="Calibri" pitchFamily="34" charset="0"/>
                          <a:ea typeface="Calibri" pitchFamily="34" charset="-122"/>
                          <a:cs typeface="Calibri" pitchFamily="34" charset="-120"/>
                        </a:rPr>
                        <a:t>PIMS0506 / 0708</a:t>
                      </a:r>
                      <a:endParaRPr lang="en-US" sz="15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01233"/>
                    </a:solidFill>
                  </a:tcPr>
                </a:tc>
                <a:tc>
                  <a:txBody>
                    <a:bodyPr/>
                    <a:lstStyle/>
                    <a:p>
                      <a:pPr indent="0" marL="0">
                        <a:buNone/>
                      </a:pPr>
                      <a:r>
                        <a:rPr lang="en-US" sz="1500" dirty="0">
                          <a:solidFill>
                            <a:srgbClr val="FFFFFF"/>
                          </a:solidFill>
                          <a:latin typeface="Calibri" pitchFamily="34" charset="0"/>
                          <a:ea typeface="Calibri" pitchFamily="34" charset="-122"/>
                          <a:cs typeface="Calibri" pitchFamily="34" charset="-120"/>
                        </a:rPr>
                        <a:t>40 / 70</a:t>
                      </a:r>
                      <a:endParaRPr lang="en-US" sz="15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01233"/>
                    </a:solidFill>
                  </a:tcPr>
                </a:tc>
                <a:tc>
                  <a:txBody>
                    <a:bodyPr/>
                    <a:lstStyle/>
                    <a:p>
                      <a:pPr indent="0" marL="0">
                        <a:buNone/>
                      </a:pPr>
                      <a:r>
                        <a:rPr lang="en-US" sz="1500" dirty="0">
                          <a:solidFill>
                            <a:srgbClr val="FFFFFF"/>
                          </a:solidFill>
                          <a:latin typeface="Calibri" pitchFamily="34" charset="0"/>
                          <a:ea typeface="Calibri" pitchFamily="34" charset="-122"/>
                          <a:cs typeface="Calibri" pitchFamily="34" charset="-120"/>
                        </a:rPr>
                        <a:t>0.97</a:t>
                      </a:r>
                      <a:endParaRPr lang="en-US" sz="15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01233"/>
                    </a:solidFill>
                  </a:tcPr>
                </a:tc>
                <a:tc>
                  <a:txBody>
                    <a:bodyPr/>
                    <a:lstStyle/>
                    <a:p>
                      <a:pPr indent="0" marL="0">
                        <a:buNone/>
                      </a:pPr>
                      <a:r>
                        <a:rPr lang="en-US" sz="1500" dirty="0">
                          <a:solidFill>
                            <a:srgbClr val="FFFFFF"/>
                          </a:solidFill>
                          <a:latin typeface="Calibri" pitchFamily="34" charset="0"/>
                          <a:ea typeface="Calibri" pitchFamily="34" charset="-122"/>
                          <a:cs typeface="Calibri" pitchFamily="34" charset="-120"/>
                        </a:rPr>
                        <a:t>1.64 / 1.55</a:t>
                      </a:r>
                      <a:endParaRPr lang="en-US" sz="15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01233"/>
                    </a:solidFill>
                  </a:tcPr>
                </a:tc>
              </a:tr>
              <a:tr h="384048">
                <a:tc>
                  <a:txBody>
                    <a:bodyPr/>
                    <a:lstStyle/>
                    <a:p>
                      <a:pPr indent="0" marL="0">
                        <a:buNone/>
                      </a:pPr>
                      <a:r>
                        <a:rPr lang="en-US" sz="1500" dirty="0">
                          <a:solidFill>
                            <a:srgbClr val="FFFFFF"/>
                          </a:solidFill>
                          <a:latin typeface="Calibri" pitchFamily="34" charset="0"/>
                          <a:ea typeface="Calibri" pitchFamily="34" charset="-122"/>
                          <a:cs typeface="Calibri" pitchFamily="34" charset="-120"/>
                        </a:rPr>
                        <a:t>PIMS0910 / 1112</a:t>
                      </a:r>
                      <a:endParaRPr lang="en-US" sz="15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6193F"/>
                    </a:solidFill>
                  </a:tcPr>
                </a:tc>
                <a:tc>
                  <a:txBody>
                    <a:bodyPr/>
                    <a:lstStyle/>
                    <a:p>
                      <a:pPr indent="0" marL="0">
                        <a:buNone/>
                      </a:pPr>
                      <a:r>
                        <a:rPr lang="en-US" sz="1500" dirty="0">
                          <a:solidFill>
                            <a:srgbClr val="FFFFFF"/>
                          </a:solidFill>
                          <a:latin typeface="Calibri" pitchFamily="34" charset="0"/>
                          <a:ea typeface="Calibri" pitchFamily="34" charset="-122"/>
                          <a:cs typeface="Calibri" pitchFamily="34" charset="-120"/>
                        </a:rPr>
                        <a:t>35 / 68</a:t>
                      </a:r>
                      <a:endParaRPr lang="en-US" sz="15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6193F"/>
                    </a:solidFill>
                  </a:tcPr>
                </a:tc>
                <a:tc>
                  <a:txBody>
                    <a:bodyPr/>
                    <a:lstStyle/>
                    <a:p>
                      <a:pPr indent="0" marL="0">
                        <a:buNone/>
                      </a:pPr>
                      <a:r>
                        <a:rPr lang="en-US" sz="1500" dirty="0">
                          <a:solidFill>
                            <a:srgbClr val="FFFFFF"/>
                          </a:solidFill>
                          <a:latin typeface="Calibri" pitchFamily="34" charset="0"/>
                          <a:ea typeface="Calibri" pitchFamily="34" charset="-122"/>
                          <a:cs typeface="Calibri" pitchFamily="34" charset="-120"/>
                        </a:rPr>
                        <a:t>0.97</a:t>
                      </a:r>
                      <a:endParaRPr lang="en-US" sz="15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6193F"/>
                    </a:solidFill>
                  </a:tcPr>
                </a:tc>
                <a:tc>
                  <a:txBody>
                    <a:bodyPr/>
                    <a:lstStyle/>
                    <a:p>
                      <a:pPr indent="0" marL="0">
                        <a:buNone/>
                      </a:pPr>
                      <a:r>
                        <a:rPr lang="en-US" sz="1500" dirty="0">
                          <a:solidFill>
                            <a:srgbClr val="FFFFFF"/>
                          </a:solidFill>
                          <a:latin typeface="Calibri" pitchFamily="34" charset="0"/>
                          <a:ea typeface="Calibri" pitchFamily="34" charset="-122"/>
                          <a:cs typeface="Calibri" pitchFamily="34" charset="-120"/>
                        </a:rPr>
                        <a:t>1.59 / 1.59</a:t>
                      </a:r>
                      <a:endParaRPr lang="en-US" sz="15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6193F"/>
                    </a:solidFill>
                  </a:tcPr>
                </a:tc>
              </a:tr>
              <a:tr h="384048">
                <a:tc>
                  <a:txBody>
                    <a:bodyPr/>
                    <a:lstStyle/>
                    <a:p>
                      <a:pPr indent="0" marL="0">
                        <a:buNone/>
                      </a:pPr>
                      <a:r>
                        <a:rPr lang="en-US" sz="1500" dirty="0">
                          <a:solidFill>
                            <a:srgbClr val="FFFFFF"/>
                          </a:solidFill>
                          <a:latin typeface="Calibri" pitchFamily="34" charset="0"/>
                          <a:ea typeface="Calibri" pitchFamily="34" charset="-122"/>
                          <a:cs typeface="Calibri" pitchFamily="34" charset="-120"/>
                        </a:rPr>
                        <a:t>Debuncher</a:t>
                      </a:r>
                      <a:endParaRPr lang="en-US" sz="15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01233"/>
                    </a:solidFill>
                  </a:tcPr>
                </a:tc>
                <a:tc>
                  <a:txBody>
                    <a:bodyPr/>
                    <a:lstStyle/>
                    <a:p>
                      <a:pPr indent="0" marL="0">
                        <a:buNone/>
                      </a:pPr>
                      <a:r>
                        <a:rPr lang="en-US" sz="1500" dirty="0">
                          <a:solidFill>
                            <a:srgbClr val="FFFFFF"/>
                          </a:solidFill>
                          <a:latin typeface="Calibri" pitchFamily="34" charset="0"/>
                          <a:ea typeface="Calibri" pitchFamily="34" charset="-122"/>
                          <a:cs typeface="Calibri" pitchFamily="34" charset="-120"/>
                        </a:rPr>
                        <a:t>45</a:t>
                      </a:r>
                      <a:endParaRPr lang="en-US" sz="15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01233"/>
                    </a:solidFill>
                  </a:tcPr>
                </a:tc>
                <a:tc>
                  <a:txBody>
                    <a:bodyPr/>
                    <a:lstStyle/>
                    <a:p>
                      <a:pPr indent="0" marL="0">
                        <a:buNone/>
                      </a:pPr>
                      <a:r>
                        <a:rPr lang="en-US" sz="1500" dirty="0">
                          <a:solidFill>
                            <a:srgbClr val="FFFFFF"/>
                          </a:solidFill>
                          <a:latin typeface="Calibri" pitchFamily="34" charset="0"/>
                          <a:ea typeface="Calibri" pitchFamily="34" charset="-122"/>
                          <a:cs typeface="Calibri" pitchFamily="34" charset="-120"/>
                        </a:rPr>
                        <a:t>0.97</a:t>
                      </a:r>
                      <a:endParaRPr lang="en-US" sz="15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01233"/>
                    </a:solidFill>
                  </a:tcPr>
                </a:tc>
                <a:tc>
                  <a:txBody>
                    <a:bodyPr/>
                    <a:lstStyle/>
                    <a:p>
                      <a:pPr indent="0" marL="0">
                        <a:buNone/>
                      </a:pPr>
                      <a:r>
                        <a:rPr lang="en-US" sz="1500" dirty="0">
                          <a:solidFill>
                            <a:srgbClr val="FFFFFF"/>
                          </a:solidFill>
                          <a:latin typeface="Calibri" pitchFamily="34" charset="0"/>
                          <a:ea typeface="Calibri" pitchFamily="34" charset="-122"/>
                          <a:cs typeface="Calibri" pitchFamily="34" charset="-120"/>
                        </a:rPr>
                        <a:t>2.00</a:t>
                      </a:r>
                      <a:endParaRPr lang="en-US" sz="1500" dirty="0">
                        <a:latin typeface="Calibri" charset="0"/>
                        <a:ea typeface="Calibri" charset="0"/>
                        <a:cs typeface="Calibri" charset="0"/>
                      </a:endParaRPr>
                    </a:p>
                  </a:txBody>
                  <a:tcPr marL="101600" marR="101600" marT="25400" marB="25400" anchor="ctr">
                    <a:lnL w="6350" cap="flat" cmpd="sng" algn="ctr">
                      <a:solidFill>
                        <a:srgbClr val="0A2459"/>
                      </a:solidFill>
                      <a:prstDash val="solid"/>
                      <a:round/>
                      <a:headEnd type="none" w="med" len="med"/>
                      <a:tailEnd type="none" w="med" len="med"/>
                    </a:lnL>
                    <a:lnR w="6350" cap="flat" cmpd="sng" algn="ctr">
                      <a:solidFill>
                        <a:srgbClr val="0A2459"/>
                      </a:solidFill>
                      <a:prstDash val="solid"/>
                      <a:round/>
                      <a:headEnd type="none" w="med" len="med"/>
                      <a:tailEnd type="none" w="med" len="med"/>
                    </a:lnR>
                    <a:lnT w="6350" cap="flat" cmpd="sng" algn="ctr">
                      <a:solidFill>
                        <a:srgbClr val="0A2459"/>
                      </a:solidFill>
                      <a:prstDash val="solid"/>
                      <a:round/>
                      <a:headEnd type="none" w="med" len="med"/>
                      <a:tailEnd type="none" w="med" len="med"/>
                    </a:lnT>
                    <a:lnB w="6350" cap="flat" cmpd="sng" algn="ctr">
                      <a:solidFill>
                        <a:srgbClr val="0A2459"/>
                      </a:solidFill>
                      <a:prstDash val="solid"/>
                      <a:round/>
                      <a:headEnd type="none" w="med" len="med"/>
                      <a:tailEnd type="none" w="med" len="med"/>
                    </a:lnB>
                    <a:solidFill>
                      <a:srgbClr val="001233"/>
                    </a:solidFill>
                  </a:tcPr>
                </a:tc>
              </a:tr>
            </a:tbl>
          </a:graphicData>
        </a:graphic>
      </p:graphicFrame>
      <p:sp>
        <p:nvSpPr>
          <p:cNvPr id="4" name="settings note"/>
          <p:cNvSpPr txBox="1"/>
          <p:nvPr/>
        </p:nvSpPr>
        <p:spPr>
          <a:xfrm>
            <a:off x="9052560" y="1463040"/>
            <a:ext cx="2587752" cy="1828800"/>
          </a:xfrm>
          <a:prstGeom prst="rect">
            <a:avLst/>
          </a:prstGeom>
          <a:noFill/>
          <a:ln/>
        </p:spPr>
        <p:txBody>
          <a:bodyPr wrap="square" lIns="0" tIns="0" rIns="0" bIns="0" rtlCol="0" anchor="t"/>
          <a:lstStyle/>
          <a:p>
            <a:pPr indent="0" marL="0">
              <a:buNone/>
            </a:pPr>
            <a:r>
              <a:rPr lang="en-US" sz="1500" dirty="0">
                <a:solidFill>
                  <a:schemeClr val="accent3"/>
                </a:solidFill>
                <a:latin typeface="Calibri" pitchFamily="34" charset="0"/>
                <a:ea typeface="Calibri" pitchFamily="34" charset="-122"/>
                <a:cs typeface="Calibri" pitchFamily="34" charset="-120"/>
              </a:rPr>
              <a:t>Bunchers 1–2: tested, never activated. RFQ: no AFF.</a:t>
            </a:r>
            <a:endParaRPr lang="en-US" sz="1500" dirty="0"/>
          </a:p>
        </p:txBody>
      </p:sp>
      <p:sp>
        <p:nvSpPr>
          <p:cNvPr id="25" name="Slide Number Placeholder 0"/>
          <p:cNvSpPr>
            <a:spLocks noGrp="1"/>
          </p:cNvSpPr>
          <p:nvPr>
            <p:ph type="sldNum" sz="quarter" idx="4294967295"/>
          </p:nvPr>
        </p:nvSpPr>
        <p:spPr>
          <a:xfrm>
            <a:off x="548640" y="6263640"/>
            <a:ext cx="457200" cy="320040"/>
          </a:xfrm>
          <a:prstGeom prst="rect">
            <a:avLst/>
          </a:prstGeom>
          <a:extLst>
            <a:ext uri="{C572A759-6A51-4108-AA02-DFA0A04FC94B}">
              <ma14:wrappingTextBoxFlag xmlns:ma14="http://schemas.microsoft.com/office/mac/drawingml/2011/main" val="0"/>
            </a:ext>
          </a:extLst>
        </p:spPr>
        <p:txBody>
          <a:bodyPr lIns="0" tIns="0" rIns="0" bIns="0" anchor="ctr"/>
          <a:lstStyle>
            <a:lvl1pPr>
              <a:defRPr sz="1100">
                <a:solidFill>
                  <a:schemeClr val="accent2"/>
                </a:solidFill>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1"/>
          <p:cNvSpPr/>
          <p:nvPr>
            <p:ph idx="102" type="title" hasCustomPrompt="1"/>
          </p:nvPr>
        </p:nvSpPr>
        <p:spPr>
          <a:xfrm>
            <a:off x="548640" y="365760"/>
            <a:ext cx="10424160" cy="868680"/>
          </a:xfrm>
          <a:prstGeom prst="rect">
            <a:avLst/>
          </a:prstGeom>
          <a:noFill/>
          <a:ln/>
        </p:spPr>
        <p:txBody>
          <a:bodyPr wrap="square" lIns="0" tIns="0" rIns="0" bIns="0" rtlCol="0" anchor="ctr"/>
          <a:lstStyle/>
          <a:p>
            <a:pPr algn="l" indent="0" marL="0">
              <a:buNone/>
            </a:pPr>
            <a:r>
              <a:rPr lang="en-US" sz="3200" b="1" dirty="0">
                <a:solidFill>
                  <a:schemeClr val="tx1"/>
                </a:solidFill>
              </a:rPr>
              <a:t>Backup · A wrong correction can be stable – Buncher 3, 2021</a:t>
            </a:r>
            <a:endParaRPr lang="en-US" sz="3200" dirty="0"/>
          </a:p>
        </p:txBody>
      </p:sp>
      <p:sp>
        <p:nvSpPr>
          <p:cNvPr id="3" name="incident header"/>
          <p:cNvSpPr txBox="1"/>
          <p:nvPr/>
        </p:nvSpPr>
        <p:spPr>
          <a:xfrm>
            <a:off x="548640" y="1371600"/>
            <a:ext cx="7315200" cy="320040"/>
          </a:xfrm>
          <a:prstGeom prst="rect">
            <a:avLst/>
          </a:prstGeom>
          <a:noFill/>
          <a:ln/>
        </p:spPr>
        <p:txBody>
          <a:bodyPr wrap="square" lIns="0" tIns="0" rIns="0" bIns="0" rtlCol="0" anchor="t"/>
          <a:lstStyle/>
          <a:p>
            <a:pPr indent="0" marL="0">
              <a:buNone/>
            </a:pPr>
            <a:r>
              <a:rPr lang="en-US" sz="1600" b="1" dirty="0">
                <a:solidFill>
                  <a:schemeClr val="accent2"/>
                </a:solidFill>
                <a:latin typeface="Calibri" pitchFamily="34" charset="0"/>
                <a:ea typeface="Calibri" pitchFamily="34" charset="-122"/>
                <a:cs typeface="Calibri" pitchFamily="34" charset="-120"/>
              </a:rPr>
              <a:t>Sunday 7 – Monday 8 March 2021</a:t>
            </a:r>
            <a:endParaRPr lang="en-US" sz="1600" dirty="0"/>
          </a:p>
        </p:txBody>
      </p:sp>
      <p:sp>
        <p:nvSpPr>
          <p:cNvPr id="4" name="incident axis"/>
          <p:cNvSpPr/>
          <p:nvPr/>
        </p:nvSpPr>
        <p:spPr>
          <a:xfrm>
            <a:off x="1188720" y="2240280"/>
            <a:ext cx="8311896" cy="0"/>
          </a:xfrm>
          <a:prstGeom prst="line">
            <a:avLst/>
          </a:prstGeom>
          <a:noFill/>
          <a:ln w="19050">
            <a:solidFill>
              <a:srgbClr val="8099D0"/>
            </a:solidFill>
            <a:prstDash val="solid"/>
          </a:ln>
        </p:spPr>
      </p:sp>
      <p:sp>
        <p:nvSpPr>
          <p:cNvPr id="5" name="bad state bar"/>
          <p:cNvSpPr/>
          <p:nvPr/>
        </p:nvSpPr>
        <p:spPr>
          <a:xfrm>
            <a:off x="3959352" y="2194560"/>
            <a:ext cx="5541264" cy="91440"/>
          </a:xfrm>
          <a:prstGeom prst="rect">
            <a:avLst/>
          </a:prstGeom>
          <a:solidFill>
            <a:srgbClr val="F2B53A">
              <a:alpha val="70000"/>
            </a:srgbClr>
          </a:solidFill>
          <a:ln/>
        </p:spPr>
      </p:sp>
      <p:sp>
        <p:nvSpPr>
          <p:cNvPr id="6" name="bad state label"/>
          <p:cNvSpPr txBox="1"/>
          <p:nvPr/>
        </p:nvSpPr>
        <p:spPr>
          <a:xfrm>
            <a:off x="3959352" y="1828800"/>
            <a:ext cx="5541264" cy="274320"/>
          </a:xfrm>
          <a:prstGeom prst="rect">
            <a:avLst/>
          </a:prstGeom>
          <a:noFill/>
          <a:ln/>
        </p:spPr>
        <p:txBody>
          <a:bodyPr wrap="square" lIns="0" tIns="0" rIns="0" bIns="0" rtlCol="0" anchor="t"/>
          <a:lstStyle/>
          <a:p>
            <a:pPr algn="ctr" indent="0" marL="0">
              <a:buNone/>
            </a:pPr>
            <a:r>
              <a:rPr lang="en-US" sz="1400" i="1" dirty="0">
                <a:solidFill>
                  <a:schemeClr val="accent6"/>
                </a:solidFill>
                <a:latin typeface="Calibri" pitchFamily="34" charset="0"/>
                <a:ea typeface="Calibri" pitchFamily="34" charset="-122"/>
                <a:cs typeface="Calibri" pitchFamily="34" charset="-120"/>
              </a:rPr>
              <a:t>no trip – poor transmission for half a day</a:t>
            </a:r>
            <a:endParaRPr lang="en-US" sz="1400" dirty="0"/>
          </a:p>
        </p:txBody>
      </p:sp>
      <p:sp>
        <p:nvSpPr>
          <p:cNvPr id="7" name="event dot 0"/>
          <p:cNvSpPr/>
          <p:nvPr/>
        </p:nvSpPr>
        <p:spPr>
          <a:xfrm>
            <a:off x="1097280" y="2148840"/>
            <a:ext cx="182880" cy="182880"/>
          </a:xfrm>
          <a:prstGeom prst="ellipse">
            <a:avLst/>
          </a:prstGeom>
          <a:solidFill>
            <a:srgbClr val="F2B53A"/>
          </a:solidFill>
          <a:ln/>
        </p:spPr>
      </p:sp>
      <p:sp>
        <p:nvSpPr>
          <p:cNvPr id="8" name="event text 0"/>
          <p:cNvSpPr txBox="1"/>
          <p:nvPr/>
        </p:nvSpPr>
        <p:spPr>
          <a:xfrm>
            <a:off x="777240" y="2441448"/>
            <a:ext cx="2514600" cy="1417320"/>
          </a:xfrm>
          <a:prstGeom prst="rect">
            <a:avLst/>
          </a:prstGeom>
          <a:noFill/>
          <a:ln/>
        </p:spPr>
        <p:txBody>
          <a:bodyPr wrap="square" lIns="0" tIns="0" rIns="0" bIns="0" rtlCol="0" anchor="t"/>
          <a:lstStyle/>
          <a:p>
            <a:pPr indent="0" marL="0">
              <a:buNone/>
            </a:pPr>
            <a:r>
              <a:rPr lang="en-US" sz="1800" b="1" dirty="0">
                <a:solidFill>
                  <a:schemeClr val="tx1"/>
                </a:solidFill>
                <a:latin typeface="Calibri" pitchFamily="34" charset="0"/>
                <a:ea typeface="Calibri" pitchFamily="34" charset="-122"/>
                <a:cs typeface="Calibri" pitchFamily="34" charset="-120"/>
              </a:rPr>
              <a:t>11:50</a:t>
            </a:r>
            <a:endParaRPr lang="en-US" sz="1800" dirty="0"/>
          </a:p>
          <a:p>
            <a:pPr indent="0" marL="0">
              <a:buNone/>
            </a:pPr>
            <a:r>
              <a:rPr lang="en-US" sz="1500" dirty="0">
                <a:solidFill>
                  <a:schemeClr val="accent3"/>
                </a:solidFill>
                <a:latin typeface="Calibri" pitchFamily="34" charset="0"/>
                <a:ea typeface="Calibri" pitchFamily="34" charset="-122"/>
                <a:cs typeface="Calibri" pitchFamily="34" charset="-120"/>
              </a:rPr>
              <a:t>Tuner filter lets a bad sample through → cavity detuned, the AFF compensates</a:t>
            </a:r>
            <a:endParaRPr lang="en-US" sz="1800" dirty="0"/>
          </a:p>
        </p:txBody>
      </p:sp>
      <p:sp>
        <p:nvSpPr>
          <p:cNvPr id="9" name="event dot 1"/>
          <p:cNvSpPr/>
          <p:nvPr/>
        </p:nvSpPr>
        <p:spPr>
          <a:xfrm>
            <a:off x="3867912" y="2148840"/>
            <a:ext cx="182880" cy="182880"/>
          </a:xfrm>
          <a:prstGeom prst="ellipse">
            <a:avLst/>
          </a:prstGeom>
          <a:solidFill>
            <a:srgbClr val="F2B53A"/>
          </a:solidFill>
          <a:ln/>
        </p:spPr>
      </p:sp>
      <p:sp>
        <p:nvSpPr>
          <p:cNvPr id="10" name="event text 1"/>
          <p:cNvSpPr txBox="1"/>
          <p:nvPr/>
        </p:nvSpPr>
        <p:spPr>
          <a:xfrm>
            <a:off x="3547872" y="2441448"/>
            <a:ext cx="2514600" cy="1417320"/>
          </a:xfrm>
          <a:prstGeom prst="rect">
            <a:avLst/>
          </a:prstGeom>
          <a:noFill/>
          <a:ln/>
        </p:spPr>
        <p:txBody>
          <a:bodyPr wrap="square" lIns="0" tIns="0" rIns="0" bIns="0" rtlCol="0" anchor="t"/>
          <a:lstStyle/>
          <a:p>
            <a:pPr indent="0" marL="0">
              <a:buNone/>
            </a:pPr>
            <a:r>
              <a:rPr lang="en-US" sz="1800" b="1" dirty="0">
                <a:solidFill>
                  <a:schemeClr val="tx1"/>
                </a:solidFill>
                <a:latin typeface="Calibri" pitchFamily="34" charset="0"/>
                <a:ea typeface="Calibri" pitchFamily="34" charset="-122"/>
                <a:cs typeface="Calibri" pitchFamily="34" charset="-120"/>
              </a:rPr>
              <a:t>12:15</a:t>
            </a:r>
            <a:endParaRPr lang="en-US" sz="1800" dirty="0"/>
          </a:p>
          <a:p>
            <a:pPr indent="0" marL="0">
              <a:buNone/>
            </a:pPr>
            <a:r>
              <a:rPr lang="en-US" sz="1500" dirty="0">
                <a:solidFill>
                  <a:schemeClr val="accent3"/>
                </a:solidFill>
                <a:latin typeface="Calibri" pitchFamily="34" charset="0"/>
                <a:ea typeface="Calibri" pitchFamily="34" charset="-122"/>
                <a:cs typeface="Calibri" pitchFamily="34" charset="-120"/>
              </a:rPr>
              <a:t>The AFF settles in a wrong but stable state</a:t>
            </a:r>
            <a:endParaRPr lang="en-US" sz="1800" dirty="0"/>
          </a:p>
        </p:txBody>
      </p:sp>
      <p:sp>
        <p:nvSpPr>
          <p:cNvPr id="11" name="event dot 2"/>
          <p:cNvSpPr/>
          <p:nvPr/>
        </p:nvSpPr>
        <p:spPr>
          <a:xfrm>
            <a:off x="6638544" y="2148840"/>
            <a:ext cx="182880" cy="182880"/>
          </a:xfrm>
          <a:prstGeom prst="ellipse">
            <a:avLst/>
          </a:prstGeom>
          <a:solidFill>
            <a:srgbClr val="F2B53A"/>
          </a:solidFill>
          <a:ln/>
        </p:spPr>
      </p:sp>
      <p:sp>
        <p:nvSpPr>
          <p:cNvPr id="12" name="event text 2"/>
          <p:cNvSpPr txBox="1"/>
          <p:nvPr/>
        </p:nvSpPr>
        <p:spPr>
          <a:xfrm>
            <a:off x="6318504" y="2441448"/>
            <a:ext cx="2514600" cy="1417320"/>
          </a:xfrm>
          <a:prstGeom prst="rect">
            <a:avLst/>
          </a:prstGeom>
          <a:noFill/>
          <a:ln/>
        </p:spPr>
        <p:txBody>
          <a:bodyPr wrap="square" lIns="0" tIns="0" rIns="0" bIns="0" rtlCol="0" anchor="t"/>
          <a:lstStyle/>
          <a:p>
            <a:pPr indent="0" marL="0">
              <a:buNone/>
            </a:pPr>
            <a:r>
              <a:rPr lang="en-US" sz="1800" b="1" dirty="0">
                <a:solidFill>
                  <a:schemeClr val="tx1"/>
                </a:solidFill>
                <a:latin typeface="Calibri" pitchFamily="34" charset="0"/>
                <a:ea typeface="Calibri" pitchFamily="34" charset="-122"/>
                <a:cs typeface="Calibri" pitchFamily="34" charset="-120"/>
              </a:rPr>
              <a:t>20:52</a:t>
            </a:r>
            <a:endParaRPr lang="en-US" sz="1800" dirty="0"/>
          </a:p>
          <a:p>
            <a:pPr indent="0" marL="0">
              <a:buNone/>
            </a:pPr>
            <a:r>
              <a:rPr lang="en-US" sz="1500" dirty="0">
                <a:solidFill>
                  <a:schemeClr val="accent3"/>
                </a:solidFill>
                <a:latin typeface="Calibri" pitchFamily="34" charset="0"/>
                <a:ea typeface="Calibri" pitchFamily="34" charset="-122"/>
                <a:cs typeface="Calibri" pitchFamily="34" charset="-120"/>
              </a:rPr>
              <a:t>Supercycle change: users not played &gt; 60 s are cleared – not the one still playing</a:t>
            </a:r>
            <a:endParaRPr lang="en-US" sz="1800" dirty="0"/>
          </a:p>
        </p:txBody>
      </p:sp>
      <p:sp>
        <p:nvSpPr>
          <p:cNvPr id="13" name="event dot 3"/>
          <p:cNvSpPr/>
          <p:nvPr/>
        </p:nvSpPr>
        <p:spPr>
          <a:xfrm>
            <a:off x="9409176" y="2148840"/>
            <a:ext cx="182880" cy="182880"/>
          </a:xfrm>
          <a:prstGeom prst="ellipse">
            <a:avLst/>
          </a:prstGeom>
          <a:solidFill>
            <a:srgbClr val="B3C2E3"/>
          </a:solidFill>
          <a:ln/>
        </p:spPr>
      </p:sp>
      <p:sp>
        <p:nvSpPr>
          <p:cNvPr id="14" name="event text 3"/>
          <p:cNvSpPr txBox="1"/>
          <p:nvPr/>
        </p:nvSpPr>
        <p:spPr>
          <a:xfrm>
            <a:off x="9089136" y="2441448"/>
            <a:ext cx="2514600" cy="1417320"/>
          </a:xfrm>
          <a:prstGeom prst="rect">
            <a:avLst/>
          </a:prstGeom>
          <a:noFill/>
          <a:ln/>
        </p:spPr>
        <p:txBody>
          <a:bodyPr wrap="square" lIns="0" tIns="0" rIns="0" bIns="0" rtlCol="0" anchor="t"/>
          <a:lstStyle/>
          <a:p>
            <a:pPr indent="0" marL="0">
              <a:buNone/>
            </a:pPr>
            <a:r>
              <a:rPr lang="en-US" sz="1800" b="1" dirty="0">
                <a:solidFill>
                  <a:schemeClr val="tx1"/>
                </a:solidFill>
                <a:latin typeface="Calibri" pitchFamily="34" charset="0"/>
                <a:ea typeface="Calibri" pitchFamily="34" charset="-122"/>
                <a:cs typeface="Calibri" pitchFamily="34" charset="-120"/>
              </a:rPr>
              <a:t>05:07</a:t>
            </a:r>
            <a:endParaRPr lang="en-US" sz="1800" dirty="0"/>
          </a:p>
          <a:p>
            <a:pPr indent="0" marL="0">
              <a:buNone/>
            </a:pPr>
            <a:r>
              <a:rPr lang="en-US" sz="1500" dirty="0">
                <a:solidFill>
                  <a:schemeClr val="accent3"/>
                </a:solidFill>
                <a:latin typeface="Calibri" pitchFamily="34" charset="0"/>
                <a:ea typeface="Calibri" pitchFamily="34" charset="-122"/>
                <a:cs typeface="Calibri" pitchFamily="34" charset="-120"/>
              </a:rPr>
              <a:t>All cycles removed → cleared</a:t>
            </a:r>
            <a:endParaRPr lang="en-US" sz="1800" dirty="0"/>
          </a:p>
        </p:txBody>
      </p:sp>
      <p:sp>
        <p:nvSpPr>
          <p:cNvPr id="15" name="now rule 10"/>
          <p:cNvSpPr/>
          <p:nvPr/>
        </p:nvSpPr>
        <p:spPr>
          <a:xfrm>
            <a:off x="548640" y="4160520"/>
            <a:ext cx="54864" cy="1600200"/>
          </a:xfrm>
          <a:prstGeom prst="rect">
            <a:avLst/>
          </a:prstGeom>
          <a:solidFill>
            <a:srgbClr val="F2B53A"/>
          </a:solidFill>
          <a:ln/>
        </p:spPr>
      </p:sp>
      <p:sp>
        <p:nvSpPr>
          <p:cNvPr id="16" name="now 10"/>
          <p:cNvSpPr txBox="1"/>
          <p:nvPr/>
        </p:nvSpPr>
        <p:spPr>
          <a:xfrm>
            <a:off x="822960" y="4160520"/>
            <a:ext cx="10789920" cy="1600200"/>
          </a:xfrm>
          <a:prstGeom prst="rect">
            <a:avLst/>
          </a:prstGeom>
          <a:noFill/>
          <a:ln/>
        </p:spPr>
        <p:txBody>
          <a:bodyPr wrap="square" lIns="0" tIns="0" rIns="0" bIns="0" rtlCol="0" anchor="t"/>
          <a:lstStyle/>
          <a:p>
            <a:pPr indent="0" marL="0">
              <a:spcAft>
                <a:spcPts val="600"/>
              </a:spcAft>
              <a:buNone/>
            </a:pPr>
            <a:r>
              <a:rPr lang="en-US" sz="1700" b="1" dirty="0">
                <a:solidFill>
                  <a:schemeClr val="accent6"/>
                </a:solidFill>
                <a:latin typeface="Calibri" pitchFamily="34" charset="0"/>
                <a:ea typeface="Calibri" pitchFamily="34" charset="-122"/>
                <a:cs typeface="Calibri" pitchFamily="34" charset="-120"/>
              </a:rPr>
              <a:t>Now</a:t>
            </a:r>
            <a:endParaRPr lang="en-US" sz="1700" dirty="0"/>
          </a:p>
          <a:p>
            <a:pPr indent="0" marL="0">
              <a:spcAft>
                <a:spcPts val="600"/>
              </a:spcAft>
              <a:buNone/>
            </a:pPr>
            <a:r>
              <a:rPr lang="en-US" sz="1600" dirty="0">
                <a:solidFill>
                  <a:schemeClr val="tx1"/>
                </a:solidFill>
                <a:latin typeface="Calibri" pitchFamily="34" charset="0"/>
                <a:ea typeface="Calibri" pitchFamily="34" charset="-122"/>
                <a:cs typeface="Calibri" pitchFamily="34" charset="-120"/>
              </a:rPr>
              <a:t>Stricter tuner filtering · error threshold · validity time per user · reset on setting changes · sequencer “ON” resets all users</a:t>
            </a:r>
            <a:endParaRPr lang="en-US" sz="1700" dirty="0"/>
          </a:p>
          <a:p>
            <a:pPr indent="0" marL="0">
              <a:spcAft>
                <a:spcPts val="600"/>
              </a:spcAft>
              <a:buNone/>
            </a:pPr>
            <a:r>
              <a:rPr lang="en-US" sz="1500" dirty="0">
                <a:solidFill>
                  <a:schemeClr val="accent3"/>
                </a:solidFill>
                <a:latin typeface="Calibri" pitchFamily="34" charset="0"/>
                <a:ea typeface="Calibri" pitchFamily="34" charset="-122"/>
                <a:cs typeface="Calibri" pitchFamily="34" charset="-120"/>
              </a:rPr>
              <a:t>A user is only a slot in the supercycle: after re-mapping, the “same” user may be a different beam – so an old history is discarded, not trusted.</a:t>
            </a:r>
            <a:endParaRPr lang="en-US" sz="1700" dirty="0"/>
          </a:p>
        </p:txBody>
      </p:sp>
      <p:sp>
        <p:nvSpPr>
          <p:cNvPr id="25" name="Slide Number Placeholder 0"/>
          <p:cNvSpPr>
            <a:spLocks noGrp="1"/>
          </p:cNvSpPr>
          <p:nvPr>
            <p:ph type="sldNum" sz="quarter" idx="4294967295"/>
          </p:nvPr>
        </p:nvSpPr>
        <p:spPr>
          <a:xfrm>
            <a:off x="548640" y="6263640"/>
            <a:ext cx="457200" cy="320040"/>
          </a:xfrm>
          <a:prstGeom prst="rect">
            <a:avLst/>
          </a:prstGeom>
          <a:extLst>
            <a:ext uri="{C572A759-6A51-4108-AA02-DFA0A04FC94B}">
              <ma14:wrappingTextBoxFlag xmlns:ma14="http://schemas.microsoft.com/office/mac/drawingml/2011/main" val="0"/>
            </a:ext>
          </a:extLst>
        </p:spPr>
        <p:txBody>
          <a:bodyPr lIns="0" tIns="0" rIns="0" bIns="0" anchor="ctr"/>
          <a:lstStyle>
            <a:lvl1pPr>
              <a:defRPr sz="1100">
                <a:solidFill>
                  <a:schemeClr val="accent2"/>
                </a:solidFill>
              </a:defRPr>
            </a:lvl1pPr>
          </a:lstStyle>
          <a:p>
            <a:pPr algn="l"/>
            <a:fld id="{F7021451-1387-4CA6-816F-3879F97B5CBC}" type="slidenum">
              <a:rPr b="0" lang="en-US"/>
              <a:t>23</a:t>
            </a:fld>
            <a:endParaRPr lang="en-US"/>
          </a:p>
        </p:txBody>
      </p:sp>
    </p:spTree>
  </p:cSld>
  <p:clrMapOvr>
    <a:masterClrMapping/>
  </p:clrMapOvr>
</p:sld>
</file>

<file path=ppt/theme/theme1.xml><?xml version="1.0" encoding="utf-8"?>
<a:theme xmlns:a="http://schemas.openxmlformats.org/drawingml/2006/main" name="CERN Dark">
  <a:themeElements>
    <a:clrScheme name="CERN Dark">
      <a:dk1>
        <a:srgbClr val="FFFFFF"/>
      </a:dk1>
      <a:lt1>
        <a:srgbClr val="001233"/>
      </a:lt1>
      <a:dk2>
        <a:srgbClr val="B3C2E3"/>
      </a:dk2>
      <a:lt2>
        <a:srgbClr val="0033A0"/>
      </a:lt2>
      <a:accent1>
        <a:srgbClr val="4D70BC"/>
      </a:accent1>
      <a:accent2>
        <a:srgbClr val="8099D0"/>
      </a:accent2>
      <a:accent3>
        <a:srgbClr val="B3C2E3"/>
      </a:accent3>
      <a:accent4>
        <a:srgbClr val="6699C6"/>
      </a:accent4>
      <a:accent5>
        <a:srgbClr val="969696"/>
      </a:accent5>
      <a:accent6>
        <a:srgbClr val="F2B53A"/>
      </a:accent6>
      <a:hlink>
        <a:srgbClr val="B3C2E3"/>
      </a:hlink>
      <a:folHlink>
        <a:srgbClr val="8099D0"/>
      </a:folHlink>
    </a:clrScheme>
    <a:fontScheme name="CERN Dark">
      <a:majorFont>
        <a:latin typeface="Calibri"/>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23</Slides>
  <Notes>23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Operational Experience with the Adaptive Feed-Forward at CERN Linac4</dc:title>
  <dc:subject>PptxGenJS Presentation</dc:subject>
  <dc:creator>Bartosz Bielawski</dc:creator>
  <cp:lastModifiedBy>Bartosz Bielawski</cp:lastModifiedBy>
  <cp:revision>1</cp:revision>
  <dcterms:created xsi:type="dcterms:W3CDTF">2026-10-11T20:39:09Z</dcterms:created>
  <dcterms:modified xsi:type="dcterms:W3CDTF">2026-10-11T20:39:09Z</dcterms:modified>
</cp:coreProperties>
</file>