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34"/>
  </p:notesMasterIdLst>
  <p:sldIdLst>
    <p:sldId id="256" r:id="rId3"/>
    <p:sldId id="257" r:id="rId4"/>
    <p:sldId id="286" r:id="rId5"/>
    <p:sldId id="883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90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027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/>
          </a:p>
        </p:txBody>
      </p:sp>
      <p:sp>
        <p:nvSpPr>
          <p:cNvPr id="310276" name="灯片编号占位符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5pPr>
            <a:lvl6pPr marL="25146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6pPr>
            <a:lvl7pPr marL="29718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7pPr>
            <a:lvl8pPr marL="34290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8pPr>
            <a:lvl9pPr marL="38862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9pPr>
          </a:lstStyle>
          <a:p>
            <a:endParaRPr/>
          </a:p>
        </p:txBody>
      </p:sp>
      <p:sp>
        <p:nvSpPr>
          <p:cNvPr id="310277" name="页脚占位符 4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5pPr>
            <a:lvl6pPr marL="25146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6pPr>
            <a:lvl7pPr marL="29718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7pPr>
            <a:lvl8pPr marL="34290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8pPr>
            <a:lvl9pPr marL="38862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9pPr>
          </a:lstStyle>
          <a:p>
            <a:endParaRPr/>
          </a:p>
        </p:txBody>
      </p:sp>
      <p:sp>
        <p:nvSpPr>
          <p:cNvPr id="310278" name="页眉占位符 5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>
            <a:lvl1pPr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1pPr>
            <a:lvl2pPr marL="742950" indent="-28575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2pPr>
            <a:lvl3pPr marL="11430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3pPr>
            <a:lvl4pPr marL="16002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4pPr>
            <a:lvl5pPr marL="2057400" indent="-228600"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5pPr>
            <a:lvl6pPr marL="25146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6pPr>
            <a:lvl7pPr marL="29718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7pPr>
            <a:lvl8pPr marL="34290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8pPr>
            <a:lvl9pPr marL="3886200" indent="-228600" eaLnBrk="0" fontAlgn="base" hangingPunct="0">
              <a:lnSpc>
                <a:spcPct val="18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defRPr sz="2000" b="1">
                <a:solidFill>
                  <a:srgbClr val="000000"/>
                </a:solidFill>
                <a:latin typeface="Arial" panose="020B0604020202020204" pitchFamily="34" charset="0"/>
                <a:ea typeface="楷体_GB2312"/>
                <a:cs typeface="楷体_GB2312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16958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438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23"/>
          <p:cNvSpPr/>
          <p:nvPr userDrawn="1"/>
        </p:nvSpPr>
        <p:spPr>
          <a:xfrm>
            <a:off x="561077" y="3349350"/>
            <a:ext cx="11040148" cy="1526599"/>
          </a:xfrm>
          <a:prstGeom prst="rect">
            <a:avLst/>
          </a:prstGeom>
          <a:ln w="6350" cap="rnd">
            <a:solidFill>
              <a:schemeClr val="accent2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4" name="Shape 24"/>
          <p:cNvSpPr/>
          <p:nvPr userDrawn="1"/>
        </p:nvSpPr>
        <p:spPr>
          <a:xfrm>
            <a:off x="566232" y="1485111"/>
            <a:ext cx="320091" cy="147603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5" name="Shape 25"/>
          <p:cNvSpPr/>
          <p:nvPr userDrawn="1"/>
        </p:nvSpPr>
        <p:spPr>
          <a:xfrm>
            <a:off x="575758" y="3321316"/>
            <a:ext cx="307286" cy="1528807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  <p:sp>
        <p:nvSpPr>
          <p:cNvPr id="16" name="Shape 22"/>
          <p:cNvSpPr/>
          <p:nvPr userDrawn="1"/>
        </p:nvSpPr>
        <p:spPr>
          <a:xfrm>
            <a:off x="575758" y="1485111"/>
            <a:ext cx="11040148" cy="1476032"/>
          </a:xfrm>
          <a:prstGeom prst="rect">
            <a:avLst/>
          </a:prstGeom>
          <a:ln w="6350" cap="rnd">
            <a:solidFill>
              <a:schemeClr val="accent1"/>
            </a:solidFill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sz="180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he overview of HIAF - High Intensity heavy-ion Accelerator Facility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365" y="118753"/>
            <a:ext cx="1141288" cy="67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76C40-5224-4F93-AADC-4FD6B0457A60}" type="slidenum">
              <a:rPr lang="zh-CN" altLang="en-GB"/>
              <a:t>‹#›</a:t>
            </a:fld>
            <a:endParaRPr lang="en-GB" altLang="zh-CN"/>
          </a:p>
        </p:txBody>
      </p:sp>
      <p:sp>
        <p:nvSpPr>
          <p:cNvPr id="7" name="标题 1"/>
          <p:cNvSpPr>
            <a:spLocks noGrp="1"/>
          </p:cNvSpPr>
          <p:nvPr>
            <p:ph type="title" hasCustomPrompt="1"/>
          </p:nvPr>
        </p:nvSpPr>
        <p:spPr>
          <a:xfrm>
            <a:off x="2446867" y="-3175"/>
            <a:ext cx="7933266" cy="840105"/>
          </a:xfrm>
          <a:prstGeom prst="rect">
            <a:avLst/>
          </a:prstGeom>
        </p:spPr>
        <p:txBody>
          <a:bodyPr anchor="ctr"/>
          <a:lstStyle>
            <a:lvl1pPr algn="l">
              <a:lnSpc>
                <a:spcPct val="150000"/>
              </a:lnSpc>
              <a:defRPr sz="360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/>
              <a:t>Sample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057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2.jpe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5"/>
          <p:cNvSpPr/>
          <p:nvPr userDrawn="1"/>
        </p:nvSpPr>
        <p:spPr>
          <a:xfrm>
            <a:off x="952" y="833549"/>
            <a:ext cx="12191048" cy="45719"/>
          </a:xfrm>
          <a:prstGeom prst="rect">
            <a:avLst/>
          </a:prstGeom>
          <a:gradFill>
            <a:gsLst>
              <a:gs pos="4000">
                <a:srgbClr val="FFFFFF"/>
              </a:gs>
              <a:gs pos="50000">
                <a:srgbClr val="0047A0"/>
              </a:gs>
            </a:gsLst>
            <a:lin ang="10800000"/>
          </a:gradFill>
          <a:ln w="12700">
            <a:miter lim="400000"/>
          </a:ln>
        </p:spPr>
        <p:txBody>
          <a:bodyPr lIns="45719" rIns="45719" anchor="ctr"/>
          <a:lstStyle/>
          <a:p>
            <a:pPr algn="r" defTabSz="0">
              <a:tabLst>
                <a:tab pos="8419465" algn="l"/>
              </a:tabLst>
              <a:defRPr sz="1600" b="1" i="1">
                <a:ln w="18000">
                  <a:solidFill>
                    <a:srgbClr val="6192ED"/>
                  </a:solidFill>
                </a:ln>
                <a:noFill/>
                <a:effectLst>
                  <a:outerShdw blurRad="25400" dist="23000" dir="702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60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2" b="9702"/>
          <a:stretch>
            <a:fillRect/>
          </a:stretch>
        </p:blipFill>
        <p:spPr>
          <a:xfrm>
            <a:off x="10368365" y="0"/>
            <a:ext cx="1006582" cy="808119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 userDrawn="1"/>
        </p:nvSpPr>
        <p:spPr bwMode="auto">
          <a:xfrm>
            <a:off x="0" y="6553200"/>
            <a:ext cx="12192000" cy="304800"/>
          </a:xfrm>
          <a:prstGeom prst="rect">
            <a:avLst/>
          </a:prstGeom>
          <a:solidFill>
            <a:srgbClr val="2B519A"/>
          </a:solidFill>
          <a:ln>
            <a:noFill/>
          </a:ln>
          <a:effectLst/>
        </p:spPr>
        <p:txBody>
          <a:bodyPr wrap="none" anchor="ctr"/>
          <a:lstStyle/>
          <a:p>
            <a:pPr>
              <a:lnSpc>
                <a:spcPct val="110000"/>
              </a:lnSpc>
              <a:spcAft>
                <a:spcPct val="35000"/>
              </a:spcAft>
              <a:defRPr/>
            </a:pPr>
            <a:endParaRPr lang="zh-CN" altLang="en-US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黑体" panose="02010609060101010101" pitchFamily="49" charset="-122"/>
            </a:endParaRPr>
          </a:p>
        </p:txBody>
      </p:sp>
      <p:pic>
        <p:nvPicPr>
          <p:cNvPr id="15" name="Picture 4" descr="磁铁玩具玩遍了？这个大家伙也许你没见过"/>
          <p:cNvPicPr>
            <a:picLocks noChangeAspect="1" noChangeArrowheads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3475" y="42636"/>
            <a:ext cx="768350" cy="76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The overview of HIAF - High Intensity heavy-ion Accelerator Facility"/>
          <p:cNvPicPr>
            <a:picLocks noChangeAspect="1" noChangeArrowheads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365" y="118753"/>
            <a:ext cx="1141288" cy="671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7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Times New Roman" panose="02020603050405020304" charset="0"/>
          <a:ea typeface="Times New Roman" panose="02020603050405020304" charset="0"/>
          <a:cs typeface="Times New Roman" panose="0202060305040502030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6" Type="http://schemas.openxmlformats.org/officeDocument/2006/relationships/image" Target="../media/image14.png"/><Relationship Id="rId5" Type="http://schemas.openxmlformats.org/officeDocument/2006/relationships/image" Target="../media/image13.emf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svg"/><Relationship Id="rId5" Type="http://schemas.openxmlformats.org/officeDocument/2006/relationships/image" Target="../media/image18.jpeg"/><Relationship Id="rId10" Type="http://schemas.openxmlformats.org/officeDocument/2006/relationships/image" Target="../media/image4.png"/><Relationship Id="rId4" Type="http://schemas.openxmlformats.org/officeDocument/2006/relationships/image" Target="../media/image17.jpe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0.png"/><Relationship Id="rId5" Type="http://schemas.openxmlformats.org/officeDocument/2006/relationships/image" Target="../media/image380.png"/><Relationship Id="rId10" Type="http://schemas.openxmlformats.org/officeDocument/2006/relationships/image" Target="../media/image4.png"/><Relationship Id="rId4" Type="http://schemas.openxmlformats.org/officeDocument/2006/relationships/image" Target="../media/image370.png"/><Relationship Id="rId9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4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6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6.png"/><Relationship Id="rId4" Type="http://schemas.openxmlformats.org/officeDocument/2006/relationships/image" Target="../media/image6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3">
            <a:extLst>
              <a:ext uri="{FF2B5EF4-FFF2-40B4-BE49-F238E27FC236}">
                <a16:creationId xmlns:a16="http://schemas.microsoft.com/office/drawing/2014/main" id="{4AFAA31C-89CB-4DB4-9617-1A8F0F0E00A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4">
            <a:extLst>
              <a:ext uri="{FF2B5EF4-FFF2-40B4-BE49-F238E27FC236}">
                <a16:creationId xmlns:a16="http://schemas.microsoft.com/office/drawing/2014/main" id="{89EC8D70-DE55-4D60-A332-9C67DF86A3DD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xt_5">
            <a:extLst>
              <a:ext uri="{FF2B5EF4-FFF2-40B4-BE49-F238E27FC236}">
                <a16:creationId xmlns:a16="http://schemas.microsoft.com/office/drawing/2014/main" id="{0E4D53D6-AE63-4FAF-A53E-A8B06F3D38A1}"/>
              </a:ext>
            </a:extLst>
          </p:cNvPr>
          <p:cNvSpPr>
            <a:spLocks noGrp="1"/>
          </p:cNvSpPr>
          <p:nvPr/>
        </p:nvSpPr>
        <p:spPr>
          <a:xfrm>
            <a:off x="962025" y="1019175"/>
            <a:ext cx="10429875" cy="3333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LLRF Topical Workshop on Advanced Feedback Control</a:t>
            </a:r>
          </a:p>
        </p:txBody>
      </p:sp>
      <p:sp>
        <p:nvSpPr>
          <p:cNvPr id="6" name="Text_6">
            <a:extLst>
              <a:ext uri="{FF2B5EF4-FFF2-40B4-BE49-F238E27FC236}">
                <a16:creationId xmlns:a16="http://schemas.microsoft.com/office/drawing/2014/main" id="{EFFE7F57-E397-43AF-8C0A-8960994D66C2}"/>
              </a:ext>
            </a:extLst>
          </p:cNvPr>
          <p:cNvSpPr>
            <a:spLocks noGrp="1"/>
          </p:cNvSpPr>
          <p:nvPr/>
        </p:nvSpPr>
        <p:spPr>
          <a:xfrm>
            <a:off x="1038225" y="1647825"/>
            <a:ext cx="10382250" cy="1123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3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Analysis and Suppression of Ponderomotive</a:t>
            </a:r>
          </a:p>
          <a:p>
            <a:pPr algn="ctr">
              <a:defRPr sz="330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 </a:t>
            </a:r>
            <a:r>
              <a:rPr sz="330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Instabilities </a:t>
            </a:r>
            <a:r>
              <a:rPr sz="330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in SRF Cavities</a:t>
            </a:r>
          </a:p>
        </p:txBody>
      </p:sp>
      <p:sp>
        <p:nvSpPr>
          <p:cNvPr id="7" name="Text_7">
            <a:extLst>
              <a:ext uri="{FF2B5EF4-FFF2-40B4-BE49-F238E27FC236}">
                <a16:creationId xmlns:a16="http://schemas.microsoft.com/office/drawing/2014/main" id="{14D7D101-C818-4F5D-9BD8-21048D47CD21}"/>
              </a:ext>
            </a:extLst>
          </p:cNvPr>
          <p:cNvSpPr>
            <a:spLocks noGrp="1"/>
          </p:cNvSpPr>
          <p:nvPr/>
        </p:nvSpPr>
        <p:spPr>
          <a:xfrm>
            <a:off x="7160532" y="3648075"/>
            <a:ext cx="4908096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5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550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Jiayi PENG, Feng QIU</a:t>
            </a:r>
          </a:p>
        </p:txBody>
      </p:sp>
      <p:sp>
        <p:nvSpPr>
          <p:cNvPr id="8" name="Text_8">
            <a:extLst>
              <a:ext uri="{FF2B5EF4-FFF2-40B4-BE49-F238E27FC236}">
                <a16:creationId xmlns:a16="http://schemas.microsoft.com/office/drawing/2014/main" id="{EB9DCBE9-0A2D-42C6-8532-C368BAE7D565}"/>
              </a:ext>
            </a:extLst>
          </p:cNvPr>
          <p:cNvSpPr>
            <a:spLocks noGrp="1"/>
          </p:cNvSpPr>
          <p:nvPr/>
        </p:nvSpPr>
        <p:spPr>
          <a:xfrm>
            <a:off x="3991201" y="4271962"/>
            <a:ext cx="7767411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Institute of Modern Physics, Chinese Academy of Sciences</a:t>
            </a:r>
          </a:p>
        </p:txBody>
      </p:sp>
      <p:sp>
        <p:nvSpPr>
          <p:cNvPr id="9" name="Text_9">
            <a:extLst>
              <a:ext uri="{FF2B5EF4-FFF2-40B4-BE49-F238E27FC236}">
                <a16:creationId xmlns:a16="http://schemas.microsoft.com/office/drawing/2014/main" id="{60805F4F-CA80-45D4-A61D-C8D395E1CF9E}"/>
              </a:ext>
            </a:extLst>
          </p:cNvPr>
          <p:cNvSpPr>
            <a:spLocks noGrp="1"/>
          </p:cNvSpPr>
          <p:nvPr/>
        </p:nvSpPr>
        <p:spPr>
          <a:xfrm>
            <a:off x="1428750" y="5838825"/>
            <a:ext cx="933450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950" b="0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0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13 October 2026 · Nova Gorica, Slovenia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235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矩形 3"/>
          <p:cNvSpPr/>
          <p:nvPr/>
        </p:nvSpPr>
        <p:spPr>
          <a:xfrm>
            <a:off x="1" y="880533"/>
            <a:ext cx="3208470" cy="56896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3" name="任意多边形 4"/>
          <p:cNvSpPr/>
          <p:nvPr/>
        </p:nvSpPr>
        <p:spPr bwMode="auto">
          <a:xfrm>
            <a:off x="4835767" y="248681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4" name="任意多边形 5"/>
          <p:cNvSpPr/>
          <p:nvPr/>
        </p:nvSpPr>
        <p:spPr bwMode="auto">
          <a:xfrm>
            <a:off x="4834507" y="5289312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5" name="任意多边形 7"/>
          <p:cNvSpPr/>
          <p:nvPr/>
        </p:nvSpPr>
        <p:spPr bwMode="auto">
          <a:xfrm>
            <a:off x="4841835" y="1289354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6" name="Rectangle 11"/>
          <p:cNvSpPr>
            <a:spLocks noChangeArrowheads="1"/>
          </p:cNvSpPr>
          <p:nvPr/>
        </p:nvSpPr>
        <p:spPr bwMode="gray">
          <a:xfrm>
            <a:off x="5060812" y="268849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Electromechanical Modeling</a:t>
            </a:r>
          </a:p>
        </p:txBody>
      </p:sp>
      <p:sp>
        <p:nvSpPr>
          <p:cNvPr id="5007" name="Rectangle 11"/>
          <p:cNvSpPr>
            <a:spLocks noChangeArrowheads="1"/>
          </p:cNvSpPr>
          <p:nvPr/>
        </p:nvSpPr>
        <p:spPr bwMode="gray">
          <a:xfrm>
            <a:off x="5076505" y="5475183"/>
            <a:ext cx="5674529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800" b="1" dirty="0">
                <a:solidFill>
                  <a:srgbClr val="44546A"/>
                </a:solidFill>
                <a:latin typeface="Arial" panose="020B0604020202020204"/>
                <a:ea typeface="微软雅黑" panose="020B0503020204020204" pitchFamily="34" charset="-122"/>
              </a:rPr>
              <a:t>Summary</a:t>
            </a:r>
            <a:endParaRPr lang="zh-CN" altLang="en-US" sz="2800" b="1" dirty="0">
              <a:solidFill>
                <a:srgbClr val="44546A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008" name="Rectangle 11"/>
          <p:cNvSpPr>
            <a:spLocks noChangeArrowheads="1"/>
          </p:cNvSpPr>
          <p:nvPr/>
        </p:nvSpPr>
        <p:spPr bwMode="gray">
          <a:xfrm>
            <a:off x="5076505" y="1472982"/>
            <a:ext cx="420022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marR="0" lvl="0" indent="-45720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3000" b="1">
                <a:solidFill>
                  <a:srgbClr val="44546A"/>
                </a:solidFill>
                <a:latin typeface="Arial" panose="020B0604020202020204"/>
                <a:ea typeface="微软雅黑" panose="020B0503020204020204" pitchFamily="34" charset="-122"/>
              </a:rPr>
              <a:t>Introduction</a:t>
            </a:r>
            <a:endParaRPr lang="zh-CN" altLang="en-US" sz="3000" b="1">
              <a:solidFill>
                <a:srgbClr val="44546A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grpSp>
        <p:nvGrpSpPr>
          <p:cNvPr id="5009" name="组合 14"/>
          <p:cNvGrpSpPr/>
          <p:nvPr/>
        </p:nvGrpSpPr>
        <p:grpSpPr>
          <a:xfrm>
            <a:off x="11164811" y="1363199"/>
            <a:ext cx="755664" cy="756000"/>
            <a:chOff x="8424290" y="1837792"/>
            <a:chExt cx="755664" cy="756000"/>
          </a:xfrm>
        </p:grpSpPr>
        <p:sp>
          <p:nvSpPr>
            <p:cNvPr id="5010" name="Freeform 5"/>
            <p:cNvSpPr/>
            <p:nvPr/>
          </p:nvSpPr>
          <p:spPr bwMode="auto">
            <a:xfrm rot="10800000">
              <a:off x="8424290" y="1837792"/>
              <a:ext cx="755664" cy="75600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1" name="KSO_Shape"/>
            <p:cNvSpPr/>
            <p:nvPr/>
          </p:nvSpPr>
          <p:spPr bwMode="auto">
            <a:xfrm>
              <a:off x="8626330" y="2066077"/>
              <a:ext cx="351584" cy="29943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12" name="组合 17"/>
          <p:cNvGrpSpPr/>
          <p:nvPr/>
        </p:nvGrpSpPr>
        <p:grpSpPr>
          <a:xfrm>
            <a:off x="3376555" y="1158764"/>
            <a:ext cx="1065954" cy="1038345"/>
            <a:chOff x="1991991" y="1508806"/>
            <a:chExt cx="1501200" cy="1500230"/>
          </a:xfrm>
        </p:grpSpPr>
        <p:sp>
          <p:nvSpPr>
            <p:cNvPr id="5013" name="Freeform 5"/>
            <p:cNvSpPr/>
            <p:nvPr/>
          </p:nvSpPr>
          <p:spPr bwMode="auto">
            <a:xfrm rot="10800000">
              <a:off x="1991991" y="1508806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4" name="Freeform 5"/>
            <p:cNvSpPr/>
            <p:nvPr/>
          </p:nvSpPr>
          <p:spPr bwMode="auto">
            <a:xfrm rot="10800000">
              <a:off x="2159390" y="1675387"/>
              <a:ext cx="1166400" cy="1167066"/>
            </a:xfrm>
            <a:prstGeom prst="ellipse">
              <a:avLst/>
            </a:prstGeom>
            <a:gradFill flip="none" rotWithShape="1">
              <a:gsLst>
                <a:gs pos="38600">
                  <a:srgbClr val="3C67B3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5" name="TextBox 12"/>
            <p:cNvSpPr txBox="1"/>
            <p:nvPr/>
          </p:nvSpPr>
          <p:spPr>
            <a:xfrm>
              <a:off x="2415896" y="1841193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16" name="组合 21"/>
          <p:cNvGrpSpPr/>
          <p:nvPr/>
        </p:nvGrpSpPr>
        <p:grpSpPr>
          <a:xfrm>
            <a:off x="3376555" y="2382871"/>
            <a:ext cx="1065954" cy="1038345"/>
            <a:chOff x="8955123" y="2633014"/>
            <a:chExt cx="1501200" cy="1500230"/>
          </a:xfrm>
        </p:grpSpPr>
        <p:sp>
          <p:nvSpPr>
            <p:cNvPr id="5017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8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9" name="TextBox 12"/>
            <p:cNvSpPr txBox="1"/>
            <p:nvPr/>
          </p:nvSpPr>
          <p:spPr>
            <a:xfrm>
              <a:off x="9387007" y="2931692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20" name="组合 25"/>
          <p:cNvGrpSpPr/>
          <p:nvPr/>
        </p:nvGrpSpPr>
        <p:grpSpPr>
          <a:xfrm>
            <a:off x="3374159" y="5174017"/>
            <a:ext cx="1068350" cy="1038346"/>
            <a:chOff x="1991991" y="3757222"/>
            <a:chExt cx="1501200" cy="1500230"/>
          </a:xfrm>
        </p:grpSpPr>
        <p:sp>
          <p:nvSpPr>
            <p:cNvPr id="5021" name="Freeform 5"/>
            <p:cNvSpPr/>
            <p:nvPr/>
          </p:nvSpPr>
          <p:spPr bwMode="auto">
            <a:xfrm rot="10800000">
              <a:off x="1991991" y="3757222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2" name="Freeform 5"/>
            <p:cNvSpPr/>
            <p:nvPr/>
          </p:nvSpPr>
          <p:spPr bwMode="auto">
            <a:xfrm rot="10800000">
              <a:off x="2159391" y="3923804"/>
              <a:ext cx="1166400" cy="116706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3" name="TextBox 12"/>
            <p:cNvSpPr txBox="1"/>
            <p:nvPr/>
          </p:nvSpPr>
          <p:spPr>
            <a:xfrm>
              <a:off x="2406586" y="4084411"/>
              <a:ext cx="637430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24" name="Freeform 5"/>
          <p:cNvSpPr/>
          <p:nvPr/>
        </p:nvSpPr>
        <p:spPr bwMode="auto">
          <a:xfrm rot="10800000">
            <a:off x="11163582" y="5319809"/>
            <a:ext cx="755664" cy="756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25" name="组合 41"/>
          <p:cNvGrpSpPr/>
          <p:nvPr/>
        </p:nvGrpSpPr>
        <p:grpSpPr>
          <a:xfrm>
            <a:off x="11383835" y="5525981"/>
            <a:ext cx="315158" cy="393578"/>
            <a:chOff x="2116138" y="2506419"/>
            <a:chExt cx="338137" cy="422275"/>
          </a:xfrm>
          <a:solidFill>
            <a:schemeClr val="bg1"/>
          </a:solidFill>
        </p:grpSpPr>
        <p:sp>
          <p:nvSpPr>
            <p:cNvPr id="5026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27" name="Freeform 21"/>
            <p:cNvSpPr/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28" name="文本框 42"/>
          <p:cNvSpPr txBox="1"/>
          <p:nvPr/>
        </p:nvSpPr>
        <p:spPr>
          <a:xfrm rot="5400000">
            <a:off x="-1122053" y="3101499"/>
            <a:ext cx="5257802" cy="11757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029" name="Freeform 5"/>
          <p:cNvSpPr/>
          <p:nvPr/>
        </p:nvSpPr>
        <p:spPr bwMode="auto">
          <a:xfrm rot="10800000">
            <a:off x="11163582" y="2549921"/>
            <a:ext cx="755664" cy="75600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0" name="任意多边形 4"/>
          <p:cNvSpPr/>
          <p:nvPr/>
        </p:nvSpPr>
        <p:spPr bwMode="auto">
          <a:xfrm>
            <a:off x="4844022" y="382793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1" name="Rectangle 11"/>
          <p:cNvSpPr>
            <a:spLocks noChangeArrowheads="1"/>
          </p:cNvSpPr>
          <p:nvPr/>
        </p:nvSpPr>
        <p:spPr bwMode="gray">
          <a:xfrm>
            <a:off x="5069067" y="402961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Experiments &amp; Suppression</a:t>
            </a:r>
          </a:p>
        </p:txBody>
      </p:sp>
      <p:grpSp>
        <p:nvGrpSpPr>
          <p:cNvPr id="5032" name="组合 4"/>
          <p:cNvGrpSpPr/>
          <p:nvPr/>
        </p:nvGrpSpPr>
        <p:grpSpPr>
          <a:xfrm>
            <a:off x="3384810" y="3723991"/>
            <a:ext cx="1065954" cy="1038345"/>
            <a:chOff x="8955123" y="2633014"/>
            <a:chExt cx="1501200" cy="1500230"/>
          </a:xfrm>
        </p:grpSpPr>
        <p:sp>
          <p:nvSpPr>
            <p:cNvPr id="5033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4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25000"/>
                    <a:lumOff val="7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1"/>
            </a:gra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5" name="TextBox 12"/>
            <p:cNvSpPr txBox="1"/>
            <p:nvPr/>
          </p:nvSpPr>
          <p:spPr>
            <a:xfrm>
              <a:off x="9387007" y="2931692"/>
              <a:ext cx="637431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36" name="Freeform 5"/>
          <p:cNvSpPr/>
          <p:nvPr/>
        </p:nvSpPr>
        <p:spPr bwMode="auto">
          <a:xfrm rot="10800000">
            <a:off x="11171837" y="3891041"/>
            <a:ext cx="755664" cy="756000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97000"/>
                </a:schemeClr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37" name="图形 3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3300" y="3964940"/>
            <a:ext cx="769620" cy="655320"/>
          </a:xfrm>
          <a:prstGeom prst="rect">
            <a:avLst/>
          </a:prstGeom>
        </p:spPr>
      </p:pic>
      <p:pic>
        <p:nvPicPr>
          <p:cNvPr id="5038" name="图片 38" descr="图标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8870" y="2694305"/>
            <a:ext cx="454025" cy="454025"/>
          </a:xfrm>
          <a:prstGeom prst="rect">
            <a:avLst/>
          </a:prstGeom>
        </p:spPr>
      </p:pic>
      <p:sp>
        <p:nvSpPr>
          <p:cNvPr id="3" name="Text_13">
            <a:extLst>
              <a:ext uri="{FF2B5EF4-FFF2-40B4-BE49-F238E27FC236}">
                <a16:creationId xmlns:a16="http://schemas.microsoft.com/office/drawing/2014/main" id="{4AD98677-F2FB-4FB9-9D69-3021BE5B4A94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4">
            <a:extLst>
              <a:ext uri="{FF2B5EF4-FFF2-40B4-BE49-F238E27FC236}">
                <a16:creationId xmlns:a16="http://schemas.microsoft.com/office/drawing/2014/main" id="{C04C4922-6CEB-4835-8003-6E3A39F3166F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pic>
        <p:nvPicPr>
          <p:cNvPr id="5039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642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示&#10;&#10;描述已自动生成">
            <a:extLst>
              <a:ext uri="{FF2B5EF4-FFF2-40B4-BE49-F238E27FC236}">
                <a16:creationId xmlns:a16="http://schemas.microsoft.com/office/drawing/2014/main" id="{83463EEE-A2E1-4F0D-AA14-CEA00FAD6E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051" y="3270328"/>
            <a:ext cx="11012486" cy="2865913"/>
          </a:xfrm>
          <a:prstGeom prst="rect">
            <a:avLst/>
          </a:prstGeom>
        </p:spPr>
      </p:pic>
      <p:sp>
        <p:nvSpPr>
          <p:cNvPr id="16" name="Text_19">
            <a:extLst>
              <a:ext uri="{FF2B5EF4-FFF2-40B4-BE49-F238E27FC236}">
                <a16:creationId xmlns:a16="http://schemas.microsoft.com/office/drawing/2014/main" id="{D30C3F60-C16A-4CA9-8FB9-AA436266D6B1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6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SRF Cavities</a:t>
            </a:r>
            <a:endParaRPr sz="2625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" name="左大括号 4">
            <a:extLst>
              <a:ext uri="{FF2B5EF4-FFF2-40B4-BE49-F238E27FC236}">
                <a16:creationId xmlns:a16="http://schemas.microsoft.com/office/drawing/2014/main" id="{E502289F-98A1-4E97-8F44-29BC38769E96}"/>
              </a:ext>
            </a:extLst>
          </p:cNvPr>
          <p:cNvSpPr/>
          <p:nvPr/>
        </p:nvSpPr>
        <p:spPr>
          <a:xfrm rot="16200000">
            <a:off x="6363995" y="3618564"/>
            <a:ext cx="369332" cy="3389087"/>
          </a:xfrm>
          <a:prstGeom prst="leftBrace">
            <a:avLst>
              <a:gd name="adj1" fmla="val 37561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6156E116-2EFB-485A-A44B-5E086863A262}"/>
              </a:ext>
            </a:extLst>
          </p:cNvPr>
          <p:cNvSpPr txBox="1"/>
          <p:nvPr/>
        </p:nvSpPr>
        <p:spPr>
          <a:xfrm>
            <a:off x="3100081" y="6187746"/>
            <a:ext cx="88252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Four cryomodule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23 SRF cavities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cavity bandwidth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80 Hz~200 Hz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，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HWR</a:t>
            </a:r>
            <a:r>
              <a:rPr lang="en-US" altLang="zh-CN" sz="1600" baseline="-25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010</a:t>
            </a:r>
            <a:r>
              <a:rPr lang="en-US" altLang="zh-CN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+HWR</a:t>
            </a:r>
            <a:r>
              <a:rPr lang="en-US" altLang="zh-CN" sz="1600" baseline="-25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015</a:t>
            </a: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）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左大括号 32">
            <a:extLst>
              <a:ext uri="{FF2B5EF4-FFF2-40B4-BE49-F238E27FC236}">
                <a16:creationId xmlns:a16="http://schemas.microsoft.com/office/drawing/2014/main" id="{9B7CCD0E-D7A3-412B-92CF-F394D2518BA2}"/>
              </a:ext>
            </a:extLst>
          </p:cNvPr>
          <p:cNvSpPr/>
          <p:nvPr/>
        </p:nvSpPr>
        <p:spPr>
          <a:xfrm rot="16200000">
            <a:off x="9392949" y="4823469"/>
            <a:ext cx="369332" cy="1001491"/>
          </a:xfrm>
          <a:prstGeom prst="leftBrace">
            <a:avLst>
              <a:gd name="adj1" fmla="val 37561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左大括号 11">
            <a:extLst>
              <a:ext uri="{FF2B5EF4-FFF2-40B4-BE49-F238E27FC236}">
                <a16:creationId xmlns:a16="http://schemas.microsoft.com/office/drawing/2014/main" id="{775A2ACF-433A-4AFE-8171-1C4214D5C889}"/>
              </a:ext>
            </a:extLst>
          </p:cNvPr>
          <p:cNvSpPr/>
          <p:nvPr/>
        </p:nvSpPr>
        <p:spPr>
          <a:xfrm rot="16200000">
            <a:off x="7691225" y="3914560"/>
            <a:ext cx="122072" cy="4507509"/>
          </a:xfrm>
          <a:prstGeom prst="leftBrace">
            <a:avLst>
              <a:gd name="adj1" fmla="val 57608"/>
              <a:gd name="adj2" fmla="val 50000"/>
            </a:avLst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Box 3">
            <a:extLst>
              <a:ext uri="{FF2B5EF4-FFF2-40B4-BE49-F238E27FC236}">
                <a16:creationId xmlns:a16="http://schemas.microsoft.com/office/drawing/2014/main" id="{8C10B581-583D-4313-8BAF-F0D45EC3A177}"/>
              </a:ext>
            </a:extLst>
          </p:cNvPr>
          <p:cNvSpPr txBox="1"/>
          <p:nvPr/>
        </p:nvSpPr>
        <p:spPr>
          <a:xfrm>
            <a:off x="321618" y="872247"/>
            <a:ext cx="7331489" cy="442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dirty="0" err="1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CAFe</a:t>
            </a:r>
            <a:r>
              <a:rPr lang="zh-CN" altLang="en-US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：</a:t>
            </a:r>
            <a:r>
              <a:rPr lang="en-US" altLang="zh-CN" sz="2000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China ADS Front-end </a:t>
            </a:r>
            <a:r>
              <a:rPr lang="en-US" altLang="zh-CN" sz="2000" dirty="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(</a:t>
            </a:r>
            <a:r>
              <a:rPr lang="en-US" altLang="zh-CN" sz="2000" b="1" dirty="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SRF</a:t>
            </a:r>
            <a:r>
              <a:rPr lang="en-US" altLang="zh-CN" sz="2000" dirty="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 facility, in </a:t>
            </a:r>
            <a:r>
              <a:rPr lang="en-US" altLang="zh-CN" sz="2000" b="1" dirty="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CW</a:t>
            </a:r>
            <a:r>
              <a:rPr lang="en-US" altLang="zh-CN" sz="2000" dirty="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 mode) </a:t>
            </a:r>
          </a:p>
        </p:txBody>
      </p:sp>
      <p:sp>
        <p:nvSpPr>
          <p:cNvPr id="30" name="箭头: 右 29">
            <a:extLst>
              <a:ext uri="{FF2B5EF4-FFF2-40B4-BE49-F238E27FC236}">
                <a16:creationId xmlns:a16="http://schemas.microsoft.com/office/drawing/2014/main" id="{D1563099-0A81-47B7-97C3-3EF6A608AC1E}"/>
              </a:ext>
            </a:extLst>
          </p:cNvPr>
          <p:cNvSpPr/>
          <p:nvPr/>
        </p:nvSpPr>
        <p:spPr>
          <a:xfrm rot="14028586">
            <a:off x="4277530" y="3761264"/>
            <a:ext cx="1340198" cy="504517"/>
          </a:xfrm>
          <a:prstGeom prst="rightArrow">
            <a:avLst>
              <a:gd name="adj1" fmla="val 50000"/>
              <a:gd name="adj2" fmla="val 84734"/>
            </a:avLst>
          </a:prstGeom>
          <a:gradFill>
            <a:gsLst>
              <a:gs pos="0">
                <a:schemeClr val="bg1">
                  <a:lumMod val="65000"/>
                </a:schemeClr>
              </a:gs>
              <a:gs pos="73000">
                <a:srgbClr val="0020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FCF1E46-095C-4F1B-3F94-1725B625B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11922">
            <a:off x="6568085" y="988289"/>
            <a:ext cx="4507864" cy="3325178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04663E0-7B64-DC73-E4BB-DA9DC1F59794}"/>
              </a:ext>
            </a:extLst>
          </p:cNvPr>
          <p:cNvSpPr txBox="1"/>
          <p:nvPr/>
        </p:nvSpPr>
        <p:spPr>
          <a:xfrm rot="2662449">
            <a:off x="7979829" y="2473004"/>
            <a:ext cx="19046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CAFe</a:t>
            </a:r>
            <a:r>
              <a:rPr lang="en-US" altLang="zh-CN" sz="14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(Lanzhou)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B5DD5CD-5054-98E8-D1DA-B0F0A322027B}"/>
              </a:ext>
            </a:extLst>
          </p:cNvPr>
          <p:cNvSpPr txBox="1"/>
          <p:nvPr/>
        </p:nvSpPr>
        <p:spPr>
          <a:xfrm rot="20566482">
            <a:off x="8551005" y="3666729"/>
            <a:ext cx="16780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CiADS</a:t>
            </a:r>
            <a:r>
              <a:rPr lang="en-US" altLang="zh-CN" sz="1400" b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(Huizhou)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1A684A-B375-ACE3-6BAB-1322137626AC}"/>
              </a:ext>
            </a:extLst>
          </p:cNvPr>
          <p:cNvSpPr txBox="1"/>
          <p:nvPr/>
        </p:nvSpPr>
        <p:spPr>
          <a:xfrm>
            <a:off x="-1" y="1343577"/>
            <a:ext cx="7027333" cy="699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30000"/>
              </a:lnSpc>
              <a:buFont typeface="Wingdings" panose="05000000000000000000" pitchFamily="2" charset="2"/>
              <a:buChar char="n"/>
            </a:pPr>
            <a:r>
              <a:rPr lang="en-US" altLang="zh-CN" sz="160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Demonstrate the feasibility of the 10-mA high-power CW proton beam for the China-initiative ADS (</a:t>
            </a:r>
            <a:r>
              <a:rPr lang="en-US" altLang="zh-CN" sz="1600" err="1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CiADS</a:t>
            </a:r>
            <a:r>
              <a:rPr lang="en-US" altLang="zh-CN" sz="1600">
                <a:latin typeface="Arial" panose="020B0604020202020204" pitchFamily="34" charset="0"/>
                <a:ea typeface="微软雅黑 Light" panose="020B0502040204020203" pitchFamily="34" charset="-122"/>
                <a:cs typeface="Arial" panose="020B0604020202020204" pitchFamily="34" charset="0"/>
              </a:rPr>
              <a:t>) project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3668AE6-8FD1-54AF-4675-B6F05EA67BA5}"/>
              </a:ext>
            </a:extLst>
          </p:cNvPr>
          <p:cNvSpPr txBox="1"/>
          <p:nvPr/>
        </p:nvSpPr>
        <p:spPr>
          <a:xfrm>
            <a:off x="4983355" y="5087962"/>
            <a:ext cx="4932805" cy="400110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2000" b="1" err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CAFe</a:t>
            </a:r>
            <a:r>
              <a:rPr lang="en-US" altLang="zh-CN" sz="20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(</a:t>
            </a:r>
            <a:r>
              <a:rPr lang="en-US" altLang="zh-CN" sz="16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</a:t>
            </a:r>
            <a:r>
              <a:rPr lang="en-US" altLang="zh-CN" sz="1600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hina </a:t>
            </a:r>
            <a:r>
              <a:rPr lang="en-US" altLang="zh-CN" sz="16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</a:t>
            </a:r>
            <a:r>
              <a:rPr lang="en-US" altLang="zh-CN" sz="1600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DS </a:t>
            </a:r>
            <a:r>
              <a:rPr lang="en-US" altLang="zh-CN" sz="16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F</a:t>
            </a:r>
            <a:r>
              <a:rPr lang="en-US" altLang="zh-CN" sz="1600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ront-</a:t>
            </a:r>
            <a:r>
              <a:rPr lang="en-US" altLang="zh-CN" sz="16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</a:t>
            </a:r>
            <a:r>
              <a:rPr lang="en-US" altLang="zh-CN" sz="1600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nd demo </a:t>
            </a:r>
            <a:r>
              <a:rPr lang="en-US" altLang="zh-CN" sz="1600" err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linac</a:t>
            </a:r>
            <a:r>
              <a:rPr lang="en-US" altLang="zh-CN" sz="2000" b="1">
                <a:solidFill>
                  <a:srgbClr val="2B519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) @ IMP </a:t>
            </a:r>
            <a:endParaRPr lang="zh-CN" altLang="en-US" sz="200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AFFC4FCA-6035-6D78-7E1E-9828F06D88F0}"/>
              </a:ext>
            </a:extLst>
          </p:cNvPr>
          <p:cNvCxnSpPr>
            <a:cxnSpLocks/>
            <a:stCxn id="11" idx="2"/>
          </p:cNvCxnSpPr>
          <p:nvPr/>
        </p:nvCxnSpPr>
        <p:spPr>
          <a:xfrm flipH="1" flipV="1">
            <a:off x="5563040" y="2892349"/>
            <a:ext cx="3872553" cy="1075255"/>
          </a:xfrm>
          <a:prstGeom prst="straightConnector1">
            <a:avLst/>
          </a:prstGeom>
          <a:noFill/>
          <a:ln w="9525" cap="flat" cmpd="sng" algn="ctr">
            <a:gradFill>
              <a:gsLst>
                <a:gs pos="0">
                  <a:srgbClr val="0E4C79"/>
                </a:gs>
                <a:gs pos="100000">
                  <a:sysClr val="window" lastClr="FFFFFF"/>
                </a:gs>
                <a:gs pos="100000">
                  <a:srgbClr val="8064A2">
                    <a:lumMod val="20000"/>
                    <a:lumOff val="80000"/>
                  </a:srgbClr>
                </a:gs>
              </a:gsLst>
              <a:lin ang="16200000" scaled="0"/>
            </a:gradFill>
            <a:prstDash val="solid"/>
            <a:tailEnd type="stealth" w="med" len="lg"/>
          </a:ln>
          <a:effectLst/>
        </p:spPr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3A7B6FE-8426-B5B6-9869-F03CAD285040}"/>
              </a:ext>
            </a:extLst>
          </p:cNvPr>
          <p:cNvCxnSpPr>
            <a:cxnSpLocks/>
          </p:cNvCxnSpPr>
          <p:nvPr/>
        </p:nvCxnSpPr>
        <p:spPr>
          <a:xfrm flipH="1">
            <a:off x="8202304" y="2706806"/>
            <a:ext cx="545911" cy="1842448"/>
          </a:xfrm>
          <a:prstGeom prst="straightConnector1">
            <a:avLst/>
          </a:prstGeom>
          <a:noFill/>
          <a:ln w="9525" cap="flat" cmpd="sng" algn="ctr">
            <a:gradFill>
              <a:gsLst>
                <a:gs pos="0">
                  <a:srgbClr val="0E4C79"/>
                </a:gs>
                <a:gs pos="100000">
                  <a:sysClr val="window" lastClr="FFFFFF"/>
                </a:gs>
                <a:gs pos="100000">
                  <a:srgbClr val="8064A2">
                    <a:lumMod val="20000"/>
                    <a:lumOff val="80000"/>
                  </a:srgbClr>
                </a:gs>
              </a:gsLst>
              <a:lin ang="16200000" scaled="0"/>
            </a:gradFill>
            <a:prstDash val="solid"/>
            <a:tailEnd type="stealth" w="med" len="lg"/>
          </a:ln>
          <a:effectLst/>
        </p:spPr>
      </p:cxnSp>
      <p:pic>
        <p:nvPicPr>
          <p:cNvPr id="8" name="图片 7" descr="山上的风景&#10;&#10;描述已自动生成">
            <a:extLst>
              <a:ext uri="{FF2B5EF4-FFF2-40B4-BE49-F238E27FC236}">
                <a16:creationId xmlns:a16="http://schemas.microsoft.com/office/drawing/2014/main" id="{75CF5A16-8FBB-49F7-802B-AE68C73FE66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82" t="26650" r="5538" b="11408"/>
          <a:stretch/>
        </p:blipFill>
        <p:spPr>
          <a:xfrm>
            <a:off x="639063" y="2320396"/>
            <a:ext cx="3086619" cy="1085218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7327C3F-0638-322A-4E79-23106A4F21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0167"/>
          <a:stretch/>
        </p:blipFill>
        <p:spPr>
          <a:xfrm>
            <a:off x="638819" y="3432104"/>
            <a:ext cx="3086619" cy="1085217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9F6D2CFE-9566-04AB-166D-55770158E0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3734" y="2337956"/>
            <a:ext cx="1811988" cy="1071808"/>
          </a:xfrm>
          <a:prstGeom prst="rect">
            <a:avLst/>
          </a:prstGeom>
          <a:noFill/>
          <a:ln w="190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08B8CE55-4B35-6B36-70CC-C174009DFEC1}"/>
              </a:ext>
            </a:extLst>
          </p:cNvPr>
          <p:cNvSpPr txBox="1"/>
          <p:nvPr/>
        </p:nvSpPr>
        <p:spPr>
          <a:xfrm>
            <a:off x="4025482" y="3054279"/>
            <a:ext cx="64736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SRF</a:t>
            </a:r>
            <a:endParaRPr lang="zh-CN" altLang="en-US" sz="120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37850933-B12E-9F9A-E40D-CF6D6716CC9D}"/>
              </a:ext>
            </a:extLst>
          </p:cNvPr>
          <p:cNvSpPr txBox="1"/>
          <p:nvPr/>
        </p:nvSpPr>
        <p:spPr>
          <a:xfrm>
            <a:off x="4657213" y="2261842"/>
            <a:ext cx="9379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CiADS</a:t>
            </a:r>
            <a:endParaRPr lang="en-US" altLang="zh-CN" sz="1600" b="1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6B5AB88-3FC4-6863-79DF-EB2DB78918C3}"/>
              </a:ext>
            </a:extLst>
          </p:cNvPr>
          <p:cNvSpPr txBox="1"/>
          <p:nvPr/>
        </p:nvSpPr>
        <p:spPr>
          <a:xfrm>
            <a:off x="601379" y="3170318"/>
            <a:ext cx="101222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Aerial View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3E2E081-9CE1-A933-246D-A104C012F274}"/>
              </a:ext>
            </a:extLst>
          </p:cNvPr>
          <p:cNvSpPr txBox="1"/>
          <p:nvPr/>
        </p:nvSpPr>
        <p:spPr>
          <a:xfrm>
            <a:off x="590689" y="3391366"/>
            <a:ext cx="20038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 b="1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Architectural Rendering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25962629-0A9A-B904-F263-DCC89A4A9170}"/>
              </a:ext>
            </a:extLst>
          </p:cNvPr>
          <p:cNvSpPr txBox="1"/>
          <p:nvPr/>
        </p:nvSpPr>
        <p:spPr>
          <a:xfrm>
            <a:off x="6241765" y="2211397"/>
            <a:ext cx="1006418" cy="523220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400" err="1">
                <a:solidFill>
                  <a:srgbClr val="1E4E7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Linac</a:t>
            </a:r>
            <a:r>
              <a:rPr lang="en-US" altLang="zh-CN" sz="1400">
                <a:solidFill>
                  <a:srgbClr val="1E4E78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Prototype 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CCE96E03-3952-32C0-77A7-9AB379BF9220}"/>
              </a:ext>
            </a:extLst>
          </p:cNvPr>
          <p:cNvCxnSpPr>
            <a:cxnSpLocks/>
          </p:cNvCxnSpPr>
          <p:nvPr/>
        </p:nvCxnSpPr>
        <p:spPr>
          <a:xfrm>
            <a:off x="2336121" y="3977887"/>
            <a:ext cx="1040176" cy="0"/>
          </a:xfrm>
          <a:prstGeom prst="line">
            <a:avLst/>
          </a:prstGeom>
          <a:ln w="31750" cap="rnd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9BE1D84E-8C53-FDB1-86D8-B62FD2606F5B}"/>
              </a:ext>
            </a:extLst>
          </p:cNvPr>
          <p:cNvCxnSpPr>
            <a:cxnSpLocks/>
          </p:cNvCxnSpPr>
          <p:nvPr/>
        </p:nvCxnSpPr>
        <p:spPr>
          <a:xfrm>
            <a:off x="2336121" y="3044437"/>
            <a:ext cx="1040176" cy="0"/>
          </a:xfrm>
          <a:prstGeom prst="line">
            <a:avLst/>
          </a:prstGeom>
          <a:ln w="31750" cap="rnd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9C8E5D0-0549-2095-BA2D-920013F2A9C4}"/>
              </a:ext>
            </a:extLst>
          </p:cNvPr>
          <p:cNvGrpSpPr/>
          <p:nvPr/>
        </p:nvGrpSpPr>
        <p:grpSpPr>
          <a:xfrm>
            <a:off x="1091136" y="3817917"/>
            <a:ext cx="438807" cy="120364"/>
            <a:chOff x="1128820" y="5785607"/>
            <a:chExt cx="438807" cy="120364"/>
          </a:xfrm>
        </p:grpSpPr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C8522D26-0FA4-4EE2-F0D7-BF65399AD5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820" y="5785607"/>
              <a:ext cx="320568" cy="72814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E46BFA3-787A-A036-1B28-8CF76E3B8D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55394" y="5804825"/>
              <a:ext cx="11406" cy="73688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id="{6DD5D65C-E5F5-52D5-5C5B-E6D51B93B2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0300" y="5905971"/>
              <a:ext cx="384175" cy="0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id="{B38B11AF-4C5A-828D-504F-931624C7F6A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52670" y="5785607"/>
              <a:ext cx="114957" cy="19218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id="{4115785E-3CA5-8AA3-5425-997A73108C6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7450" y="5879806"/>
              <a:ext cx="35987" cy="23065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83019853-C3CA-CAC4-1A4F-44852504E5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820" y="5862638"/>
              <a:ext cx="0" cy="39116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7A8C0C67-7EC9-E707-A523-703830338FFA}"/>
              </a:ext>
            </a:extLst>
          </p:cNvPr>
          <p:cNvSpPr txBox="1"/>
          <p:nvPr/>
        </p:nvSpPr>
        <p:spPr>
          <a:xfrm>
            <a:off x="661744" y="4285251"/>
            <a:ext cx="2335869" cy="215444"/>
          </a:xfrm>
          <a:prstGeom prst="rect">
            <a:avLst/>
          </a:prstGeom>
          <a:solidFill>
            <a:schemeClr val="bg1">
              <a:alpha val="49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800" b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HIAF (High Intensity heavy-ion </a:t>
            </a:r>
            <a:r>
              <a:rPr lang="en-US" altLang="zh-CN" sz="800" b="1" err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Accl</a:t>
            </a:r>
            <a:r>
              <a:rPr lang="en-US" altLang="zh-CN" sz="800" b="1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. Facility)</a:t>
            </a: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427BC072-007D-2870-DB7D-8A582E822DA5}"/>
              </a:ext>
            </a:extLst>
          </p:cNvPr>
          <p:cNvCxnSpPr>
            <a:cxnSpLocks/>
          </p:cNvCxnSpPr>
          <p:nvPr/>
        </p:nvCxnSpPr>
        <p:spPr>
          <a:xfrm flipV="1">
            <a:off x="3421479" y="2892349"/>
            <a:ext cx="472757" cy="99441"/>
          </a:xfrm>
          <a:prstGeom prst="straightConnector1">
            <a:avLst/>
          </a:prstGeom>
          <a:noFill/>
          <a:ln w="25400" cap="flat" cmpd="sng" algn="ctr">
            <a:gradFill>
              <a:gsLst>
                <a:gs pos="0">
                  <a:srgbClr val="C00000"/>
                </a:gs>
                <a:gs pos="100000">
                  <a:sysClr val="window" lastClr="FFFFFF"/>
                </a:gs>
                <a:gs pos="100000">
                  <a:srgbClr val="8064A2">
                    <a:lumMod val="20000"/>
                    <a:lumOff val="80000"/>
                  </a:srgbClr>
                </a:gs>
              </a:gsLst>
              <a:lin ang="16200000" scaled="0"/>
            </a:gradFill>
            <a:prstDash val="solid"/>
            <a:tailEnd type="stealth" w="med" len="lg"/>
          </a:ln>
          <a:effectLst/>
        </p:spPr>
      </p:cxn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1DA339B3-2852-2F8F-007B-EFD2D88C9FA6}"/>
              </a:ext>
            </a:extLst>
          </p:cNvPr>
          <p:cNvGrpSpPr/>
          <p:nvPr/>
        </p:nvGrpSpPr>
        <p:grpSpPr>
          <a:xfrm>
            <a:off x="1218030" y="2899684"/>
            <a:ext cx="419100" cy="97835"/>
            <a:chOff x="1128820" y="5785607"/>
            <a:chExt cx="438807" cy="120364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42278728-0EC2-F278-52E1-90E7CAA908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820" y="5785607"/>
              <a:ext cx="320568" cy="72814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97DFC701-23EB-912C-53AE-9E0EDB8FB2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55394" y="5804825"/>
              <a:ext cx="11406" cy="73688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4FCAAF0D-E513-CF8E-D30A-318C709B99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30300" y="5905971"/>
              <a:ext cx="384175" cy="0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5C375A31-000D-A07D-D882-3429F340D78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452670" y="5785607"/>
              <a:ext cx="114957" cy="19218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5341CD9F-8725-9321-43CE-F33E8FAFA09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17450" y="5879806"/>
              <a:ext cx="35987" cy="23065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:a16="http://schemas.microsoft.com/office/drawing/2014/main" id="{961873D5-CA78-3755-8A72-FC0176E390D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820" y="5862638"/>
              <a:ext cx="0" cy="39116"/>
            </a:xfrm>
            <a:prstGeom prst="line">
              <a:avLst/>
            </a:prstGeom>
            <a:ln w="22225" cap="rnd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文本框 49">
            <a:extLst>
              <a:ext uri="{FF2B5EF4-FFF2-40B4-BE49-F238E27FC236}">
                <a16:creationId xmlns:a16="http://schemas.microsoft.com/office/drawing/2014/main" id="{DF044A21-A291-687C-312B-0D3095129702}"/>
              </a:ext>
            </a:extLst>
          </p:cNvPr>
          <p:cNvSpPr txBox="1"/>
          <p:nvPr/>
        </p:nvSpPr>
        <p:spPr>
          <a:xfrm>
            <a:off x="2833039" y="2318602"/>
            <a:ext cx="86063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10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Sep. 2023</a:t>
            </a: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9D41F17C-B9C8-02E2-FEF2-02DDDA3C2E36}"/>
              </a:ext>
            </a:extLst>
          </p:cNvPr>
          <p:cNvCxnSpPr>
            <a:cxnSpLocks/>
          </p:cNvCxnSpPr>
          <p:nvPr/>
        </p:nvCxnSpPr>
        <p:spPr>
          <a:xfrm flipH="1">
            <a:off x="984001" y="3945906"/>
            <a:ext cx="256132" cy="362586"/>
          </a:xfrm>
          <a:prstGeom prst="straightConnector1">
            <a:avLst/>
          </a:prstGeom>
          <a:noFill/>
          <a:ln w="25400" cap="flat" cmpd="sng" algn="ctr">
            <a:gradFill>
              <a:gsLst>
                <a:gs pos="0">
                  <a:srgbClr val="FFC000"/>
                </a:gs>
                <a:gs pos="100000">
                  <a:sysClr val="window" lastClr="FFFFFF"/>
                </a:gs>
                <a:gs pos="100000">
                  <a:srgbClr val="8064A2">
                    <a:lumMod val="20000"/>
                    <a:lumOff val="80000"/>
                  </a:srgbClr>
                </a:gs>
              </a:gsLst>
              <a:lin ang="16200000" scaled="0"/>
            </a:gradFill>
            <a:prstDash val="solid"/>
            <a:tailEnd type="stealth" w="med" len="lg"/>
          </a:ln>
          <a:effectLst/>
        </p:spPr>
      </p:cxnSp>
      <p:sp>
        <p:nvSpPr>
          <p:cNvPr id="7" name="右大括号 6">
            <a:extLst>
              <a:ext uri="{FF2B5EF4-FFF2-40B4-BE49-F238E27FC236}">
                <a16:creationId xmlns:a16="http://schemas.microsoft.com/office/drawing/2014/main" id="{8740E38C-65BC-6C3E-8BFA-5A3475AB8BB6}"/>
              </a:ext>
            </a:extLst>
          </p:cNvPr>
          <p:cNvSpPr/>
          <p:nvPr/>
        </p:nvSpPr>
        <p:spPr>
          <a:xfrm rot="16200000">
            <a:off x="6636197" y="2469757"/>
            <a:ext cx="136842" cy="4198717"/>
          </a:xfrm>
          <a:prstGeom prst="rightBrace">
            <a:avLst>
              <a:gd name="adj1" fmla="val 88538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highlight>
                <a:srgbClr val="299D8F"/>
              </a:highlight>
            </a:endParaRPr>
          </a:p>
        </p:txBody>
      </p:sp>
      <p:sp>
        <p:nvSpPr>
          <p:cNvPr id="61" name="Text_17">
            <a:extLst>
              <a:ext uri="{FF2B5EF4-FFF2-40B4-BE49-F238E27FC236}">
                <a16:creationId xmlns:a16="http://schemas.microsoft.com/office/drawing/2014/main" id="{6B895931-BEBC-414A-B7BE-33E43CDDD355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62" name="Text_18">
            <a:extLst>
              <a:ext uri="{FF2B5EF4-FFF2-40B4-BE49-F238E27FC236}">
                <a16:creationId xmlns:a16="http://schemas.microsoft.com/office/drawing/2014/main" id="{74B6ABFD-D612-4F8D-9C46-72A29B309DBD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pic>
        <p:nvPicPr>
          <p:cNvPr id="63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021943"/>
      </p:ext>
    </p:extLst>
  </p:cSld>
  <p:clrMapOvr>
    <a:masterClrMapping/>
  </p:clrMapOvr>
  <p:transition advTm="16168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id="{846AC781-B64D-6B9B-8554-9F2920F042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1733" y="1238193"/>
            <a:ext cx="6057900" cy="2317807"/>
          </a:xfrm>
          <a:prstGeom prst="rect">
            <a:avLst/>
          </a:prstGeom>
        </p:spPr>
      </p:pic>
      <p:sp>
        <p:nvSpPr>
          <p:cNvPr id="39" name="箭头: 右 38">
            <a:extLst>
              <a:ext uri="{FF2B5EF4-FFF2-40B4-BE49-F238E27FC236}">
                <a16:creationId xmlns:a16="http://schemas.microsoft.com/office/drawing/2014/main" id="{53D86B5B-F78F-A814-55AC-796199CBB736}"/>
              </a:ext>
            </a:extLst>
          </p:cNvPr>
          <p:cNvSpPr/>
          <p:nvPr/>
        </p:nvSpPr>
        <p:spPr>
          <a:xfrm rot="20993603">
            <a:off x="6725369" y="1840242"/>
            <a:ext cx="3598891" cy="405496"/>
          </a:xfrm>
          <a:prstGeom prst="rightArrow">
            <a:avLst>
              <a:gd name="adj1" fmla="val 55716"/>
              <a:gd name="adj2" fmla="val 114006"/>
            </a:avLst>
          </a:prstGeom>
          <a:gradFill>
            <a:gsLst>
              <a:gs pos="0">
                <a:schemeClr val="bg1"/>
              </a:gs>
              <a:gs pos="95000">
                <a:schemeClr val="accent2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_19">
            <a:extLst>
              <a:ext uri="{FF2B5EF4-FFF2-40B4-BE49-F238E27FC236}">
                <a16:creationId xmlns:a16="http://schemas.microsoft.com/office/drawing/2014/main" id="{D30C3F60-C16A-4CA9-8FB9-AA436266D6B1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2625" b="1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SRF Cavities</a:t>
            </a:r>
            <a:endParaRPr sz="2625" b="1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20C89DA-6DB8-5B88-C12C-93002A789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984" y="3690507"/>
            <a:ext cx="4423719" cy="233914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5EEDA48-9A25-F13A-8B77-13499222927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5594350" y="4370387"/>
            <a:ext cx="6037358" cy="19626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4B65B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B519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：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Highest beam current accelerator for superheavy elements synthesis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Engaging in research on the synthesis of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kumimoji="0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119</a:t>
            </a:r>
            <a:r>
              <a:rPr kumimoji="0" lang="en-US" sz="1600" i="0" u="none" strike="noStrike" kern="1200" cap="none" spc="0" normalizeH="0" baseline="3000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and 120</a:t>
            </a:r>
            <a:r>
              <a:rPr kumimoji="0" lang="en-US" altLang="zh-CN" sz="1600" i="0" u="none" strike="noStrike" kern="1200" cap="none" spc="0" normalizeH="0" baseline="3000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srgbClr val="3A4A6A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element</a:t>
            </a:r>
            <a:endParaRPr kumimoji="0" sz="1600" i="0" u="none" strike="noStrike" kern="1200" cap="none" spc="0" normalizeH="0" baseline="0" noProof="0" dirty="0">
              <a:ln>
                <a:noFill/>
              </a:ln>
              <a:solidFill>
                <a:srgbClr val="3A4A6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997F693-FD64-122C-6094-C167CBFB83A5}"/>
              </a:ext>
            </a:extLst>
          </p:cNvPr>
          <p:cNvSpPr txBox="1"/>
          <p:nvPr/>
        </p:nvSpPr>
        <p:spPr>
          <a:xfrm>
            <a:off x="373409" y="5315549"/>
            <a:ext cx="4423718" cy="65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i="0" u="none" strike="noStrike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2022.02, first beam.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i="0" u="none" strike="noStrike" baseline="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2022.03 ~ present, user experiments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F547A5C-B7DD-1AC7-ACEE-B385E66AD8F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107"/>
          <a:stretch>
            <a:fillRect/>
          </a:stretch>
        </p:blipFill>
        <p:spPr>
          <a:xfrm rot="10800000">
            <a:off x="571398" y="1594597"/>
            <a:ext cx="4478273" cy="127850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2C8AC220-B1A0-430D-A7D4-9646C21C8172}"/>
              </a:ext>
            </a:extLst>
          </p:cNvPr>
          <p:cNvSpPr txBox="1"/>
          <p:nvPr/>
        </p:nvSpPr>
        <p:spPr>
          <a:xfrm>
            <a:off x="7741415" y="1028466"/>
            <a:ext cx="3938273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Success long-term operation of 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8-10</a:t>
            </a:r>
            <a:r>
              <a:rPr lang="en-US" altLang="zh-CN" sz="1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 CW for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altLang="zh-CN" sz="110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10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hrs</a:t>
            </a:r>
            <a:endParaRPr lang="en-US" altLang="zh-CN" sz="1100">
              <a:solidFill>
                <a:srgbClr val="C00000"/>
              </a:solidFill>
              <a:latin typeface="Arial" panose="020B0604020202020204" pitchFamily="34" charset="0"/>
              <a:ea typeface="黑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9F5161B4-298D-CEB8-AAEB-467BF52B8EFC}"/>
              </a:ext>
            </a:extLst>
          </p:cNvPr>
          <p:cNvSpPr txBox="1"/>
          <p:nvPr/>
        </p:nvSpPr>
        <p:spPr>
          <a:xfrm>
            <a:off x="889688" y="984173"/>
            <a:ext cx="442371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CN" altLang="en-US" sz="1200" b="0" i="0" u="none" strike="noStrike" baseline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n-US" altLang="zh-CN" sz="1800" i="0" u="none" strike="noStrike" baseline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41C159B-BD34-7420-6369-D2E2BFE07791}"/>
              </a:ext>
            </a:extLst>
          </p:cNvPr>
          <p:cNvSpPr txBox="1"/>
          <p:nvPr/>
        </p:nvSpPr>
        <p:spPr>
          <a:xfrm>
            <a:off x="373409" y="1262201"/>
            <a:ext cx="4765858" cy="65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sz="1600" i="0" u="none" strike="noStrike" baseline="0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2021.03, stable operation of 10 </a:t>
            </a:r>
            <a:r>
              <a:rPr lang="en-US" altLang="zh-CN" sz="1600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 proton beam</a:t>
            </a:r>
            <a:r>
              <a:rPr lang="en-US" altLang="zh-CN" sz="1600" i="0" u="none" strike="noStrike" baseline="0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8048EEB-EE2F-D04F-BF69-141E44C908FA}"/>
              </a:ext>
            </a:extLst>
          </p:cNvPr>
          <p:cNvSpPr txBox="1"/>
          <p:nvPr/>
        </p:nvSpPr>
        <p:spPr>
          <a:xfrm rot="20990750">
            <a:off x="5917535" y="2295209"/>
            <a:ext cx="735412" cy="2936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2~4 mA</a:t>
            </a:r>
            <a:endParaRPr lang="en-US" altLang="zh-CN" sz="120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2C5DCF0-4C4F-F6D1-AFB4-4E060682A978}"/>
              </a:ext>
            </a:extLst>
          </p:cNvPr>
          <p:cNvSpPr txBox="1"/>
          <p:nvPr/>
        </p:nvSpPr>
        <p:spPr>
          <a:xfrm rot="20993355">
            <a:off x="8142978" y="1894488"/>
            <a:ext cx="735412" cy="2936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~7 mA</a:t>
            </a:r>
            <a:endParaRPr lang="en-US" altLang="zh-CN" sz="120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F1059DDC-A814-FB49-43DE-50B8FE57AACB}"/>
              </a:ext>
            </a:extLst>
          </p:cNvPr>
          <p:cNvSpPr txBox="1"/>
          <p:nvPr/>
        </p:nvSpPr>
        <p:spPr>
          <a:xfrm rot="20998918">
            <a:off x="10351257" y="1470078"/>
            <a:ext cx="812957" cy="2936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8~10 mA</a:t>
            </a:r>
            <a:endParaRPr lang="en-US" altLang="zh-CN" sz="120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D06E1E1-CA58-5611-904B-9FD7279CCF23}"/>
              </a:ext>
            </a:extLst>
          </p:cNvPr>
          <p:cNvSpPr txBox="1"/>
          <p:nvPr/>
        </p:nvSpPr>
        <p:spPr>
          <a:xfrm>
            <a:off x="698500" y="2221617"/>
            <a:ext cx="2590610" cy="360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 err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</a:t>
            </a:r>
            <a:r>
              <a:rPr lang="en-US" altLang="zh-CN" sz="160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120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mA proton beam</a:t>
            </a:r>
            <a:endParaRPr lang="en-US" altLang="zh-CN" sz="120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02E87517-B823-D4F2-3D69-07B8EA9AF21F}"/>
              </a:ext>
            </a:extLst>
          </p:cNvPr>
          <p:cNvSpPr txBox="1"/>
          <p:nvPr/>
        </p:nvSpPr>
        <p:spPr>
          <a:xfrm>
            <a:off x="735408" y="4068823"/>
            <a:ext cx="2289845" cy="360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CAFe2:</a:t>
            </a:r>
            <a:r>
              <a:rPr lang="en-US" altLang="zh-CN" sz="1200" b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0.1 mA Ion beam</a:t>
            </a:r>
          </a:p>
        </p:txBody>
      </p:sp>
      <p:sp>
        <p:nvSpPr>
          <p:cNvPr id="35" name="箭头: 右 34">
            <a:extLst>
              <a:ext uri="{FF2B5EF4-FFF2-40B4-BE49-F238E27FC236}">
                <a16:creationId xmlns:a16="http://schemas.microsoft.com/office/drawing/2014/main" id="{CBA84EF5-7C4E-BE1E-28E4-B66D4F98FA04}"/>
              </a:ext>
            </a:extLst>
          </p:cNvPr>
          <p:cNvSpPr/>
          <p:nvPr/>
        </p:nvSpPr>
        <p:spPr>
          <a:xfrm rot="5400000">
            <a:off x="2746626" y="3387287"/>
            <a:ext cx="1211443" cy="405496"/>
          </a:xfrm>
          <a:prstGeom prst="rightArrow">
            <a:avLst>
              <a:gd name="adj1" fmla="val 50000"/>
              <a:gd name="adj2" fmla="val 63393"/>
            </a:avLst>
          </a:prstGeom>
          <a:gradFill>
            <a:gsLst>
              <a:gs pos="0">
                <a:schemeClr val="bg1"/>
              </a:gs>
              <a:gs pos="100000">
                <a:srgbClr val="00206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D04E44F9-B2DB-63B4-0846-75236BE30814}"/>
              </a:ext>
            </a:extLst>
          </p:cNvPr>
          <p:cNvSpPr txBox="1"/>
          <p:nvPr/>
        </p:nvSpPr>
        <p:spPr>
          <a:xfrm>
            <a:off x="5535708" y="3827969"/>
            <a:ext cx="6096000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zh-CN" altLang="en-US" sz="1100" b="0" i="0" u="none" strike="noStrike" baseline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hina </a:t>
            </a:r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ccelerator </a:t>
            </a:r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acility for super-heavy n</a:t>
            </a:r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</a:t>
            </a:r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lements (</a:t>
            </a:r>
            <a:r>
              <a:rPr lang="en-US" altLang="zh-CN" sz="1600" b="1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CAFe2</a:t>
            </a:r>
            <a:r>
              <a:rPr lang="en-US" altLang="zh-CN" sz="1600" b="0" i="0" u="none" strike="noStrike" baseline="0">
                <a:solidFill>
                  <a:srgbClr val="C55A1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zh-CN" altLang="en-US" sz="1600">
              <a:solidFill>
                <a:srgbClr val="C55A1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D5DD311-6E29-24AF-EB31-BEDAE931A117}"/>
              </a:ext>
            </a:extLst>
          </p:cNvPr>
          <p:cNvSpPr txBox="1"/>
          <p:nvPr/>
        </p:nvSpPr>
        <p:spPr>
          <a:xfrm>
            <a:off x="2316481" y="4793175"/>
            <a:ext cx="23422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000" b="1" i="0" u="none" strike="noStrike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Spectrometer</a:t>
            </a:r>
            <a:r>
              <a:rPr lang="en-US" altLang="zh-CN" sz="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 for Heavy Atoms and</a:t>
            </a:r>
          </a:p>
          <a:p>
            <a:pPr algn="l"/>
            <a:r>
              <a:rPr lang="en-US" altLang="zh-CN" sz="800" b="0" i="0" u="none" strike="noStrike" baseline="0">
                <a:latin typeface="Arial" panose="020B0604020202020204" pitchFamily="34" charset="0"/>
                <a:cs typeface="Arial" panose="020B0604020202020204" pitchFamily="34" charset="0"/>
              </a:rPr>
              <a:t>Nuclear Structure</a:t>
            </a:r>
            <a:endParaRPr lang="zh-CN" altLang="en-US" sz="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04D6236-6E4F-5F0F-42AC-7620EF21454C}"/>
              </a:ext>
            </a:extLst>
          </p:cNvPr>
          <p:cNvSpPr txBox="1"/>
          <p:nvPr/>
        </p:nvSpPr>
        <p:spPr>
          <a:xfrm>
            <a:off x="373409" y="3690507"/>
            <a:ext cx="129283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altLang="zh-CN" sz="1000" b="1" i="0" u="none" strike="noStrike" baseline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Heavy Ion Source</a:t>
            </a:r>
            <a:endParaRPr lang="zh-CN" altLang="en-US" sz="1000" b="1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F85F91-C7F5-AF7E-E55B-07FC5A4117CE}"/>
              </a:ext>
            </a:extLst>
          </p:cNvPr>
          <p:cNvSpPr txBox="1"/>
          <p:nvPr/>
        </p:nvSpPr>
        <p:spPr>
          <a:xfrm>
            <a:off x="5325083" y="984173"/>
            <a:ext cx="3321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 err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CAFe</a:t>
            </a:r>
            <a:r>
              <a:rPr lang="en-US" altLang="zh-CN" sz="1800" b="1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b="1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beam commissioning</a:t>
            </a:r>
            <a:endParaRPr lang="zh-CN" altLang="en-US" dirty="0"/>
          </a:p>
        </p:txBody>
      </p:sp>
      <p:sp>
        <p:nvSpPr>
          <p:cNvPr id="40" name="Text_17">
            <a:extLst>
              <a:ext uri="{FF2B5EF4-FFF2-40B4-BE49-F238E27FC236}">
                <a16:creationId xmlns:a16="http://schemas.microsoft.com/office/drawing/2014/main" id="{6B895931-BEBC-414A-B7BE-33E43CDDD355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1" name="Text_18">
            <a:extLst>
              <a:ext uri="{FF2B5EF4-FFF2-40B4-BE49-F238E27FC236}">
                <a16:creationId xmlns:a16="http://schemas.microsoft.com/office/drawing/2014/main" id="{74B6ABFD-D612-4F8D-9C46-72A29B309DBD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pic>
        <p:nvPicPr>
          <p:cNvPr id="42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4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1"/>
    </mc:Choice>
    <mc:Fallback xmlns="">
      <p:transition spd="slow" advTm="167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9">
            <a:extLst>
              <a:ext uri="{FF2B5EF4-FFF2-40B4-BE49-F238E27FC236}">
                <a16:creationId xmlns:a16="http://schemas.microsoft.com/office/drawing/2014/main" id="{F5CCB5AC-C79F-45A8-8E5C-B2C909725BC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30">
            <a:extLst>
              <a:ext uri="{FF2B5EF4-FFF2-40B4-BE49-F238E27FC236}">
                <a16:creationId xmlns:a16="http://schemas.microsoft.com/office/drawing/2014/main" id="{B18AD7AC-2758-452A-A7BF-86F50D929A23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xt_31">
            <a:extLst>
              <a:ext uri="{FF2B5EF4-FFF2-40B4-BE49-F238E27FC236}">
                <a16:creationId xmlns:a16="http://schemas.microsoft.com/office/drawing/2014/main" id="{4F731C8A-0198-4E50-B605-F2179E7C563A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Operational Impact</a:t>
            </a:r>
          </a:p>
        </p:txBody>
      </p:sp>
      <p:sp>
        <p:nvSpPr>
          <p:cNvPr id="7" name="Text_33">
            <a:extLst>
              <a:ext uri="{FF2B5EF4-FFF2-40B4-BE49-F238E27FC236}">
                <a16:creationId xmlns:a16="http://schemas.microsoft.com/office/drawing/2014/main" id="{45F8D17B-0304-4C33-9DC7-46A07B4DD9CF}"/>
              </a:ext>
            </a:extLst>
          </p:cNvPr>
          <p:cNvSpPr>
            <a:spLocks noGrp="1"/>
          </p:cNvSpPr>
          <p:nvPr/>
        </p:nvSpPr>
        <p:spPr>
          <a:xfrm>
            <a:off x="523875" y="1285875"/>
            <a:ext cx="53816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Growing field and detuning oscillations</a:t>
            </a:r>
          </a:p>
        </p:txBody>
      </p:sp>
      <p:sp>
        <p:nvSpPr>
          <p:cNvPr id="8" name="Text_34">
            <a:extLst>
              <a:ext uri="{FF2B5EF4-FFF2-40B4-BE49-F238E27FC236}">
                <a16:creationId xmlns:a16="http://schemas.microsoft.com/office/drawing/2014/main" id="{329FC829-51D3-4B15-BF8F-E0C7C4D52AFA}"/>
              </a:ext>
            </a:extLst>
          </p:cNvPr>
          <p:cNvSpPr>
            <a:spLocks noGrp="1"/>
          </p:cNvSpPr>
          <p:nvPr/>
        </p:nvSpPr>
        <p:spPr>
          <a:xfrm>
            <a:off x="523875" y="1857375"/>
            <a:ext cx="5286375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Electromechanical coupling can drive self-excited oscillations during CW operation.</a:t>
            </a:r>
          </a:p>
        </p:txBody>
      </p:sp>
      <p:sp>
        <p:nvSpPr>
          <p:cNvPr id="9" name="Text_35">
            <a:extLst>
              <a:ext uri="{FF2B5EF4-FFF2-40B4-BE49-F238E27FC236}">
                <a16:creationId xmlns:a16="http://schemas.microsoft.com/office/drawing/2014/main" id="{54CEABE4-594F-45C9-B20D-77F5A5412ED2}"/>
              </a:ext>
            </a:extLst>
          </p:cNvPr>
          <p:cNvSpPr>
            <a:spLocks noGrp="1"/>
          </p:cNvSpPr>
          <p:nvPr/>
        </p:nvSpPr>
        <p:spPr>
          <a:xfrm>
            <a:off x="523875" y="3181350"/>
            <a:ext cx="5286375" cy="9810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disturbance can involve several cavities and interrupt accelerator operation.</a:t>
            </a:r>
          </a:p>
        </p:txBody>
      </p:sp>
      <p:sp>
        <p:nvSpPr>
          <p:cNvPr id="10" name="Text_36">
            <a:extLst>
              <a:ext uri="{FF2B5EF4-FFF2-40B4-BE49-F238E27FC236}">
                <a16:creationId xmlns:a16="http://schemas.microsoft.com/office/drawing/2014/main" id="{666D5955-6445-46D6-BB2E-3E96BC5F09F4}"/>
              </a:ext>
            </a:extLst>
          </p:cNvPr>
          <p:cNvSpPr>
            <a:spLocks noGrp="1"/>
          </p:cNvSpPr>
          <p:nvPr/>
        </p:nvSpPr>
        <p:spPr>
          <a:xfrm>
            <a:off x="523875" y="4714875"/>
            <a:ext cx="52578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A stability threshold is needed under</a:t>
            </a:r>
          </a:p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actual LLRF feedback settings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492426" y="1095375"/>
            <a:ext cx="4874523" cy="4819650"/>
          </a:xfrm>
          <a:prstGeom prst="rect">
            <a:avLst/>
          </a:prstGeom>
        </p:spPr>
      </p:pic>
      <p:pic>
        <p:nvPicPr>
          <p:cNvPr id="23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71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矩形: 圆角 46">
            <a:extLst>
              <a:ext uri="{FF2B5EF4-FFF2-40B4-BE49-F238E27FC236}">
                <a16:creationId xmlns:a16="http://schemas.microsoft.com/office/drawing/2014/main" id="{BFB0E2E6-C26A-4EF9-8359-FC1C646A7196}"/>
              </a:ext>
            </a:extLst>
          </p:cNvPr>
          <p:cNvSpPr/>
          <p:nvPr/>
        </p:nvSpPr>
        <p:spPr>
          <a:xfrm>
            <a:off x="6550524" y="2150988"/>
            <a:ext cx="4790766" cy="4195221"/>
          </a:xfrm>
          <a:prstGeom prst="roundRect">
            <a:avLst>
              <a:gd name="adj" fmla="val 948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16200000" scaled="0"/>
            <a:tileRect/>
          </a:gra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03" name="Picture 2" descr="See the source image">
            <a:extLst>
              <a:ext uri="{FF2B5EF4-FFF2-40B4-BE49-F238E27FC236}">
                <a16:creationId xmlns:a16="http://schemas.microsoft.com/office/drawing/2014/main" id="{3F94606A-2FA2-4186-AFB8-A5D14203B0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3" t="4616" r="2937" b="34054"/>
          <a:stretch/>
        </p:blipFill>
        <p:spPr bwMode="auto">
          <a:xfrm>
            <a:off x="1391756" y="2006720"/>
            <a:ext cx="1868612" cy="134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04" name="图片 14" descr="图表&#10;&#10;描述已自动生成">
            <a:extLst>
              <a:ext uri="{FF2B5EF4-FFF2-40B4-BE49-F238E27FC236}">
                <a16:creationId xmlns:a16="http://schemas.microsoft.com/office/drawing/2014/main" id="{F514B913-E3D7-8458-153A-050CA88BB6B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94" t="14336" b="8789"/>
          <a:stretch/>
        </p:blipFill>
        <p:spPr>
          <a:xfrm>
            <a:off x="9039097" y="2414207"/>
            <a:ext cx="2095011" cy="1994594"/>
          </a:xfrm>
          <a:prstGeom prst="rect">
            <a:avLst/>
          </a:prstGeom>
        </p:spPr>
      </p:pic>
      <p:pic>
        <p:nvPicPr>
          <p:cNvPr id="5005" name="图片 5" descr="图表&#10;&#10;描述已自动生成">
            <a:extLst>
              <a:ext uri="{FF2B5EF4-FFF2-40B4-BE49-F238E27FC236}">
                <a16:creationId xmlns:a16="http://schemas.microsoft.com/office/drawing/2014/main" id="{3BCB725E-7CC7-31D9-EDAF-63BA4C7941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749" t="14541" b="8867"/>
          <a:stretch/>
        </p:blipFill>
        <p:spPr>
          <a:xfrm>
            <a:off x="6699292" y="2419396"/>
            <a:ext cx="2095011" cy="1988416"/>
          </a:xfrm>
          <a:prstGeom prst="rect">
            <a:avLst/>
          </a:prstGeom>
        </p:spPr>
      </p:pic>
      <p:pic>
        <p:nvPicPr>
          <p:cNvPr id="5006" name="图形 10">
            <a:extLst>
              <a:ext uri="{FF2B5EF4-FFF2-40B4-BE49-F238E27FC236}">
                <a16:creationId xmlns:a16="http://schemas.microsoft.com/office/drawing/2014/main" id="{06A61C17-11A9-085C-1B23-8A562F8F262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2586" t="767" r="3769" b="7919"/>
          <a:stretch/>
        </p:blipFill>
        <p:spPr>
          <a:xfrm>
            <a:off x="3721889" y="2380208"/>
            <a:ext cx="2440509" cy="2027604"/>
          </a:xfrm>
          <a:prstGeom prst="rect">
            <a:avLst/>
          </a:prstGeom>
          <a:effectLst>
            <a:outerShdw blurRad="50800" dist="38100" dir="5400000" sx="107000" sy="107000" algn="t" rotWithShape="0">
              <a:prstClr val="black">
                <a:alpha val="40000"/>
              </a:prstClr>
            </a:outerShdw>
          </a:effectLst>
        </p:spPr>
      </p:pic>
      <p:sp>
        <p:nvSpPr>
          <p:cNvPr id="5007" name="文本框 3">
            <a:extLst>
              <a:ext uri="{FF2B5EF4-FFF2-40B4-BE49-F238E27FC236}">
                <a16:creationId xmlns:a16="http://schemas.microsoft.com/office/drawing/2014/main" id="{04C6F56E-693F-045C-62F7-DAB8BB4DB416}"/>
              </a:ext>
            </a:extLst>
          </p:cNvPr>
          <p:cNvSpPr txBox="1"/>
          <p:nvPr/>
        </p:nvSpPr>
        <p:spPr>
          <a:xfrm>
            <a:off x="3895083" y="2150989"/>
            <a:ext cx="2246636" cy="26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Simplified LFD transfer function</a:t>
            </a:r>
            <a:endParaRPr lang="en-US" altLang="zh-CN" sz="105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08" name="文本框 25">
            <a:extLst>
              <a:ext uri="{FF2B5EF4-FFF2-40B4-BE49-F238E27FC236}">
                <a16:creationId xmlns:a16="http://schemas.microsoft.com/office/drawing/2014/main" id="{F0FD9738-C08B-88DB-BEEA-C7E020FD998C}"/>
              </a:ext>
            </a:extLst>
          </p:cNvPr>
          <p:cNvSpPr txBox="1"/>
          <p:nvPr/>
        </p:nvSpPr>
        <p:spPr>
          <a:xfrm>
            <a:off x="4521474" y="2429457"/>
            <a:ext cx="708761" cy="26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 i="0" u="none" strike="noStrike" baseline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~120 Hz</a:t>
            </a:r>
          </a:p>
        </p:txBody>
      </p:sp>
      <p:sp>
        <p:nvSpPr>
          <p:cNvPr id="5009" name="椭圆 27">
            <a:extLst>
              <a:ext uri="{FF2B5EF4-FFF2-40B4-BE49-F238E27FC236}">
                <a16:creationId xmlns:a16="http://schemas.microsoft.com/office/drawing/2014/main" id="{FCE18935-77DE-89BA-7DD4-0D7B72B8248E}"/>
              </a:ext>
            </a:extLst>
          </p:cNvPr>
          <p:cNvSpPr/>
          <p:nvPr/>
        </p:nvSpPr>
        <p:spPr>
          <a:xfrm>
            <a:off x="8069261" y="3096494"/>
            <a:ext cx="98427" cy="9565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10" name="文本框 28">
            <a:extLst>
              <a:ext uri="{FF2B5EF4-FFF2-40B4-BE49-F238E27FC236}">
                <a16:creationId xmlns:a16="http://schemas.microsoft.com/office/drawing/2014/main" id="{201135A3-0094-25CD-B300-7E942F07B6C8}"/>
              </a:ext>
            </a:extLst>
          </p:cNvPr>
          <p:cNvSpPr txBox="1"/>
          <p:nvPr/>
        </p:nvSpPr>
        <p:spPr>
          <a:xfrm>
            <a:off x="7977089" y="2774951"/>
            <a:ext cx="728144" cy="2684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 i="0" u="none" strike="noStrike" baseline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~120 Hz</a:t>
            </a:r>
          </a:p>
        </p:txBody>
      </p:sp>
      <p:sp>
        <p:nvSpPr>
          <p:cNvPr id="5011" name="文本框 30">
            <a:extLst>
              <a:ext uri="{FF2B5EF4-FFF2-40B4-BE49-F238E27FC236}">
                <a16:creationId xmlns:a16="http://schemas.microsoft.com/office/drawing/2014/main" id="{F651918B-9B67-9551-E4FD-9064D616A9D3}"/>
              </a:ext>
            </a:extLst>
          </p:cNvPr>
          <p:cNvSpPr txBox="1"/>
          <p:nvPr/>
        </p:nvSpPr>
        <p:spPr>
          <a:xfrm>
            <a:off x="10005760" y="3010119"/>
            <a:ext cx="794484" cy="2684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 i="0" u="none" strike="noStrike" baseline="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0~50 Hz</a:t>
            </a:r>
          </a:p>
        </p:txBody>
      </p:sp>
      <p:sp>
        <p:nvSpPr>
          <p:cNvPr id="5012" name="文本框 32">
            <a:extLst>
              <a:ext uri="{FF2B5EF4-FFF2-40B4-BE49-F238E27FC236}">
                <a16:creationId xmlns:a16="http://schemas.microsoft.com/office/drawing/2014/main" id="{F8F55BF9-CD89-52D9-4036-39C699E6520A}"/>
              </a:ext>
            </a:extLst>
          </p:cNvPr>
          <p:cNvSpPr txBox="1"/>
          <p:nvPr/>
        </p:nvSpPr>
        <p:spPr>
          <a:xfrm>
            <a:off x="6903101" y="2150989"/>
            <a:ext cx="2246636" cy="26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 i="0" u="none" strike="noStrike" baseline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Ponderomotive</a:t>
            </a:r>
            <a:r>
              <a:rPr lang="en-US" altLang="zh-CN" sz="1050" b="1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Effects</a:t>
            </a:r>
            <a:endParaRPr lang="en-US" altLang="zh-CN" sz="1050" b="1" i="0" u="none" strike="noStrike" baseline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13" name="文本框 36">
            <a:extLst>
              <a:ext uri="{FF2B5EF4-FFF2-40B4-BE49-F238E27FC236}">
                <a16:creationId xmlns:a16="http://schemas.microsoft.com/office/drawing/2014/main" id="{C9991996-051D-8057-32F0-399D3F41AC6A}"/>
              </a:ext>
            </a:extLst>
          </p:cNvPr>
          <p:cNvSpPr txBox="1"/>
          <p:nvPr/>
        </p:nvSpPr>
        <p:spPr>
          <a:xfrm>
            <a:off x="9535006" y="2150989"/>
            <a:ext cx="1052561" cy="2684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050" b="1" i="0" u="none" strike="noStrike" baseline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Microphonics</a:t>
            </a:r>
          </a:p>
        </p:txBody>
      </p:sp>
      <p:sp>
        <p:nvSpPr>
          <p:cNvPr id="5014" name="椭圆 37">
            <a:extLst>
              <a:ext uri="{FF2B5EF4-FFF2-40B4-BE49-F238E27FC236}">
                <a16:creationId xmlns:a16="http://schemas.microsoft.com/office/drawing/2014/main" id="{E5F8CD59-F671-9C1F-B54F-430C9660AFEC}"/>
              </a:ext>
            </a:extLst>
          </p:cNvPr>
          <p:cNvSpPr/>
          <p:nvPr/>
        </p:nvSpPr>
        <p:spPr>
          <a:xfrm>
            <a:off x="4485029" y="2443974"/>
            <a:ext cx="98427" cy="9565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15" name="图片 42">
            <a:extLst>
              <a:ext uri="{FF2B5EF4-FFF2-40B4-BE49-F238E27FC236}">
                <a16:creationId xmlns:a16="http://schemas.microsoft.com/office/drawing/2014/main" id="{851E1E23-45F8-DB12-D546-158660E701B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89078" y="4500977"/>
            <a:ext cx="2101864" cy="901823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016" name="左大括号 43">
            <a:extLst>
              <a:ext uri="{FF2B5EF4-FFF2-40B4-BE49-F238E27FC236}">
                <a16:creationId xmlns:a16="http://schemas.microsoft.com/office/drawing/2014/main" id="{E1B5AD01-DDB6-9197-5017-DACFC3BFB4C2}"/>
              </a:ext>
            </a:extLst>
          </p:cNvPr>
          <p:cNvSpPr/>
          <p:nvPr/>
        </p:nvSpPr>
        <p:spPr>
          <a:xfrm rot="5400000">
            <a:off x="9936711" y="3227176"/>
            <a:ext cx="86213" cy="188913"/>
          </a:xfrm>
          <a:prstGeom prst="leftBrace">
            <a:avLst>
              <a:gd name="adj1" fmla="val 30568"/>
              <a:gd name="adj2" fmla="val 50000"/>
            </a:avLst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17" name="图片 45">
            <a:extLst>
              <a:ext uri="{FF2B5EF4-FFF2-40B4-BE49-F238E27FC236}">
                <a16:creationId xmlns:a16="http://schemas.microsoft.com/office/drawing/2014/main" id="{3E368994-033C-9EF5-3F72-8D1E0B357DA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39097" y="4500977"/>
            <a:ext cx="2101864" cy="9060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5018" name="任意多边形: 形状 52">
            <a:extLst>
              <a:ext uri="{FF2B5EF4-FFF2-40B4-BE49-F238E27FC236}">
                <a16:creationId xmlns:a16="http://schemas.microsoft.com/office/drawing/2014/main" id="{F5AB4446-EB1A-AB2D-A658-42ACB06979DB}"/>
              </a:ext>
            </a:extLst>
          </p:cNvPr>
          <p:cNvSpPr/>
          <p:nvPr/>
        </p:nvSpPr>
        <p:spPr>
          <a:xfrm>
            <a:off x="6931843" y="4608394"/>
            <a:ext cx="1670795" cy="386687"/>
          </a:xfrm>
          <a:custGeom>
            <a:avLst/>
            <a:gdLst>
              <a:gd name="connsiteX0" fmla="*/ 0 w 1878842"/>
              <a:gd name="connsiteY0" fmla="*/ 386687 h 386687"/>
              <a:gd name="connsiteX1" fmla="*/ 1146412 w 1878842"/>
              <a:gd name="connsiteY1" fmla="*/ 382137 h 386687"/>
              <a:gd name="connsiteX2" fmla="*/ 1569493 w 1878842"/>
              <a:gd name="connsiteY2" fmla="*/ 286603 h 386687"/>
              <a:gd name="connsiteX3" fmla="*/ 1878842 w 1878842"/>
              <a:gd name="connsiteY3" fmla="*/ 0 h 38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8842" h="386687">
                <a:moveTo>
                  <a:pt x="0" y="386687"/>
                </a:moveTo>
                <a:lnTo>
                  <a:pt x="1146412" y="382137"/>
                </a:lnTo>
                <a:cubicBezTo>
                  <a:pt x="1407994" y="365456"/>
                  <a:pt x="1447421" y="350292"/>
                  <a:pt x="1569493" y="286603"/>
                </a:cubicBezTo>
                <a:cubicBezTo>
                  <a:pt x="1691565" y="222913"/>
                  <a:pt x="1785203" y="111456"/>
                  <a:pt x="1878842" y="0"/>
                </a:cubicBezTo>
              </a:path>
            </a:pathLst>
          </a:custGeom>
          <a:ln w="15875">
            <a:gradFill>
              <a:gsLst>
                <a:gs pos="0">
                  <a:srgbClr val="FF0000"/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tailEnd type="stealth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019" name="直接连接符 54">
            <a:extLst>
              <a:ext uri="{FF2B5EF4-FFF2-40B4-BE49-F238E27FC236}">
                <a16:creationId xmlns:a16="http://schemas.microsoft.com/office/drawing/2014/main" id="{4C9453D2-F772-B831-1E90-D96CBDDA9E41}"/>
              </a:ext>
            </a:extLst>
          </p:cNvPr>
          <p:cNvCxnSpPr>
            <a:cxnSpLocks/>
          </p:cNvCxnSpPr>
          <p:nvPr/>
        </p:nvCxnSpPr>
        <p:spPr>
          <a:xfrm>
            <a:off x="8915038" y="2202864"/>
            <a:ext cx="0" cy="344914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20" name="文本框 58">
            <a:extLst>
              <a:ext uri="{FF2B5EF4-FFF2-40B4-BE49-F238E27FC236}">
                <a16:creationId xmlns:a16="http://schemas.microsoft.com/office/drawing/2014/main" id="{D1B361C1-496A-5EE8-55C9-B66DFC9F53BB}"/>
              </a:ext>
            </a:extLst>
          </p:cNvPr>
          <p:cNvSpPr txBox="1"/>
          <p:nvPr/>
        </p:nvSpPr>
        <p:spPr>
          <a:xfrm>
            <a:off x="6699292" y="5360191"/>
            <a:ext cx="2048945" cy="327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b="1" i="0" u="none" strike="noStrike" baseline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Divergent Oscillation</a:t>
            </a:r>
          </a:p>
        </p:txBody>
      </p:sp>
      <p:sp>
        <p:nvSpPr>
          <p:cNvPr id="5021" name="文本框 59">
            <a:extLst>
              <a:ext uri="{FF2B5EF4-FFF2-40B4-BE49-F238E27FC236}">
                <a16:creationId xmlns:a16="http://schemas.microsoft.com/office/drawing/2014/main" id="{6713F1FC-5702-7A20-DFCA-548741253DB2}"/>
              </a:ext>
            </a:extLst>
          </p:cNvPr>
          <p:cNvSpPr txBox="1"/>
          <p:nvPr/>
        </p:nvSpPr>
        <p:spPr>
          <a:xfrm>
            <a:off x="8915038" y="5360190"/>
            <a:ext cx="2381248" cy="327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 b="1" i="0" u="none" strike="noStrike" baseline="0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Vibration </a:t>
            </a:r>
            <a:r>
              <a:rPr lang="en-US" altLang="zh-CN" sz="1400" b="1" dirty="0">
                <a:solidFill>
                  <a:srgbClr val="2B519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(w/o divergency)</a:t>
            </a:r>
            <a:endParaRPr lang="en-US" altLang="zh-CN" sz="1400" b="1" i="0" u="none" strike="noStrike" baseline="0" dirty="0">
              <a:solidFill>
                <a:srgbClr val="2B519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022" name="Picture 2" descr="See the source image">
            <a:extLst>
              <a:ext uri="{FF2B5EF4-FFF2-40B4-BE49-F238E27FC236}">
                <a16:creationId xmlns:a16="http://schemas.microsoft.com/office/drawing/2014/main" id="{1B70D915-328D-4FE6-792F-7CF78A2C6F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6" t="75677" r="11797"/>
          <a:stretch/>
        </p:blipFill>
        <p:spPr bwMode="auto">
          <a:xfrm>
            <a:off x="4031748" y="4408801"/>
            <a:ext cx="2130650" cy="794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_39">
            <a:extLst>
              <a:ext uri="{FF2B5EF4-FFF2-40B4-BE49-F238E27FC236}">
                <a16:creationId xmlns:a16="http://schemas.microsoft.com/office/drawing/2014/main" id="{70F7CC29-DFC7-4697-BEE2-7451B775C6EC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40">
            <a:extLst>
              <a:ext uri="{FF2B5EF4-FFF2-40B4-BE49-F238E27FC236}">
                <a16:creationId xmlns:a16="http://schemas.microsoft.com/office/drawing/2014/main" id="{77EDA2BD-F498-4DD5-84BE-DAE690045CC7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xt_41">
            <a:extLst>
              <a:ext uri="{FF2B5EF4-FFF2-40B4-BE49-F238E27FC236}">
                <a16:creationId xmlns:a16="http://schemas.microsoft.com/office/drawing/2014/main" id="{5C9CF5C5-B731-4F9E-BD5D-D457884BDA73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Ponderomotive Effects and Microphonics</a:t>
            </a:r>
          </a:p>
        </p:txBody>
      </p:sp>
      <p:sp>
        <p:nvSpPr>
          <p:cNvPr id="7" name="Text_43">
            <a:extLst>
              <a:ext uri="{FF2B5EF4-FFF2-40B4-BE49-F238E27FC236}">
                <a16:creationId xmlns:a16="http://schemas.microsoft.com/office/drawing/2014/main" id="{E8827F93-7703-4891-B320-5CB7B6E78433}"/>
              </a:ext>
            </a:extLst>
          </p:cNvPr>
          <p:cNvSpPr>
            <a:spLocks noGrp="1"/>
          </p:cNvSpPr>
          <p:nvPr/>
        </p:nvSpPr>
        <p:spPr>
          <a:xfrm>
            <a:off x="514350" y="9810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Ponderomotive instability: internal electromechanical feedback causes growing oscillations.</a:t>
            </a:r>
          </a:p>
        </p:txBody>
      </p:sp>
      <p:sp>
        <p:nvSpPr>
          <p:cNvPr id="8" name="Text_44">
            <a:extLst>
              <a:ext uri="{FF2B5EF4-FFF2-40B4-BE49-F238E27FC236}">
                <a16:creationId xmlns:a16="http://schemas.microsoft.com/office/drawing/2014/main" id="{DFBAA48E-80ED-487D-B12C-1759EA8C9171}"/>
              </a:ext>
            </a:extLst>
          </p:cNvPr>
          <p:cNvSpPr>
            <a:spLocks noGrp="1"/>
          </p:cNvSpPr>
          <p:nvPr/>
        </p:nvSpPr>
        <p:spPr>
          <a:xfrm>
            <a:off x="514350" y="1438275"/>
            <a:ext cx="11144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Microphonics: external vibration changes the cavity resonance frequency.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9"/>
          <a:stretch/>
        </p:blipFill>
        <p:spPr>
          <a:xfrm>
            <a:off x="523875" y="3460512"/>
            <a:ext cx="3152775" cy="2784951"/>
          </a:xfrm>
          <a:prstGeom prst="rect">
            <a:avLst/>
          </a:prstGeom>
        </p:spPr>
      </p:pic>
      <p:pic>
        <p:nvPicPr>
          <p:cNvPr id="5023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160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47">
            <a:extLst>
              <a:ext uri="{FF2B5EF4-FFF2-40B4-BE49-F238E27FC236}">
                <a16:creationId xmlns:a16="http://schemas.microsoft.com/office/drawing/2014/main" id="{33A947A1-7E32-4982-B98E-85F03F4C0E2E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48">
            <a:extLst>
              <a:ext uri="{FF2B5EF4-FFF2-40B4-BE49-F238E27FC236}">
                <a16:creationId xmlns:a16="http://schemas.microsoft.com/office/drawing/2014/main" id="{CCF38294-3210-499C-9A69-0A2D58DC1750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xt_49">
            <a:extLst>
              <a:ext uri="{FF2B5EF4-FFF2-40B4-BE49-F238E27FC236}">
                <a16:creationId xmlns:a16="http://schemas.microsoft.com/office/drawing/2014/main" id="{6F8987A9-01D5-4770-91B9-CB6BF447F1DC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LLRF Control at CAFE2</a:t>
            </a:r>
          </a:p>
        </p:txBody>
      </p:sp>
      <p:sp>
        <p:nvSpPr>
          <p:cNvPr id="7" name="Text_51">
            <a:extLst>
              <a:ext uri="{FF2B5EF4-FFF2-40B4-BE49-F238E27FC236}">
                <a16:creationId xmlns:a16="http://schemas.microsoft.com/office/drawing/2014/main" id="{FA000DDA-9903-49F2-8F82-C82DD61402D5}"/>
              </a:ext>
            </a:extLst>
          </p:cNvPr>
          <p:cNvSpPr>
            <a:spLocks noGrp="1"/>
          </p:cNvSpPr>
          <p:nvPr/>
        </p:nvSpPr>
        <p:spPr>
          <a:xfrm>
            <a:off x="523874" y="1041695"/>
            <a:ext cx="5143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Amplitude / phase feedback</a:t>
            </a:r>
          </a:p>
        </p:txBody>
      </p:sp>
      <p:sp>
        <p:nvSpPr>
          <p:cNvPr id="8" name="Text_52">
            <a:extLst>
              <a:ext uri="{FF2B5EF4-FFF2-40B4-BE49-F238E27FC236}">
                <a16:creationId xmlns:a16="http://schemas.microsoft.com/office/drawing/2014/main" id="{6FB9D6BB-EF67-44FF-A352-6D721EAA55AE}"/>
              </a:ext>
            </a:extLst>
          </p:cNvPr>
          <p:cNvSpPr>
            <a:spLocks noGrp="1"/>
          </p:cNvSpPr>
          <p:nvPr/>
        </p:nvSpPr>
        <p:spPr>
          <a:xfrm>
            <a:off x="523874" y="1546520"/>
            <a:ext cx="5095875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Digital PI controllers regulate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cavity amplitude and phase.</a:t>
            </a:r>
          </a:p>
        </p:txBody>
      </p:sp>
      <p:sp>
        <p:nvSpPr>
          <p:cNvPr id="9" name="Text_53">
            <a:extLst>
              <a:ext uri="{FF2B5EF4-FFF2-40B4-BE49-F238E27FC236}">
                <a16:creationId xmlns:a16="http://schemas.microsoft.com/office/drawing/2014/main" id="{95B2555B-D0C3-48EC-A5E3-1E6F155AB5D4}"/>
              </a:ext>
            </a:extLst>
          </p:cNvPr>
          <p:cNvSpPr>
            <a:spLocks noGrp="1"/>
          </p:cNvSpPr>
          <p:nvPr/>
        </p:nvSpPr>
        <p:spPr>
          <a:xfrm>
            <a:off x="476249" y="2584745"/>
            <a:ext cx="5143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Resonance control</a:t>
            </a:r>
          </a:p>
        </p:txBody>
      </p:sp>
      <p:sp>
        <p:nvSpPr>
          <p:cNvPr id="10" name="Text_54">
            <a:extLst>
              <a:ext uri="{FF2B5EF4-FFF2-40B4-BE49-F238E27FC236}">
                <a16:creationId xmlns:a16="http://schemas.microsoft.com/office/drawing/2014/main" id="{B4CF4040-22DB-493F-8DA8-06F0A1DA2B05}"/>
              </a:ext>
            </a:extLst>
          </p:cNvPr>
          <p:cNvSpPr>
            <a:spLocks noGrp="1"/>
          </p:cNvSpPr>
          <p:nvPr/>
        </p:nvSpPr>
        <p:spPr>
          <a:xfrm>
            <a:off x="476249" y="3027657"/>
            <a:ext cx="5095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frequency loop sets the detuning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for the stability measurements.</a:t>
            </a:r>
          </a:p>
        </p:txBody>
      </p:sp>
      <p:sp>
        <p:nvSpPr>
          <p:cNvPr id="11" name="Text_55">
            <a:extLst>
              <a:ext uri="{FF2B5EF4-FFF2-40B4-BE49-F238E27FC236}">
                <a16:creationId xmlns:a16="http://schemas.microsoft.com/office/drawing/2014/main" id="{8DA89441-C693-4CF1-936F-FF8335540BE4}"/>
              </a:ext>
            </a:extLst>
          </p:cNvPr>
          <p:cNvSpPr>
            <a:spLocks noGrp="1"/>
          </p:cNvSpPr>
          <p:nvPr/>
        </p:nvSpPr>
        <p:spPr>
          <a:xfrm>
            <a:off x="476248" y="4039688"/>
            <a:ext cx="5095875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Both loops remain closed during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threshold scan.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82991" y="1076325"/>
            <a:ext cx="4912393" cy="4857750"/>
          </a:xfrm>
          <a:prstGeom prst="rect">
            <a:avLst/>
          </a:prstGeom>
        </p:spPr>
      </p:pic>
      <p:pic>
        <p:nvPicPr>
          <p:cNvPr id="25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587345A-AF08-8044-B9EC-87017D3151F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226" b="35849"/>
          <a:stretch>
            <a:fillRect/>
          </a:stretch>
        </p:blipFill>
        <p:spPr>
          <a:xfrm>
            <a:off x="476249" y="5656954"/>
            <a:ext cx="3531684" cy="80579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14C9EA6B-0D85-A02A-07A5-A9AAE8D3920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41862"/>
          <a:stretch>
            <a:fillRect/>
          </a:stretch>
        </p:blipFill>
        <p:spPr>
          <a:xfrm>
            <a:off x="476249" y="4967083"/>
            <a:ext cx="3531684" cy="64220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1AA42AA2-C16D-26F8-ABB7-4681D25405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355" y="4967083"/>
            <a:ext cx="1718571" cy="1410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5907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矩形 3"/>
          <p:cNvSpPr/>
          <p:nvPr/>
        </p:nvSpPr>
        <p:spPr>
          <a:xfrm>
            <a:off x="1" y="880533"/>
            <a:ext cx="3208470" cy="56896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3" name="任意多边形 4"/>
          <p:cNvSpPr/>
          <p:nvPr/>
        </p:nvSpPr>
        <p:spPr bwMode="auto">
          <a:xfrm>
            <a:off x="4835767" y="248681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4" name="任意多边形 5"/>
          <p:cNvSpPr/>
          <p:nvPr/>
        </p:nvSpPr>
        <p:spPr bwMode="auto">
          <a:xfrm>
            <a:off x="4834507" y="5289312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5" name="任意多边形 7"/>
          <p:cNvSpPr/>
          <p:nvPr/>
        </p:nvSpPr>
        <p:spPr bwMode="auto">
          <a:xfrm>
            <a:off x="4841835" y="1289354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6" name="Rectangle 11"/>
          <p:cNvSpPr>
            <a:spLocks noChangeArrowheads="1"/>
          </p:cNvSpPr>
          <p:nvPr/>
        </p:nvSpPr>
        <p:spPr bwMode="gray">
          <a:xfrm>
            <a:off x="5060812" y="268849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Electromechanical Modeling</a:t>
            </a:r>
          </a:p>
        </p:txBody>
      </p:sp>
      <p:sp>
        <p:nvSpPr>
          <p:cNvPr id="5007" name="Rectangle 11"/>
          <p:cNvSpPr>
            <a:spLocks noChangeArrowheads="1"/>
          </p:cNvSpPr>
          <p:nvPr/>
        </p:nvSpPr>
        <p:spPr bwMode="gray">
          <a:xfrm>
            <a:off x="5076505" y="5475183"/>
            <a:ext cx="5674529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Summary</a:t>
            </a:r>
          </a:p>
        </p:txBody>
      </p:sp>
      <p:sp>
        <p:nvSpPr>
          <p:cNvPr id="5008" name="Rectangle 11"/>
          <p:cNvSpPr>
            <a:spLocks noChangeArrowheads="1"/>
          </p:cNvSpPr>
          <p:nvPr/>
        </p:nvSpPr>
        <p:spPr bwMode="gray">
          <a:xfrm>
            <a:off x="5076505" y="1472982"/>
            <a:ext cx="420022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marR="0" lvl="0" indent="-45720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3000" b="1">
                <a:solidFill>
                  <a:schemeClr val="bg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Introduction</a:t>
            </a:r>
          </a:p>
        </p:txBody>
      </p:sp>
      <p:grpSp>
        <p:nvGrpSpPr>
          <p:cNvPr id="5009" name="组合 14"/>
          <p:cNvGrpSpPr/>
          <p:nvPr/>
        </p:nvGrpSpPr>
        <p:grpSpPr>
          <a:xfrm>
            <a:off x="11164811" y="1363199"/>
            <a:ext cx="755664" cy="756000"/>
            <a:chOff x="8424290" y="1837792"/>
            <a:chExt cx="755664" cy="756000"/>
          </a:xfrm>
        </p:grpSpPr>
        <p:sp>
          <p:nvSpPr>
            <p:cNvPr id="5010" name="Freeform 5"/>
            <p:cNvSpPr/>
            <p:nvPr/>
          </p:nvSpPr>
          <p:spPr bwMode="auto">
            <a:xfrm rot="10800000">
              <a:off x="8424290" y="1837792"/>
              <a:ext cx="755664" cy="75600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1" name="KSO_Shape"/>
            <p:cNvSpPr/>
            <p:nvPr/>
          </p:nvSpPr>
          <p:spPr bwMode="auto">
            <a:xfrm>
              <a:off x="8626330" y="2066077"/>
              <a:ext cx="351584" cy="29943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12" name="组合 17"/>
          <p:cNvGrpSpPr/>
          <p:nvPr/>
        </p:nvGrpSpPr>
        <p:grpSpPr>
          <a:xfrm>
            <a:off x="3376555" y="1158764"/>
            <a:ext cx="1065954" cy="1038345"/>
            <a:chOff x="1991991" y="1508806"/>
            <a:chExt cx="1501200" cy="1500230"/>
          </a:xfrm>
        </p:grpSpPr>
        <p:sp>
          <p:nvSpPr>
            <p:cNvPr id="5013" name="Freeform 5"/>
            <p:cNvSpPr/>
            <p:nvPr/>
          </p:nvSpPr>
          <p:spPr bwMode="auto">
            <a:xfrm rot="10800000">
              <a:off x="1991991" y="1508806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4" name="Freeform 5"/>
            <p:cNvSpPr/>
            <p:nvPr/>
          </p:nvSpPr>
          <p:spPr bwMode="auto">
            <a:xfrm rot="10800000">
              <a:off x="2159390" y="1675387"/>
              <a:ext cx="1166400" cy="1167066"/>
            </a:xfrm>
            <a:prstGeom prst="ellipse">
              <a:avLst/>
            </a:prstGeom>
            <a:gradFill flip="none" rotWithShape="1">
              <a:gsLst>
                <a:gs pos="38600">
                  <a:srgbClr val="3C67B3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5" name="TextBox 12"/>
            <p:cNvSpPr txBox="1"/>
            <p:nvPr/>
          </p:nvSpPr>
          <p:spPr>
            <a:xfrm>
              <a:off x="2415896" y="1841193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16" name="组合 21"/>
          <p:cNvGrpSpPr/>
          <p:nvPr/>
        </p:nvGrpSpPr>
        <p:grpSpPr>
          <a:xfrm>
            <a:off x="3376555" y="2382871"/>
            <a:ext cx="1065954" cy="1038345"/>
            <a:chOff x="8955123" y="2633014"/>
            <a:chExt cx="1501200" cy="1500230"/>
          </a:xfrm>
        </p:grpSpPr>
        <p:sp>
          <p:nvSpPr>
            <p:cNvPr id="5017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8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9" name="TextBox 12"/>
            <p:cNvSpPr txBox="1"/>
            <p:nvPr/>
          </p:nvSpPr>
          <p:spPr>
            <a:xfrm>
              <a:off x="9387007" y="2931692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20" name="组合 25"/>
          <p:cNvGrpSpPr/>
          <p:nvPr/>
        </p:nvGrpSpPr>
        <p:grpSpPr>
          <a:xfrm>
            <a:off x="3374159" y="5174017"/>
            <a:ext cx="1068350" cy="1038346"/>
            <a:chOff x="1991991" y="3757222"/>
            <a:chExt cx="1501200" cy="1500230"/>
          </a:xfrm>
        </p:grpSpPr>
        <p:sp>
          <p:nvSpPr>
            <p:cNvPr id="5021" name="Freeform 5"/>
            <p:cNvSpPr/>
            <p:nvPr/>
          </p:nvSpPr>
          <p:spPr bwMode="auto">
            <a:xfrm rot="10800000">
              <a:off x="1991991" y="3757222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2" name="Freeform 5"/>
            <p:cNvSpPr/>
            <p:nvPr/>
          </p:nvSpPr>
          <p:spPr bwMode="auto">
            <a:xfrm rot="10800000">
              <a:off x="2159391" y="3923804"/>
              <a:ext cx="1166400" cy="116706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3" name="TextBox 12"/>
            <p:cNvSpPr txBox="1"/>
            <p:nvPr/>
          </p:nvSpPr>
          <p:spPr>
            <a:xfrm>
              <a:off x="2406586" y="4084411"/>
              <a:ext cx="637430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24" name="Freeform 5"/>
          <p:cNvSpPr/>
          <p:nvPr/>
        </p:nvSpPr>
        <p:spPr bwMode="auto">
          <a:xfrm rot="10800000">
            <a:off x="11163582" y="5319809"/>
            <a:ext cx="755664" cy="756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25" name="组合 41"/>
          <p:cNvGrpSpPr/>
          <p:nvPr/>
        </p:nvGrpSpPr>
        <p:grpSpPr>
          <a:xfrm>
            <a:off x="11383835" y="5525981"/>
            <a:ext cx="315158" cy="393578"/>
            <a:chOff x="2116138" y="2506419"/>
            <a:chExt cx="338137" cy="422275"/>
          </a:xfrm>
          <a:solidFill>
            <a:schemeClr val="bg1"/>
          </a:solidFill>
        </p:grpSpPr>
        <p:sp>
          <p:nvSpPr>
            <p:cNvPr id="5026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27" name="Freeform 21"/>
            <p:cNvSpPr/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28" name="文本框 42"/>
          <p:cNvSpPr txBox="1"/>
          <p:nvPr/>
        </p:nvSpPr>
        <p:spPr>
          <a:xfrm rot="5400000">
            <a:off x="-1122053" y="3101499"/>
            <a:ext cx="5257802" cy="11757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029" name="Freeform 5"/>
          <p:cNvSpPr/>
          <p:nvPr/>
        </p:nvSpPr>
        <p:spPr bwMode="auto">
          <a:xfrm rot="10800000">
            <a:off x="11163582" y="2549921"/>
            <a:ext cx="755664" cy="75600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0" name="任意多边形 4"/>
          <p:cNvSpPr/>
          <p:nvPr/>
        </p:nvSpPr>
        <p:spPr bwMode="auto">
          <a:xfrm>
            <a:off x="4844022" y="382793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1" name="Rectangle 11"/>
          <p:cNvSpPr>
            <a:spLocks noChangeArrowheads="1"/>
          </p:cNvSpPr>
          <p:nvPr/>
        </p:nvSpPr>
        <p:spPr bwMode="gray">
          <a:xfrm>
            <a:off x="5069067" y="402961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Experiments &amp; Suppression</a:t>
            </a:r>
          </a:p>
        </p:txBody>
      </p:sp>
      <p:grpSp>
        <p:nvGrpSpPr>
          <p:cNvPr id="5032" name="组合 4"/>
          <p:cNvGrpSpPr/>
          <p:nvPr/>
        </p:nvGrpSpPr>
        <p:grpSpPr>
          <a:xfrm>
            <a:off x="3384810" y="3723991"/>
            <a:ext cx="1065954" cy="1038345"/>
            <a:chOff x="8955123" y="2633014"/>
            <a:chExt cx="1501200" cy="1500230"/>
          </a:xfrm>
        </p:grpSpPr>
        <p:sp>
          <p:nvSpPr>
            <p:cNvPr id="5033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4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25000"/>
                    <a:lumOff val="7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1"/>
            </a:gra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5" name="TextBox 12"/>
            <p:cNvSpPr txBox="1"/>
            <p:nvPr/>
          </p:nvSpPr>
          <p:spPr>
            <a:xfrm>
              <a:off x="9387007" y="2931692"/>
              <a:ext cx="637431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36" name="Freeform 5"/>
          <p:cNvSpPr/>
          <p:nvPr/>
        </p:nvSpPr>
        <p:spPr bwMode="auto">
          <a:xfrm rot="10800000">
            <a:off x="11171837" y="3891041"/>
            <a:ext cx="755664" cy="756000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97000"/>
                </a:schemeClr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37" name="图形 3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3300" y="3964940"/>
            <a:ext cx="769620" cy="655320"/>
          </a:xfrm>
          <a:prstGeom prst="rect">
            <a:avLst/>
          </a:prstGeom>
        </p:spPr>
      </p:pic>
      <p:pic>
        <p:nvPicPr>
          <p:cNvPr id="5038" name="图片 38" descr="图标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8870" y="2694305"/>
            <a:ext cx="454025" cy="454025"/>
          </a:xfrm>
          <a:prstGeom prst="rect">
            <a:avLst/>
          </a:prstGeom>
        </p:spPr>
      </p:pic>
      <p:sp>
        <p:nvSpPr>
          <p:cNvPr id="3" name="Text_58">
            <a:extLst>
              <a:ext uri="{FF2B5EF4-FFF2-40B4-BE49-F238E27FC236}">
                <a16:creationId xmlns:a16="http://schemas.microsoft.com/office/drawing/2014/main" id="{3819F5E5-3D4E-4797-999B-410ADBDD61FF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59">
            <a:extLst>
              <a:ext uri="{FF2B5EF4-FFF2-40B4-BE49-F238E27FC236}">
                <a16:creationId xmlns:a16="http://schemas.microsoft.com/office/drawing/2014/main" id="{80505003-CC1A-4321-BAD0-974582E66070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pic>
        <p:nvPicPr>
          <p:cNvPr id="5039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27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62">
            <a:extLst>
              <a:ext uri="{FF2B5EF4-FFF2-40B4-BE49-F238E27FC236}">
                <a16:creationId xmlns:a16="http://schemas.microsoft.com/office/drawing/2014/main" id="{56DEDFEF-C8FB-4D23-A052-EA1CCA56C297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63">
            <a:extLst>
              <a:ext uri="{FF2B5EF4-FFF2-40B4-BE49-F238E27FC236}">
                <a16:creationId xmlns:a16="http://schemas.microsoft.com/office/drawing/2014/main" id="{6870A9D6-EBAC-452C-BEF6-AD7D83AA99C0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Text_64">
            <a:extLst>
              <a:ext uri="{FF2B5EF4-FFF2-40B4-BE49-F238E27FC236}">
                <a16:creationId xmlns:a16="http://schemas.microsoft.com/office/drawing/2014/main" id="{6EDE48E9-2E9E-4B11-8B85-AF347675C354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Mechanical System Identification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9753" y="1085850"/>
            <a:ext cx="3659218" cy="4762500"/>
          </a:xfrm>
          <a:prstGeom prst="rect">
            <a:avLst/>
          </a:prstGeom>
        </p:spPr>
      </p:pic>
      <p:sp>
        <p:nvSpPr>
          <p:cNvPr id="8" name="Text_66">
            <a:extLst>
              <a:ext uri="{FF2B5EF4-FFF2-40B4-BE49-F238E27FC236}">
                <a16:creationId xmlns:a16="http://schemas.microsoft.com/office/drawing/2014/main" id="{1822E951-1C02-47E0-A24F-4765210E08A5}"/>
              </a:ext>
            </a:extLst>
          </p:cNvPr>
          <p:cNvSpPr>
            <a:spLocks noGrp="1"/>
          </p:cNvSpPr>
          <p:nvPr/>
        </p:nvSpPr>
        <p:spPr>
          <a:xfrm>
            <a:off x="1714500" y="5810079"/>
            <a:ext cx="2286000" cy="2762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6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Frequency [Hz]</a:t>
            </a:r>
          </a:p>
        </p:txBody>
      </p:sp>
      <p:sp>
        <p:nvSpPr>
          <p:cNvPr id="9" name="Text_67">
            <a:extLst>
              <a:ext uri="{FF2B5EF4-FFF2-40B4-BE49-F238E27FC236}">
                <a16:creationId xmlns:a16="http://schemas.microsoft.com/office/drawing/2014/main" id="{5A4E2937-67B1-45F5-8F6A-B670C3CF3130}"/>
              </a:ext>
            </a:extLst>
          </p:cNvPr>
          <p:cNvSpPr>
            <a:spLocks noGrp="1"/>
          </p:cNvSpPr>
          <p:nvPr/>
        </p:nvSpPr>
        <p:spPr>
          <a:xfrm>
            <a:off x="5095875" y="1190625"/>
            <a:ext cx="6572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Grey-box fit to measured detuning</a:t>
            </a:r>
          </a:p>
        </p:txBody>
      </p:sp>
      <p:sp>
        <p:nvSpPr>
          <p:cNvPr id="10" name="Text_68">
            <a:extLst>
              <a:ext uri="{FF2B5EF4-FFF2-40B4-BE49-F238E27FC236}">
                <a16:creationId xmlns:a16="http://schemas.microsoft.com/office/drawing/2014/main" id="{84AF28D6-CA12-4F76-B880-CAF340DA4F0A}"/>
              </a:ext>
            </a:extLst>
          </p:cNvPr>
          <p:cNvSpPr>
            <a:spLocks noGrp="1"/>
          </p:cNvSpPr>
          <p:nvPr/>
        </p:nvSpPr>
        <p:spPr>
          <a:xfrm>
            <a:off x="5095875" y="1695450"/>
            <a:ext cx="6572250" cy="800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 baseline term plus two resonant modes</a:t>
            </a:r>
          </a:p>
          <a:p>
            <a:pPr algn="l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reproduces the electromechanical response.</a:t>
            </a:r>
          </a:p>
        </p:txBody>
      </p:sp>
      <p:graphicFrame>
        <p:nvGraphicFramePr>
          <p:cNvPr id="23" name="表格 22"/>
          <p:cNvGraphicFramePr/>
          <p:nvPr/>
        </p:nvGraphicFramePr>
        <p:xfrm>
          <a:off x="5095875" y="2857500"/>
          <a:ext cx="6477000" cy="2286000"/>
        </p:xfrm>
        <a:graphic>
          <a:graphicData uri="http://schemas.openxmlformats.org/drawingml/2006/table">
            <a:tbl>
              <a:tblPr/>
              <a:tblGrid>
                <a:gridCol w="3067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4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Parameter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 1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 2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Frequency [Hz]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118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Mechanical Q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78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Mode strength Gₘ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−3.4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−1.55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_69">
            <a:extLst>
              <a:ext uri="{FF2B5EF4-FFF2-40B4-BE49-F238E27FC236}">
                <a16:creationId xmlns:a16="http://schemas.microsoft.com/office/drawing/2014/main" id="{6996F3F1-74E3-449B-BDE3-9B63AD7AFFA7}"/>
              </a:ext>
            </a:extLst>
          </p:cNvPr>
          <p:cNvSpPr>
            <a:spLocks noGrp="1"/>
          </p:cNvSpPr>
          <p:nvPr/>
        </p:nvSpPr>
        <p:spPr>
          <a:xfrm>
            <a:off x="5219700" y="5343525"/>
            <a:ext cx="6334125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H(s) = </a:t>
            </a:r>
            <a:r>
              <a:rPr sz="2250" b="1" dirty="0" err="1">
                <a:solidFill>
                  <a:srgbClr val="2B519A"/>
                </a:solidFill>
                <a:latin typeface="Arial"/>
                <a:ea typeface="Arial"/>
                <a:cs typeface="Arial"/>
              </a:rPr>
              <a:t>H</a:t>
            </a:r>
            <a:r>
              <a:rPr sz="2250" b="1" baseline="-25000" dirty="0" err="1">
                <a:solidFill>
                  <a:srgbClr val="2B519A"/>
                </a:solidFill>
                <a:latin typeface="Arial"/>
                <a:ea typeface="Arial"/>
                <a:cs typeface="Arial"/>
              </a:rPr>
              <a:t>base</a:t>
            </a:r>
            <a:r>
              <a:rPr sz="2250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(s) + H₁(s) + H₂(s)</a:t>
            </a:r>
          </a:p>
        </p:txBody>
      </p:sp>
      <p:pic>
        <p:nvPicPr>
          <p:cNvPr id="24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277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72">
            <a:extLst>
              <a:ext uri="{FF2B5EF4-FFF2-40B4-BE49-F238E27FC236}">
                <a16:creationId xmlns:a16="http://schemas.microsoft.com/office/drawing/2014/main" id="{5678F01C-5AA9-4861-B3DB-F264DD158AF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73">
            <a:extLst>
              <a:ext uri="{FF2B5EF4-FFF2-40B4-BE49-F238E27FC236}">
                <a16:creationId xmlns:a16="http://schemas.microsoft.com/office/drawing/2014/main" id="{105891BE-E91D-4BAC-9AFF-10FA579123DD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Text_74">
            <a:extLst>
              <a:ext uri="{FF2B5EF4-FFF2-40B4-BE49-F238E27FC236}">
                <a16:creationId xmlns:a16="http://schemas.microsoft.com/office/drawing/2014/main" id="{58447DEC-841D-4DF7-BBFE-00A071FC08B0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Measured and Modeled Detuning</a:t>
            </a:r>
          </a:p>
        </p:txBody>
      </p:sp>
      <p:sp>
        <p:nvSpPr>
          <p:cNvPr id="7" name="Text_76">
            <a:extLst>
              <a:ext uri="{FF2B5EF4-FFF2-40B4-BE49-F238E27FC236}">
                <a16:creationId xmlns:a16="http://schemas.microsoft.com/office/drawing/2014/main" id="{1E52C7D2-98F7-4B0D-86B4-EF473DAE0EE2}"/>
              </a:ext>
            </a:extLst>
          </p:cNvPr>
          <p:cNvSpPr>
            <a:spLocks noGrp="1"/>
          </p:cNvSpPr>
          <p:nvPr/>
        </p:nvSpPr>
        <p:spPr>
          <a:xfrm>
            <a:off x="619125" y="1076325"/>
            <a:ext cx="33813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RF turn-off transient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81025" y="1970517"/>
            <a:ext cx="3333750" cy="3459892"/>
          </a:xfrm>
          <a:prstGeom prst="rect">
            <a:avLst/>
          </a:prstGeom>
        </p:spPr>
      </p:pic>
      <p:sp>
        <p:nvSpPr>
          <p:cNvPr id="9" name="Text_77">
            <a:extLst>
              <a:ext uri="{FF2B5EF4-FFF2-40B4-BE49-F238E27FC236}">
                <a16:creationId xmlns:a16="http://schemas.microsoft.com/office/drawing/2014/main" id="{B161564C-475C-4A42-B537-6EEC9F38F952}"/>
              </a:ext>
            </a:extLst>
          </p:cNvPr>
          <p:cNvSpPr>
            <a:spLocks noGrp="1"/>
          </p:cNvSpPr>
          <p:nvPr/>
        </p:nvSpPr>
        <p:spPr>
          <a:xfrm>
            <a:off x="4143375" y="1076325"/>
            <a:ext cx="3714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Self-excited oscillation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186176" y="1809750"/>
            <a:ext cx="3248147" cy="3781425"/>
          </a:xfrm>
          <a:prstGeom prst="rect">
            <a:avLst/>
          </a:prstGeom>
        </p:spPr>
      </p:pic>
      <p:sp>
        <p:nvSpPr>
          <p:cNvPr id="11" name="Text_78">
            <a:extLst>
              <a:ext uri="{FF2B5EF4-FFF2-40B4-BE49-F238E27FC236}">
                <a16:creationId xmlns:a16="http://schemas.microsoft.com/office/drawing/2014/main" id="{3CE85CD1-A48B-49D8-A795-F7B2ACC5BD9F}"/>
              </a:ext>
            </a:extLst>
          </p:cNvPr>
          <p:cNvSpPr>
            <a:spLocks noGrp="1"/>
          </p:cNvSpPr>
          <p:nvPr/>
        </p:nvSpPr>
        <p:spPr>
          <a:xfrm>
            <a:off x="8229600" y="1076325"/>
            <a:ext cx="33718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Oscillation spectrum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414019" y="1809750"/>
            <a:ext cx="2850613" cy="3781425"/>
          </a:xfrm>
          <a:prstGeom prst="rect">
            <a:avLst/>
          </a:prstGeom>
        </p:spPr>
      </p:pic>
      <p:sp>
        <p:nvSpPr>
          <p:cNvPr id="13" name="Text_79">
            <a:extLst>
              <a:ext uri="{FF2B5EF4-FFF2-40B4-BE49-F238E27FC236}">
                <a16:creationId xmlns:a16="http://schemas.microsoft.com/office/drawing/2014/main" id="{D3F21A25-3B9A-4AB1-B32C-89CEEF003077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The identified model reproduces both transient and oscillatory detuning.</a:t>
            </a:r>
          </a:p>
        </p:txBody>
      </p:sp>
      <p:pic>
        <p:nvPicPr>
          <p:cNvPr id="26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900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82">
            <a:extLst>
              <a:ext uri="{FF2B5EF4-FFF2-40B4-BE49-F238E27FC236}">
                <a16:creationId xmlns:a16="http://schemas.microsoft.com/office/drawing/2014/main" id="{84508D3F-7139-48BA-92F7-0CC92614DC1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83">
            <a:extLst>
              <a:ext uri="{FF2B5EF4-FFF2-40B4-BE49-F238E27FC236}">
                <a16:creationId xmlns:a16="http://schemas.microsoft.com/office/drawing/2014/main" id="{321F6444-11E2-40A4-911D-4AB558CA68D1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5" name="Text_84">
            <a:extLst>
              <a:ext uri="{FF2B5EF4-FFF2-40B4-BE49-F238E27FC236}">
                <a16:creationId xmlns:a16="http://schemas.microsoft.com/office/drawing/2014/main" id="{AC1FE025-6D42-4BC0-A3E7-8BC8B2ECDD7C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Small-signal Model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" y="1294907"/>
            <a:ext cx="5314950" cy="4144360"/>
          </a:xfrm>
          <a:prstGeom prst="rect">
            <a:avLst/>
          </a:prstGeom>
        </p:spPr>
      </p:pic>
      <p:sp>
        <p:nvSpPr>
          <p:cNvPr id="8" name="Text_86">
            <a:extLst>
              <a:ext uri="{FF2B5EF4-FFF2-40B4-BE49-F238E27FC236}">
                <a16:creationId xmlns:a16="http://schemas.microsoft.com/office/drawing/2014/main" id="{96B01804-C51C-4AEF-B0A0-0939D4C8F0EE}"/>
              </a:ext>
            </a:extLst>
          </p:cNvPr>
          <p:cNvSpPr>
            <a:spLocks noGrp="1"/>
          </p:cNvSpPr>
          <p:nvPr/>
        </p:nvSpPr>
        <p:spPr>
          <a:xfrm>
            <a:off x="6334125" y="1190625"/>
            <a:ext cx="53816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Cavity electromagnetic dynamics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257925" y="1744101"/>
            <a:ext cx="5314950" cy="788523"/>
          </a:xfrm>
          <a:prstGeom prst="rect">
            <a:avLst/>
          </a:prstGeom>
        </p:spPr>
      </p:pic>
      <p:sp>
        <p:nvSpPr>
          <p:cNvPr id="10" name="Text_87">
            <a:extLst>
              <a:ext uri="{FF2B5EF4-FFF2-40B4-BE49-F238E27FC236}">
                <a16:creationId xmlns:a16="http://schemas.microsoft.com/office/drawing/2014/main" id="{E07A3EB8-4162-4DCA-A205-0F3B4FB9765E}"/>
              </a:ext>
            </a:extLst>
          </p:cNvPr>
          <p:cNvSpPr>
            <a:spLocks noGrp="1"/>
          </p:cNvSpPr>
          <p:nvPr/>
        </p:nvSpPr>
        <p:spPr>
          <a:xfrm>
            <a:off x="6334125" y="2952750"/>
            <a:ext cx="53816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Perturbations at the operating point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6944438" y="3400425"/>
            <a:ext cx="3351373" cy="1552575"/>
          </a:xfrm>
          <a:prstGeom prst="rect">
            <a:avLst/>
          </a:prstGeom>
        </p:spPr>
      </p:pic>
      <p:sp>
        <p:nvSpPr>
          <p:cNvPr id="12" name="Text_88">
            <a:extLst>
              <a:ext uri="{FF2B5EF4-FFF2-40B4-BE49-F238E27FC236}">
                <a16:creationId xmlns:a16="http://schemas.microsoft.com/office/drawing/2014/main" id="{1AFFEBEE-568A-4B6F-B91F-0EE674DAE6D5}"/>
              </a:ext>
            </a:extLst>
          </p:cNvPr>
          <p:cNvSpPr>
            <a:spLocks noGrp="1"/>
          </p:cNvSpPr>
          <p:nvPr/>
        </p:nvSpPr>
        <p:spPr>
          <a:xfrm>
            <a:off x="6334125" y="5181600"/>
            <a:ext cx="5286375" cy="6953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Linearization about the operating point</a:t>
            </a:r>
          </a:p>
          <a:p>
            <a:pPr algn="l">
              <a:defRPr sz="19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links field perturbations to detuning.</a:t>
            </a:r>
          </a:p>
        </p:txBody>
      </p:sp>
      <p:sp>
        <p:nvSpPr>
          <p:cNvPr id="13" name="Text_89">
            <a:extLst>
              <a:ext uri="{FF2B5EF4-FFF2-40B4-BE49-F238E27FC236}">
                <a16:creationId xmlns:a16="http://schemas.microsoft.com/office/drawing/2014/main" id="{B602453D-8DED-4B6A-BEC3-4B0EC46801B0}"/>
              </a:ext>
            </a:extLst>
          </p:cNvPr>
          <p:cNvSpPr>
            <a:spLocks noGrp="1"/>
          </p:cNvSpPr>
          <p:nvPr/>
        </p:nvSpPr>
        <p:spPr>
          <a:xfrm>
            <a:off x="523875" y="5981700"/>
            <a:ext cx="110871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75" b="0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575" b="0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Normalized variables; negligible beam loading; strongly </a:t>
            </a:r>
            <a:r>
              <a:rPr sz="1575" b="0" dirty="0" err="1">
                <a:solidFill>
                  <a:srgbClr val="2B519A"/>
                </a:solidFill>
                <a:latin typeface="Arial"/>
                <a:ea typeface="Arial"/>
                <a:cs typeface="Arial"/>
              </a:rPr>
              <a:t>overcoupled</a:t>
            </a:r>
            <a:r>
              <a:rPr sz="1575" b="0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 cavity.</a:t>
            </a:r>
          </a:p>
        </p:txBody>
      </p:sp>
      <p:pic>
        <p:nvPicPr>
          <p:cNvPr id="25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4799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92">
            <a:extLst>
              <a:ext uri="{FF2B5EF4-FFF2-40B4-BE49-F238E27FC236}">
                <a16:creationId xmlns:a16="http://schemas.microsoft.com/office/drawing/2014/main" id="{2CEF43BB-2923-428D-97F6-47C9B3473BDD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93">
            <a:extLst>
              <a:ext uri="{FF2B5EF4-FFF2-40B4-BE49-F238E27FC236}">
                <a16:creationId xmlns:a16="http://schemas.microsoft.com/office/drawing/2014/main" id="{4A3CE2C0-3B63-4BC5-9C21-3D53EF31C7CF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Text_94">
            <a:extLst>
              <a:ext uri="{FF2B5EF4-FFF2-40B4-BE49-F238E27FC236}">
                <a16:creationId xmlns:a16="http://schemas.microsoft.com/office/drawing/2014/main" id="{C3CB11C7-1BE1-42E0-965B-56E673A451F9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Closed-loop Stability Criterion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62586" y="1104900"/>
            <a:ext cx="4923229" cy="3981450"/>
          </a:xfrm>
          <a:prstGeom prst="rect">
            <a:avLst/>
          </a:prstGeom>
        </p:spPr>
      </p:pic>
      <p:sp>
        <p:nvSpPr>
          <p:cNvPr id="8" name="Text_96">
            <a:extLst>
              <a:ext uri="{FF2B5EF4-FFF2-40B4-BE49-F238E27FC236}">
                <a16:creationId xmlns:a16="http://schemas.microsoft.com/office/drawing/2014/main" id="{90F57E4F-A7BD-48EA-B03B-6C10FCA2BA73}"/>
              </a:ext>
            </a:extLst>
          </p:cNvPr>
          <p:cNvSpPr>
            <a:spLocks noGrp="1"/>
          </p:cNvSpPr>
          <p:nvPr/>
        </p:nvSpPr>
        <p:spPr>
          <a:xfrm>
            <a:off x="6200775" y="1238250"/>
            <a:ext cx="5448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Separate A/P PI controllers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Equation_PI_amplitude_13">
                <a:extLst>
                  <a:ext uri="{FF2B5EF4-FFF2-40B4-BE49-F238E27FC236}">
                    <a16:creationId xmlns:a16="http://schemas.microsoft.com/office/drawing/2014/main" id="{6AA10317-6AF7-4FDA-8467-DDE01309ED05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429375" y="1657350"/>
                <a:ext cx="4953000" cy="647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2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2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𝑟𝑝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𝑟𝑖</m:t>
                              </m:r>
                            </m:sub>
                          </m:sSub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5" name="Equation_PI_amplitude_13">
                <a:extLst>
                  <a:ext uri="{FF2B5EF4-FFF2-40B4-BE49-F238E27FC236}">
                    <a16:creationId xmlns:a16="http://schemas.microsoft.com/office/drawing/2014/main" id="{6AA10317-6AF7-4FDA-8467-DDE01309ED0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375" y="1657350"/>
                <a:ext cx="4953000" cy="647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Equation_PI_phase_13">
                <a:extLst>
                  <a:ext uri="{FF2B5EF4-FFF2-40B4-BE49-F238E27FC236}">
                    <a16:creationId xmlns:a16="http://schemas.microsoft.com/office/drawing/2014/main" id="{40B47FB7-5C43-4ADA-997E-CF1ECC80542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429375" y="2352675"/>
                <a:ext cx="4953000" cy="647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2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2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6" name="Equation_PI_phase_13">
                <a:extLst>
                  <a:ext uri="{FF2B5EF4-FFF2-40B4-BE49-F238E27FC236}">
                    <a16:creationId xmlns:a16="http://schemas.microsoft.com/office/drawing/2014/main" id="{40B47FB7-5C43-4ADA-997E-CF1ECC8054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375" y="2352675"/>
                <a:ext cx="4953000" cy="647700"/>
              </a:xfrm>
              <a:prstGeom prst="rect">
                <a:avLst/>
              </a:prstGeom>
              <a:blipFill>
                <a:blip r:embed="rId5"/>
                <a:stretch>
                  <a:fillRect b="-1887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Equation_closed_13_line1">
                <a:extLst>
                  <a:ext uri="{FF2B5EF4-FFF2-40B4-BE49-F238E27FC236}">
                    <a16:creationId xmlns:a16="http://schemas.microsoft.com/office/drawing/2014/main" id="{48578891-B245-4261-86CA-26AE10529B18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219825" y="3571875"/>
                <a:ext cx="5381625" cy="4095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i="0"/>
                            <m:t>cl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unc>
                        <m:funcPr>
                          <m:ctrlPr>
                            <a:rPr i="0"/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i="0"/>
                            <m:t>cos</m:t>
                          </m:r>
                        </m:fName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𝛥</m:t>
                          </m:r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7" name="Equation_closed_13_line1">
                <a:extLst>
                  <a:ext uri="{FF2B5EF4-FFF2-40B4-BE49-F238E27FC236}">
                    <a16:creationId xmlns:a16="http://schemas.microsoft.com/office/drawing/2014/main" id="{48578891-B245-4261-86CA-26AE10529B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825" y="3571875"/>
                <a:ext cx="5381625" cy="409575"/>
              </a:xfrm>
              <a:prstGeom prst="rect">
                <a:avLst/>
              </a:prstGeom>
              <a:blipFill>
                <a:blip r:embed="rId6"/>
                <a:stretch>
                  <a:fillRect l="-1586" b="-1194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Equation_closed_13_line2">
                <a:extLst>
                  <a:ext uri="{FF2B5EF4-FFF2-40B4-BE49-F238E27FC236}">
                    <a16:creationId xmlns:a16="http://schemas.microsoft.com/office/drawing/2014/main" id="{A8EE1834-7232-469C-A80E-B6B4BBB9E6CE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143750" y="4038600"/>
                <a:ext cx="4457700" cy="4095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 panose="02040503050406030204" pitchFamily="18" charset="0"/>
                        </a:rPr>
                        <m:t>×[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8" name="Equation_closed_13_line2">
                <a:extLst>
                  <a:ext uri="{FF2B5EF4-FFF2-40B4-BE49-F238E27FC236}">
                    <a16:creationId xmlns:a16="http://schemas.microsoft.com/office/drawing/2014/main" id="{A8EE1834-7232-469C-A80E-B6B4BBB9E6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50" y="4038600"/>
                <a:ext cx="4457700" cy="409575"/>
              </a:xfrm>
              <a:prstGeom prst="rect">
                <a:avLst/>
              </a:prstGeom>
              <a:blipFill>
                <a:blip r:embed="rId7"/>
                <a:stretch>
                  <a:fillRect l="-1642" b="-1194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Equation_closed_13_line3">
                <a:extLst>
                  <a:ext uri="{FF2B5EF4-FFF2-40B4-BE49-F238E27FC236}">
                    <a16:creationId xmlns:a16="http://schemas.microsoft.com/office/drawing/2014/main" id="{1F40650A-69CD-4C2E-9177-0FC9B8072F51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143750" y="4505325"/>
                <a:ext cx="4457700" cy="4095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9" name="Equation_closed_13_line3">
                <a:extLst>
                  <a:ext uri="{FF2B5EF4-FFF2-40B4-BE49-F238E27FC236}">
                    <a16:creationId xmlns:a16="http://schemas.microsoft.com/office/drawing/2014/main" id="{1F40650A-69CD-4C2E-9177-0FC9B8072F5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50" y="4505325"/>
                <a:ext cx="4457700" cy="409575"/>
              </a:xfrm>
              <a:prstGeom prst="rect">
                <a:avLst/>
              </a:prstGeom>
              <a:blipFill>
                <a:blip r:embed="rId8"/>
                <a:stretch>
                  <a:fillRect l="-1915" b="-11940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Equation_closed_13_line4">
                <a:extLst>
                  <a:ext uri="{FF2B5EF4-FFF2-40B4-BE49-F238E27FC236}">
                    <a16:creationId xmlns:a16="http://schemas.microsoft.com/office/drawing/2014/main" id="{ABBC4117-FDE1-46D0-9585-1B36445C18B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143750" y="4972050"/>
                <a:ext cx="4457700" cy="409575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0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 panose="02040503050406030204" pitchFamily="18" charset="0"/>
                        </a:rPr>
                        <m:t>×[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unc>
                        <m:funcPr>
                          <m:ctrlPr>
                            <a:rPr i="0"/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i="0"/>
                            <m:t>sin</m:t>
                          </m:r>
                        </m:fName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𝛥</m:t>
                          </m:r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)]=0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0" name="Equation_closed_13_line4">
                <a:extLst>
                  <a:ext uri="{FF2B5EF4-FFF2-40B4-BE49-F238E27FC236}">
                    <a16:creationId xmlns:a16="http://schemas.microsoft.com/office/drawing/2014/main" id="{ABBC4117-FDE1-46D0-9585-1B36445C18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750" y="4972050"/>
                <a:ext cx="4457700" cy="409575"/>
              </a:xfrm>
              <a:prstGeom prst="rect">
                <a:avLst/>
              </a:prstGeom>
              <a:blipFill>
                <a:blip r:embed="rId9"/>
                <a:stretch>
                  <a:fillRect l="-1642" b="-16418"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_98">
            <a:extLst>
              <a:ext uri="{FF2B5EF4-FFF2-40B4-BE49-F238E27FC236}">
                <a16:creationId xmlns:a16="http://schemas.microsoft.com/office/drawing/2014/main" id="{D2BE46A5-0E17-4E97-B740-F4EEC6BD72DE}"/>
              </a:ext>
            </a:extLst>
          </p:cNvPr>
          <p:cNvSpPr>
            <a:spLocks noGrp="1"/>
          </p:cNvSpPr>
          <p:nvPr/>
        </p:nvSpPr>
        <p:spPr>
          <a:xfrm>
            <a:off x="6200775" y="3114675"/>
            <a:ext cx="54483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Characteristic equation</a:t>
            </a:r>
          </a:p>
        </p:txBody>
      </p:sp>
      <p:sp>
        <p:nvSpPr>
          <p:cNvPr id="12" name="Text_99">
            <a:extLst>
              <a:ext uri="{FF2B5EF4-FFF2-40B4-BE49-F238E27FC236}">
                <a16:creationId xmlns:a16="http://schemas.microsoft.com/office/drawing/2014/main" id="{69A4244B-B866-4F9F-8A1A-5664967990EA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Stable: Re(s) &lt; 0 for every characteristic root. Boundary: max Re(s) = 0.</a:t>
            </a:r>
          </a:p>
        </p:txBody>
      </p:sp>
      <p:pic>
        <p:nvPicPr>
          <p:cNvPr id="24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569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02">
            <a:extLst>
              <a:ext uri="{FF2B5EF4-FFF2-40B4-BE49-F238E27FC236}">
                <a16:creationId xmlns:a16="http://schemas.microsoft.com/office/drawing/2014/main" id="{B6691308-204A-44FB-9CB2-AC8B98E2AE8C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03">
            <a:extLst>
              <a:ext uri="{FF2B5EF4-FFF2-40B4-BE49-F238E27FC236}">
                <a16:creationId xmlns:a16="http://schemas.microsoft.com/office/drawing/2014/main" id="{1F52463D-45A0-4320-B521-8A3016BBB53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Text_104">
            <a:extLst>
              <a:ext uri="{FF2B5EF4-FFF2-40B4-BE49-F238E27FC236}">
                <a16:creationId xmlns:a16="http://schemas.microsoft.com/office/drawing/2014/main" id="{0D4C976D-0806-4FAD-BD2E-D21D4A14D944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Instability Boundaries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33818" y="1104900"/>
            <a:ext cx="5723789" cy="4762500"/>
          </a:xfrm>
          <a:prstGeom prst="rect">
            <a:avLst/>
          </a:prstGeom>
        </p:spPr>
      </p:pic>
      <p:sp>
        <p:nvSpPr>
          <p:cNvPr id="8" name="Text_106">
            <a:extLst>
              <a:ext uri="{FF2B5EF4-FFF2-40B4-BE49-F238E27FC236}">
                <a16:creationId xmlns:a16="http://schemas.microsoft.com/office/drawing/2014/main" id="{44DE13D7-2643-4C1C-BB99-C2842FC268EF}"/>
              </a:ext>
            </a:extLst>
          </p:cNvPr>
          <p:cNvSpPr>
            <a:spLocks noGrp="1"/>
          </p:cNvSpPr>
          <p:nvPr/>
        </p:nvSpPr>
        <p:spPr>
          <a:xfrm>
            <a:off x="7486650" y="1266825"/>
            <a:ext cx="41529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Mechanical model variants</a:t>
            </a:r>
          </a:p>
        </p:txBody>
      </p:sp>
      <p:sp>
        <p:nvSpPr>
          <p:cNvPr id="9" name="Text_107">
            <a:extLst>
              <a:ext uri="{FF2B5EF4-FFF2-40B4-BE49-F238E27FC236}">
                <a16:creationId xmlns:a16="http://schemas.microsoft.com/office/drawing/2014/main" id="{5434A24E-C281-4EC7-B7B0-37CE26F7A95A}"/>
              </a:ext>
            </a:extLst>
          </p:cNvPr>
          <p:cNvSpPr>
            <a:spLocks noGrp="1"/>
          </p:cNvSpPr>
          <p:nvPr/>
        </p:nvSpPr>
        <p:spPr>
          <a:xfrm>
            <a:off x="7486650" y="1866900"/>
            <a:ext cx="4143375" cy="13144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K₁: baseline + 118 + 280 Hz</a:t>
            </a: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K₂: baseline + 118 Hz</a:t>
            </a: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K₃: 280 Hz</a:t>
            </a:r>
          </a:p>
        </p:txBody>
      </p:sp>
      <p:sp>
        <p:nvSpPr>
          <p:cNvPr id="10" name="Text_108">
            <a:extLst>
              <a:ext uri="{FF2B5EF4-FFF2-40B4-BE49-F238E27FC236}">
                <a16:creationId xmlns:a16="http://schemas.microsoft.com/office/drawing/2014/main" id="{9A26D0A4-8733-4D6F-B7F3-E35E0AD10977}"/>
              </a:ext>
            </a:extLst>
          </p:cNvPr>
          <p:cNvSpPr>
            <a:spLocks noGrp="1"/>
          </p:cNvSpPr>
          <p:nvPr/>
        </p:nvSpPr>
        <p:spPr>
          <a:xfrm>
            <a:off x="7486650" y="3571875"/>
            <a:ext cx="41529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Selected operating points</a:t>
            </a:r>
          </a:p>
        </p:txBody>
      </p:sp>
      <p:sp>
        <p:nvSpPr>
          <p:cNvPr id="11" name="Text_109">
            <a:extLst>
              <a:ext uri="{FF2B5EF4-FFF2-40B4-BE49-F238E27FC236}">
                <a16:creationId xmlns:a16="http://schemas.microsoft.com/office/drawing/2014/main" id="{0D45556F-7149-4DBF-93A1-592EF272B8B9}"/>
              </a:ext>
            </a:extLst>
          </p:cNvPr>
          <p:cNvSpPr>
            <a:spLocks noGrp="1"/>
          </p:cNvSpPr>
          <p:nvPr/>
        </p:nvSpPr>
        <p:spPr>
          <a:xfrm>
            <a:off x="7486650" y="4191000"/>
            <a:ext cx="4143375" cy="1247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P₁: 280 Hz mode</a:t>
            </a: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P₂: 118 Hz mode</a:t>
            </a: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P₃: two-mode beating</a:t>
            </a:r>
          </a:p>
        </p:txBody>
      </p:sp>
      <p:sp>
        <p:nvSpPr>
          <p:cNvPr id="12" name="Text_110">
            <a:extLst>
              <a:ext uri="{FF2B5EF4-FFF2-40B4-BE49-F238E27FC236}">
                <a16:creationId xmlns:a16="http://schemas.microsoft.com/office/drawing/2014/main" id="{A0E6D655-6B2A-43AF-A1F1-43A40EBA2A33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The excited mechanical mode depends on the operating point.</a:t>
            </a:r>
          </a:p>
        </p:txBody>
      </p:sp>
      <p:pic>
        <p:nvPicPr>
          <p:cNvPr id="20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9197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13">
            <a:extLst>
              <a:ext uri="{FF2B5EF4-FFF2-40B4-BE49-F238E27FC236}">
                <a16:creationId xmlns:a16="http://schemas.microsoft.com/office/drawing/2014/main" id="{AE6339CF-A100-45BB-9118-171EF6FCA913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14">
            <a:extLst>
              <a:ext uri="{FF2B5EF4-FFF2-40B4-BE49-F238E27FC236}">
                <a16:creationId xmlns:a16="http://schemas.microsoft.com/office/drawing/2014/main" id="{79CAEEDE-A049-4F2B-8C48-583D4E7E2B0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Text_115">
            <a:extLst>
              <a:ext uri="{FF2B5EF4-FFF2-40B4-BE49-F238E27FC236}">
                <a16:creationId xmlns:a16="http://schemas.microsoft.com/office/drawing/2014/main" id="{BFA80E23-6AD3-4D5C-90CF-602F1225008C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Time-domain Verification</a:t>
            </a:r>
          </a:p>
        </p:txBody>
      </p:sp>
      <p:sp>
        <p:nvSpPr>
          <p:cNvPr id="7" name="Text_117">
            <a:extLst>
              <a:ext uri="{FF2B5EF4-FFF2-40B4-BE49-F238E27FC236}">
                <a16:creationId xmlns:a16="http://schemas.microsoft.com/office/drawing/2014/main" id="{66A8F62F-93E3-4D85-BA74-7919E05C69AA}"/>
              </a:ext>
            </a:extLst>
          </p:cNvPr>
          <p:cNvSpPr>
            <a:spLocks noGrp="1"/>
          </p:cNvSpPr>
          <p:nvPr/>
        </p:nvSpPr>
        <p:spPr>
          <a:xfrm>
            <a:off x="714375" y="1066800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P₁: 280 Hz</a:t>
            </a:r>
          </a:p>
        </p:txBody>
      </p:sp>
      <p:sp>
        <p:nvSpPr>
          <p:cNvPr id="8" name="Text_118">
            <a:extLst>
              <a:ext uri="{FF2B5EF4-FFF2-40B4-BE49-F238E27FC236}">
                <a16:creationId xmlns:a16="http://schemas.microsoft.com/office/drawing/2014/main" id="{87FEBCD4-1156-466E-86A2-23DB5FF3E4C9}"/>
              </a:ext>
            </a:extLst>
          </p:cNvPr>
          <p:cNvSpPr>
            <a:spLocks noGrp="1"/>
          </p:cNvSpPr>
          <p:nvPr/>
        </p:nvSpPr>
        <p:spPr>
          <a:xfrm>
            <a:off x="4429125" y="1066800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P₂: 118 Hz</a:t>
            </a:r>
          </a:p>
        </p:txBody>
      </p:sp>
      <p:sp>
        <p:nvSpPr>
          <p:cNvPr id="9" name="Text_119">
            <a:extLst>
              <a:ext uri="{FF2B5EF4-FFF2-40B4-BE49-F238E27FC236}">
                <a16:creationId xmlns:a16="http://schemas.microsoft.com/office/drawing/2014/main" id="{E6BF2974-09F8-4884-81C4-CBACD71DA4A9}"/>
              </a:ext>
            </a:extLst>
          </p:cNvPr>
          <p:cNvSpPr>
            <a:spLocks noGrp="1"/>
          </p:cNvSpPr>
          <p:nvPr/>
        </p:nvSpPr>
        <p:spPr>
          <a:xfrm>
            <a:off x="8143875" y="1066800"/>
            <a:ext cx="342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P₃: two-mode beating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47913" y="1466850"/>
            <a:ext cx="3028549" cy="441960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558149" y="1466850"/>
            <a:ext cx="2951877" cy="44196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302666" y="1466850"/>
            <a:ext cx="3006642" cy="4419600"/>
          </a:xfrm>
          <a:prstGeom prst="rect">
            <a:avLst/>
          </a:prstGeom>
        </p:spPr>
      </p:pic>
      <p:sp>
        <p:nvSpPr>
          <p:cNvPr id="13" name="Text_120">
            <a:extLst>
              <a:ext uri="{FF2B5EF4-FFF2-40B4-BE49-F238E27FC236}">
                <a16:creationId xmlns:a16="http://schemas.microsoft.com/office/drawing/2014/main" id="{63EE79B0-1476-4D37-BF1B-2D29322BA0C2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Time traces confirm the mode dependence of the analytical boundaries.</a:t>
            </a:r>
          </a:p>
        </p:txBody>
      </p:sp>
      <p:pic>
        <p:nvPicPr>
          <p:cNvPr id="26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552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23">
            <a:extLst>
              <a:ext uri="{FF2B5EF4-FFF2-40B4-BE49-F238E27FC236}">
                <a16:creationId xmlns:a16="http://schemas.microsoft.com/office/drawing/2014/main" id="{03A0690A-F529-440D-A17A-DF2D233971D4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24">
            <a:extLst>
              <a:ext uri="{FF2B5EF4-FFF2-40B4-BE49-F238E27FC236}">
                <a16:creationId xmlns:a16="http://schemas.microsoft.com/office/drawing/2014/main" id="{CCA20CBB-7344-40A4-8D8A-34E22C716EE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Text_125">
            <a:extLst>
              <a:ext uri="{FF2B5EF4-FFF2-40B4-BE49-F238E27FC236}">
                <a16:creationId xmlns:a16="http://schemas.microsoft.com/office/drawing/2014/main" id="{E7758DDC-F712-41C4-9113-3B193960BAB7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Hardware Effects in the Model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651463" y="1055043"/>
            <a:ext cx="7969132" cy="349061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468977" y="4524356"/>
            <a:ext cx="2705695" cy="1905000"/>
          </a:xfrm>
          <a:prstGeom prst="rect">
            <a:avLst/>
          </a:prstGeom>
        </p:spPr>
      </p:pic>
      <p:sp>
        <p:nvSpPr>
          <p:cNvPr id="9" name="Text_127">
            <a:extLst>
              <a:ext uri="{FF2B5EF4-FFF2-40B4-BE49-F238E27FC236}">
                <a16:creationId xmlns:a16="http://schemas.microsoft.com/office/drawing/2014/main" id="{614DEB90-6C72-46BA-9EA1-B93CA6989A85}"/>
              </a:ext>
            </a:extLst>
          </p:cNvPr>
          <p:cNvSpPr>
            <a:spLocks noGrp="1"/>
          </p:cNvSpPr>
          <p:nvPr/>
        </p:nvSpPr>
        <p:spPr>
          <a:xfrm>
            <a:off x="6124575" y="4399338"/>
            <a:ext cx="55340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025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Operating-point-dependent loop gain</a:t>
            </a:r>
          </a:p>
        </p:txBody>
      </p:sp>
      <p:sp>
        <p:nvSpPr>
          <p:cNvPr id="10" name="Text_128">
            <a:extLst>
              <a:ext uri="{FF2B5EF4-FFF2-40B4-BE49-F238E27FC236}">
                <a16:creationId xmlns:a16="http://schemas.microsoft.com/office/drawing/2014/main" id="{603B46E8-6E2B-415E-8112-0CDDFD5A7B68}"/>
              </a:ext>
            </a:extLst>
          </p:cNvPr>
          <p:cNvSpPr>
            <a:spLocks noGrp="1"/>
          </p:cNvSpPr>
          <p:nvPr/>
        </p:nvSpPr>
        <p:spPr>
          <a:xfrm>
            <a:off x="6124575" y="4885113"/>
            <a:ext cx="5514975" cy="866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SSA gain and impedance mismatch enter</a:t>
            </a: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effective cavity and controller parameters.</a:t>
            </a:r>
          </a:p>
        </p:txBody>
      </p:sp>
      <p:sp>
        <p:nvSpPr>
          <p:cNvPr id="11" name="Text_129">
            <a:extLst>
              <a:ext uri="{FF2B5EF4-FFF2-40B4-BE49-F238E27FC236}">
                <a16:creationId xmlns:a16="http://schemas.microsoft.com/office/drawing/2014/main" id="{F44F8DAD-0CFA-4C98-86F7-0E8B8446FB31}"/>
              </a:ext>
            </a:extLst>
          </p:cNvPr>
          <p:cNvSpPr>
            <a:spLocks noGrp="1"/>
          </p:cNvSpPr>
          <p:nvPr/>
        </p:nvSpPr>
        <p:spPr>
          <a:xfrm>
            <a:off x="6124575" y="5847138"/>
            <a:ext cx="5514975" cy="4191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7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725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These corrections connect the ideal model to the measured RF system.</a:t>
            </a:r>
          </a:p>
        </p:txBody>
      </p:sp>
      <p:pic>
        <p:nvPicPr>
          <p:cNvPr id="20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020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32">
            <a:extLst>
              <a:ext uri="{FF2B5EF4-FFF2-40B4-BE49-F238E27FC236}">
                <a16:creationId xmlns:a16="http://schemas.microsoft.com/office/drawing/2014/main" id="{88A01684-F7E9-49FE-B1CC-18A4C4C96C83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33">
            <a:extLst>
              <a:ext uri="{FF2B5EF4-FFF2-40B4-BE49-F238E27FC236}">
                <a16:creationId xmlns:a16="http://schemas.microsoft.com/office/drawing/2014/main" id="{8C73918F-C9D9-4961-8CF6-BCCBCFF55557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Text_134">
            <a:extLst>
              <a:ext uri="{FF2B5EF4-FFF2-40B4-BE49-F238E27FC236}">
                <a16:creationId xmlns:a16="http://schemas.microsoft.com/office/drawing/2014/main" id="{40E34831-12DE-4281-B688-9EE69F8D3439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Analytical and Simulated Thresholds</a:t>
            </a:r>
          </a:p>
        </p:txBody>
      </p:sp>
      <p:sp>
        <p:nvSpPr>
          <p:cNvPr id="7" name="Text_136">
            <a:extLst>
              <a:ext uri="{FF2B5EF4-FFF2-40B4-BE49-F238E27FC236}">
                <a16:creationId xmlns:a16="http://schemas.microsoft.com/office/drawing/2014/main" id="{7590D8F4-B9CA-48C2-AF83-6086EE53FA6D}"/>
              </a:ext>
            </a:extLst>
          </p:cNvPr>
          <p:cNvSpPr>
            <a:spLocks noGrp="1"/>
          </p:cNvSpPr>
          <p:nvPr/>
        </p:nvSpPr>
        <p:spPr>
          <a:xfrm>
            <a:off x="714375" y="1057275"/>
            <a:ext cx="3257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Open loop</a:t>
            </a:r>
          </a:p>
        </p:txBody>
      </p:sp>
      <p:sp>
        <p:nvSpPr>
          <p:cNvPr id="8" name="Text_137">
            <a:extLst>
              <a:ext uri="{FF2B5EF4-FFF2-40B4-BE49-F238E27FC236}">
                <a16:creationId xmlns:a16="http://schemas.microsoft.com/office/drawing/2014/main" id="{95D7ED71-D7D8-4040-A908-8FB94B8A5129}"/>
              </a:ext>
            </a:extLst>
          </p:cNvPr>
          <p:cNvSpPr>
            <a:spLocks noGrp="1"/>
          </p:cNvSpPr>
          <p:nvPr/>
        </p:nvSpPr>
        <p:spPr>
          <a:xfrm>
            <a:off x="4524375" y="1057275"/>
            <a:ext cx="32575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A/P feedback</a:t>
            </a:r>
          </a:p>
        </p:txBody>
      </p:sp>
      <p:sp>
        <p:nvSpPr>
          <p:cNvPr id="9" name="Text_138">
            <a:extLst>
              <a:ext uri="{FF2B5EF4-FFF2-40B4-BE49-F238E27FC236}">
                <a16:creationId xmlns:a16="http://schemas.microsoft.com/office/drawing/2014/main" id="{FF738D47-88B2-43FA-8BD7-C8B434D1E43C}"/>
              </a:ext>
            </a:extLst>
          </p:cNvPr>
          <p:cNvSpPr>
            <a:spLocks noGrp="1"/>
          </p:cNvSpPr>
          <p:nvPr/>
        </p:nvSpPr>
        <p:spPr>
          <a:xfrm>
            <a:off x="8210550" y="1057275"/>
            <a:ext cx="3495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Hardware corrections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2925" y="1681858"/>
            <a:ext cx="3448050" cy="3932434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71975" y="1706974"/>
            <a:ext cx="3448050" cy="388220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201025" y="1674562"/>
            <a:ext cx="3448050" cy="3947026"/>
          </a:xfrm>
          <a:prstGeom prst="rect">
            <a:avLst/>
          </a:prstGeom>
        </p:spPr>
      </p:pic>
      <p:sp>
        <p:nvSpPr>
          <p:cNvPr id="13" name="Text_139">
            <a:extLst>
              <a:ext uri="{FF2B5EF4-FFF2-40B4-BE49-F238E27FC236}">
                <a16:creationId xmlns:a16="http://schemas.microsoft.com/office/drawing/2014/main" id="{ED65581F-3734-477D-80DA-BBE41FD9DF03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Characteristic-root analysis and time-domain simulation give consistent onset boundaries.</a:t>
            </a:r>
          </a:p>
        </p:txBody>
      </p:sp>
      <p:pic>
        <p:nvPicPr>
          <p:cNvPr id="26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0793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矩形 3"/>
          <p:cNvSpPr/>
          <p:nvPr/>
        </p:nvSpPr>
        <p:spPr>
          <a:xfrm>
            <a:off x="1" y="880533"/>
            <a:ext cx="3208470" cy="56896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3" name="任意多边形 4"/>
          <p:cNvSpPr/>
          <p:nvPr/>
        </p:nvSpPr>
        <p:spPr bwMode="auto">
          <a:xfrm>
            <a:off x="4835767" y="248681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4" name="任意多边形 5"/>
          <p:cNvSpPr/>
          <p:nvPr/>
        </p:nvSpPr>
        <p:spPr bwMode="auto">
          <a:xfrm>
            <a:off x="4834507" y="5289312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5" name="任意多边形 7"/>
          <p:cNvSpPr/>
          <p:nvPr/>
        </p:nvSpPr>
        <p:spPr bwMode="auto">
          <a:xfrm>
            <a:off x="4841835" y="1289354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6" name="Rectangle 11"/>
          <p:cNvSpPr>
            <a:spLocks noChangeArrowheads="1"/>
          </p:cNvSpPr>
          <p:nvPr/>
        </p:nvSpPr>
        <p:spPr bwMode="gray">
          <a:xfrm>
            <a:off x="5060812" y="268849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Electromechanical Modeling</a:t>
            </a:r>
          </a:p>
        </p:txBody>
      </p:sp>
      <p:sp>
        <p:nvSpPr>
          <p:cNvPr id="5007" name="Rectangle 11"/>
          <p:cNvSpPr>
            <a:spLocks noChangeArrowheads="1"/>
          </p:cNvSpPr>
          <p:nvPr/>
        </p:nvSpPr>
        <p:spPr bwMode="gray">
          <a:xfrm>
            <a:off x="5076505" y="5475183"/>
            <a:ext cx="5674529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800" b="1" dirty="0">
                <a:solidFill>
                  <a:schemeClr val="bg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Summary</a:t>
            </a:r>
          </a:p>
        </p:txBody>
      </p:sp>
      <p:sp>
        <p:nvSpPr>
          <p:cNvPr id="5008" name="Rectangle 11"/>
          <p:cNvSpPr>
            <a:spLocks noChangeArrowheads="1"/>
          </p:cNvSpPr>
          <p:nvPr/>
        </p:nvSpPr>
        <p:spPr bwMode="gray">
          <a:xfrm>
            <a:off x="5076505" y="1472982"/>
            <a:ext cx="420022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marR="0" lvl="0" indent="-45720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3000" b="1">
                <a:solidFill>
                  <a:schemeClr val="bg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Introduction</a:t>
            </a:r>
          </a:p>
        </p:txBody>
      </p:sp>
      <p:grpSp>
        <p:nvGrpSpPr>
          <p:cNvPr id="5009" name="组合 14"/>
          <p:cNvGrpSpPr/>
          <p:nvPr/>
        </p:nvGrpSpPr>
        <p:grpSpPr>
          <a:xfrm>
            <a:off x="11164811" y="1363199"/>
            <a:ext cx="755664" cy="756000"/>
            <a:chOff x="8424290" y="1837792"/>
            <a:chExt cx="755664" cy="756000"/>
          </a:xfrm>
        </p:grpSpPr>
        <p:sp>
          <p:nvSpPr>
            <p:cNvPr id="5010" name="Freeform 5"/>
            <p:cNvSpPr/>
            <p:nvPr/>
          </p:nvSpPr>
          <p:spPr bwMode="auto">
            <a:xfrm rot="10800000">
              <a:off x="8424290" y="1837792"/>
              <a:ext cx="755664" cy="75600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1" name="KSO_Shape"/>
            <p:cNvSpPr/>
            <p:nvPr/>
          </p:nvSpPr>
          <p:spPr bwMode="auto">
            <a:xfrm>
              <a:off x="8626330" y="2066077"/>
              <a:ext cx="351584" cy="29943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12" name="组合 17"/>
          <p:cNvGrpSpPr/>
          <p:nvPr/>
        </p:nvGrpSpPr>
        <p:grpSpPr>
          <a:xfrm>
            <a:off x="3376555" y="1158764"/>
            <a:ext cx="1065954" cy="1038345"/>
            <a:chOff x="1991991" y="1508806"/>
            <a:chExt cx="1501200" cy="1500230"/>
          </a:xfrm>
        </p:grpSpPr>
        <p:sp>
          <p:nvSpPr>
            <p:cNvPr id="5013" name="Freeform 5"/>
            <p:cNvSpPr/>
            <p:nvPr/>
          </p:nvSpPr>
          <p:spPr bwMode="auto">
            <a:xfrm rot="10800000">
              <a:off x="1991991" y="1508806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4" name="Freeform 5"/>
            <p:cNvSpPr/>
            <p:nvPr/>
          </p:nvSpPr>
          <p:spPr bwMode="auto">
            <a:xfrm rot="10800000">
              <a:off x="2159390" y="1675387"/>
              <a:ext cx="1166400" cy="1167066"/>
            </a:xfrm>
            <a:prstGeom prst="ellipse">
              <a:avLst/>
            </a:prstGeom>
            <a:gradFill flip="none" rotWithShape="1">
              <a:gsLst>
                <a:gs pos="38600">
                  <a:srgbClr val="3C67B3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5" name="TextBox 12"/>
            <p:cNvSpPr txBox="1"/>
            <p:nvPr/>
          </p:nvSpPr>
          <p:spPr>
            <a:xfrm>
              <a:off x="2415896" y="1841193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16" name="组合 21"/>
          <p:cNvGrpSpPr/>
          <p:nvPr/>
        </p:nvGrpSpPr>
        <p:grpSpPr>
          <a:xfrm>
            <a:off x="3376555" y="2382871"/>
            <a:ext cx="1065954" cy="1038345"/>
            <a:chOff x="8955123" y="2633014"/>
            <a:chExt cx="1501200" cy="1500230"/>
          </a:xfrm>
        </p:grpSpPr>
        <p:sp>
          <p:nvSpPr>
            <p:cNvPr id="5017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8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9" name="TextBox 12"/>
            <p:cNvSpPr txBox="1"/>
            <p:nvPr/>
          </p:nvSpPr>
          <p:spPr>
            <a:xfrm>
              <a:off x="9387007" y="2931692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20" name="组合 25"/>
          <p:cNvGrpSpPr/>
          <p:nvPr/>
        </p:nvGrpSpPr>
        <p:grpSpPr>
          <a:xfrm>
            <a:off x="3374159" y="5174017"/>
            <a:ext cx="1068350" cy="1038346"/>
            <a:chOff x="1991991" y="3757222"/>
            <a:chExt cx="1501200" cy="1500230"/>
          </a:xfrm>
        </p:grpSpPr>
        <p:sp>
          <p:nvSpPr>
            <p:cNvPr id="5021" name="Freeform 5"/>
            <p:cNvSpPr/>
            <p:nvPr/>
          </p:nvSpPr>
          <p:spPr bwMode="auto">
            <a:xfrm rot="10800000">
              <a:off x="1991991" y="3757222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2" name="Freeform 5"/>
            <p:cNvSpPr/>
            <p:nvPr/>
          </p:nvSpPr>
          <p:spPr bwMode="auto">
            <a:xfrm rot="10800000">
              <a:off x="2159391" y="3923804"/>
              <a:ext cx="1166400" cy="116706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3" name="TextBox 12"/>
            <p:cNvSpPr txBox="1"/>
            <p:nvPr/>
          </p:nvSpPr>
          <p:spPr>
            <a:xfrm>
              <a:off x="2406586" y="4084411"/>
              <a:ext cx="637430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24" name="Freeform 5"/>
          <p:cNvSpPr/>
          <p:nvPr/>
        </p:nvSpPr>
        <p:spPr bwMode="auto">
          <a:xfrm rot="10800000">
            <a:off x="11163582" y="5319809"/>
            <a:ext cx="755664" cy="756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25" name="组合 41"/>
          <p:cNvGrpSpPr/>
          <p:nvPr/>
        </p:nvGrpSpPr>
        <p:grpSpPr>
          <a:xfrm>
            <a:off x="11383835" y="5525981"/>
            <a:ext cx="315158" cy="393578"/>
            <a:chOff x="2116138" y="2506419"/>
            <a:chExt cx="338137" cy="422275"/>
          </a:xfrm>
          <a:solidFill>
            <a:schemeClr val="bg1"/>
          </a:solidFill>
        </p:grpSpPr>
        <p:sp>
          <p:nvSpPr>
            <p:cNvPr id="5026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27" name="Freeform 21"/>
            <p:cNvSpPr/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28" name="文本框 42"/>
          <p:cNvSpPr txBox="1"/>
          <p:nvPr/>
        </p:nvSpPr>
        <p:spPr>
          <a:xfrm rot="5400000">
            <a:off x="-1122053" y="3101499"/>
            <a:ext cx="5257802" cy="11757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029" name="Freeform 5"/>
          <p:cNvSpPr/>
          <p:nvPr/>
        </p:nvSpPr>
        <p:spPr bwMode="auto">
          <a:xfrm rot="10800000">
            <a:off x="11163582" y="2549921"/>
            <a:ext cx="755664" cy="75600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0" name="任意多边形 4"/>
          <p:cNvSpPr/>
          <p:nvPr/>
        </p:nvSpPr>
        <p:spPr bwMode="auto">
          <a:xfrm>
            <a:off x="4844022" y="382793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1" name="Rectangle 11"/>
          <p:cNvSpPr>
            <a:spLocks noChangeArrowheads="1"/>
          </p:cNvSpPr>
          <p:nvPr/>
        </p:nvSpPr>
        <p:spPr bwMode="gray">
          <a:xfrm>
            <a:off x="5069067" y="402961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rgbClr val="4454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Experiments &amp; Suppression</a:t>
            </a:r>
          </a:p>
        </p:txBody>
      </p:sp>
      <p:grpSp>
        <p:nvGrpSpPr>
          <p:cNvPr id="5032" name="组合 4"/>
          <p:cNvGrpSpPr/>
          <p:nvPr/>
        </p:nvGrpSpPr>
        <p:grpSpPr>
          <a:xfrm>
            <a:off x="3384810" y="3723991"/>
            <a:ext cx="1065954" cy="1038345"/>
            <a:chOff x="8955123" y="2633014"/>
            <a:chExt cx="1501200" cy="1500230"/>
          </a:xfrm>
        </p:grpSpPr>
        <p:sp>
          <p:nvSpPr>
            <p:cNvPr id="5033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4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25000"/>
                    <a:lumOff val="7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1"/>
            </a:gra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5" name="TextBox 12"/>
            <p:cNvSpPr txBox="1"/>
            <p:nvPr/>
          </p:nvSpPr>
          <p:spPr>
            <a:xfrm>
              <a:off x="9387007" y="2931692"/>
              <a:ext cx="637431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36" name="Freeform 5"/>
          <p:cNvSpPr/>
          <p:nvPr/>
        </p:nvSpPr>
        <p:spPr bwMode="auto">
          <a:xfrm rot="10800000">
            <a:off x="11171837" y="3891041"/>
            <a:ext cx="755664" cy="756000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97000"/>
                </a:schemeClr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37" name="图形 3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3300" y="3964940"/>
            <a:ext cx="769620" cy="655320"/>
          </a:xfrm>
          <a:prstGeom prst="rect">
            <a:avLst/>
          </a:prstGeom>
        </p:spPr>
      </p:pic>
      <p:pic>
        <p:nvPicPr>
          <p:cNvPr id="5038" name="图片 38" descr="图标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8870" y="2694305"/>
            <a:ext cx="454025" cy="454025"/>
          </a:xfrm>
          <a:prstGeom prst="rect">
            <a:avLst/>
          </a:prstGeom>
        </p:spPr>
      </p:pic>
      <p:sp>
        <p:nvSpPr>
          <p:cNvPr id="3" name="Text_142">
            <a:extLst>
              <a:ext uri="{FF2B5EF4-FFF2-40B4-BE49-F238E27FC236}">
                <a16:creationId xmlns:a16="http://schemas.microsoft.com/office/drawing/2014/main" id="{622DF9D5-25EF-4270-8109-963A46EA09BD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43">
            <a:extLst>
              <a:ext uri="{FF2B5EF4-FFF2-40B4-BE49-F238E27FC236}">
                <a16:creationId xmlns:a16="http://schemas.microsoft.com/office/drawing/2014/main" id="{7A289F1E-E6EE-4688-A2F6-5BA1A1940CF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pic>
        <p:nvPicPr>
          <p:cNvPr id="5039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3329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46">
            <a:extLst>
              <a:ext uri="{FF2B5EF4-FFF2-40B4-BE49-F238E27FC236}">
                <a16:creationId xmlns:a16="http://schemas.microsoft.com/office/drawing/2014/main" id="{533AE68B-5AB5-4D99-88D6-99BBE046581D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47">
            <a:extLst>
              <a:ext uri="{FF2B5EF4-FFF2-40B4-BE49-F238E27FC236}">
                <a16:creationId xmlns:a16="http://schemas.microsoft.com/office/drawing/2014/main" id="{7A72E3CD-36F7-4195-8639-94F4C5832C1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Text_148">
            <a:extLst>
              <a:ext uri="{FF2B5EF4-FFF2-40B4-BE49-F238E27FC236}">
                <a16:creationId xmlns:a16="http://schemas.microsoft.com/office/drawing/2014/main" id="{D5540F1E-899F-4E88-B0E1-3D39C7F97BA7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Threshold Measurement Procedure</a:t>
            </a:r>
          </a:p>
        </p:txBody>
      </p:sp>
      <p:sp>
        <p:nvSpPr>
          <p:cNvPr id="7" name="Text_150">
            <a:extLst>
              <a:ext uri="{FF2B5EF4-FFF2-40B4-BE49-F238E27FC236}">
                <a16:creationId xmlns:a16="http://schemas.microsoft.com/office/drawing/2014/main" id="{C513E73F-D87B-488C-81BD-F301143BDAE5}"/>
              </a:ext>
            </a:extLst>
          </p:cNvPr>
          <p:cNvSpPr>
            <a:spLocks noGrp="1"/>
          </p:cNvSpPr>
          <p:nvPr/>
        </p:nvSpPr>
        <p:spPr>
          <a:xfrm>
            <a:off x="523875" y="1152525"/>
            <a:ext cx="52673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Measurement sequence</a:t>
            </a:r>
          </a:p>
        </p:txBody>
      </p:sp>
      <p:sp>
        <p:nvSpPr>
          <p:cNvPr id="8" name="Text_151">
            <a:extLst>
              <a:ext uri="{FF2B5EF4-FFF2-40B4-BE49-F238E27FC236}">
                <a16:creationId xmlns:a16="http://schemas.microsoft.com/office/drawing/2014/main" id="{CBC974CE-463D-4316-8812-99A73246F05C}"/>
              </a:ext>
            </a:extLst>
          </p:cNvPr>
          <p:cNvSpPr>
            <a:spLocks noGrp="1"/>
          </p:cNvSpPr>
          <p:nvPr/>
        </p:nvSpPr>
        <p:spPr>
          <a:xfrm>
            <a:off x="523875" y="1704975"/>
            <a:ext cx="5381625" cy="35337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1. Set the cavity gradient and PI gains.</a:t>
            </a:r>
          </a:p>
          <a:p>
            <a:endParaRPr sz="2025" b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2. Sweep toward negative detuning.</a:t>
            </a:r>
          </a:p>
          <a:p>
            <a:endParaRPr sz="2025" b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3. Slow the scan near the boundary.</a:t>
            </a:r>
          </a:p>
          <a:p>
            <a:endParaRPr sz="2025" b="0">
              <a:solidFill>
                <a:srgbClr val="111111"/>
              </a:solidFill>
              <a:latin typeface="Arial"/>
              <a:ea typeface="Arial"/>
              <a:cs typeface="Arial"/>
            </a:endParaRPr>
          </a:p>
          <a:p>
            <a:pPr algn="l">
              <a:defRPr sz="20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4. Fit detuning just before oscillation onset.</a:t>
            </a:r>
          </a:p>
        </p:txBody>
      </p:sp>
      <p:sp>
        <p:nvSpPr>
          <p:cNvPr id="9" name="Text_152">
            <a:extLst>
              <a:ext uri="{FF2B5EF4-FFF2-40B4-BE49-F238E27FC236}">
                <a16:creationId xmlns:a16="http://schemas.microsoft.com/office/drawing/2014/main" id="{4874DD96-BBEE-49A7-A691-98E2BDF9EFDC}"/>
              </a:ext>
            </a:extLst>
          </p:cNvPr>
          <p:cNvSpPr>
            <a:spLocks noGrp="1"/>
          </p:cNvSpPr>
          <p:nvPr/>
        </p:nvSpPr>
        <p:spPr>
          <a:xfrm>
            <a:off x="6372225" y="1266825"/>
            <a:ext cx="52197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Detuning scan near the threshold</a:t>
            </a: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200775" y="1764822"/>
            <a:ext cx="5486400" cy="3271205"/>
          </a:xfrm>
          <a:prstGeom prst="rect">
            <a:avLst/>
          </a:prstGeom>
        </p:spPr>
      </p:pic>
      <p:sp>
        <p:nvSpPr>
          <p:cNvPr id="11" name="Text_153">
            <a:extLst>
              <a:ext uri="{FF2B5EF4-FFF2-40B4-BE49-F238E27FC236}">
                <a16:creationId xmlns:a16="http://schemas.microsoft.com/office/drawing/2014/main" id="{5AFB00D4-8886-45C2-8353-6E530E6F7D4B}"/>
              </a:ext>
            </a:extLst>
          </p:cNvPr>
          <p:cNvSpPr>
            <a:spLocks noGrp="1"/>
          </p:cNvSpPr>
          <p:nvPr/>
        </p:nvSpPr>
        <p:spPr>
          <a:xfrm>
            <a:off x="6477000" y="5219700"/>
            <a:ext cx="4981575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Near onset: 0.1–0.15 Hz/s</a:t>
            </a:r>
          </a:p>
        </p:txBody>
      </p:sp>
      <p:sp>
        <p:nvSpPr>
          <p:cNvPr id="12" name="Text_154">
            <a:extLst>
              <a:ext uri="{FF2B5EF4-FFF2-40B4-BE49-F238E27FC236}">
                <a16:creationId xmlns:a16="http://schemas.microsoft.com/office/drawing/2014/main" id="{1E0BA314-7C4B-47D6-A149-2E5E3207B52B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The threshold is the pre-onset detuning at a fixed cavity gradient.</a:t>
            </a:r>
          </a:p>
        </p:txBody>
      </p:sp>
      <p:pic>
        <p:nvPicPr>
          <p:cNvPr id="23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8275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57">
            <a:extLst>
              <a:ext uri="{FF2B5EF4-FFF2-40B4-BE49-F238E27FC236}">
                <a16:creationId xmlns:a16="http://schemas.microsoft.com/office/drawing/2014/main" id="{68D25906-B381-4B7B-B94A-F640AED064B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58">
            <a:extLst>
              <a:ext uri="{FF2B5EF4-FFF2-40B4-BE49-F238E27FC236}">
                <a16:creationId xmlns:a16="http://schemas.microsoft.com/office/drawing/2014/main" id="{879E96DF-7A43-4CE8-9AAF-C5696FB1D9D0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Text_159">
            <a:extLst>
              <a:ext uri="{FF2B5EF4-FFF2-40B4-BE49-F238E27FC236}">
                <a16:creationId xmlns:a16="http://schemas.microsoft.com/office/drawing/2014/main" id="{0C162EF0-266C-4C3C-AC9B-849D0BBB3F4E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Observed Oscillation Onset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542582" y="1000125"/>
            <a:ext cx="4020486" cy="5200650"/>
          </a:xfrm>
          <a:prstGeom prst="rect">
            <a:avLst/>
          </a:prstGeom>
        </p:spPr>
      </p:pic>
      <p:sp>
        <p:nvSpPr>
          <p:cNvPr id="8" name="Text_161">
            <a:extLst>
              <a:ext uri="{FF2B5EF4-FFF2-40B4-BE49-F238E27FC236}">
                <a16:creationId xmlns:a16="http://schemas.microsoft.com/office/drawing/2014/main" id="{D816A002-1B5F-4697-96BF-8285AAB6CB4C}"/>
              </a:ext>
            </a:extLst>
          </p:cNvPr>
          <p:cNvSpPr>
            <a:spLocks noGrp="1"/>
          </p:cNvSpPr>
          <p:nvPr/>
        </p:nvSpPr>
        <p:spPr>
          <a:xfrm>
            <a:off x="7239000" y="1257300"/>
            <a:ext cx="41719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CM4-1</a:t>
            </a:r>
          </a:p>
        </p:txBody>
      </p:sp>
      <p:sp>
        <p:nvSpPr>
          <p:cNvPr id="9" name="Text_162">
            <a:extLst>
              <a:ext uri="{FF2B5EF4-FFF2-40B4-BE49-F238E27FC236}">
                <a16:creationId xmlns:a16="http://schemas.microsoft.com/office/drawing/2014/main" id="{F273B661-0B9D-48BF-A480-9AEE0C926799}"/>
              </a:ext>
            </a:extLst>
          </p:cNvPr>
          <p:cNvSpPr>
            <a:spLocks noGrp="1"/>
          </p:cNvSpPr>
          <p:nvPr/>
        </p:nvSpPr>
        <p:spPr>
          <a:xfrm>
            <a:off x="7239000" y="1943100"/>
            <a:ext cx="41719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1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29.8 MV/m</a:t>
            </a:r>
          </a:p>
        </p:txBody>
      </p:sp>
      <p:sp>
        <p:nvSpPr>
          <p:cNvPr id="10" name="Text_163">
            <a:extLst>
              <a:ext uri="{FF2B5EF4-FFF2-40B4-BE49-F238E27FC236}">
                <a16:creationId xmlns:a16="http://schemas.microsoft.com/office/drawing/2014/main" id="{FDD0FDD9-A73E-47DF-998D-15C3E475765C}"/>
              </a:ext>
            </a:extLst>
          </p:cNvPr>
          <p:cNvSpPr>
            <a:spLocks noGrp="1"/>
          </p:cNvSpPr>
          <p:nvPr/>
        </p:nvSpPr>
        <p:spPr>
          <a:xfrm>
            <a:off x="7239000" y="2514600"/>
            <a:ext cx="41719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Peak electric field</a:t>
            </a:r>
          </a:p>
        </p:txBody>
      </p:sp>
      <p:sp>
        <p:nvSpPr>
          <p:cNvPr id="11" name="Text_164">
            <a:extLst>
              <a:ext uri="{FF2B5EF4-FFF2-40B4-BE49-F238E27FC236}">
                <a16:creationId xmlns:a16="http://schemas.microsoft.com/office/drawing/2014/main" id="{43127BC1-46F2-47F2-825E-1FE336DED5BD}"/>
              </a:ext>
            </a:extLst>
          </p:cNvPr>
          <p:cNvSpPr>
            <a:spLocks noGrp="1"/>
          </p:cNvSpPr>
          <p:nvPr/>
        </p:nvSpPr>
        <p:spPr>
          <a:xfrm>
            <a:off x="7239000" y="3200400"/>
            <a:ext cx="41719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1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3150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≈ −37 Hz</a:t>
            </a:r>
          </a:p>
        </p:txBody>
      </p:sp>
      <p:sp>
        <p:nvSpPr>
          <p:cNvPr id="12" name="Text_165">
            <a:extLst>
              <a:ext uri="{FF2B5EF4-FFF2-40B4-BE49-F238E27FC236}">
                <a16:creationId xmlns:a16="http://schemas.microsoft.com/office/drawing/2014/main" id="{FEF5B9AD-89EE-4498-9C59-3EA0ACFDA508}"/>
              </a:ext>
            </a:extLst>
          </p:cNvPr>
          <p:cNvSpPr>
            <a:spLocks noGrp="1"/>
          </p:cNvSpPr>
          <p:nvPr/>
        </p:nvSpPr>
        <p:spPr>
          <a:xfrm>
            <a:off x="7239000" y="3771900"/>
            <a:ext cx="4171950" cy="3905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Detuning at onset</a:t>
            </a:r>
          </a:p>
        </p:txBody>
      </p:sp>
      <p:sp>
        <p:nvSpPr>
          <p:cNvPr id="13" name="Text_166">
            <a:extLst>
              <a:ext uri="{FF2B5EF4-FFF2-40B4-BE49-F238E27FC236}">
                <a16:creationId xmlns:a16="http://schemas.microsoft.com/office/drawing/2014/main" id="{B94533EE-9D27-47AC-9E4F-FEE2B1321ECC}"/>
              </a:ext>
            </a:extLst>
          </p:cNvPr>
          <p:cNvSpPr>
            <a:spLocks noGrp="1"/>
          </p:cNvSpPr>
          <p:nvPr/>
        </p:nvSpPr>
        <p:spPr>
          <a:xfrm>
            <a:off x="7239000" y="4457700"/>
            <a:ext cx="4171950" cy="523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3150" b="1">
                <a:solidFill>
                  <a:srgbClr val="C65E08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C65E08"/>
                </a:solidFill>
                <a:latin typeface="Arial"/>
                <a:ea typeface="Arial"/>
                <a:cs typeface="Arial"/>
              </a:rPr>
              <a:t>118 Hz</a:t>
            </a:r>
          </a:p>
        </p:txBody>
      </p:sp>
      <p:sp>
        <p:nvSpPr>
          <p:cNvPr id="14" name="Text_167">
            <a:extLst>
              <a:ext uri="{FF2B5EF4-FFF2-40B4-BE49-F238E27FC236}">
                <a16:creationId xmlns:a16="http://schemas.microsoft.com/office/drawing/2014/main" id="{992124D3-A484-4E58-8433-D33818C13178}"/>
              </a:ext>
            </a:extLst>
          </p:cNvPr>
          <p:cNvSpPr>
            <a:spLocks noGrp="1"/>
          </p:cNvSpPr>
          <p:nvPr/>
        </p:nvSpPr>
        <p:spPr>
          <a:xfrm>
            <a:off x="7239000" y="5029200"/>
            <a:ext cx="41719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Dominant mechanical mode</a:t>
            </a:r>
          </a:p>
        </p:txBody>
      </p:sp>
      <p:pic>
        <p:nvPicPr>
          <p:cNvPr id="22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76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70">
            <a:extLst>
              <a:ext uri="{FF2B5EF4-FFF2-40B4-BE49-F238E27FC236}">
                <a16:creationId xmlns:a16="http://schemas.microsoft.com/office/drawing/2014/main" id="{07A6CABC-275A-4420-AE74-F4BF6D41813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71">
            <a:extLst>
              <a:ext uri="{FF2B5EF4-FFF2-40B4-BE49-F238E27FC236}">
                <a16:creationId xmlns:a16="http://schemas.microsoft.com/office/drawing/2014/main" id="{5F77E823-DDF5-48CF-B83F-048985A652FC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Text_172">
            <a:extLst>
              <a:ext uri="{FF2B5EF4-FFF2-40B4-BE49-F238E27FC236}">
                <a16:creationId xmlns:a16="http://schemas.microsoft.com/office/drawing/2014/main" id="{38C6502E-009B-4371-85A5-7F0138D7A6A2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Thresholds under Different PI Gains</a:t>
            </a:r>
          </a:p>
        </p:txBody>
      </p:sp>
      <p:sp>
        <p:nvSpPr>
          <p:cNvPr id="7" name="Text_174">
            <a:extLst>
              <a:ext uri="{FF2B5EF4-FFF2-40B4-BE49-F238E27FC236}">
                <a16:creationId xmlns:a16="http://schemas.microsoft.com/office/drawing/2014/main" id="{5E521D1A-E4B0-4F56-8395-0B25FDE8691F}"/>
              </a:ext>
            </a:extLst>
          </p:cNvPr>
          <p:cNvSpPr>
            <a:spLocks noGrp="1"/>
          </p:cNvSpPr>
          <p:nvPr/>
        </p:nvSpPr>
        <p:spPr>
          <a:xfrm>
            <a:off x="714375" y="1123950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Gain set 1</a:t>
            </a:r>
          </a:p>
        </p:txBody>
      </p:sp>
      <p:sp>
        <p:nvSpPr>
          <p:cNvPr id="8" name="Text_175">
            <a:extLst>
              <a:ext uri="{FF2B5EF4-FFF2-40B4-BE49-F238E27FC236}">
                <a16:creationId xmlns:a16="http://schemas.microsoft.com/office/drawing/2014/main" id="{E067F7F0-A88B-4C02-ACE1-744C46F1E87E}"/>
              </a:ext>
            </a:extLst>
          </p:cNvPr>
          <p:cNvSpPr>
            <a:spLocks noGrp="1"/>
          </p:cNvSpPr>
          <p:nvPr/>
        </p:nvSpPr>
        <p:spPr>
          <a:xfrm>
            <a:off x="4467225" y="1123950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Gain set 2</a:t>
            </a:r>
          </a:p>
        </p:txBody>
      </p:sp>
      <p:sp>
        <p:nvSpPr>
          <p:cNvPr id="9" name="Text_176">
            <a:extLst>
              <a:ext uri="{FF2B5EF4-FFF2-40B4-BE49-F238E27FC236}">
                <a16:creationId xmlns:a16="http://schemas.microsoft.com/office/drawing/2014/main" id="{AEF1D1BB-96FE-4069-AAD5-6684407073C3}"/>
              </a:ext>
            </a:extLst>
          </p:cNvPr>
          <p:cNvSpPr>
            <a:spLocks noGrp="1"/>
          </p:cNvSpPr>
          <p:nvPr/>
        </p:nvSpPr>
        <p:spPr>
          <a:xfrm>
            <a:off x="8201025" y="1123950"/>
            <a:ext cx="32861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Gain set 3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" y="1877611"/>
            <a:ext cx="3552825" cy="2416978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324350" y="1892403"/>
            <a:ext cx="3552825" cy="2387394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124825" y="1855599"/>
            <a:ext cx="3552825" cy="2461003"/>
          </a:xfrm>
          <a:prstGeom prst="rect">
            <a:avLst/>
          </a:prstGeom>
        </p:spPr>
      </p:pic>
      <p:sp>
        <p:nvSpPr>
          <p:cNvPr id="13" name="Text_177">
            <a:extLst>
              <a:ext uri="{FF2B5EF4-FFF2-40B4-BE49-F238E27FC236}">
                <a16:creationId xmlns:a16="http://schemas.microsoft.com/office/drawing/2014/main" id="{FB4CB5CC-1431-4DAC-AC44-AA4212FE3E5F}"/>
              </a:ext>
            </a:extLst>
          </p:cNvPr>
          <p:cNvSpPr>
            <a:spLocks noGrp="1"/>
          </p:cNvSpPr>
          <p:nvPr/>
        </p:nvSpPr>
        <p:spPr>
          <a:xfrm>
            <a:off x="714375" y="4752975"/>
            <a:ext cx="32289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A: (1, 150)</a:t>
            </a:r>
          </a:p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P: (20, 2000)</a:t>
            </a:r>
          </a:p>
        </p:txBody>
      </p:sp>
      <p:sp>
        <p:nvSpPr>
          <p:cNvPr id="14" name="Text_178">
            <a:extLst>
              <a:ext uri="{FF2B5EF4-FFF2-40B4-BE49-F238E27FC236}">
                <a16:creationId xmlns:a16="http://schemas.microsoft.com/office/drawing/2014/main" id="{242ABED6-8041-4871-90C1-C1FC6B00EF2C}"/>
              </a:ext>
            </a:extLst>
          </p:cNvPr>
          <p:cNvSpPr>
            <a:spLocks noGrp="1"/>
          </p:cNvSpPr>
          <p:nvPr/>
        </p:nvSpPr>
        <p:spPr>
          <a:xfrm>
            <a:off x="4495800" y="4752975"/>
            <a:ext cx="32289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A: (1.4, 200)</a:t>
            </a:r>
          </a:p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P: (10, 1000)</a:t>
            </a:r>
          </a:p>
        </p:txBody>
      </p:sp>
      <p:sp>
        <p:nvSpPr>
          <p:cNvPr id="15" name="Text_179">
            <a:extLst>
              <a:ext uri="{FF2B5EF4-FFF2-40B4-BE49-F238E27FC236}">
                <a16:creationId xmlns:a16="http://schemas.microsoft.com/office/drawing/2014/main" id="{8BA80BC8-1F64-41DF-9517-032752A61515}"/>
              </a:ext>
            </a:extLst>
          </p:cNvPr>
          <p:cNvSpPr>
            <a:spLocks noGrp="1"/>
          </p:cNvSpPr>
          <p:nvPr/>
        </p:nvSpPr>
        <p:spPr>
          <a:xfrm>
            <a:off x="8286750" y="4752975"/>
            <a:ext cx="3228975" cy="7334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A: (0.7, 150)</a:t>
            </a:r>
          </a:p>
          <a:p>
            <a:pPr algn="l">
              <a:defRPr sz="18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P: (20, 2000)</a:t>
            </a:r>
          </a:p>
        </p:txBody>
      </p:sp>
      <p:sp>
        <p:nvSpPr>
          <p:cNvPr id="16" name="Text_180">
            <a:extLst>
              <a:ext uri="{FF2B5EF4-FFF2-40B4-BE49-F238E27FC236}">
                <a16:creationId xmlns:a16="http://schemas.microsoft.com/office/drawing/2014/main" id="{BB49E2E9-3616-4D12-932D-7D358DC01AE5}"/>
              </a:ext>
            </a:extLst>
          </p:cNvPr>
          <p:cNvSpPr>
            <a:spLocks noGrp="1"/>
          </p:cNvSpPr>
          <p:nvPr/>
        </p:nvSpPr>
        <p:spPr>
          <a:xfrm>
            <a:off x="714375" y="5505450"/>
            <a:ext cx="10791825" cy="285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5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A/P entries give (proportional, integral) gains.</a:t>
            </a:r>
          </a:p>
        </p:txBody>
      </p:sp>
      <p:sp>
        <p:nvSpPr>
          <p:cNvPr id="17" name="Text_181">
            <a:extLst>
              <a:ext uri="{FF2B5EF4-FFF2-40B4-BE49-F238E27FC236}">
                <a16:creationId xmlns:a16="http://schemas.microsoft.com/office/drawing/2014/main" id="{73DA49AC-A1F9-4626-9386-99FD268B8EAB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Measured thresholds follow the predicted dependence on the PI gains.</a:t>
            </a:r>
          </a:p>
        </p:txBody>
      </p:sp>
      <p:pic>
        <p:nvPicPr>
          <p:cNvPr id="30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6082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84">
            <a:extLst>
              <a:ext uri="{FF2B5EF4-FFF2-40B4-BE49-F238E27FC236}">
                <a16:creationId xmlns:a16="http://schemas.microsoft.com/office/drawing/2014/main" id="{66046F20-FCB2-4084-B183-06A6B6F4D0A8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85">
            <a:extLst>
              <a:ext uri="{FF2B5EF4-FFF2-40B4-BE49-F238E27FC236}">
                <a16:creationId xmlns:a16="http://schemas.microsoft.com/office/drawing/2014/main" id="{E8118EA5-52A7-4903-8848-84C9ABEF04D5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5" name="Text_186">
            <a:extLst>
              <a:ext uri="{FF2B5EF4-FFF2-40B4-BE49-F238E27FC236}">
                <a16:creationId xmlns:a16="http://schemas.microsoft.com/office/drawing/2014/main" id="{495A4CFA-77DB-4C7B-A921-553FCBB762F1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Verification on a Second Cavity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" y="1352024"/>
            <a:ext cx="6000750" cy="4115852"/>
          </a:xfrm>
          <a:prstGeom prst="rect">
            <a:avLst/>
          </a:prstGeom>
        </p:spPr>
      </p:pic>
      <p:sp>
        <p:nvSpPr>
          <p:cNvPr id="8" name="Text_188">
            <a:extLst>
              <a:ext uri="{FF2B5EF4-FFF2-40B4-BE49-F238E27FC236}">
                <a16:creationId xmlns:a16="http://schemas.microsoft.com/office/drawing/2014/main" id="{F22E4679-DAEB-4EB7-936F-E9D3B2C4CE2E}"/>
              </a:ext>
            </a:extLst>
          </p:cNvPr>
          <p:cNvSpPr>
            <a:spLocks noGrp="1"/>
          </p:cNvSpPr>
          <p:nvPr/>
        </p:nvSpPr>
        <p:spPr>
          <a:xfrm>
            <a:off x="6972300" y="1200150"/>
            <a:ext cx="4648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Two cavities, four gain settings</a:t>
            </a:r>
          </a:p>
        </p:txBody>
      </p:sp>
      <p:graphicFrame>
        <p:nvGraphicFramePr>
          <p:cNvPr id="21" name="表格 20"/>
          <p:cNvGraphicFramePr/>
          <p:nvPr/>
        </p:nvGraphicFramePr>
        <p:xfrm>
          <a:off x="6924675" y="1800225"/>
          <a:ext cx="4772025" cy="1866900"/>
        </p:xfrm>
        <a:graphic>
          <a:graphicData uri="http://schemas.openxmlformats.org/drawingml/2006/table">
            <a:tbl>
              <a:tblPr/>
              <a:tblGrid>
                <a:gridCol w="206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2300">
                <a:tc>
                  <a:txBody>
                    <a:bodyPr/>
                    <a:lstStyle/>
                    <a:p>
                      <a:endParaRPr/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CM4-1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CM4-2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Half-bandwidth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≈ 103 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≈ 113 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2300">
                <a:tc>
                  <a:txBody>
                    <a:bodyPr/>
                    <a:lstStyle/>
                    <a:p>
                      <a:pPr algn="l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Gain sets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1, 2, 3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7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Text_189">
            <a:extLst>
              <a:ext uri="{FF2B5EF4-FFF2-40B4-BE49-F238E27FC236}">
                <a16:creationId xmlns:a16="http://schemas.microsoft.com/office/drawing/2014/main" id="{2CDEEE97-1F2F-4679-B7B8-EA40E43BDC01}"/>
              </a:ext>
            </a:extLst>
          </p:cNvPr>
          <p:cNvSpPr>
            <a:spLocks noGrp="1"/>
          </p:cNvSpPr>
          <p:nvPr/>
        </p:nvSpPr>
        <p:spPr>
          <a:xfrm>
            <a:off x="6972300" y="4038600"/>
            <a:ext cx="46482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CM4-2: gain set 4</a:t>
            </a:r>
          </a:p>
        </p:txBody>
      </p:sp>
      <p:sp>
        <p:nvSpPr>
          <p:cNvPr id="11" name="Text_190">
            <a:extLst>
              <a:ext uri="{FF2B5EF4-FFF2-40B4-BE49-F238E27FC236}">
                <a16:creationId xmlns:a16="http://schemas.microsoft.com/office/drawing/2014/main" id="{3538B341-60AF-4391-B538-35FED07BBB30}"/>
              </a:ext>
            </a:extLst>
          </p:cNvPr>
          <p:cNvSpPr>
            <a:spLocks noGrp="1"/>
          </p:cNvSpPr>
          <p:nvPr/>
        </p:nvSpPr>
        <p:spPr>
          <a:xfrm>
            <a:off x="6972300" y="4572000"/>
            <a:ext cx="4648200" cy="8858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Amplitude PI: (1, 250)</a:t>
            </a:r>
          </a:p>
          <a:p>
            <a:pPr algn="l">
              <a:defRPr sz="21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Phase PI: (20, 2000)</a:t>
            </a:r>
          </a:p>
        </p:txBody>
      </p:sp>
      <p:sp>
        <p:nvSpPr>
          <p:cNvPr id="12" name="Text_191">
            <a:extLst>
              <a:ext uri="{FF2B5EF4-FFF2-40B4-BE49-F238E27FC236}">
                <a16:creationId xmlns:a16="http://schemas.microsoft.com/office/drawing/2014/main" id="{BCB917B2-C77D-4D49-B40B-F13E1FF6E95C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The agreement extends to a second cavity and a different RF operating condition.</a:t>
            </a:r>
          </a:p>
        </p:txBody>
      </p:sp>
      <p:pic>
        <p:nvPicPr>
          <p:cNvPr id="22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30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194">
            <a:extLst>
              <a:ext uri="{FF2B5EF4-FFF2-40B4-BE49-F238E27FC236}">
                <a16:creationId xmlns:a16="http://schemas.microsoft.com/office/drawing/2014/main" id="{618BDA04-0878-40DA-96DA-D3B2A520B782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195">
            <a:extLst>
              <a:ext uri="{FF2B5EF4-FFF2-40B4-BE49-F238E27FC236}">
                <a16:creationId xmlns:a16="http://schemas.microsoft.com/office/drawing/2014/main" id="{AFCFBE89-FD80-4391-8F87-0DA2DE47AD21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5" name="Text_196">
            <a:extLst>
              <a:ext uri="{FF2B5EF4-FFF2-40B4-BE49-F238E27FC236}">
                <a16:creationId xmlns:a16="http://schemas.microsoft.com/office/drawing/2014/main" id="{E83A0610-5BF6-46F3-BCF5-FC62D6CACC38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Diagnosis and Controller Retuning</a:t>
            </a:r>
          </a:p>
        </p:txBody>
      </p:sp>
      <p:sp>
        <p:nvSpPr>
          <p:cNvPr id="7" name="Text_198">
            <a:extLst>
              <a:ext uri="{FF2B5EF4-FFF2-40B4-BE49-F238E27FC236}">
                <a16:creationId xmlns:a16="http://schemas.microsoft.com/office/drawing/2014/main" id="{D64E9584-80B9-4EDB-BEDD-267D3F41B627}"/>
              </a:ext>
            </a:extLst>
          </p:cNvPr>
          <p:cNvSpPr>
            <a:spLocks noGrp="1"/>
          </p:cNvSpPr>
          <p:nvPr/>
        </p:nvSpPr>
        <p:spPr>
          <a:xfrm>
            <a:off x="542925" y="1209675"/>
            <a:ext cx="24098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Cause</a:t>
            </a:r>
          </a:p>
        </p:txBody>
      </p:sp>
      <p:sp>
        <p:nvSpPr>
          <p:cNvPr id="8" name="Text_199">
            <a:extLst>
              <a:ext uri="{FF2B5EF4-FFF2-40B4-BE49-F238E27FC236}">
                <a16:creationId xmlns:a16="http://schemas.microsoft.com/office/drawing/2014/main" id="{75E861F1-0958-44C0-9CC0-9EAF308625BB}"/>
              </a:ext>
            </a:extLst>
          </p:cNvPr>
          <p:cNvSpPr>
            <a:spLocks noGrp="1"/>
          </p:cNvSpPr>
          <p:nvPr/>
        </p:nvSpPr>
        <p:spPr>
          <a:xfrm>
            <a:off x="3228975" y="1123950"/>
            <a:ext cx="83153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An attenuation change altered the effective loop gain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without a corresponding controller recalibration.</a:t>
            </a:r>
          </a:p>
        </p:txBody>
      </p:sp>
      <p:sp>
        <p:nvSpPr>
          <p:cNvPr id="9" name="Text_200">
            <a:extLst>
              <a:ext uri="{FF2B5EF4-FFF2-40B4-BE49-F238E27FC236}">
                <a16:creationId xmlns:a16="http://schemas.microsoft.com/office/drawing/2014/main" id="{42E8590D-5F92-419E-B0E9-697E7FE615C3}"/>
              </a:ext>
            </a:extLst>
          </p:cNvPr>
          <p:cNvSpPr>
            <a:spLocks noGrp="1"/>
          </p:cNvSpPr>
          <p:nvPr/>
        </p:nvSpPr>
        <p:spPr>
          <a:xfrm>
            <a:off x="542925" y="2619375"/>
            <a:ext cx="24098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Diagnosis</a:t>
            </a:r>
          </a:p>
        </p:txBody>
      </p:sp>
      <p:sp>
        <p:nvSpPr>
          <p:cNvPr id="10" name="Text_201">
            <a:extLst>
              <a:ext uri="{FF2B5EF4-FFF2-40B4-BE49-F238E27FC236}">
                <a16:creationId xmlns:a16="http://schemas.microsoft.com/office/drawing/2014/main" id="{59997817-5959-448E-BE74-D6FB633635DA}"/>
              </a:ext>
            </a:extLst>
          </p:cNvPr>
          <p:cNvSpPr>
            <a:spLocks noGrp="1"/>
          </p:cNvSpPr>
          <p:nvPr/>
        </p:nvSpPr>
        <p:spPr>
          <a:xfrm>
            <a:off x="3228975" y="2533650"/>
            <a:ext cx="83153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operating point approached the predicted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oscillatory-instability boundary.</a:t>
            </a:r>
          </a:p>
        </p:txBody>
      </p:sp>
      <p:sp>
        <p:nvSpPr>
          <p:cNvPr id="11" name="Text_202">
            <a:extLst>
              <a:ext uri="{FF2B5EF4-FFF2-40B4-BE49-F238E27FC236}">
                <a16:creationId xmlns:a16="http://schemas.microsoft.com/office/drawing/2014/main" id="{7DD542D6-AEDC-4328-8AE3-37E9C6803EF1}"/>
              </a:ext>
            </a:extLst>
          </p:cNvPr>
          <p:cNvSpPr>
            <a:spLocks noGrp="1"/>
          </p:cNvSpPr>
          <p:nvPr/>
        </p:nvSpPr>
        <p:spPr>
          <a:xfrm>
            <a:off x="542925" y="4048125"/>
            <a:ext cx="24098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Correction</a:t>
            </a:r>
          </a:p>
        </p:txBody>
      </p:sp>
      <p:sp>
        <p:nvSpPr>
          <p:cNvPr id="12" name="Text_203">
            <a:extLst>
              <a:ext uri="{FF2B5EF4-FFF2-40B4-BE49-F238E27FC236}">
                <a16:creationId xmlns:a16="http://schemas.microsoft.com/office/drawing/2014/main" id="{8F556A38-26C9-407B-892A-F81F1BFFD486}"/>
              </a:ext>
            </a:extLst>
          </p:cNvPr>
          <p:cNvSpPr>
            <a:spLocks noGrp="1"/>
          </p:cNvSpPr>
          <p:nvPr/>
        </p:nvSpPr>
        <p:spPr>
          <a:xfrm>
            <a:off x="3228975" y="3962400"/>
            <a:ext cx="831532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model guided controller gain adjustment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to recover stable operation.</a:t>
            </a:r>
          </a:p>
        </p:txBody>
      </p:sp>
      <p:sp>
        <p:nvSpPr>
          <p:cNvPr id="13" name="Text_204">
            <a:extLst>
              <a:ext uri="{FF2B5EF4-FFF2-40B4-BE49-F238E27FC236}">
                <a16:creationId xmlns:a16="http://schemas.microsoft.com/office/drawing/2014/main" id="{11A4E874-1B38-4A4F-978B-CB464DE4F39D}"/>
              </a:ext>
            </a:extLst>
          </p:cNvPr>
          <p:cNvSpPr>
            <a:spLocks noGrp="1"/>
          </p:cNvSpPr>
          <p:nvPr/>
        </p:nvSpPr>
        <p:spPr>
          <a:xfrm>
            <a:off x="523875" y="5857875"/>
            <a:ext cx="11144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RF-chain changes require a check of the effective loop gains and stability margin.</a:t>
            </a:r>
          </a:p>
        </p:txBody>
      </p:sp>
      <p:pic>
        <p:nvPicPr>
          <p:cNvPr id="14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500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07">
            <a:extLst>
              <a:ext uri="{FF2B5EF4-FFF2-40B4-BE49-F238E27FC236}">
                <a16:creationId xmlns:a16="http://schemas.microsoft.com/office/drawing/2014/main" id="{D577D664-A78A-4A18-89B2-F686D920549F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08">
            <a:extLst>
              <a:ext uri="{FF2B5EF4-FFF2-40B4-BE49-F238E27FC236}">
                <a16:creationId xmlns:a16="http://schemas.microsoft.com/office/drawing/2014/main" id="{1AD6C9CA-FAF2-4485-9A89-F77C47E17DE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sp>
        <p:nvSpPr>
          <p:cNvPr id="5" name="Text_209">
            <a:extLst>
              <a:ext uri="{FF2B5EF4-FFF2-40B4-BE49-F238E27FC236}">
                <a16:creationId xmlns:a16="http://schemas.microsoft.com/office/drawing/2014/main" id="{4111BF87-10CB-4514-9B2B-B87079F0B3B1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Suppression in Routine Operation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715615" y="1028700"/>
            <a:ext cx="3493446" cy="5200650"/>
          </a:xfrm>
          <a:prstGeom prst="rect">
            <a:avLst/>
          </a:prstGeom>
        </p:spPr>
      </p:pic>
      <p:sp>
        <p:nvSpPr>
          <p:cNvPr id="8" name="Text_211">
            <a:extLst>
              <a:ext uri="{FF2B5EF4-FFF2-40B4-BE49-F238E27FC236}">
                <a16:creationId xmlns:a16="http://schemas.microsoft.com/office/drawing/2014/main" id="{38CFD236-B55F-4B03-B647-5C77BD5552F8}"/>
              </a:ext>
            </a:extLst>
          </p:cNvPr>
          <p:cNvSpPr>
            <a:spLocks noGrp="1"/>
          </p:cNvSpPr>
          <p:nvPr/>
        </p:nvSpPr>
        <p:spPr>
          <a:xfrm>
            <a:off x="6953250" y="133350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CM4-1</a:t>
            </a:r>
          </a:p>
        </p:txBody>
      </p:sp>
      <p:sp>
        <p:nvSpPr>
          <p:cNvPr id="9" name="Text_212">
            <a:extLst>
              <a:ext uri="{FF2B5EF4-FFF2-40B4-BE49-F238E27FC236}">
                <a16:creationId xmlns:a16="http://schemas.microsoft.com/office/drawing/2014/main" id="{3DB9BDEB-1BC6-4A3E-84A9-9CC7C7841208}"/>
              </a:ext>
            </a:extLst>
          </p:cNvPr>
          <p:cNvSpPr>
            <a:spLocks noGrp="1"/>
          </p:cNvSpPr>
          <p:nvPr/>
        </p:nvSpPr>
        <p:spPr>
          <a:xfrm>
            <a:off x="6953250" y="1914525"/>
            <a:ext cx="46672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~17 to &lt; 0.4 faults/day</a:t>
            </a:r>
          </a:p>
        </p:txBody>
      </p:sp>
      <p:sp>
        <p:nvSpPr>
          <p:cNvPr id="10" name="Text_213">
            <a:extLst>
              <a:ext uri="{FF2B5EF4-FFF2-40B4-BE49-F238E27FC236}">
                <a16:creationId xmlns:a16="http://schemas.microsoft.com/office/drawing/2014/main" id="{0667F8A3-989A-40EF-8ACF-5AB31D127E1F}"/>
              </a:ext>
            </a:extLst>
          </p:cNvPr>
          <p:cNvSpPr>
            <a:spLocks noGrp="1"/>
          </p:cNvSpPr>
          <p:nvPr/>
        </p:nvSpPr>
        <p:spPr>
          <a:xfrm>
            <a:off x="6953250" y="2638425"/>
            <a:ext cx="46672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Gain correction: 23 January 2024</a:t>
            </a:r>
          </a:p>
        </p:txBody>
      </p:sp>
      <p:sp>
        <p:nvSpPr>
          <p:cNvPr id="11" name="Text_214">
            <a:extLst>
              <a:ext uri="{FF2B5EF4-FFF2-40B4-BE49-F238E27FC236}">
                <a16:creationId xmlns:a16="http://schemas.microsoft.com/office/drawing/2014/main" id="{55A11385-A5A7-493F-BA6E-9CDDA2869093}"/>
              </a:ext>
            </a:extLst>
          </p:cNvPr>
          <p:cNvSpPr>
            <a:spLocks noGrp="1"/>
          </p:cNvSpPr>
          <p:nvPr/>
        </p:nvSpPr>
        <p:spPr>
          <a:xfrm>
            <a:off x="6953250" y="3657600"/>
            <a:ext cx="4667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3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CM4-2</a:t>
            </a:r>
          </a:p>
        </p:txBody>
      </p:sp>
      <p:sp>
        <p:nvSpPr>
          <p:cNvPr id="12" name="Text_215">
            <a:extLst>
              <a:ext uri="{FF2B5EF4-FFF2-40B4-BE49-F238E27FC236}">
                <a16:creationId xmlns:a16="http://schemas.microsoft.com/office/drawing/2014/main" id="{E89B1ECB-D530-4FAB-A018-F3363E4BEA0E}"/>
              </a:ext>
            </a:extLst>
          </p:cNvPr>
          <p:cNvSpPr>
            <a:spLocks noGrp="1"/>
          </p:cNvSpPr>
          <p:nvPr/>
        </p:nvSpPr>
        <p:spPr>
          <a:xfrm>
            <a:off x="6953250" y="4238625"/>
            <a:ext cx="4667250" cy="647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~5 to &lt; 0.4 faults/day</a:t>
            </a:r>
          </a:p>
        </p:txBody>
      </p:sp>
      <p:sp>
        <p:nvSpPr>
          <p:cNvPr id="13" name="Text_216">
            <a:extLst>
              <a:ext uri="{FF2B5EF4-FFF2-40B4-BE49-F238E27FC236}">
                <a16:creationId xmlns:a16="http://schemas.microsoft.com/office/drawing/2014/main" id="{3D4F1DE4-C418-468E-A3E5-50B8644DFD0C}"/>
              </a:ext>
            </a:extLst>
          </p:cNvPr>
          <p:cNvSpPr>
            <a:spLocks noGrp="1"/>
          </p:cNvSpPr>
          <p:nvPr/>
        </p:nvSpPr>
        <p:spPr>
          <a:xfrm>
            <a:off x="6953250" y="4962525"/>
            <a:ext cx="4667250" cy="5429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8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Gain correction: 1 February 2024</a:t>
            </a:r>
          </a:p>
        </p:txBody>
      </p:sp>
      <p:pic>
        <p:nvPicPr>
          <p:cNvPr id="21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116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矩形 3"/>
          <p:cNvSpPr/>
          <p:nvPr/>
        </p:nvSpPr>
        <p:spPr>
          <a:xfrm>
            <a:off x="1" y="880533"/>
            <a:ext cx="3208470" cy="5689600"/>
          </a:xfrm>
          <a:prstGeom prst="rect">
            <a:avLst/>
          </a:prstGeom>
          <a:solidFill>
            <a:srgbClr val="4454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3" name="任意多边形 4"/>
          <p:cNvSpPr/>
          <p:nvPr/>
        </p:nvSpPr>
        <p:spPr bwMode="auto">
          <a:xfrm>
            <a:off x="4835767" y="248681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4" name="任意多边形 5"/>
          <p:cNvSpPr/>
          <p:nvPr/>
        </p:nvSpPr>
        <p:spPr bwMode="auto">
          <a:xfrm>
            <a:off x="4834507" y="5289312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5" name="任意多边形 7"/>
          <p:cNvSpPr/>
          <p:nvPr/>
        </p:nvSpPr>
        <p:spPr bwMode="auto">
          <a:xfrm>
            <a:off x="4841835" y="1289354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06" name="Rectangle 11"/>
          <p:cNvSpPr>
            <a:spLocks noChangeArrowheads="1"/>
          </p:cNvSpPr>
          <p:nvPr/>
        </p:nvSpPr>
        <p:spPr bwMode="gray">
          <a:xfrm>
            <a:off x="5060812" y="268849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Electromechanical Modeling</a:t>
            </a:r>
          </a:p>
        </p:txBody>
      </p:sp>
      <p:sp>
        <p:nvSpPr>
          <p:cNvPr id="5007" name="Rectangle 11"/>
          <p:cNvSpPr>
            <a:spLocks noChangeArrowheads="1"/>
          </p:cNvSpPr>
          <p:nvPr/>
        </p:nvSpPr>
        <p:spPr bwMode="gray">
          <a:xfrm>
            <a:off x="5076505" y="5475183"/>
            <a:ext cx="5674529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800" b="1" dirty="0">
                <a:solidFill>
                  <a:srgbClr val="44546A"/>
                </a:solidFill>
                <a:latin typeface="Arial" panose="020B0604020202020204"/>
                <a:ea typeface="微软雅黑" panose="020B0503020204020204" pitchFamily="34" charset="-122"/>
              </a:rPr>
              <a:t>Summary</a:t>
            </a:r>
            <a:endParaRPr lang="zh-CN" altLang="en-US" sz="2800" b="1" dirty="0">
              <a:solidFill>
                <a:srgbClr val="44546A"/>
              </a:solidFill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008" name="Rectangle 11"/>
          <p:cNvSpPr>
            <a:spLocks noChangeArrowheads="1"/>
          </p:cNvSpPr>
          <p:nvPr/>
        </p:nvSpPr>
        <p:spPr bwMode="gray">
          <a:xfrm>
            <a:off x="5076505" y="1472982"/>
            <a:ext cx="4200229" cy="461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marL="457200" marR="0" lvl="0" indent="-457200" defTabSz="4572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l"/>
              <a:defRPr/>
            </a:pPr>
            <a:r>
              <a:rPr lang="en-US" altLang="zh-CN" sz="3000" b="1">
                <a:solidFill>
                  <a:schemeClr val="bg1">
                    <a:lumMod val="75000"/>
                  </a:schemeClr>
                </a:solidFill>
                <a:latin typeface="Arial" panose="020B0604020202020204"/>
                <a:ea typeface="微软雅黑" panose="020B0503020204020204" pitchFamily="34" charset="-122"/>
              </a:rPr>
              <a:t>Introduction</a:t>
            </a:r>
          </a:p>
        </p:txBody>
      </p:sp>
      <p:grpSp>
        <p:nvGrpSpPr>
          <p:cNvPr id="5009" name="组合 14"/>
          <p:cNvGrpSpPr/>
          <p:nvPr/>
        </p:nvGrpSpPr>
        <p:grpSpPr>
          <a:xfrm>
            <a:off x="11164811" y="1363199"/>
            <a:ext cx="755664" cy="756000"/>
            <a:chOff x="8424290" y="1837792"/>
            <a:chExt cx="755664" cy="756000"/>
          </a:xfrm>
        </p:grpSpPr>
        <p:sp>
          <p:nvSpPr>
            <p:cNvPr id="5010" name="Freeform 5"/>
            <p:cNvSpPr/>
            <p:nvPr/>
          </p:nvSpPr>
          <p:spPr bwMode="auto">
            <a:xfrm rot="10800000">
              <a:off x="8424290" y="1837792"/>
              <a:ext cx="755664" cy="756000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1" name="KSO_Shape"/>
            <p:cNvSpPr/>
            <p:nvPr/>
          </p:nvSpPr>
          <p:spPr bwMode="auto">
            <a:xfrm>
              <a:off x="8626330" y="2066077"/>
              <a:ext cx="351584" cy="299431"/>
            </a:xfrm>
            <a:custGeom>
              <a:avLst/>
              <a:gdLst>
                <a:gd name="T0" fmla="*/ 432030 w 2125663"/>
                <a:gd name="T1" fmla="*/ 1344893 h 1811338"/>
                <a:gd name="T2" fmla="*/ 462740 w 2125663"/>
                <a:gd name="T3" fmla="*/ 1477960 h 1811338"/>
                <a:gd name="T4" fmla="*/ 513638 w 2125663"/>
                <a:gd name="T5" fmla="*/ 1557743 h 1811338"/>
                <a:gd name="T6" fmla="*/ 516481 w 2125663"/>
                <a:gd name="T7" fmla="*/ 1336346 h 1811338"/>
                <a:gd name="T8" fmla="*/ 503401 w 2125663"/>
                <a:gd name="T9" fmla="*/ 1310416 h 1811338"/>
                <a:gd name="T10" fmla="*/ 515913 w 2125663"/>
                <a:gd name="T11" fmla="*/ 1250009 h 1811338"/>
                <a:gd name="T12" fmla="*/ 618846 w 2125663"/>
                <a:gd name="T13" fmla="*/ 1242885 h 1811338"/>
                <a:gd name="T14" fmla="*/ 643583 w 2125663"/>
                <a:gd name="T15" fmla="*/ 1263116 h 1811338"/>
                <a:gd name="T16" fmla="*/ 642446 w 2125663"/>
                <a:gd name="T17" fmla="*/ 1324948 h 1811338"/>
                <a:gd name="T18" fmla="*/ 619414 w 2125663"/>
                <a:gd name="T19" fmla="*/ 1342899 h 1811338"/>
                <a:gd name="T20" fmla="*/ 664057 w 2125663"/>
                <a:gd name="T21" fmla="*/ 1524691 h 1811338"/>
                <a:gd name="T22" fmla="*/ 704434 w 2125663"/>
                <a:gd name="T23" fmla="*/ 1417553 h 1811338"/>
                <a:gd name="T24" fmla="*/ 725191 w 2125663"/>
                <a:gd name="T25" fmla="*/ 1259697 h 1811338"/>
                <a:gd name="T26" fmla="*/ 857412 w 2125663"/>
                <a:gd name="T27" fmla="*/ 1192451 h 1811338"/>
                <a:gd name="T28" fmla="*/ 923096 w 2125663"/>
                <a:gd name="T29" fmla="*/ 1212682 h 1811338"/>
                <a:gd name="T30" fmla="*/ 970013 w 2125663"/>
                <a:gd name="T31" fmla="*/ 1259697 h 1811338"/>
                <a:gd name="T32" fmla="*/ 990201 w 2125663"/>
                <a:gd name="T33" fmla="*/ 1325233 h 1811338"/>
                <a:gd name="T34" fmla="*/ 980818 w 2125663"/>
                <a:gd name="T35" fmla="*/ 1537228 h 1811338"/>
                <a:gd name="T36" fmla="*/ 935891 w 2125663"/>
                <a:gd name="T37" fmla="*/ 1570566 h 1811338"/>
                <a:gd name="T38" fmla="*/ 798837 w 2125663"/>
                <a:gd name="T39" fmla="*/ 1607608 h 1811338"/>
                <a:gd name="T40" fmla="*/ 617424 w 2125663"/>
                <a:gd name="T41" fmla="*/ 1622140 h 1811338"/>
                <a:gd name="T42" fmla="*/ 428049 w 2125663"/>
                <a:gd name="T43" fmla="*/ 1615872 h 1811338"/>
                <a:gd name="T44" fmla="*/ 264551 w 2125663"/>
                <a:gd name="T45" fmla="*/ 1588232 h 1811338"/>
                <a:gd name="T46" fmla="*/ 180669 w 2125663"/>
                <a:gd name="T47" fmla="*/ 1549481 h 1811338"/>
                <a:gd name="T48" fmla="*/ 159912 w 2125663"/>
                <a:gd name="T49" fmla="*/ 1517283 h 1811338"/>
                <a:gd name="T50" fmla="*/ 167873 w 2125663"/>
                <a:gd name="T51" fmla="*/ 1284201 h 1811338"/>
                <a:gd name="T52" fmla="*/ 205123 w 2125663"/>
                <a:gd name="T53" fmla="*/ 1228638 h 1811338"/>
                <a:gd name="T54" fmla="*/ 264266 w 2125663"/>
                <a:gd name="T55" fmla="*/ 1196440 h 1811338"/>
                <a:gd name="T56" fmla="*/ 421225 w 2125663"/>
                <a:gd name="T57" fmla="*/ 1183048 h 1811338"/>
                <a:gd name="T58" fmla="*/ 433514 w 2125663"/>
                <a:gd name="T59" fmla="*/ 761303 h 1811338"/>
                <a:gd name="T60" fmla="*/ 391450 w 2125663"/>
                <a:gd name="T61" fmla="*/ 813630 h 1811338"/>
                <a:gd name="T62" fmla="*/ 379229 w 2125663"/>
                <a:gd name="T63" fmla="*/ 902075 h 1811338"/>
                <a:gd name="T64" fmla="*/ 414756 w 2125663"/>
                <a:gd name="T65" fmla="*/ 1016114 h 1811338"/>
                <a:gd name="T66" fmla="*/ 487516 w 2125663"/>
                <a:gd name="T67" fmla="*/ 1099439 h 1811338"/>
                <a:gd name="T68" fmla="*/ 567666 w 2125663"/>
                <a:gd name="T69" fmla="*/ 1135272 h 1811338"/>
                <a:gd name="T70" fmla="*/ 645542 w 2125663"/>
                <a:gd name="T71" fmla="*/ 1111099 h 1811338"/>
                <a:gd name="T72" fmla="*/ 722282 w 2125663"/>
                <a:gd name="T73" fmla="*/ 1035452 h 1811338"/>
                <a:gd name="T74" fmla="*/ 767757 w 2125663"/>
                <a:gd name="T75" fmla="*/ 926248 h 1811338"/>
                <a:gd name="T76" fmla="*/ 666290 w 2125663"/>
                <a:gd name="T77" fmla="*/ 863967 h 1811338"/>
                <a:gd name="T78" fmla="*/ 546918 w 2125663"/>
                <a:gd name="T79" fmla="*/ 832116 h 1811338"/>
                <a:gd name="T80" fmla="*/ 484389 w 2125663"/>
                <a:gd name="T81" fmla="*/ 790595 h 1811338"/>
                <a:gd name="T82" fmla="*/ 452273 w 2125663"/>
                <a:gd name="T83" fmla="*/ 760734 h 1811338"/>
                <a:gd name="T84" fmla="*/ 568234 w 2125663"/>
                <a:gd name="T85" fmla="*/ 587258 h 1811338"/>
                <a:gd name="T86" fmla="*/ 631616 w 2125663"/>
                <a:gd name="T87" fmla="*/ 594937 h 1811338"/>
                <a:gd name="T88" fmla="*/ 705513 w 2125663"/>
                <a:gd name="T89" fmla="*/ 631054 h 1811338"/>
                <a:gd name="T90" fmla="*/ 790210 w 2125663"/>
                <a:gd name="T91" fmla="*/ 732864 h 1811338"/>
                <a:gd name="T92" fmla="*/ 826306 w 2125663"/>
                <a:gd name="T93" fmla="*/ 873920 h 1811338"/>
                <a:gd name="T94" fmla="*/ 818064 w 2125663"/>
                <a:gd name="T95" fmla="*/ 959237 h 1811338"/>
                <a:gd name="T96" fmla="*/ 780831 w 2125663"/>
                <a:gd name="T97" fmla="*/ 1048534 h 1811338"/>
                <a:gd name="T98" fmla="*/ 687607 w 2125663"/>
                <a:gd name="T99" fmla="*/ 1148922 h 1811338"/>
                <a:gd name="T100" fmla="*/ 588983 w 2125663"/>
                <a:gd name="T101" fmla="*/ 1190727 h 1811338"/>
                <a:gd name="T102" fmla="*/ 525033 w 2125663"/>
                <a:gd name="T103" fmla="*/ 1182480 h 1811338"/>
                <a:gd name="T104" fmla="*/ 421293 w 2125663"/>
                <a:gd name="T105" fmla="*/ 1115081 h 1811338"/>
                <a:gd name="T106" fmla="*/ 345406 w 2125663"/>
                <a:gd name="T107" fmla="*/ 1002463 h 1811338"/>
                <a:gd name="T108" fmla="*/ 325511 w 2125663"/>
                <a:gd name="T109" fmla="*/ 929092 h 1811338"/>
                <a:gd name="T110" fmla="*/ 330627 w 2125663"/>
                <a:gd name="T111" fmla="*/ 813915 h 1811338"/>
                <a:gd name="T112" fmla="*/ 388324 w 2125663"/>
                <a:gd name="T113" fmla="*/ 686510 h 1811338"/>
                <a:gd name="T114" fmla="*/ 482400 w 2125663"/>
                <a:gd name="T115" fmla="*/ 608303 h 1811338"/>
                <a:gd name="T116" fmla="*/ 542939 w 2125663"/>
                <a:gd name="T117" fmla="*/ 589534 h 1811338"/>
                <a:gd name="T118" fmla="*/ 0 w 2125663"/>
                <a:gd name="T119" fmla="*/ 0 h 1811338"/>
                <a:gd name="T120" fmla="*/ 174993 w 2125663"/>
                <a:gd name="T121" fmla="*/ 1118883 h 18113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2125663" h="1811338">
                  <a:moveTo>
                    <a:pt x="470017" y="1320800"/>
                  </a:moveTo>
                  <a:lnTo>
                    <a:pt x="470335" y="1343069"/>
                  </a:lnTo>
                  <a:lnTo>
                    <a:pt x="471286" y="1364382"/>
                  </a:lnTo>
                  <a:lnTo>
                    <a:pt x="472238" y="1385696"/>
                  </a:lnTo>
                  <a:lnTo>
                    <a:pt x="473190" y="1406374"/>
                  </a:lnTo>
                  <a:lnTo>
                    <a:pt x="474459" y="1426415"/>
                  </a:lnTo>
                  <a:lnTo>
                    <a:pt x="476363" y="1446139"/>
                  </a:lnTo>
                  <a:lnTo>
                    <a:pt x="478267" y="1464908"/>
                  </a:lnTo>
                  <a:lnTo>
                    <a:pt x="480170" y="1483677"/>
                  </a:lnTo>
                  <a:lnTo>
                    <a:pt x="482074" y="1501491"/>
                  </a:lnTo>
                  <a:lnTo>
                    <a:pt x="484612" y="1518988"/>
                  </a:lnTo>
                  <a:lnTo>
                    <a:pt x="487468" y="1535530"/>
                  </a:lnTo>
                  <a:lnTo>
                    <a:pt x="490323" y="1552072"/>
                  </a:lnTo>
                  <a:lnTo>
                    <a:pt x="493179" y="1567660"/>
                  </a:lnTo>
                  <a:lnTo>
                    <a:pt x="496352" y="1582611"/>
                  </a:lnTo>
                  <a:lnTo>
                    <a:pt x="500159" y="1597563"/>
                  </a:lnTo>
                  <a:lnTo>
                    <a:pt x="503649" y="1611560"/>
                  </a:lnTo>
                  <a:lnTo>
                    <a:pt x="507774" y="1624921"/>
                  </a:lnTo>
                  <a:lnTo>
                    <a:pt x="511899" y="1637646"/>
                  </a:lnTo>
                  <a:lnTo>
                    <a:pt x="516341" y="1650052"/>
                  </a:lnTo>
                  <a:lnTo>
                    <a:pt x="520783" y="1661505"/>
                  </a:lnTo>
                  <a:lnTo>
                    <a:pt x="525859" y="1672639"/>
                  </a:lnTo>
                  <a:lnTo>
                    <a:pt x="530936" y="1683137"/>
                  </a:lnTo>
                  <a:lnTo>
                    <a:pt x="536329" y="1692998"/>
                  </a:lnTo>
                  <a:lnTo>
                    <a:pt x="541723" y="1702224"/>
                  </a:lnTo>
                  <a:lnTo>
                    <a:pt x="547752" y="1710813"/>
                  </a:lnTo>
                  <a:lnTo>
                    <a:pt x="553463" y="1718766"/>
                  </a:lnTo>
                  <a:lnTo>
                    <a:pt x="559808" y="1726083"/>
                  </a:lnTo>
                  <a:lnTo>
                    <a:pt x="566154" y="1732763"/>
                  </a:lnTo>
                  <a:lnTo>
                    <a:pt x="573134" y="1739125"/>
                  </a:lnTo>
                  <a:lnTo>
                    <a:pt x="580114" y="1744215"/>
                  </a:lnTo>
                  <a:lnTo>
                    <a:pt x="587412" y="1749305"/>
                  </a:lnTo>
                  <a:lnTo>
                    <a:pt x="594709" y="1753123"/>
                  </a:lnTo>
                  <a:lnTo>
                    <a:pt x="594709" y="1499901"/>
                  </a:lnTo>
                  <a:lnTo>
                    <a:pt x="591537" y="1499264"/>
                  </a:lnTo>
                  <a:lnTo>
                    <a:pt x="588047" y="1498310"/>
                  </a:lnTo>
                  <a:lnTo>
                    <a:pt x="584874" y="1497038"/>
                  </a:lnTo>
                  <a:lnTo>
                    <a:pt x="582018" y="1495765"/>
                  </a:lnTo>
                  <a:lnTo>
                    <a:pt x="579163" y="1494175"/>
                  </a:lnTo>
                  <a:lnTo>
                    <a:pt x="576307" y="1491948"/>
                  </a:lnTo>
                  <a:lnTo>
                    <a:pt x="573769" y="1489721"/>
                  </a:lnTo>
                  <a:lnTo>
                    <a:pt x="571548" y="1487494"/>
                  </a:lnTo>
                  <a:lnTo>
                    <a:pt x="569327" y="1484949"/>
                  </a:lnTo>
                  <a:lnTo>
                    <a:pt x="567106" y="1482404"/>
                  </a:lnTo>
                  <a:lnTo>
                    <a:pt x="565519" y="1479223"/>
                  </a:lnTo>
                  <a:lnTo>
                    <a:pt x="564250" y="1476360"/>
                  </a:lnTo>
                  <a:lnTo>
                    <a:pt x="563298" y="1473179"/>
                  </a:lnTo>
                  <a:lnTo>
                    <a:pt x="562347" y="1469998"/>
                  </a:lnTo>
                  <a:lnTo>
                    <a:pt x="562029" y="1466180"/>
                  </a:lnTo>
                  <a:lnTo>
                    <a:pt x="561712" y="1462999"/>
                  </a:lnTo>
                  <a:lnTo>
                    <a:pt x="561712" y="1425143"/>
                  </a:lnTo>
                  <a:lnTo>
                    <a:pt x="562029" y="1421007"/>
                  </a:lnTo>
                  <a:lnTo>
                    <a:pt x="562664" y="1417508"/>
                  </a:lnTo>
                  <a:lnTo>
                    <a:pt x="563616" y="1414009"/>
                  </a:lnTo>
                  <a:lnTo>
                    <a:pt x="564885" y="1410191"/>
                  </a:lnTo>
                  <a:lnTo>
                    <a:pt x="566154" y="1407010"/>
                  </a:lnTo>
                  <a:lnTo>
                    <a:pt x="568375" y="1403829"/>
                  </a:lnTo>
                  <a:lnTo>
                    <a:pt x="570596" y="1400966"/>
                  </a:lnTo>
                  <a:lnTo>
                    <a:pt x="572817" y="1398103"/>
                  </a:lnTo>
                  <a:lnTo>
                    <a:pt x="575673" y="1395558"/>
                  </a:lnTo>
                  <a:lnTo>
                    <a:pt x="578528" y="1393649"/>
                  </a:lnTo>
                  <a:lnTo>
                    <a:pt x="581701" y="1391741"/>
                  </a:lnTo>
                  <a:lnTo>
                    <a:pt x="584874" y="1390150"/>
                  </a:lnTo>
                  <a:lnTo>
                    <a:pt x="588364" y="1388878"/>
                  </a:lnTo>
                  <a:lnTo>
                    <a:pt x="592171" y="1387605"/>
                  </a:lnTo>
                  <a:lnTo>
                    <a:pt x="595979" y="1386969"/>
                  </a:lnTo>
                  <a:lnTo>
                    <a:pt x="599786" y="1386969"/>
                  </a:lnTo>
                  <a:lnTo>
                    <a:pt x="682597" y="1386969"/>
                  </a:lnTo>
                  <a:lnTo>
                    <a:pt x="686721" y="1386969"/>
                  </a:lnTo>
                  <a:lnTo>
                    <a:pt x="690529" y="1387605"/>
                  </a:lnTo>
                  <a:lnTo>
                    <a:pt x="694019" y="1388878"/>
                  </a:lnTo>
                  <a:lnTo>
                    <a:pt x="697826" y="1390150"/>
                  </a:lnTo>
                  <a:lnTo>
                    <a:pt x="700999" y="1391741"/>
                  </a:lnTo>
                  <a:lnTo>
                    <a:pt x="704172" y="1393649"/>
                  </a:lnTo>
                  <a:lnTo>
                    <a:pt x="707345" y="1395558"/>
                  </a:lnTo>
                  <a:lnTo>
                    <a:pt x="709883" y="1398103"/>
                  </a:lnTo>
                  <a:lnTo>
                    <a:pt x="712104" y="1400966"/>
                  </a:lnTo>
                  <a:lnTo>
                    <a:pt x="714325" y="1403829"/>
                  </a:lnTo>
                  <a:lnTo>
                    <a:pt x="716229" y="1407010"/>
                  </a:lnTo>
                  <a:lnTo>
                    <a:pt x="718132" y="1410191"/>
                  </a:lnTo>
                  <a:lnTo>
                    <a:pt x="719402" y="1414009"/>
                  </a:lnTo>
                  <a:lnTo>
                    <a:pt x="720353" y="1417508"/>
                  </a:lnTo>
                  <a:lnTo>
                    <a:pt x="720671" y="1421007"/>
                  </a:lnTo>
                  <a:lnTo>
                    <a:pt x="720988" y="1425143"/>
                  </a:lnTo>
                  <a:lnTo>
                    <a:pt x="720988" y="1462999"/>
                  </a:lnTo>
                  <a:lnTo>
                    <a:pt x="720988" y="1466180"/>
                  </a:lnTo>
                  <a:lnTo>
                    <a:pt x="720353" y="1469998"/>
                  </a:lnTo>
                  <a:lnTo>
                    <a:pt x="719719" y="1473179"/>
                  </a:lnTo>
                  <a:lnTo>
                    <a:pt x="718450" y="1476360"/>
                  </a:lnTo>
                  <a:lnTo>
                    <a:pt x="716863" y="1479223"/>
                  </a:lnTo>
                  <a:lnTo>
                    <a:pt x="715277" y="1482404"/>
                  </a:lnTo>
                  <a:lnTo>
                    <a:pt x="713373" y="1484949"/>
                  </a:lnTo>
                  <a:lnTo>
                    <a:pt x="711469" y="1487494"/>
                  </a:lnTo>
                  <a:lnTo>
                    <a:pt x="708931" y="1489721"/>
                  </a:lnTo>
                  <a:lnTo>
                    <a:pt x="706710" y="1491948"/>
                  </a:lnTo>
                  <a:lnTo>
                    <a:pt x="703537" y="1494175"/>
                  </a:lnTo>
                  <a:lnTo>
                    <a:pt x="700682" y="1495765"/>
                  </a:lnTo>
                  <a:lnTo>
                    <a:pt x="697826" y="1497038"/>
                  </a:lnTo>
                  <a:lnTo>
                    <a:pt x="694653" y="1498310"/>
                  </a:lnTo>
                  <a:lnTo>
                    <a:pt x="691163" y="1499264"/>
                  </a:lnTo>
                  <a:lnTo>
                    <a:pt x="687991" y="1499901"/>
                  </a:lnTo>
                  <a:lnTo>
                    <a:pt x="687991" y="1753123"/>
                  </a:lnTo>
                  <a:lnTo>
                    <a:pt x="695605" y="1749305"/>
                  </a:lnTo>
                  <a:lnTo>
                    <a:pt x="702586" y="1744215"/>
                  </a:lnTo>
                  <a:lnTo>
                    <a:pt x="709566" y="1739125"/>
                  </a:lnTo>
                  <a:lnTo>
                    <a:pt x="716229" y="1732763"/>
                  </a:lnTo>
                  <a:lnTo>
                    <a:pt x="722892" y="1726083"/>
                  </a:lnTo>
                  <a:lnTo>
                    <a:pt x="729237" y="1718766"/>
                  </a:lnTo>
                  <a:lnTo>
                    <a:pt x="734948" y="1710813"/>
                  </a:lnTo>
                  <a:lnTo>
                    <a:pt x="740977" y="1702224"/>
                  </a:lnTo>
                  <a:lnTo>
                    <a:pt x="746371" y="1692998"/>
                  </a:lnTo>
                  <a:lnTo>
                    <a:pt x="751447" y="1683137"/>
                  </a:lnTo>
                  <a:lnTo>
                    <a:pt x="756841" y="1672639"/>
                  </a:lnTo>
                  <a:lnTo>
                    <a:pt x="761600" y="1661505"/>
                  </a:lnTo>
                  <a:lnTo>
                    <a:pt x="766359" y="1650052"/>
                  </a:lnTo>
                  <a:lnTo>
                    <a:pt x="770801" y="1637646"/>
                  </a:lnTo>
                  <a:lnTo>
                    <a:pt x="774926" y="1624921"/>
                  </a:lnTo>
                  <a:lnTo>
                    <a:pt x="779051" y="1611560"/>
                  </a:lnTo>
                  <a:lnTo>
                    <a:pt x="782541" y="1597563"/>
                  </a:lnTo>
                  <a:lnTo>
                    <a:pt x="786031" y="1582611"/>
                  </a:lnTo>
                  <a:lnTo>
                    <a:pt x="789521" y="1567660"/>
                  </a:lnTo>
                  <a:lnTo>
                    <a:pt x="792377" y="1552072"/>
                  </a:lnTo>
                  <a:lnTo>
                    <a:pt x="795232" y="1535530"/>
                  </a:lnTo>
                  <a:lnTo>
                    <a:pt x="797770" y="1518988"/>
                  </a:lnTo>
                  <a:lnTo>
                    <a:pt x="800626" y="1501491"/>
                  </a:lnTo>
                  <a:lnTo>
                    <a:pt x="802530" y="1483677"/>
                  </a:lnTo>
                  <a:lnTo>
                    <a:pt x="804751" y="1464908"/>
                  </a:lnTo>
                  <a:lnTo>
                    <a:pt x="806337" y="1446139"/>
                  </a:lnTo>
                  <a:lnTo>
                    <a:pt x="807923" y="1426415"/>
                  </a:lnTo>
                  <a:lnTo>
                    <a:pt x="809193" y="1406374"/>
                  </a:lnTo>
                  <a:lnTo>
                    <a:pt x="810779" y="1385696"/>
                  </a:lnTo>
                  <a:lnTo>
                    <a:pt x="811731" y="1364382"/>
                  </a:lnTo>
                  <a:lnTo>
                    <a:pt x="812365" y="1343069"/>
                  </a:lnTo>
                  <a:lnTo>
                    <a:pt x="813000" y="1320800"/>
                  </a:lnTo>
                  <a:lnTo>
                    <a:pt x="840921" y="1322709"/>
                  </a:lnTo>
                  <a:lnTo>
                    <a:pt x="866621" y="1324300"/>
                  </a:lnTo>
                  <a:lnTo>
                    <a:pt x="909771" y="1327481"/>
                  </a:lnTo>
                  <a:lnTo>
                    <a:pt x="938644" y="1330026"/>
                  </a:lnTo>
                  <a:lnTo>
                    <a:pt x="948797" y="1330980"/>
                  </a:lnTo>
                  <a:lnTo>
                    <a:pt x="956729" y="1331298"/>
                  </a:lnTo>
                  <a:lnTo>
                    <a:pt x="964661" y="1331934"/>
                  </a:lnTo>
                  <a:lnTo>
                    <a:pt x="972593" y="1332889"/>
                  </a:lnTo>
                  <a:lnTo>
                    <a:pt x="980208" y="1334161"/>
                  </a:lnTo>
                  <a:lnTo>
                    <a:pt x="987823" y="1335752"/>
                  </a:lnTo>
                  <a:lnTo>
                    <a:pt x="995437" y="1337979"/>
                  </a:lnTo>
                  <a:lnTo>
                    <a:pt x="1002418" y="1340205"/>
                  </a:lnTo>
                  <a:lnTo>
                    <a:pt x="1009715" y="1343387"/>
                  </a:lnTo>
                  <a:lnTo>
                    <a:pt x="1016378" y="1346250"/>
                  </a:lnTo>
                  <a:lnTo>
                    <a:pt x="1023358" y="1349749"/>
                  </a:lnTo>
                  <a:lnTo>
                    <a:pt x="1030021" y="1353885"/>
                  </a:lnTo>
                  <a:lnTo>
                    <a:pt x="1036050" y="1357702"/>
                  </a:lnTo>
                  <a:lnTo>
                    <a:pt x="1042395" y="1361837"/>
                  </a:lnTo>
                  <a:lnTo>
                    <a:pt x="1048106" y="1366927"/>
                  </a:lnTo>
                  <a:lnTo>
                    <a:pt x="1053817" y="1371699"/>
                  </a:lnTo>
                  <a:lnTo>
                    <a:pt x="1059211" y="1377107"/>
                  </a:lnTo>
                  <a:lnTo>
                    <a:pt x="1064605" y="1382197"/>
                  </a:lnTo>
                  <a:lnTo>
                    <a:pt x="1069364" y="1388241"/>
                  </a:lnTo>
                  <a:lnTo>
                    <a:pt x="1073806" y="1393967"/>
                  </a:lnTo>
                  <a:lnTo>
                    <a:pt x="1078248" y="1400012"/>
                  </a:lnTo>
                  <a:lnTo>
                    <a:pt x="1082373" y="1406374"/>
                  </a:lnTo>
                  <a:lnTo>
                    <a:pt x="1085863" y="1413054"/>
                  </a:lnTo>
                  <a:lnTo>
                    <a:pt x="1089670" y="1419735"/>
                  </a:lnTo>
                  <a:lnTo>
                    <a:pt x="1092843" y="1426734"/>
                  </a:lnTo>
                  <a:lnTo>
                    <a:pt x="1095381" y="1433732"/>
                  </a:lnTo>
                  <a:lnTo>
                    <a:pt x="1097920" y="1441049"/>
                  </a:lnTo>
                  <a:lnTo>
                    <a:pt x="1100141" y="1448684"/>
                  </a:lnTo>
                  <a:lnTo>
                    <a:pt x="1101727" y="1456000"/>
                  </a:lnTo>
                  <a:lnTo>
                    <a:pt x="1103314" y="1463635"/>
                  </a:lnTo>
                  <a:lnTo>
                    <a:pt x="1104265" y="1471588"/>
                  </a:lnTo>
                  <a:lnTo>
                    <a:pt x="1104900" y="1479541"/>
                  </a:lnTo>
                  <a:lnTo>
                    <a:pt x="1104900" y="1487494"/>
                  </a:lnTo>
                  <a:lnTo>
                    <a:pt x="1104900" y="1686000"/>
                  </a:lnTo>
                  <a:lnTo>
                    <a:pt x="1104900" y="1690135"/>
                  </a:lnTo>
                  <a:lnTo>
                    <a:pt x="1104265" y="1693953"/>
                  </a:lnTo>
                  <a:lnTo>
                    <a:pt x="1103631" y="1697770"/>
                  </a:lnTo>
                  <a:lnTo>
                    <a:pt x="1102362" y="1701906"/>
                  </a:lnTo>
                  <a:lnTo>
                    <a:pt x="1101093" y="1705405"/>
                  </a:lnTo>
                  <a:lnTo>
                    <a:pt x="1099189" y="1709222"/>
                  </a:lnTo>
                  <a:lnTo>
                    <a:pt x="1096968" y="1713040"/>
                  </a:lnTo>
                  <a:lnTo>
                    <a:pt x="1094430" y="1716221"/>
                  </a:lnTo>
                  <a:lnTo>
                    <a:pt x="1091891" y="1719720"/>
                  </a:lnTo>
                  <a:lnTo>
                    <a:pt x="1089036" y="1722901"/>
                  </a:lnTo>
                  <a:lnTo>
                    <a:pt x="1085546" y="1726719"/>
                  </a:lnTo>
                  <a:lnTo>
                    <a:pt x="1082056" y="1729900"/>
                  </a:lnTo>
                  <a:lnTo>
                    <a:pt x="1078248" y="1732763"/>
                  </a:lnTo>
                  <a:lnTo>
                    <a:pt x="1074124" y="1736262"/>
                  </a:lnTo>
                  <a:lnTo>
                    <a:pt x="1069682" y="1739125"/>
                  </a:lnTo>
                  <a:lnTo>
                    <a:pt x="1065240" y="1741989"/>
                  </a:lnTo>
                  <a:lnTo>
                    <a:pt x="1055404" y="1748033"/>
                  </a:lnTo>
                  <a:lnTo>
                    <a:pt x="1044299" y="1753441"/>
                  </a:lnTo>
                  <a:lnTo>
                    <a:pt x="1032560" y="1758531"/>
                  </a:lnTo>
                  <a:lnTo>
                    <a:pt x="1019868" y="1763939"/>
                  </a:lnTo>
                  <a:lnTo>
                    <a:pt x="1005908" y="1768392"/>
                  </a:lnTo>
                  <a:lnTo>
                    <a:pt x="991630" y="1773164"/>
                  </a:lnTo>
                  <a:lnTo>
                    <a:pt x="976718" y="1777300"/>
                  </a:lnTo>
                  <a:lnTo>
                    <a:pt x="960854" y="1781117"/>
                  </a:lnTo>
                  <a:lnTo>
                    <a:pt x="944038" y="1784934"/>
                  </a:lnTo>
                  <a:lnTo>
                    <a:pt x="927222" y="1788434"/>
                  </a:lnTo>
                  <a:lnTo>
                    <a:pt x="909454" y="1791615"/>
                  </a:lnTo>
                  <a:lnTo>
                    <a:pt x="891369" y="1794796"/>
                  </a:lnTo>
                  <a:lnTo>
                    <a:pt x="872332" y="1797341"/>
                  </a:lnTo>
                  <a:lnTo>
                    <a:pt x="853295" y="1799886"/>
                  </a:lnTo>
                  <a:lnTo>
                    <a:pt x="833941" y="1801795"/>
                  </a:lnTo>
                  <a:lnTo>
                    <a:pt x="813952" y="1804022"/>
                  </a:lnTo>
                  <a:lnTo>
                    <a:pt x="793328" y="1805930"/>
                  </a:lnTo>
                  <a:lnTo>
                    <a:pt x="773022" y="1807203"/>
                  </a:lnTo>
                  <a:lnTo>
                    <a:pt x="752399" y="1808475"/>
                  </a:lnTo>
                  <a:lnTo>
                    <a:pt x="731458" y="1809748"/>
                  </a:lnTo>
                  <a:lnTo>
                    <a:pt x="710200" y="1810384"/>
                  </a:lnTo>
                  <a:lnTo>
                    <a:pt x="688942" y="1811020"/>
                  </a:lnTo>
                  <a:lnTo>
                    <a:pt x="667684" y="1811338"/>
                  </a:lnTo>
                  <a:lnTo>
                    <a:pt x="646427" y="1811338"/>
                  </a:lnTo>
                  <a:lnTo>
                    <a:pt x="625486" y="1811338"/>
                  </a:lnTo>
                  <a:lnTo>
                    <a:pt x="603911" y="1811020"/>
                  </a:lnTo>
                  <a:lnTo>
                    <a:pt x="582653" y="1810384"/>
                  </a:lnTo>
                  <a:lnTo>
                    <a:pt x="561395" y="1809748"/>
                  </a:lnTo>
                  <a:lnTo>
                    <a:pt x="540137" y="1808475"/>
                  </a:lnTo>
                  <a:lnTo>
                    <a:pt x="518879" y="1807203"/>
                  </a:lnTo>
                  <a:lnTo>
                    <a:pt x="498573" y="1805930"/>
                  </a:lnTo>
                  <a:lnTo>
                    <a:pt x="477632" y="1804022"/>
                  </a:lnTo>
                  <a:lnTo>
                    <a:pt x="457326" y="1801795"/>
                  </a:lnTo>
                  <a:lnTo>
                    <a:pt x="437337" y="1799886"/>
                  </a:lnTo>
                  <a:lnTo>
                    <a:pt x="417983" y="1797341"/>
                  </a:lnTo>
                  <a:lnTo>
                    <a:pt x="398629" y="1794796"/>
                  </a:lnTo>
                  <a:lnTo>
                    <a:pt x="379909" y="1791615"/>
                  </a:lnTo>
                  <a:lnTo>
                    <a:pt x="361824" y="1788434"/>
                  </a:lnTo>
                  <a:lnTo>
                    <a:pt x="344056" y="1784934"/>
                  </a:lnTo>
                  <a:lnTo>
                    <a:pt x="327240" y="1781117"/>
                  </a:lnTo>
                  <a:lnTo>
                    <a:pt x="310741" y="1777300"/>
                  </a:lnTo>
                  <a:lnTo>
                    <a:pt x="295195" y="1773164"/>
                  </a:lnTo>
                  <a:lnTo>
                    <a:pt x="280600" y="1768392"/>
                  </a:lnTo>
                  <a:lnTo>
                    <a:pt x="266322" y="1763939"/>
                  </a:lnTo>
                  <a:lnTo>
                    <a:pt x="252996" y="1758531"/>
                  </a:lnTo>
                  <a:lnTo>
                    <a:pt x="240622" y="1753441"/>
                  </a:lnTo>
                  <a:lnTo>
                    <a:pt x="229517" y="1748033"/>
                  </a:lnTo>
                  <a:lnTo>
                    <a:pt x="219047" y="1741989"/>
                  </a:lnTo>
                  <a:lnTo>
                    <a:pt x="214288" y="1739125"/>
                  </a:lnTo>
                  <a:lnTo>
                    <a:pt x="209846" y="1736262"/>
                  </a:lnTo>
                  <a:lnTo>
                    <a:pt x="205404" y="1732763"/>
                  </a:lnTo>
                  <a:lnTo>
                    <a:pt x="201596" y="1729900"/>
                  </a:lnTo>
                  <a:lnTo>
                    <a:pt x="198106" y="1726719"/>
                  </a:lnTo>
                  <a:lnTo>
                    <a:pt x="194299" y="1722901"/>
                  </a:lnTo>
                  <a:lnTo>
                    <a:pt x="191443" y="1719720"/>
                  </a:lnTo>
                  <a:lnTo>
                    <a:pt x="188588" y="1716221"/>
                  </a:lnTo>
                  <a:lnTo>
                    <a:pt x="186367" y="1713040"/>
                  </a:lnTo>
                  <a:lnTo>
                    <a:pt x="183828" y="1709222"/>
                  </a:lnTo>
                  <a:lnTo>
                    <a:pt x="181925" y="1705405"/>
                  </a:lnTo>
                  <a:lnTo>
                    <a:pt x="180338" y="1701906"/>
                  </a:lnTo>
                  <a:lnTo>
                    <a:pt x="179386" y="1697770"/>
                  </a:lnTo>
                  <a:lnTo>
                    <a:pt x="178435" y="1693953"/>
                  </a:lnTo>
                  <a:lnTo>
                    <a:pt x="177800" y="1690135"/>
                  </a:lnTo>
                  <a:lnTo>
                    <a:pt x="177800" y="1686000"/>
                  </a:lnTo>
                  <a:lnTo>
                    <a:pt x="177800" y="1487494"/>
                  </a:lnTo>
                  <a:lnTo>
                    <a:pt x="178117" y="1479541"/>
                  </a:lnTo>
                  <a:lnTo>
                    <a:pt x="178435" y="1471588"/>
                  </a:lnTo>
                  <a:lnTo>
                    <a:pt x="179386" y="1463635"/>
                  </a:lnTo>
                  <a:lnTo>
                    <a:pt x="180973" y="1456000"/>
                  </a:lnTo>
                  <a:lnTo>
                    <a:pt x="182559" y="1448684"/>
                  </a:lnTo>
                  <a:lnTo>
                    <a:pt x="184463" y="1441049"/>
                  </a:lnTo>
                  <a:lnTo>
                    <a:pt x="187318" y="1433732"/>
                  </a:lnTo>
                  <a:lnTo>
                    <a:pt x="190174" y="1426734"/>
                  </a:lnTo>
                  <a:lnTo>
                    <a:pt x="193030" y="1419735"/>
                  </a:lnTo>
                  <a:lnTo>
                    <a:pt x="196520" y="1413054"/>
                  </a:lnTo>
                  <a:lnTo>
                    <a:pt x="200327" y="1406374"/>
                  </a:lnTo>
                  <a:lnTo>
                    <a:pt x="204452" y="1400012"/>
                  </a:lnTo>
                  <a:lnTo>
                    <a:pt x="208576" y="1393967"/>
                  </a:lnTo>
                  <a:lnTo>
                    <a:pt x="213336" y="1388241"/>
                  </a:lnTo>
                  <a:lnTo>
                    <a:pt x="218095" y="1382197"/>
                  </a:lnTo>
                  <a:lnTo>
                    <a:pt x="223489" y="1377107"/>
                  </a:lnTo>
                  <a:lnTo>
                    <a:pt x="228883" y="1371699"/>
                  </a:lnTo>
                  <a:lnTo>
                    <a:pt x="234594" y="1366927"/>
                  </a:lnTo>
                  <a:lnTo>
                    <a:pt x="240305" y="1361837"/>
                  </a:lnTo>
                  <a:lnTo>
                    <a:pt x="246650" y="1357702"/>
                  </a:lnTo>
                  <a:lnTo>
                    <a:pt x="252679" y="1353885"/>
                  </a:lnTo>
                  <a:lnTo>
                    <a:pt x="259659" y="1349749"/>
                  </a:lnTo>
                  <a:lnTo>
                    <a:pt x="266005" y="1346250"/>
                  </a:lnTo>
                  <a:lnTo>
                    <a:pt x="272985" y="1343387"/>
                  </a:lnTo>
                  <a:lnTo>
                    <a:pt x="280282" y="1340205"/>
                  </a:lnTo>
                  <a:lnTo>
                    <a:pt x="287263" y="1337979"/>
                  </a:lnTo>
                  <a:lnTo>
                    <a:pt x="294877" y="1335752"/>
                  </a:lnTo>
                  <a:lnTo>
                    <a:pt x="302492" y="1334161"/>
                  </a:lnTo>
                  <a:lnTo>
                    <a:pt x="310107" y="1332889"/>
                  </a:lnTo>
                  <a:lnTo>
                    <a:pt x="318039" y="1331934"/>
                  </a:lnTo>
                  <a:lnTo>
                    <a:pt x="325971" y="1331298"/>
                  </a:lnTo>
                  <a:lnTo>
                    <a:pt x="333903" y="1330980"/>
                  </a:lnTo>
                  <a:lnTo>
                    <a:pt x="344056" y="1330026"/>
                  </a:lnTo>
                  <a:lnTo>
                    <a:pt x="372929" y="1327481"/>
                  </a:lnTo>
                  <a:lnTo>
                    <a:pt x="415762" y="1324300"/>
                  </a:lnTo>
                  <a:lnTo>
                    <a:pt x="441779" y="1322709"/>
                  </a:lnTo>
                  <a:lnTo>
                    <a:pt x="470017" y="1320800"/>
                  </a:lnTo>
                  <a:close/>
                  <a:moveTo>
                    <a:pt x="1004887" y="995363"/>
                  </a:moveTo>
                  <a:lnTo>
                    <a:pt x="1176337" y="995363"/>
                  </a:lnTo>
                  <a:lnTo>
                    <a:pt x="1176337" y="1265238"/>
                  </a:lnTo>
                  <a:lnTo>
                    <a:pt x="1004887" y="1265238"/>
                  </a:lnTo>
                  <a:lnTo>
                    <a:pt x="1004887" y="995363"/>
                  </a:lnTo>
                  <a:close/>
                  <a:moveTo>
                    <a:pt x="493561" y="847408"/>
                  </a:moveTo>
                  <a:lnTo>
                    <a:pt x="491024" y="847726"/>
                  </a:lnTo>
                  <a:lnTo>
                    <a:pt x="488804" y="848043"/>
                  </a:lnTo>
                  <a:lnTo>
                    <a:pt x="485950" y="848996"/>
                  </a:lnTo>
                  <a:lnTo>
                    <a:pt x="483730" y="849948"/>
                  </a:lnTo>
                  <a:lnTo>
                    <a:pt x="481510" y="851218"/>
                  </a:lnTo>
                  <a:lnTo>
                    <a:pt x="479290" y="852806"/>
                  </a:lnTo>
                  <a:lnTo>
                    <a:pt x="475167" y="856933"/>
                  </a:lnTo>
                  <a:lnTo>
                    <a:pt x="470727" y="861061"/>
                  </a:lnTo>
                  <a:lnTo>
                    <a:pt x="466604" y="865823"/>
                  </a:lnTo>
                  <a:lnTo>
                    <a:pt x="462482" y="871221"/>
                  </a:lnTo>
                  <a:lnTo>
                    <a:pt x="454553" y="882651"/>
                  </a:lnTo>
                  <a:lnTo>
                    <a:pt x="448527" y="890906"/>
                  </a:lnTo>
                  <a:lnTo>
                    <a:pt x="442819" y="899478"/>
                  </a:lnTo>
                  <a:lnTo>
                    <a:pt x="436793" y="908368"/>
                  </a:lnTo>
                  <a:lnTo>
                    <a:pt x="431402" y="917893"/>
                  </a:lnTo>
                  <a:lnTo>
                    <a:pt x="429499" y="926783"/>
                  </a:lnTo>
                  <a:lnTo>
                    <a:pt x="427596" y="935673"/>
                  </a:lnTo>
                  <a:lnTo>
                    <a:pt x="426010" y="945198"/>
                  </a:lnTo>
                  <a:lnTo>
                    <a:pt x="424742" y="954406"/>
                  </a:lnTo>
                  <a:lnTo>
                    <a:pt x="423790" y="963931"/>
                  </a:lnTo>
                  <a:lnTo>
                    <a:pt x="423156" y="973773"/>
                  </a:lnTo>
                  <a:lnTo>
                    <a:pt x="422839" y="982981"/>
                  </a:lnTo>
                  <a:lnTo>
                    <a:pt x="422839" y="992823"/>
                  </a:lnTo>
                  <a:lnTo>
                    <a:pt x="423156" y="1007111"/>
                  </a:lnTo>
                  <a:lnTo>
                    <a:pt x="424107" y="1020764"/>
                  </a:lnTo>
                  <a:lnTo>
                    <a:pt x="426010" y="1034099"/>
                  </a:lnTo>
                  <a:lnTo>
                    <a:pt x="428547" y="1047434"/>
                  </a:lnTo>
                  <a:lnTo>
                    <a:pt x="432036" y="1060769"/>
                  </a:lnTo>
                  <a:lnTo>
                    <a:pt x="435525" y="1073469"/>
                  </a:lnTo>
                  <a:lnTo>
                    <a:pt x="439965" y="1086169"/>
                  </a:lnTo>
                  <a:lnTo>
                    <a:pt x="445039" y="1098551"/>
                  </a:lnTo>
                  <a:lnTo>
                    <a:pt x="450430" y="1110934"/>
                  </a:lnTo>
                  <a:lnTo>
                    <a:pt x="456456" y="1122999"/>
                  </a:lnTo>
                  <a:lnTo>
                    <a:pt x="462799" y="1134429"/>
                  </a:lnTo>
                  <a:lnTo>
                    <a:pt x="469459" y="1145541"/>
                  </a:lnTo>
                  <a:lnTo>
                    <a:pt x="477070" y="1156019"/>
                  </a:lnTo>
                  <a:lnTo>
                    <a:pt x="484364" y="1166496"/>
                  </a:lnTo>
                  <a:lnTo>
                    <a:pt x="492293" y="1176656"/>
                  </a:lnTo>
                  <a:lnTo>
                    <a:pt x="500539" y="1186181"/>
                  </a:lnTo>
                  <a:lnTo>
                    <a:pt x="508784" y="1195389"/>
                  </a:lnTo>
                  <a:lnTo>
                    <a:pt x="517347" y="1204279"/>
                  </a:lnTo>
                  <a:lnTo>
                    <a:pt x="526227" y="1212216"/>
                  </a:lnTo>
                  <a:lnTo>
                    <a:pt x="535107" y="1220154"/>
                  </a:lnTo>
                  <a:lnTo>
                    <a:pt x="543987" y="1227456"/>
                  </a:lnTo>
                  <a:lnTo>
                    <a:pt x="553184" y="1234124"/>
                  </a:lnTo>
                  <a:lnTo>
                    <a:pt x="562381" y="1240474"/>
                  </a:lnTo>
                  <a:lnTo>
                    <a:pt x="571578" y="1245871"/>
                  </a:lnTo>
                  <a:lnTo>
                    <a:pt x="580775" y="1250951"/>
                  </a:lnTo>
                  <a:lnTo>
                    <a:pt x="589655" y="1255079"/>
                  </a:lnTo>
                  <a:lnTo>
                    <a:pt x="598853" y="1258889"/>
                  </a:lnTo>
                  <a:lnTo>
                    <a:pt x="607732" y="1262381"/>
                  </a:lnTo>
                  <a:lnTo>
                    <a:pt x="616612" y="1264604"/>
                  </a:lnTo>
                  <a:lnTo>
                    <a:pt x="624858" y="1266509"/>
                  </a:lnTo>
                  <a:lnTo>
                    <a:pt x="633421" y="1267461"/>
                  </a:lnTo>
                  <a:lnTo>
                    <a:pt x="641349" y="1267779"/>
                  </a:lnTo>
                  <a:lnTo>
                    <a:pt x="649595" y="1267461"/>
                  </a:lnTo>
                  <a:lnTo>
                    <a:pt x="657524" y="1266509"/>
                  </a:lnTo>
                  <a:lnTo>
                    <a:pt x="666404" y="1264604"/>
                  </a:lnTo>
                  <a:lnTo>
                    <a:pt x="674967" y="1262381"/>
                  </a:lnTo>
                  <a:lnTo>
                    <a:pt x="684164" y="1258889"/>
                  </a:lnTo>
                  <a:lnTo>
                    <a:pt x="692726" y="1255079"/>
                  </a:lnTo>
                  <a:lnTo>
                    <a:pt x="701924" y="1250951"/>
                  </a:lnTo>
                  <a:lnTo>
                    <a:pt x="711121" y="1245871"/>
                  </a:lnTo>
                  <a:lnTo>
                    <a:pt x="720318" y="1240474"/>
                  </a:lnTo>
                  <a:lnTo>
                    <a:pt x="729515" y="1234124"/>
                  </a:lnTo>
                  <a:lnTo>
                    <a:pt x="738395" y="1227456"/>
                  </a:lnTo>
                  <a:lnTo>
                    <a:pt x="747592" y="1220154"/>
                  </a:lnTo>
                  <a:lnTo>
                    <a:pt x="756472" y="1212216"/>
                  </a:lnTo>
                  <a:lnTo>
                    <a:pt x="765352" y="1204279"/>
                  </a:lnTo>
                  <a:lnTo>
                    <a:pt x="773915" y="1195389"/>
                  </a:lnTo>
                  <a:lnTo>
                    <a:pt x="782160" y="1186181"/>
                  </a:lnTo>
                  <a:lnTo>
                    <a:pt x="790406" y="1176656"/>
                  </a:lnTo>
                  <a:lnTo>
                    <a:pt x="798652" y="1166496"/>
                  </a:lnTo>
                  <a:lnTo>
                    <a:pt x="805946" y="1156019"/>
                  </a:lnTo>
                  <a:lnTo>
                    <a:pt x="813240" y="1145541"/>
                  </a:lnTo>
                  <a:lnTo>
                    <a:pt x="819900" y="1134429"/>
                  </a:lnTo>
                  <a:lnTo>
                    <a:pt x="826243" y="1122999"/>
                  </a:lnTo>
                  <a:lnTo>
                    <a:pt x="831952" y="1110934"/>
                  </a:lnTo>
                  <a:lnTo>
                    <a:pt x="837660" y="1098551"/>
                  </a:lnTo>
                  <a:lnTo>
                    <a:pt x="842417" y="1086169"/>
                  </a:lnTo>
                  <a:lnTo>
                    <a:pt x="847174" y="1073469"/>
                  </a:lnTo>
                  <a:lnTo>
                    <a:pt x="850980" y="1060769"/>
                  </a:lnTo>
                  <a:lnTo>
                    <a:pt x="853834" y="1047434"/>
                  </a:lnTo>
                  <a:lnTo>
                    <a:pt x="856689" y="1034099"/>
                  </a:lnTo>
                  <a:lnTo>
                    <a:pt x="858592" y="1020764"/>
                  </a:lnTo>
                  <a:lnTo>
                    <a:pt x="859543" y="1007111"/>
                  </a:lnTo>
                  <a:lnTo>
                    <a:pt x="860177" y="992823"/>
                  </a:lnTo>
                  <a:lnTo>
                    <a:pt x="859860" y="984886"/>
                  </a:lnTo>
                  <a:lnTo>
                    <a:pt x="859543" y="976313"/>
                  </a:lnTo>
                  <a:lnTo>
                    <a:pt x="837343" y="975361"/>
                  </a:lnTo>
                  <a:lnTo>
                    <a:pt x="814509" y="973773"/>
                  </a:lnTo>
                  <a:lnTo>
                    <a:pt x="791040" y="970916"/>
                  </a:lnTo>
                  <a:lnTo>
                    <a:pt x="767255" y="968058"/>
                  </a:lnTo>
                  <a:lnTo>
                    <a:pt x="743469" y="964566"/>
                  </a:lnTo>
                  <a:lnTo>
                    <a:pt x="719366" y="960438"/>
                  </a:lnTo>
                  <a:lnTo>
                    <a:pt x="695898" y="955041"/>
                  </a:lnTo>
                  <a:lnTo>
                    <a:pt x="684481" y="952501"/>
                  </a:lnTo>
                  <a:lnTo>
                    <a:pt x="673064" y="949643"/>
                  </a:lnTo>
                  <a:lnTo>
                    <a:pt x="661964" y="946468"/>
                  </a:lnTo>
                  <a:lnTo>
                    <a:pt x="651181" y="943293"/>
                  </a:lnTo>
                  <a:lnTo>
                    <a:pt x="640398" y="940118"/>
                  </a:lnTo>
                  <a:lnTo>
                    <a:pt x="629932" y="936308"/>
                  </a:lnTo>
                  <a:lnTo>
                    <a:pt x="620101" y="932816"/>
                  </a:lnTo>
                  <a:lnTo>
                    <a:pt x="610270" y="929006"/>
                  </a:lnTo>
                  <a:lnTo>
                    <a:pt x="601073" y="924878"/>
                  </a:lnTo>
                  <a:lnTo>
                    <a:pt x="592510" y="921068"/>
                  </a:lnTo>
                  <a:lnTo>
                    <a:pt x="583947" y="916941"/>
                  </a:lnTo>
                  <a:lnTo>
                    <a:pt x="576018" y="912178"/>
                  </a:lnTo>
                  <a:lnTo>
                    <a:pt x="568724" y="907733"/>
                  </a:lnTo>
                  <a:lnTo>
                    <a:pt x="561747" y="903288"/>
                  </a:lnTo>
                  <a:lnTo>
                    <a:pt x="555404" y="898208"/>
                  </a:lnTo>
                  <a:lnTo>
                    <a:pt x="550013" y="893128"/>
                  </a:lnTo>
                  <a:lnTo>
                    <a:pt x="544938" y="887731"/>
                  </a:lnTo>
                  <a:lnTo>
                    <a:pt x="540498" y="882651"/>
                  </a:lnTo>
                  <a:lnTo>
                    <a:pt x="536376" y="876936"/>
                  </a:lnTo>
                  <a:lnTo>
                    <a:pt x="532253" y="872173"/>
                  </a:lnTo>
                  <a:lnTo>
                    <a:pt x="528447" y="867728"/>
                  </a:lnTo>
                  <a:lnTo>
                    <a:pt x="524641" y="863601"/>
                  </a:lnTo>
                  <a:lnTo>
                    <a:pt x="520836" y="860426"/>
                  </a:lnTo>
                  <a:lnTo>
                    <a:pt x="517347" y="857251"/>
                  </a:lnTo>
                  <a:lnTo>
                    <a:pt x="514176" y="854393"/>
                  </a:lnTo>
                  <a:lnTo>
                    <a:pt x="511004" y="852488"/>
                  </a:lnTo>
                  <a:lnTo>
                    <a:pt x="507833" y="850583"/>
                  </a:lnTo>
                  <a:lnTo>
                    <a:pt x="504661" y="849313"/>
                  </a:lnTo>
                  <a:lnTo>
                    <a:pt x="501807" y="848361"/>
                  </a:lnTo>
                  <a:lnTo>
                    <a:pt x="499270" y="847726"/>
                  </a:lnTo>
                  <a:lnTo>
                    <a:pt x="496099" y="847408"/>
                  </a:lnTo>
                  <a:lnTo>
                    <a:pt x="493561" y="847408"/>
                  </a:lnTo>
                  <a:close/>
                  <a:moveTo>
                    <a:pt x="1304925" y="828675"/>
                  </a:moveTo>
                  <a:lnTo>
                    <a:pt x="1476375" y="828675"/>
                  </a:lnTo>
                  <a:lnTo>
                    <a:pt x="1476375" y="1252538"/>
                  </a:lnTo>
                  <a:lnTo>
                    <a:pt x="1304925" y="1252538"/>
                  </a:lnTo>
                  <a:lnTo>
                    <a:pt x="1304925" y="828675"/>
                  </a:lnTo>
                  <a:close/>
                  <a:moveTo>
                    <a:pt x="634055" y="655638"/>
                  </a:moveTo>
                  <a:lnTo>
                    <a:pt x="641349" y="655638"/>
                  </a:lnTo>
                  <a:lnTo>
                    <a:pt x="648644" y="655638"/>
                  </a:lnTo>
                  <a:lnTo>
                    <a:pt x="655938" y="655956"/>
                  </a:lnTo>
                  <a:lnTo>
                    <a:pt x="662915" y="656591"/>
                  </a:lnTo>
                  <a:lnTo>
                    <a:pt x="669892" y="657226"/>
                  </a:lnTo>
                  <a:lnTo>
                    <a:pt x="677187" y="658178"/>
                  </a:lnTo>
                  <a:lnTo>
                    <a:pt x="684164" y="659766"/>
                  </a:lnTo>
                  <a:lnTo>
                    <a:pt x="691141" y="661036"/>
                  </a:lnTo>
                  <a:lnTo>
                    <a:pt x="698118" y="662623"/>
                  </a:lnTo>
                  <a:lnTo>
                    <a:pt x="704778" y="664211"/>
                  </a:lnTo>
                  <a:lnTo>
                    <a:pt x="711438" y="666433"/>
                  </a:lnTo>
                  <a:lnTo>
                    <a:pt x="718415" y="668338"/>
                  </a:lnTo>
                  <a:lnTo>
                    <a:pt x="724758" y="670878"/>
                  </a:lnTo>
                  <a:lnTo>
                    <a:pt x="731418" y="673418"/>
                  </a:lnTo>
                  <a:lnTo>
                    <a:pt x="737761" y="676276"/>
                  </a:lnTo>
                  <a:lnTo>
                    <a:pt x="744421" y="679133"/>
                  </a:lnTo>
                  <a:lnTo>
                    <a:pt x="750446" y="682308"/>
                  </a:lnTo>
                  <a:lnTo>
                    <a:pt x="763132" y="688976"/>
                  </a:lnTo>
                  <a:lnTo>
                    <a:pt x="775500" y="696596"/>
                  </a:lnTo>
                  <a:lnTo>
                    <a:pt x="787235" y="704533"/>
                  </a:lnTo>
                  <a:lnTo>
                    <a:pt x="798652" y="713423"/>
                  </a:lnTo>
                  <a:lnTo>
                    <a:pt x="809435" y="722631"/>
                  </a:lnTo>
                  <a:lnTo>
                    <a:pt x="819900" y="732791"/>
                  </a:lnTo>
                  <a:lnTo>
                    <a:pt x="830049" y="743586"/>
                  </a:lnTo>
                  <a:lnTo>
                    <a:pt x="839880" y="754698"/>
                  </a:lnTo>
                  <a:lnTo>
                    <a:pt x="849394" y="766446"/>
                  </a:lnTo>
                  <a:lnTo>
                    <a:pt x="858274" y="778511"/>
                  </a:lnTo>
                  <a:lnTo>
                    <a:pt x="866520" y="791211"/>
                  </a:lnTo>
                  <a:lnTo>
                    <a:pt x="874449" y="804546"/>
                  </a:lnTo>
                  <a:lnTo>
                    <a:pt x="881743" y="818198"/>
                  </a:lnTo>
                  <a:lnTo>
                    <a:pt x="888403" y="832168"/>
                  </a:lnTo>
                  <a:lnTo>
                    <a:pt x="894746" y="847091"/>
                  </a:lnTo>
                  <a:lnTo>
                    <a:pt x="900137" y="861696"/>
                  </a:lnTo>
                  <a:lnTo>
                    <a:pt x="905529" y="876936"/>
                  </a:lnTo>
                  <a:lnTo>
                    <a:pt x="909651" y="892811"/>
                  </a:lnTo>
                  <a:lnTo>
                    <a:pt x="913457" y="908686"/>
                  </a:lnTo>
                  <a:lnTo>
                    <a:pt x="916946" y="924878"/>
                  </a:lnTo>
                  <a:lnTo>
                    <a:pt x="919166" y="941706"/>
                  </a:lnTo>
                  <a:lnTo>
                    <a:pt x="921068" y="958533"/>
                  </a:lnTo>
                  <a:lnTo>
                    <a:pt x="922020" y="975678"/>
                  </a:lnTo>
                  <a:lnTo>
                    <a:pt x="922337" y="992823"/>
                  </a:lnTo>
                  <a:lnTo>
                    <a:pt x="922337" y="1002031"/>
                  </a:lnTo>
                  <a:lnTo>
                    <a:pt x="922020" y="1010921"/>
                  </a:lnTo>
                  <a:lnTo>
                    <a:pt x="921386" y="1019811"/>
                  </a:lnTo>
                  <a:lnTo>
                    <a:pt x="920434" y="1028384"/>
                  </a:lnTo>
                  <a:lnTo>
                    <a:pt x="919483" y="1037274"/>
                  </a:lnTo>
                  <a:lnTo>
                    <a:pt x="918214" y="1045846"/>
                  </a:lnTo>
                  <a:lnTo>
                    <a:pt x="916628" y="1054419"/>
                  </a:lnTo>
                  <a:lnTo>
                    <a:pt x="915043" y="1062674"/>
                  </a:lnTo>
                  <a:lnTo>
                    <a:pt x="912823" y="1070929"/>
                  </a:lnTo>
                  <a:lnTo>
                    <a:pt x="910603" y="1079501"/>
                  </a:lnTo>
                  <a:lnTo>
                    <a:pt x="908383" y="1087756"/>
                  </a:lnTo>
                  <a:lnTo>
                    <a:pt x="906163" y="1095694"/>
                  </a:lnTo>
                  <a:lnTo>
                    <a:pt x="903309" y="1103631"/>
                  </a:lnTo>
                  <a:lnTo>
                    <a:pt x="900137" y="1111569"/>
                  </a:lnTo>
                  <a:lnTo>
                    <a:pt x="897283" y="1119189"/>
                  </a:lnTo>
                  <a:lnTo>
                    <a:pt x="894111" y="1126809"/>
                  </a:lnTo>
                  <a:lnTo>
                    <a:pt x="887134" y="1141731"/>
                  </a:lnTo>
                  <a:lnTo>
                    <a:pt x="879523" y="1156336"/>
                  </a:lnTo>
                  <a:lnTo>
                    <a:pt x="871277" y="1170624"/>
                  </a:lnTo>
                  <a:lnTo>
                    <a:pt x="862714" y="1184276"/>
                  </a:lnTo>
                  <a:lnTo>
                    <a:pt x="853517" y="1197611"/>
                  </a:lnTo>
                  <a:lnTo>
                    <a:pt x="843686" y="1209994"/>
                  </a:lnTo>
                  <a:lnTo>
                    <a:pt x="833854" y="1222376"/>
                  </a:lnTo>
                  <a:lnTo>
                    <a:pt x="823389" y="1233806"/>
                  </a:lnTo>
                  <a:lnTo>
                    <a:pt x="812606" y="1244919"/>
                  </a:lnTo>
                  <a:lnTo>
                    <a:pt x="801823" y="1255396"/>
                  </a:lnTo>
                  <a:lnTo>
                    <a:pt x="790406" y="1265239"/>
                  </a:lnTo>
                  <a:lnTo>
                    <a:pt x="778989" y="1274446"/>
                  </a:lnTo>
                  <a:lnTo>
                    <a:pt x="767255" y="1282701"/>
                  </a:lnTo>
                  <a:lnTo>
                    <a:pt x="755521" y="1290956"/>
                  </a:lnTo>
                  <a:lnTo>
                    <a:pt x="743786" y="1298259"/>
                  </a:lnTo>
                  <a:lnTo>
                    <a:pt x="732052" y="1304609"/>
                  </a:lnTo>
                  <a:lnTo>
                    <a:pt x="720318" y="1310641"/>
                  </a:lnTo>
                  <a:lnTo>
                    <a:pt x="708584" y="1315721"/>
                  </a:lnTo>
                  <a:lnTo>
                    <a:pt x="696849" y="1320166"/>
                  </a:lnTo>
                  <a:lnTo>
                    <a:pt x="685432" y="1323659"/>
                  </a:lnTo>
                  <a:lnTo>
                    <a:pt x="674015" y="1326516"/>
                  </a:lnTo>
                  <a:lnTo>
                    <a:pt x="662915" y="1328421"/>
                  </a:lnTo>
                  <a:lnTo>
                    <a:pt x="657207" y="1329374"/>
                  </a:lnTo>
                  <a:lnTo>
                    <a:pt x="652132" y="1329691"/>
                  </a:lnTo>
                  <a:lnTo>
                    <a:pt x="646424" y="1330009"/>
                  </a:lnTo>
                  <a:lnTo>
                    <a:pt x="641349" y="1330326"/>
                  </a:lnTo>
                  <a:lnTo>
                    <a:pt x="635958" y="1330009"/>
                  </a:lnTo>
                  <a:lnTo>
                    <a:pt x="630884" y="1329691"/>
                  </a:lnTo>
                  <a:lnTo>
                    <a:pt x="625492" y="1329374"/>
                  </a:lnTo>
                  <a:lnTo>
                    <a:pt x="620101" y="1328421"/>
                  </a:lnTo>
                  <a:lnTo>
                    <a:pt x="609001" y="1326516"/>
                  </a:lnTo>
                  <a:lnTo>
                    <a:pt x="597584" y="1323659"/>
                  </a:lnTo>
                  <a:lnTo>
                    <a:pt x="585850" y="1320166"/>
                  </a:lnTo>
                  <a:lnTo>
                    <a:pt x="574433" y="1315721"/>
                  </a:lnTo>
                  <a:lnTo>
                    <a:pt x="562698" y="1310641"/>
                  </a:lnTo>
                  <a:lnTo>
                    <a:pt x="550647" y="1304609"/>
                  </a:lnTo>
                  <a:lnTo>
                    <a:pt x="538913" y="1298259"/>
                  </a:lnTo>
                  <a:lnTo>
                    <a:pt x="527179" y="1290956"/>
                  </a:lnTo>
                  <a:lnTo>
                    <a:pt x="515444" y="1282701"/>
                  </a:lnTo>
                  <a:lnTo>
                    <a:pt x="503710" y="1274446"/>
                  </a:lnTo>
                  <a:lnTo>
                    <a:pt x="492293" y="1265239"/>
                  </a:lnTo>
                  <a:lnTo>
                    <a:pt x="481193" y="1255396"/>
                  </a:lnTo>
                  <a:lnTo>
                    <a:pt x="470093" y="1244919"/>
                  </a:lnTo>
                  <a:lnTo>
                    <a:pt x="459310" y="1233806"/>
                  </a:lnTo>
                  <a:lnTo>
                    <a:pt x="448845" y="1222376"/>
                  </a:lnTo>
                  <a:lnTo>
                    <a:pt x="438696" y="1209994"/>
                  </a:lnTo>
                  <a:lnTo>
                    <a:pt x="429499" y="1197611"/>
                  </a:lnTo>
                  <a:lnTo>
                    <a:pt x="419985" y="1184276"/>
                  </a:lnTo>
                  <a:lnTo>
                    <a:pt x="411422" y="1170624"/>
                  </a:lnTo>
                  <a:lnTo>
                    <a:pt x="403176" y="1156336"/>
                  </a:lnTo>
                  <a:lnTo>
                    <a:pt x="395565" y="1141731"/>
                  </a:lnTo>
                  <a:lnTo>
                    <a:pt x="388588" y="1126809"/>
                  </a:lnTo>
                  <a:lnTo>
                    <a:pt x="385416" y="1119189"/>
                  </a:lnTo>
                  <a:lnTo>
                    <a:pt x="382245" y="1111569"/>
                  </a:lnTo>
                  <a:lnTo>
                    <a:pt x="379390" y="1103631"/>
                  </a:lnTo>
                  <a:lnTo>
                    <a:pt x="376853" y="1095694"/>
                  </a:lnTo>
                  <a:lnTo>
                    <a:pt x="374316" y="1087756"/>
                  </a:lnTo>
                  <a:lnTo>
                    <a:pt x="372096" y="1079501"/>
                  </a:lnTo>
                  <a:lnTo>
                    <a:pt x="369559" y="1070929"/>
                  </a:lnTo>
                  <a:lnTo>
                    <a:pt x="367656" y="1062674"/>
                  </a:lnTo>
                  <a:lnTo>
                    <a:pt x="366071" y="1054419"/>
                  </a:lnTo>
                  <a:lnTo>
                    <a:pt x="364485" y="1045846"/>
                  </a:lnTo>
                  <a:lnTo>
                    <a:pt x="363216" y="1037274"/>
                  </a:lnTo>
                  <a:lnTo>
                    <a:pt x="362265" y="1028384"/>
                  </a:lnTo>
                  <a:lnTo>
                    <a:pt x="361313" y="1019811"/>
                  </a:lnTo>
                  <a:lnTo>
                    <a:pt x="360996" y="1010921"/>
                  </a:lnTo>
                  <a:lnTo>
                    <a:pt x="360362" y="1002031"/>
                  </a:lnTo>
                  <a:lnTo>
                    <a:pt x="360362" y="992823"/>
                  </a:lnTo>
                  <a:lnTo>
                    <a:pt x="360679" y="975678"/>
                  </a:lnTo>
                  <a:lnTo>
                    <a:pt x="361948" y="958533"/>
                  </a:lnTo>
                  <a:lnTo>
                    <a:pt x="363533" y="941706"/>
                  </a:lnTo>
                  <a:lnTo>
                    <a:pt x="366071" y="924878"/>
                  </a:lnTo>
                  <a:lnTo>
                    <a:pt x="368925" y="908686"/>
                  </a:lnTo>
                  <a:lnTo>
                    <a:pt x="373048" y="892811"/>
                  </a:lnTo>
                  <a:lnTo>
                    <a:pt x="377171" y="876936"/>
                  </a:lnTo>
                  <a:lnTo>
                    <a:pt x="382245" y="861696"/>
                  </a:lnTo>
                  <a:lnTo>
                    <a:pt x="387953" y="847091"/>
                  </a:lnTo>
                  <a:lnTo>
                    <a:pt x="393979" y="832168"/>
                  </a:lnTo>
                  <a:lnTo>
                    <a:pt x="400956" y="818198"/>
                  </a:lnTo>
                  <a:lnTo>
                    <a:pt x="408568" y="804546"/>
                  </a:lnTo>
                  <a:lnTo>
                    <a:pt x="416179" y="791211"/>
                  </a:lnTo>
                  <a:lnTo>
                    <a:pt x="424425" y="778511"/>
                  </a:lnTo>
                  <a:lnTo>
                    <a:pt x="433305" y="766446"/>
                  </a:lnTo>
                  <a:lnTo>
                    <a:pt x="442819" y="754698"/>
                  </a:lnTo>
                  <a:lnTo>
                    <a:pt x="452650" y="743586"/>
                  </a:lnTo>
                  <a:lnTo>
                    <a:pt x="462482" y="732791"/>
                  </a:lnTo>
                  <a:lnTo>
                    <a:pt x="473264" y="722631"/>
                  </a:lnTo>
                  <a:lnTo>
                    <a:pt x="484047" y="713423"/>
                  </a:lnTo>
                  <a:lnTo>
                    <a:pt x="495464" y="704533"/>
                  </a:lnTo>
                  <a:lnTo>
                    <a:pt x="507516" y="696596"/>
                  </a:lnTo>
                  <a:lnTo>
                    <a:pt x="519567" y="688976"/>
                  </a:lnTo>
                  <a:lnTo>
                    <a:pt x="531936" y="682308"/>
                  </a:lnTo>
                  <a:lnTo>
                    <a:pt x="538278" y="679133"/>
                  </a:lnTo>
                  <a:lnTo>
                    <a:pt x="544938" y="676276"/>
                  </a:lnTo>
                  <a:lnTo>
                    <a:pt x="551281" y="673418"/>
                  </a:lnTo>
                  <a:lnTo>
                    <a:pt x="557941" y="670878"/>
                  </a:lnTo>
                  <a:lnTo>
                    <a:pt x="564284" y="668338"/>
                  </a:lnTo>
                  <a:lnTo>
                    <a:pt x="571261" y="666433"/>
                  </a:lnTo>
                  <a:lnTo>
                    <a:pt x="577921" y="664211"/>
                  </a:lnTo>
                  <a:lnTo>
                    <a:pt x="584898" y="662623"/>
                  </a:lnTo>
                  <a:lnTo>
                    <a:pt x="591875" y="661036"/>
                  </a:lnTo>
                  <a:lnTo>
                    <a:pt x="598535" y="659766"/>
                  </a:lnTo>
                  <a:lnTo>
                    <a:pt x="605830" y="658178"/>
                  </a:lnTo>
                  <a:lnTo>
                    <a:pt x="612490" y="657226"/>
                  </a:lnTo>
                  <a:lnTo>
                    <a:pt x="619784" y="656591"/>
                  </a:lnTo>
                  <a:lnTo>
                    <a:pt x="627078" y="655956"/>
                  </a:lnTo>
                  <a:lnTo>
                    <a:pt x="634055" y="655638"/>
                  </a:lnTo>
                  <a:close/>
                  <a:moveTo>
                    <a:pt x="1604962" y="463550"/>
                  </a:moveTo>
                  <a:lnTo>
                    <a:pt x="1776412" y="463550"/>
                  </a:lnTo>
                  <a:lnTo>
                    <a:pt x="1776412" y="1252538"/>
                  </a:lnTo>
                  <a:lnTo>
                    <a:pt x="1604962" y="1252538"/>
                  </a:lnTo>
                  <a:lnTo>
                    <a:pt x="1604962" y="463550"/>
                  </a:lnTo>
                  <a:close/>
                  <a:moveTo>
                    <a:pt x="0" y="0"/>
                  </a:moveTo>
                  <a:lnTo>
                    <a:pt x="2125663" y="0"/>
                  </a:lnTo>
                  <a:lnTo>
                    <a:pt x="2125663" y="171553"/>
                  </a:lnTo>
                  <a:lnTo>
                    <a:pt x="2039621" y="171553"/>
                  </a:lnTo>
                  <a:lnTo>
                    <a:pt x="2039621" y="1577975"/>
                  </a:lnTo>
                  <a:lnTo>
                    <a:pt x="1252220" y="1577975"/>
                  </a:lnTo>
                  <a:lnTo>
                    <a:pt x="1252220" y="1449310"/>
                  </a:lnTo>
                  <a:lnTo>
                    <a:pt x="1911033" y="1449310"/>
                  </a:lnTo>
                  <a:lnTo>
                    <a:pt x="1911033" y="171553"/>
                  </a:lnTo>
                  <a:lnTo>
                    <a:pt x="195263" y="171553"/>
                  </a:lnTo>
                  <a:lnTo>
                    <a:pt x="195263" y="1249164"/>
                  </a:lnTo>
                  <a:lnTo>
                    <a:pt x="66675" y="1249164"/>
                  </a:lnTo>
                  <a:lnTo>
                    <a:pt x="66675" y="171553"/>
                  </a:lnTo>
                  <a:lnTo>
                    <a:pt x="0" y="1715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012" name="组合 17"/>
          <p:cNvGrpSpPr/>
          <p:nvPr/>
        </p:nvGrpSpPr>
        <p:grpSpPr>
          <a:xfrm>
            <a:off x="3376555" y="1158764"/>
            <a:ext cx="1065954" cy="1038345"/>
            <a:chOff x="1991991" y="1508806"/>
            <a:chExt cx="1501200" cy="1500230"/>
          </a:xfrm>
        </p:grpSpPr>
        <p:sp>
          <p:nvSpPr>
            <p:cNvPr id="5013" name="Freeform 5"/>
            <p:cNvSpPr/>
            <p:nvPr/>
          </p:nvSpPr>
          <p:spPr bwMode="auto">
            <a:xfrm rot="10800000">
              <a:off x="1991991" y="1508806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4" name="Freeform 5"/>
            <p:cNvSpPr/>
            <p:nvPr/>
          </p:nvSpPr>
          <p:spPr bwMode="auto">
            <a:xfrm rot="10800000">
              <a:off x="2159390" y="1675387"/>
              <a:ext cx="1166400" cy="1167066"/>
            </a:xfrm>
            <a:prstGeom prst="ellipse">
              <a:avLst/>
            </a:prstGeom>
            <a:gradFill flip="none" rotWithShape="1">
              <a:gsLst>
                <a:gs pos="38600">
                  <a:srgbClr val="3C67B3"/>
                </a:gs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5" name="TextBox 12"/>
            <p:cNvSpPr txBox="1"/>
            <p:nvPr/>
          </p:nvSpPr>
          <p:spPr>
            <a:xfrm>
              <a:off x="2415896" y="1841193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16" name="组合 21"/>
          <p:cNvGrpSpPr/>
          <p:nvPr/>
        </p:nvGrpSpPr>
        <p:grpSpPr>
          <a:xfrm>
            <a:off x="3376555" y="2382871"/>
            <a:ext cx="1065954" cy="1038345"/>
            <a:chOff x="8955123" y="2633014"/>
            <a:chExt cx="1501200" cy="1500230"/>
          </a:xfrm>
        </p:grpSpPr>
        <p:sp>
          <p:nvSpPr>
            <p:cNvPr id="5017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8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100000">
                    <a:schemeClr val="accent2"/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19" name="TextBox 12"/>
            <p:cNvSpPr txBox="1"/>
            <p:nvPr/>
          </p:nvSpPr>
          <p:spPr>
            <a:xfrm>
              <a:off x="9387007" y="2931692"/>
              <a:ext cx="637431" cy="889368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020" name="组合 25"/>
          <p:cNvGrpSpPr/>
          <p:nvPr/>
        </p:nvGrpSpPr>
        <p:grpSpPr>
          <a:xfrm>
            <a:off x="3374159" y="5174017"/>
            <a:ext cx="1068350" cy="1038346"/>
            <a:chOff x="1991991" y="3757222"/>
            <a:chExt cx="1501200" cy="1500230"/>
          </a:xfrm>
        </p:grpSpPr>
        <p:sp>
          <p:nvSpPr>
            <p:cNvPr id="5021" name="Freeform 5"/>
            <p:cNvSpPr/>
            <p:nvPr/>
          </p:nvSpPr>
          <p:spPr bwMode="auto">
            <a:xfrm rot="10800000">
              <a:off x="1991991" y="3757222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2" name="Freeform 5"/>
            <p:cNvSpPr/>
            <p:nvPr/>
          </p:nvSpPr>
          <p:spPr bwMode="auto">
            <a:xfrm rot="10800000">
              <a:off x="2159391" y="3923804"/>
              <a:ext cx="1166400" cy="116706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23" name="TextBox 12"/>
            <p:cNvSpPr txBox="1"/>
            <p:nvPr/>
          </p:nvSpPr>
          <p:spPr>
            <a:xfrm>
              <a:off x="2406586" y="4084411"/>
              <a:ext cx="637430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24" name="Freeform 5"/>
          <p:cNvSpPr/>
          <p:nvPr/>
        </p:nvSpPr>
        <p:spPr bwMode="auto">
          <a:xfrm rot="10800000">
            <a:off x="11163582" y="5319809"/>
            <a:ext cx="755664" cy="756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5025" name="组合 41"/>
          <p:cNvGrpSpPr/>
          <p:nvPr/>
        </p:nvGrpSpPr>
        <p:grpSpPr>
          <a:xfrm>
            <a:off x="11383835" y="5525981"/>
            <a:ext cx="315158" cy="393578"/>
            <a:chOff x="2116138" y="2506419"/>
            <a:chExt cx="338137" cy="422275"/>
          </a:xfrm>
          <a:solidFill>
            <a:schemeClr val="bg1"/>
          </a:solidFill>
        </p:grpSpPr>
        <p:sp>
          <p:nvSpPr>
            <p:cNvPr id="5026" name="Freeform 20"/>
            <p:cNvSpPr>
              <a:spLocks noEditPoints="1"/>
            </p:cNvSpPr>
            <p:nvPr/>
          </p:nvSpPr>
          <p:spPr bwMode="auto">
            <a:xfrm>
              <a:off x="2116138" y="2506419"/>
              <a:ext cx="338137" cy="422275"/>
            </a:xfrm>
            <a:custGeom>
              <a:avLst/>
              <a:gdLst>
                <a:gd name="T0" fmla="*/ 147 w 216"/>
                <a:gd name="T1" fmla="*/ 233 h 270"/>
                <a:gd name="T2" fmla="*/ 165 w 216"/>
                <a:gd name="T3" fmla="*/ 200 h 270"/>
                <a:gd name="T4" fmla="*/ 216 w 216"/>
                <a:gd name="T5" fmla="*/ 108 h 270"/>
                <a:gd name="T6" fmla="*/ 108 w 216"/>
                <a:gd name="T7" fmla="*/ 0 h 270"/>
                <a:gd name="T8" fmla="*/ 0 w 216"/>
                <a:gd name="T9" fmla="*/ 108 h 270"/>
                <a:gd name="T10" fmla="*/ 51 w 216"/>
                <a:gd name="T11" fmla="*/ 200 h 270"/>
                <a:gd name="T12" fmla="*/ 70 w 216"/>
                <a:gd name="T13" fmla="*/ 233 h 270"/>
                <a:gd name="T14" fmla="*/ 70 w 216"/>
                <a:gd name="T15" fmla="*/ 247 h 270"/>
                <a:gd name="T16" fmla="*/ 93 w 216"/>
                <a:gd name="T17" fmla="*/ 270 h 270"/>
                <a:gd name="T18" fmla="*/ 123 w 216"/>
                <a:gd name="T19" fmla="*/ 270 h 270"/>
                <a:gd name="T20" fmla="*/ 147 w 216"/>
                <a:gd name="T21" fmla="*/ 247 h 270"/>
                <a:gd name="T22" fmla="*/ 147 w 216"/>
                <a:gd name="T23" fmla="*/ 233 h 270"/>
                <a:gd name="T24" fmla="*/ 124 w 216"/>
                <a:gd name="T25" fmla="*/ 224 h 270"/>
                <a:gd name="T26" fmla="*/ 92 w 216"/>
                <a:gd name="T27" fmla="*/ 224 h 270"/>
                <a:gd name="T28" fmla="*/ 64 w 216"/>
                <a:gd name="T29" fmla="*/ 180 h 270"/>
                <a:gd name="T30" fmla="*/ 23 w 216"/>
                <a:gd name="T31" fmla="*/ 108 h 270"/>
                <a:gd name="T32" fmla="*/ 108 w 216"/>
                <a:gd name="T33" fmla="*/ 23 h 270"/>
                <a:gd name="T34" fmla="*/ 193 w 216"/>
                <a:gd name="T35" fmla="*/ 108 h 270"/>
                <a:gd name="T36" fmla="*/ 153 w 216"/>
                <a:gd name="T37" fmla="*/ 180 h 270"/>
                <a:gd name="T38" fmla="*/ 124 w 216"/>
                <a:gd name="T39" fmla="*/ 224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70">
                  <a:moveTo>
                    <a:pt x="147" y="233"/>
                  </a:moveTo>
                  <a:cubicBezTo>
                    <a:pt x="147" y="219"/>
                    <a:pt x="153" y="207"/>
                    <a:pt x="165" y="200"/>
                  </a:cubicBezTo>
                  <a:cubicBezTo>
                    <a:pt x="195" y="181"/>
                    <a:pt x="216" y="147"/>
                    <a:pt x="216" y="108"/>
                  </a:cubicBezTo>
                  <a:cubicBezTo>
                    <a:pt x="216" y="49"/>
                    <a:pt x="168" y="0"/>
                    <a:pt x="108" y="0"/>
                  </a:cubicBezTo>
                  <a:cubicBezTo>
                    <a:pt x="49" y="0"/>
                    <a:pt x="0" y="49"/>
                    <a:pt x="0" y="108"/>
                  </a:cubicBezTo>
                  <a:cubicBezTo>
                    <a:pt x="0" y="147"/>
                    <a:pt x="21" y="181"/>
                    <a:pt x="51" y="200"/>
                  </a:cubicBezTo>
                  <a:cubicBezTo>
                    <a:pt x="63" y="207"/>
                    <a:pt x="70" y="219"/>
                    <a:pt x="70" y="233"/>
                  </a:cubicBezTo>
                  <a:cubicBezTo>
                    <a:pt x="70" y="247"/>
                    <a:pt x="70" y="247"/>
                    <a:pt x="70" y="247"/>
                  </a:cubicBezTo>
                  <a:cubicBezTo>
                    <a:pt x="93" y="270"/>
                    <a:pt x="93" y="270"/>
                    <a:pt x="93" y="270"/>
                  </a:cubicBezTo>
                  <a:cubicBezTo>
                    <a:pt x="123" y="270"/>
                    <a:pt x="123" y="270"/>
                    <a:pt x="123" y="270"/>
                  </a:cubicBezTo>
                  <a:cubicBezTo>
                    <a:pt x="147" y="247"/>
                    <a:pt x="147" y="247"/>
                    <a:pt x="147" y="247"/>
                  </a:cubicBezTo>
                  <a:lnTo>
                    <a:pt x="147" y="233"/>
                  </a:lnTo>
                  <a:close/>
                  <a:moveTo>
                    <a:pt x="124" y="224"/>
                  </a:moveTo>
                  <a:cubicBezTo>
                    <a:pt x="92" y="224"/>
                    <a:pt x="92" y="224"/>
                    <a:pt x="92" y="224"/>
                  </a:cubicBezTo>
                  <a:cubicBezTo>
                    <a:pt x="89" y="206"/>
                    <a:pt x="79" y="190"/>
                    <a:pt x="64" y="180"/>
                  </a:cubicBezTo>
                  <a:cubicBezTo>
                    <a:pt x="38" y="165"/>
                    <a:pt x="23" y="138"/>
                    <a:pt x="23" y="108"/>
                  </a:cubicBezTo>
                  <a:cubicBezTo>
                    <a:pt x="23" y="62"/>
                    <a:pt x="61" y="23"/>
                    <a:pt x="108" y="23"/>
                  </a:cubicBezTo>
                  <a:cubicBezTo>
                    <a:pt x="155" y="23"/>
                    <a:pt x="193" y="62"/>
                    <a:pt x="193" y="108"/>
                  </a:cubicBezTo>
                  <a:cubicBezTo>
                    <a:pt x="193" y="138"/>
                    <a:pt x="178" y="165"/>
                    <a:pt x="153" y="180"/>
                  </a:cubicBezTo>
                  <a:cubicBezTo>
                    <a:pt x="137" y="190"/>
                    <a:pt x="127" y="206"/>
                    <a:pt x="124" y="224"/>
                  </a:cubicBez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27" name="Freeform 21"/>
            <p:cNvSpPr/>
            <p:nvPr/>
          </p:nvSpPr>
          <p:spPr bwMode="auto">
            <a:xfrm>
              <a:off x="2212975" y="2581031"/>
              <a:ext cx="144462" cy="180975"/>
            </a:xfrm>
            <a:custGeom>
              <a:avLst/>
              <a:gdLst>
                <a:gd name="T0" fmla="*/ 57 w 91"/>
                <a:gd name="T1" fmla="*/ 44 h 114"/>
                <a:gd name="T2" fmla="*/ 75 w 91"/>
                <a:gd name="T3" fmla="*/ 0 h 114"/>
                <a:gd name="T4" fmla="*/ 0 w 91"/>
                <a:gd name="T5" fmla="*/ 70 h 114"/>
                <a:gd name="T6" fmla="*/ 34 w 91"/>
                <a:gd name="T7" fmla="*/ 70 h 114"/>
                <a:gd name="T8" fmla="*/ 16 w 91"/>
                <a:gd name="T9" fmla="*/ 114 h 114"/>
                <a:gd name="T10" fmla="*/ 91 w 91"/>
                <a:gd name="T11" fmla="*/ 44 h 114"/>
                <a:gd name="T12" fmla="*/ 57 w 91"/>
                <a:gd name="T13" fmla="*/ 4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" h="114">
                  <a:moveTo>
                    <a:pt x="57" y="44"/>
                  </a:moveTo>
                  <a:lnTo>
                    <a:pt x="75" y="0"/>
                  </a:lnTo>
                  <a:lnTo>
                    <a:pt x="0" y="70"/>
                  </a:lnTo>
                  <a:lnTo>
                    <a:pt x="34" y="70"/>
                  </a:lnTo>
                  <a:lnTo>
                    <a:pt x="16" y="114"/>
                  </a:lnTo>
                  <a:lnTo>
                    <a:pt x="91" y="44"/>
                  </a:lnTo>
                  <a:lnTo>
                    <a:pt x="57" y="44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5028" name="文本框 42"/>
          <p:cNvSpPr txBox="1"/>
          <p:nvPr/>
        </p:nvSpPr>
        <p:spPr>
          <a:xfrm rot="5400000">
            <a:off x="-1122053" y="3101499"/>
            <a:ext cx="5257802" cy="1175706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</a:p>
        </p:txBody>
      </p:sp>
      <p:sp>
        <p:nvSpPr>
          <p:cNvPr id="5029" name="Freeform 5"/>
          <p:cNvSpPr/>
          <p:nvPr/>
        </p:nvSpPr>
        <p:spPr bwMode="auto">
          <a:xfrm rot="10800000">
            <a:off x="11163582" y="2549921"/>
            <a:ext cx="755664" cy="756000"/>
          </a:xfrm>
          <a:prstGeom prst="ellipse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25400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0" name="任意多边形 4"/>
          <p:cNvSpPr/>
          <p:nvPr/>
        </p:nvSpPr>
        <p:spPr bwMode="auto">
          <a:xfrm>
            <a:off x="4844022" y="3827937"/>
            <a:ext cx="6133071" cy="828920"/>
          </a:xfrm>
          <a:custGeom>
            <a:avLst/>
            <a:gdLst>
              <a:gd name="connsiteX0" fmla="*/ 6197162 w 6565124"/>
              <a:gd name="connsiteY0" fmla="*/ 1112703 h 1112703"/>
              <a:gd name="connsiteX1" fmla="*/ 5690821 w 6565124"/>
              <a:gd name="connsiteY1" fmla="*/ 1112703 h 1112703"/>
              <a:gd name="connsiteX2" fmla="*/ 5685849 w 6565124"/>
              <a:gd name="connsiteY2" fmla="*/ 1112703 h 1112703"/>
              <a:gd name="connsiteX3" fmla="*/ 5186165 w 6565124"/>
              <a:gd name="connsiteY3" fmla="*/ 1112703 h 1112703"/>
              <a:gd name="connsiteX4" fmla="*/ 5179508 w 6565124"/>
              <a:gd name="connsiteY4" fmla="*/ 1112703 h 1112703"/>
              <a:gd name="connsiteX5" fmla="*/ 4679824 w 6565124"/>
              <a:gd name="connsiteY5" fmla="*/ 1112703 h 1112703"/>
              <a:gd name="connsiteX6" fmla="*/ 4674852 w 6565124"/>
              <a:gd name="connsiteY6" fmla="*/ 1112703 h 1112703"/>
              <a:gd name="connsiteX7" fmla="*/ 4354760 w 6565124"/>
              <a:gd name="connsiteY7" fmla="*/ 1112703 h 1112703"/>
              <a:gd name="connsiteX8" fmla="*/ 4238331 w 6565124"/>
              <a:gd name="connsiteY8" fmla="*/ 1112703 h 1112703"/>
              <a:gd name="connsiteX9" fmla="*/ 4168511 w 6565124"/>
              <a:gd name="connsiteY9" fmla="*/ 1112703 h 1112703"/>
              <a:gd name="connsiteX10" fmla="*/ 3848419 w 6565124"/>
              <a:gd name="connsiteY10" fmla="*/ 1112703 h 1112703"/>
              <a:gd name="connsiteX11" fmla="*/ 3843447 w 6565124"/>
              <a:gd name="connsiteY11" fmla="*/ 1112703 h 1112703"/>
              <a:gd name="connsiteX12" fmla="*/ 3731991 w 6565124"/>
              <a:gd name="connsiteY12" fmla="*/ 1112703 h 1112703"/>
              <a:gd name="connsiteX13" fmla="*/ 3727018 w 6565124"/>
              <a:gd name="connsiteY13" fmla="*/ 1112703 h 1112703"/>
              <a:gd name="connsiteX14" fmla="*/ 3343763 w 6565124"/>
              <a:gd name="connsiteY14" fmla="*/ 1112703 h 1112703"/>
              <a:gd name="connsiteX15" fmla="*/ 3337106 w 6565124"/>
              <a:gd name="connsiteY15" fmla="*/ 1112703 h 1112703"/>
              <a:gd name="connsiteX16" fmla="*/ 3227334 w 6565124"/>
              <a:gd name="connsiteY16" fmla="*/ 1112703 h 1112703"/>
              <a:gd name="connsiteX17" fmla="*/ 3220677 w 6565124"/>
              <a:gd name="connsiteY17" fmla="*/ 1112703 h 1112703"/>
              <a:gd name="connsiteX18" fmla="*/ 2837422 w 6565124"/>
              <a:gd name="connsiteY18" fmla="*/ 1112703 h 1112703"/>
              <a:gd name="connsiteX19" fmla="*/ 2832450 w 6565124"/>
              <a:gd name="connsiteY19" fmla="*/ 1112703 h 1112703"/>
              <a:gd name="connsiteX20" fmla="*/ 2720994 w 6565124"/>
              <a:gd name="connsiteY20" fmla="*/ 1112703 h 1112703"/>
              <a:gd name="connsiteX21" fmla="*/ 2716021 w 6565124"/>
              <a:gd name="connsiteY21" fmla="*/ 1112703 h 1112703"/>
              <a:gd name="connsiteX22" fmla="*/ 2395929 w 6565124"/>
              <a:gd name="connsiteY22" fmla="*/ 1112703 h 1112703"/>
              <a:gd name="connsiteX23" fmla="*/ 2326109 w 6565124"/>
              <a:gd name="connsiteY23" fmla="*/ 1112703 h 1112703"/>
              <a:gd name="connsiteX24" fmla="*/ 2209681 w 6565124"/>
              <a:gd name="connsiteY24" fmla="*/ 1112703 h 1112703"/>
              <a:gd name="connsiteX25" fmla="*/ 1889589 w 6565124"/>
              <a:gd name="connsiteY25" fmla="*/ 1112703 h 1112703"/>
              <a:gd name="connsiteX26" fmla="*/ 1884616 w 6565124"/>
              <a:gd name="connsiteY26" fmla="*/ 1112703 h 1112703"/>
              <a:gd name="connsiteX27" fmla="*/ 1384932 w 6565124"/>
              <a:gd name="connsiteY27" fmla="*/ 1112703 h 1112703"/>
              <a:gd name="connsiteX28" fmla="*/ 1378275 w 6565124"/>
              <a:gd name="connsiteY28" fmla="*/ 1112703 h 1112703"/>
              <a:gd name="connsiteX29" fmla="*/ 878592 w 6565124"/>
              <a:gd name="connsiteY29" fmla="*/ 1112703 h 1112703"/>
              <a:gd name="connsiteX30" fmla="*/ 873619 w 6565124"/>
              <a:gd name="connsiteY30" fmla="*/ 1112703 h 1112703"/>
              <a:gd name="connsiteX31" fmla="*/ 367278 w 6565124"/>
              <a:gd name="connsiteY31" fmla="*/ 1112703 h 1112703"/>
              <a:gd name="connsiteX32" fmla="*/ 268668 w 6565124"/>
              <a:gd name="connsiteY32" fmla="*/ 1056063 h 1112703"/>
              <a:gd name="connsiteX33" fmla="*/ 13011 w 6565124"/>
              <a:gd name="connsiteY33" fmla="*/ 612992 h 1112703"/>
              <a:gd name="connsiteX34" fmla="*/ 13011 w 6565124"/>
              <a:gd name="connsiteY34" fmla="*/ 499712 h 1112703"/>
              <a:gd name="connsiteX35" fmla="*/ 268668 w 6565124"/>
              <a:gd name="connsiteY35" fmla="*/ 56641 h 1112703"/>
              <a:gd name="connsiteX36" fmla="*/ 367278 w 6565124"/>
              <a:gd name="connsiteY36" fmla="*/ 0 h 1112703"/>
              <a:gd name="connsiteX37" fmla="*/ 870602 w 6565124"/>
              <a:gd name="connsiteY37" fmla="*/ 0 h 1112703"/>
              <a:gd name="connsiteX38" fmla="*/ 873619 w 6565124"/>
              <a:gd name="connsiteY38" fmla="*/ 0 h 1112703"/>
              <a:gd name="connsiteX39" fmla="*/ 877593 w 6565124"/>
              <a:gd name="connsiteY39" fmla="*/ 0 h 1112703"/>
              <a:gd name="connsiteX40" fmla="*/ 878592 w 6565124"/>
              <a:gd name="connsiteY40" fmla="*/ 0 h 1112703"/>
              <a:gd name="connsiteX41" fmla="*/ 963623 w 6565124"/>
              <a:gd name="connsiteY41" fmla="*/ 0 h 1112703"/>
              <a:gd name="connsiteX42" fmla="*/ 1362715 w 6565124"/>
              <a:gd name="connsiteY42" fmla="*/ 0 h 1112703"/>
              <a:gd name="connsiteX43" fmla="*/ 1378275 w 6565124"/>
              <a:gd name="connsiteY43" fmla="*/ 0 h 1112703"/>
              <a:gd name="connsiteX44" fmla="*/ 1378349 w 6565124"/>
              <a:gd name="connsiteY44" fmla="*/ 0 h 1112703"/>
              <a:gd name="connsiteX45" fmla="*/ 1384932 w 6565124"/>
              <a:gd name="connsiteY45" fmla="*/ 0 h 1112703"/>
              <a:gd name="connsiteX46" fmla="*/ 1509022 w 6565124"/>
              <a:gd name="connsiteY46" fmla="*/ 0 h 1112703"/>
              <a:gd name="connsiteX47" fmla="*/ 1881599 w 6565124"/>
              <a:gd name="connsiteY47" fmla="*/ 0 h 1112703"/>
              <a:gd name="connsiteX48" fmla="*/ 1884616 w 6565124"/>
              <a:gd name="connsiteY48" fmla="*/ 0 h 1112703"/>
              <a:gd name="connsiteX49" fmla="*/ 1888590 w 6565124"/>
              <a:gd name="connsiteY49" fmla="*/ 0 h 1112703"/>
              <a:gd name="connsiteX50" fmla="*/ 1889589 w 6565124"/>
              <a:gd name="connsiteY50" fmla="*/ 0 h 1112703"/>
              <a:gd name="connsiteX51" fmla="*/ 1974620 w 6565124"/>
              <a:gd name="connsiteY51" fmla="*/ 0 h 1112703"/>
              <a:gd name="connsiteX52" fmla="*/ 2169948 w 6565124"/>
              <a:gd name="connsiteY52" fmla="*/ 0 h 1112703"/>
              <a:gd name="connsiteX53" fmla="*/ 2209681 w 6565124"/>
              <a:gd name="connsiteY53" fmla="*/ 0 h 1112703"/>
              <a:gd name="connsiteX54" fmla="*/ 2293070 w 6565124"/>
              <a:gd name="connsiteY54" fmla="*/ 0 h 1112703"/>
              <a:gd name="connsiteX55" fmla="*/ 2326109 w 6565124"/>
              <a:gd name="connsiteY55" fmla="*/ 0 h 1112703"/>
              <a:gd name="connsiteX56" fmla="*/ 2343265 w 6565124"/>
              <a:gd name="connsiteY56" fmla="*/ 0 h 1112703"/>
              <a:gd name="connsiteX57" fmla="*/ 2395929 w 6565124"/>
              <a:gd name="connsiteY57" fmla="*/ 0 h 1112703"/>
              <a:gd name="connsiteX58" fmla="*/ 2446737 w 6565124"/>
              <a:gd name="connsiteY58" fmla="*/ 0 h 1112703"/>
              <a:gd name="connsiteX59" fmla="*/ 2456856 w 6565124"/>
              <a:gd name="connsiteY59" fmla="*/ 0 h 1112703"/>
              <a:gd name="connsiteX60" fmla="*/ 2596162 w 6565124"/>
              <a:gd name="connsiteY60" fmla="*/ 0 h 1112703"/>
              <a:gd name="connsiteX61" fmla="*/ 2628383 w 6565124"/>
              <a:gd name="connsiteY61" fmla="*/ 0 h 1112703"/>
              <a:gd name="connsiteX62" fmla="*/ 2678176 w 6565124"/>
              <a:gd name="connsiteY62" fmla="*/ 0 h 1112703"/>
              <a:gd name="connsiteX63" fmla="*/ 2713004 w 6565124"/>
              <a:gd name="connsiteY63" fmla="*/ 0 h 1112703"/>
              <a:gd name="connsiteX64" fmla="*/ 2716021 w 6565124"/>
              <a:gd name="connsiteY64" fmla="*/ 0 h 1112703"/>
              <a:gd name="connsiteX65" fmla="*/ 2719995 w 6565124"/>
              <a:gd name="connsiteY65" fmla="*/ 0 h 1112703"/>
              <a:gd name="connsiteX66" fmla="*/ 2720994 w 6565124"/>
              <a:gd name="connsiteY66" fmla="*/ 0 h 1112703"/>
              <a:gd name="connsiteX67" fmla="*/ 2738624 w 6565124"/>
              <a:gd name="connsiteY67" fmla="*/ 0 h 1112703"/>
              <a:gd name="connsiteX68" fmla="*/ 2801125 w 6565124"/>
              <a:gd name="connsiteY68" fmla="*/ 0 h 1112703"/>
              <a:gd name="connsiteX69" fmla="*/ 2806025 w 6565124"/>
              <a:gd name="connsiteY69" fmla="*/ 0 h 1112703"/>
              <a:gd name="connsiteX70" fmla="*/ 2829433 w 6565124"/>
              <a:gd name="connsiteY70" fmla="*/ 0 h 1112703"/>
              <a:gd name="connsiteX71" fmla="*/ 2832450 w 6565124"/>
              <a:gd name="connsiteY71" fmla="*/ 0 h 1112703"/>
              <a:gd name="connsiteX72" fmla="*/ 2836424 w 6565124"/>
              <a:gd name="connsiteY72" fmla="*/ 0 h 1112703"/>
              <a:gd name="connsiteX73" fmla="*/ 2837422 w 6565124"/>
              <a:gd name="connsiteY73" fmla="*/ 0 h 1112703"/>
              <a:gd name="connsiteX74" fmla="*/ 2922453 w 6565124"/>
              <a:gd name="connsiteY74" fmla="*/ 0 h 1112703"/>
              <a:gd name="connsiteX75" fmla="*/ 2974263 w 6565124"/>
              <a:gd name="connsiteY75" fmla="*/ 0 h 1112703"/>
              <a:gd name="connsiteX76" fmla="*/ 3090429 w 6565124"/>
              <a:gd name="connsiteY76" fmla="*/ 0 h 1112703"/>
              <a:gd name="connsiteX77" fmla="*/ 3090692 w 6565124"/>
              <a:gd name="connsiteY77" fmla="*/ 0 h 1112703"/>
              <a:gd name="connsiteX78" fmla="*/ 3205117 w 6565124"/>
              <a:gd name="connsiteY78" fmla="*/ 0 h 1112703"/>
              <a:gd name="connsiteX79" fmla="*/ 3206858 w 6565124"/>
              <a:gd name="connsiteY79" fmla="*/ 0 h 1112703"/>
              <a:gd name="connsiteX80" fmla="*/ 3220677 w 6565124"/>
              <a:gd name="connsiteY80" fmla="*/ 0 h 1112703"/>
              <a:gd name="connsiteX81" fmla="*/ 3220751 w 6565124"/>
              <a:gd name="connsiteY81" fmla="*/ 0 h 1112703"/>
              <a:gd name="connsiteX82" fmla="*/ 3227334 w 6565124"/>
              <a:gd name="connsiteY82" fmla="*/ 0 h 1112703"/>
              <a:gd name="connsiteX83" fmla="*/ 3321545 w 6565124"/>
              <a:gd name="connsiteY83" fmla="*/ 0 h 1112703"/>
              <a:gd name="connsiteX84" fmla="*/ 3337106 w 6565124"/>
              <a:gd name="connsiteY84" fmla="*/ 0 h 1112703"/>
              <a:gd name="connsiteX85" fmla="*/ 3337180 w 6565124"/>
              <a:gd name="connsiteY85" fmla="*/ 0 h 1112703"/>
              <a:gd name="connsiteX86" fmla="*/ 3343763 w 6565124"/>
              <a:gd name="connsiteY86" fmla="*/ 0 h 1112703"/>
              <a:gd name="connsiteX87" fmla="*/ 3351424 w 6565124"/>
              <a:gd name="connsiteY87" fmla="*/ 0 h 1112703"/>
              <a:gd name="connsiteX88" fmla="*/ 3467852 w 6565124"/>
              <a:gd name="connsiteY88" fmla="*/ 0 h 1112703"/>
              <a:gd name="connsiteX89" fmla="*/ 3522951 w 6565124"/>
              <a:gd name="connsiteY89" fmla="*/ 0 h 1112703"/>
              <a:gd name="connsiteX90" fmla="*/ 3633192 w 6565124"/>
              <a:gd name="connsiteY90" fmla="*/ 0 h 1112703"/>
              <a:gd name="connsiteX91" fmla="*/ 3639380 w 6565124"/>
              <a:gd name="connsiteY91" fmla="*/ 0 h 1112703"/>
              <a:gd name="connsiteX92" fmla="*/ 3695692 w 6565124"/>
              <a:gd name="connsiteY92" fmla="*/ 0 h 1112703"/>
              <a:gd name="connsiteX93" fmla="*/ 3724001 w 6565124"/>
              <a:gd name="connsiteY93" fmla="*/ 0 h 1112703"/>
              <a:gd name="connsiteX94" fmla="*/ 3727018 w 6565124"/>
              <a:gd name="connsiteY94" fmla="*/ 0 h 1112703"/>
              <a:gd name="connsiteX95" fmla="*/ 3730992 w 6565124"/>
              <a:gd name="connsiteY95" fmla="*/ 0 h 1112703"/>
              <a:gd name="connsiteX96" fmla="*/ 3731991 w 6565124"/>
              <a:gd name="connsiteY96" fmla="*/ 0 h 1112703"/>
              <a:gd name="connsiteX97" fmla="*/ 3749620 w 6565124"/>
              <a:gd name="connsiteY97" fmla="*/ 0 h 1112703"/>
              <a:gd name="connsiteX98" fmla="*/ 3812121 w 6565124"/>
              <a:gd name="connsiteY98" fmla="*/ 0 h 1112703"/>
              <a:gd name="connsiteX99" fmla="*/ 3817022 w 6565124"/>
              <a:gd name="connsiteY99" fmla="*/ 0 h 1112703"/>
              <a:gd name="connsiteX100" fmla="*/ 3840430 w 6565124"/>
              <a:gd name="connsiteY100" fmla="*/ 0 h 1112703"/>
              <a:gd name="connsiteX101" fmla="*/ 3843447 w 6565124"/>
              <a:gd name="connsiteY101" fmla="*/ 0 h 1112703"/>
              <a:gd name="connsiteX102" fmla="*/ 3847421 w 6565124"/>
              <a:gd name="connsiteY102" fmla="*/ 0 h 1112703"/>
              <a:gd name="connsiteX103" fmla="*/ 3848419 w 6565124"/>
              <a:gd name="connsiteY103" fmla="*/ 0 h 1112703"/>
              <a:gd name="connsiteX104" fmla="*/ 3933450 w 6565124"/>
              <a:gd name="connsiteY104" fmla="*/ 0 h 1112703"/>
              <a:gd name="connsiteX105" fmla="*/ 4012350 w 6565124"/>
              <a:gd name="connsiteY105" fmla="*/ 0 h 1112703"/>
              <a:gd name="connsiteX106" fmla="*/ 4135472 w 6565124"/>
              <a:gd name="connsiteY106" fmla="*/ 0 h 1112703"/>
              <a:gd name="connsiteX107" fmla="*/ 4168511 w 6565124"/>
              <a:gd name="connsiteY107" fmla="*/ 0 h 1112703"/>
              <a:gd name="connsiteX108" fmla="*/ 4177020 w 6565124"/>
              <a:gd name="connsiteY108" fmla="*/ 0 h 1112703"/>
              <a:gd name="connsiteX109" fmla="*/ 4185667 w 6565124"/>
              <a:gd name="connsiteY109" fmla="*/ 0 h 1112703"/>
              <a:gd name="connsiteX110" fmla="*/ 4231748 w 6565124"/>
              <a:gd name="connsiteY110" fmla="*/ 0 h 1112703"/>
              <a:gd name="connsiteX111" fmla="*/ 4238331 w 6565124"/>
              <a:gd name="connsiteY111" fmla="*/ 0 h 1112703"/>
              <a:gd name="connsiteX112" fmla="*/ 4299258 w 6565124"/>
              <a:gd name="connsiteY112" fmla="*/ 0 h 1112703"/>
              <a:gd name="connsiteX113" fmla="*/ 4302096 w 6565124"/>
              <a:gd name="connsiteY113" fmla="*/ 0 h 1112703"/>
              <a:gd name="connsiteX114" fmla="*/ 4354760 w 6565124"/>
              <a:gd name="connsiteY114" fmla="*/ 0 h 1112703"/>
              <a:gd name="connsiteX115" fmla="*/ 4470785 w 6565124"/>
              <a:gd name="connsiteY115" fmla="*/ 0 h 1112703"/>
              <a:gd name="connsiteX116" fmla="*/ 4671835 w 6565124"/>
              <a:gd name="connsiteY116" fmla="*/ 0 h 1112703"/>
              <a:gd name="connsiteX117" fmla="*/ 4674852 w 6565124"/>
              <a:gd name="connsiteY117" fmla="*/ 0 h 1112703"/>
              <a:gd name="connsiteX118" fmla="*/ 4678826 w 6565124"/>
              <a:gd name="connsiteY118" fmla="*/ 0 h 1112703"/>
              <a:gd name="connsiteX119" fmla="*/ 4679824 w 6565124"/>
              <a:gd name="connsiteY119" fmla="*/ 0 h 1112703"/>
              <a:gd name="connsiteX120" fmla="*/ 4764855 w 6565124"/>
              <a:gd name="connsiteY120" fmla="*/ 0 h 1112703"/>
              <a:gd name="connsiteX121" fmla="*/ 5163947 w 6565124"/>
              <a:gd name="connsiteY121" fmla="*/ 0 h 1112703"/>
              <a:gd name="connsiteX122" fmla="*/ 5179508 w 6565124"/>
              <a:gd name="connsiteY122" fmla="*/ 0 h 1112703"/>
              <a:gd name="connsiteX123" fmla="*/ 5179582 w 6565124"/>
              <a:gd name="connsiteY123" fmla="*/ 0 h 1112703"/>
              <a:gd name="connsiteX124" fmla="*/ 5186165 w 6565124"/>
              <a:gd name="connsiteY124" fmla="*/ 0 h 1112703"/>
              <a:gd name="connsiteX125" fmla="*/ 5310254 w 6565124"/>
              <a:gd name="connsiteY125" fmla="*/ 0 h 1112703"/>
              <a:gd name="connsiteX126" fmla="*/ 5682832 w 6565124"/>
              <a:gd name="connsiteY126" fmla="*/ 0 h 1112703"/>
              <a:gd name="connsiteX127" fmla="*/ 5685849 w 6565124"/>
              <a:gd name="connsiteY127" fmla="*/ 0 h 1112703"/>
              <a:gd name="connsiteX128" fmla="*/ 5689822 w 6565124"/>
              <a:gd name="connsiteY128" fmla="*/ 0 h 1112703"/>
              <a:gd name="connsiteX129" fmla="*/ 5690821 w 6565124"/>
              <a:gd name="connsiteY129" fmla="*/ 0 h 1112703"/>
              <a:gd name="connsiteX130" fmla="*/ 5775852 w 6565124"/>
              <a:gd name="connsiteY130" fmla="*/ 0 h 1112703"/>
              <a:gd name="connsiteX131" fmla="*/ 6197162 w 6565124"/>
              <a:gd name="connsiteY131" fmla="*/ 0 h 1112703"/>
              <a:gd name="connsiteX132" fmla="*/ 6295772 w 6565124"/>
              <a:gd name="connsiteY132" fmla="*/ 56641 h 1112703"/>
              <a:gd name="connsiteX133" fmla="*/ 6551428 w 6565124"/>
              <a:gd name="connsiteY133" fmla="*/ 499712 h 1112703"/>
              <a:gd name="connsiteX134" fmla="*/ 6551428 w 6565124"/>
              <a:gd name="connsiteY134" fmla="*/ 612992 h 1112703"/>
              <a:gd name="connsiteX135" fmla="*/ 6295772 w 6565124"/>
              <a:gd name="connsiteY135" fmla="*/ 1056063 h 1112703"/>
              <a:gd name="connsiteX136" fmla="*/ 6197162 w 6565124"/>
              <a:gd name="connsiteY136" fmla="*/ 1112703 h 1112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</a:cxnLst>
            <a:rect l="l" t="t" r="r" b="b"/>
            <a:pathLst>
              <a:path w="6565124" h="1112703">
                <a:moveTo>
                  <a:pt x="6197162" y="1112703"/>
                </a:moveTo>
                <a:lnTo>
                  <a:pt x="5690821" y="1112703"/>
                </a:lnTo>
                <a:lnTo>
                  <a:pt x="5685849" y="1112703"/>
                </a:lnTo>
                <a:lnTo>
                  <a:pt x="5186165" y="1112703"/>
                </a:lnTo>
                <a:lnTo>
                  <a:pt x="5179508" y="1112703"/>
                </a:lnTo>
                <a:lnTo>
                  <a:pt x="4679824" y="1112703"/>
                </a:lnTo>
                <a:lnTo>
                  <a:pt x="4674852" y="1112703"/>
                </a:lnTo>
                <a:lnTo>
                  <a:pt x="4354760" y="1112703"/>
                </a:lnTo>
                <a:lnTo>
                  <a:pt x="4238331" y="1112703"/>
                </a:lnTo>
                <a:lnTo>
                  <a:pt x="4168511" y="1112703"/>
                </a:lnTo>
                <a:lnTo>
                  <a:pt x="3848419" y="1112703"/>
                </a:lnTo>
                <a:lnTo>
                  <a:pt x="3843447" y="1112703"/>
                </a:lnTo>
                <a:lnTo>
                  <a:pt x="3731991" y="1112703"/>
                </a:lnTo>
                <a:lnTo>
                  <a:pt x="3727018" y="1112703"/>
                </a:lnTo>
                <a:lnTo>
                  <a:pt x="3343763" y="1112703"/>
                </a:lnTo>
                <a:lnTo>
                  <a:pt x="3337106" y="1112703"/>
                </a:lnTo>
                <a:lnTo>
                  <a:pt x="3227334" y="1112703"/>
                </a:lnTo>
                <a:lnTo>
                  <a:pt x="3220677" y="1112703"/>
                </a:lnTo>
                <a:lnTo>
                  <a:pt x="2837422" y="1112703"/>
                </a:lnTo>
                <a:lnTo>
                  <a:pt x="2832450" y="1112703"/>
                </a:lnTo>
                <a:lnTo>
                  <a:pt x="2720994" y="1112703"/>
                </a:lnTo>
                <a:lnTo>
                  <a:pt x="2716021" y="1112703"/>
                </a:lnTo>
                <a:lnTo>
                  <a:pt x="2395929" y="1112703"/>
                </a:lnTo>
                <a:lnTo>
                  <a:pt x="2326109" y="1112703"/>
                </a:lnTo>
                <a:lnTo>
                  <a:pt x="2209681" y="1112703"/>
                </a:lnTo>
                <a:lnTo>
                  <a:pt x="1889589" y="1112703"/>
                </a:lnTo>
                <a:lnTo>
                  <a:pt x="1884616" y="1112703"/>
                </a:lnTo>
                <a:lnTo>
                  <a:pt x="1384932" y="1112703"/>
                </a:lnTo>
                <a:lnTo>
                  <a:pt x="1378275" y="1112703"/>
                </a:lnTo>
                <a:lnTo>
                  <a:pt x="878592" y="1112703"/>
                </a:lnTo>
                <a:lnTo>
                  <a:pt x="873619" y="1112703"/>
                </a:lnTo>
                <a:lnTo>
                  <a:pt x="367278" y="1112703"/>
                </a:lnTo>
                <a:cubicBezTo>
                  <a:pt x="331669" y="1112703"/>
                  <a:pt x="286929" y="1087124"/>
                  <a:pt x="268668" y="1056063"/>
                </a:cubicBezTo>
                <a:cubicBezTo>
                  <a:pt x="13011" y="612992"/>
                  <a:pt x="13011" y="612992"/>
                  <a:pt x="13011" y="612992"/>
                </a:cubicBezTo>
                <a:cubicBezTo>
                  <a:pt x="-4337" y="581931"/>
                  <a:pt x="-4337" y="530773"/>
                  <a:pt x="13011" y="499712"/>
                </a:cubicBezTo>
                <a:cubicBezTo>
                  <a:pt x="268668" y="56641"/>
                  <a:pt x="268668" y="56641"/>
                  <a:pt x="268668" y="56641"/>
                </a:cubicBezTo>
                <a:cubicBezTo>
                  <a:pt x="286929" y="25580"/>
                  <a:pt x="331669" y="0"/>
                  <a:pt x="367278" y="0"/>
                </a:cubicBezTo>
                <a:cubicBezTo>
                  <a:pt x="750764" y="0"/>
                  <a:pt x="846635" y="0"/>
                  <a:pt x="870602" y="0"/>
                </a:cubicBezTo>
                <a:lnTo>
                  <a:pt x="873619" y="0"/>
                </a:lnTo>
                <a:lnTo>
                  <a:pt x="877593" y="0"/>
                </a:lnTo>
                <a:cubicBezTo>
                  <a:pt x="878592" y="0"/>
                  <a:pt x="878592" y="0"/>
                  <a:pt x="878592" y="0"/>
                </a:cubicBezTo>
                <a:lnTo>
                  <a:pt x="963623" y="0"/>
                </a:lnTo>
                <a:cubicBezTo>
                  <a:pt x="1226941" y="0"/>
                  <a:pt x="1325686" y="0"/>
                  <a:pt x="1362715" y="0"/>
                </a:cubicBezTo>
                <a:lnTo>
                  <a:pt x="1378275" y="0"/>
                </a:lnTo>
                <a:lnTo>
                  <a:pt x="1378349" y="0"/>
                </a:lnTo>
                <a:cubicBezTo>
                  <a:pt x="1384932" y="0"/>
                  <a:pt x="1384932" y="0"/>
                  <a:pt x="1384932" y="0"/>
                </a:cubicBezTo>
                <a:lnTo>
                  <a:pt x="1509022" y="0"/>
                </a:lnTo>
                <a:cubicBezTo>
                  <a:pt x="1784605" y="0"/>
                  <a:pt x="1860628" y="0"/>
                  <a:pt x="1881599" y="0"/>
                </a:cubicBezTo>
                <a:lnTo>
                  <a:pt x="1884616" y="0"/>
                </a:lnTo>
                <a:lnTo>
                  <a:pt x="1888590" y="0"/>
                </a:lnTo>
                <a:cubicBezTo>
                  <a:pt x="1889589" y="0"/>
                  <a:pt x="1889589" y="0"/>
                  <a:pt x="1889589" y="0"/>
                </a:cubicBezTo>
                <a:lnTo>
                  <a:pt x="1974620" y="0"/>
                </a:lnTo>
                <a:cubicBezTo>
                  <a:pt x="2053615" y="0"/>
                  <a:pt x="2117799" y="0"/>
                  <a:pt x="2169948" y="0"/>
                </a:cubicBezTo>
                <a:lnTo>
                  <a:pt x="2209681" y="0"/>
                </a:lnTo>
                <a:lnTo>
                  <a:pt x="2293070" y="0"/>
                </a:lnTo>
                <a:lnTo>
                  <a:pt x="2326109" y="0"/>
                </a:lnTo>
                <a:lnTo>
                  <a:pt x="2343265" y="0"/>
                </a:lnTo>
                <a:cubicBezTo>
                  <a:pt x="2395929" y="0"/>
                  <a:pt x="2395929" y="0"/>
                  <a:pt x="2395929" y="0"/>
                </a:cubicBezTo>
                <a:lnTo>
                  <a:pt x="2446737" y="0"/>
                </a:lnTo>
                <a:lnTo>
                  <a:pt x="2456856" y="0"/>
                </a:lnTo>
                <a:lnTo>
                  <a:pt x="2596162" y="0"/>
                </a:lnTo>
                <a:lnTo>
                  <a:pt x="2628383" y="0"/>
                </a:lnTo>
                <a:lnTo>
                  <a:pt x="2678176" y="0"/>
                </a:lnTo>
                <a:lnTo>
                  <a:pt x="2713004" y="0"/>
                </a:lnTo>
                <a:lnTo>
                  <a:pt x="2716021" y="0"/>
                </a:lnTo>
                <a:lnTo>
                  <a:pt x="2719995" y="0"/>
                </a:lnTo>
                <a:lnTo>
                  <a:pt x="2720994" y="0"/>
                </a:lnTo>
                <a:lnTo>
                  <a:pt x="2738624" y="0"/>
                </a:lnTo>
                <a:cubicBezTo>
                  <a:pt x="2766661" y="0"/>
                  <a:pt x="2786742" y="0"/>
                  <a:pt x="2801125" y="0"/>
                </a:cubicBezTo>
                <a:lnTo>
                  <a:pt x="2806025" y="0"/>
                </a:lnTo>
                <a:lnTo>
                  <a:pt x="2829433" y="0"/>
                </a:lnTo>
                <a:lnTo>
                  <a:pt x="2832450" y="0"/>
                </a:lnTo>
                <a:lnTo>
                  <a:pt x="2836424" y="0"/>
                </a:lnTo>
                <a:cubicBezTo>
                  <a:pt x="2837422" y="0"/>
                  <a:pt x="2837422" y="0"/>
                  <a:pt x="2837422" y="0"/>
                </a:cubicBezTo>
                <a:lnTo>
                  <a:pt x="2922453" y="0"/>
                </a:lnTo>
                <a:lnTo>
                  <a:pt x="2974263" y="0"/>
                </a:lnTo>
                <a:lnTo>
                  <a:pt x="3090429" y="0"/>
                </a:lnTo>
                <a:lnTo>
                  <a:pt x="3090692" y="0"/>
                </a:lnTo>
                <a:lnTo>
                  <a:pt x="3205117" y="0"/>
                </a:lnTo>
                <a:lnTo>
                  <a:pt x="3206858" y="0"/>
                </a:lnTo>
                <a:lnTo>
                  <a:pt x="3220677" y="0"/>
                </a:lnTo>
                <a:lnTo>
                  <a:pt x="3220751" y="0"/>
                </a:lnTo>
                <a:lnTo>
                  <a:pt x="3227334" y="0"/>
                </a:lnTo>
                <a:lnTo>
                  <a:pt x="3321545" y="0"/>
                </a:lnTo>
                <a:lnTo>
                  <a:pt x="3337106" y="0"/>
                </a:lnTo>
                <a:lnTo>
                  <a:pt x="3337180" y="0"/>
                </a:lnTo>
                <a:cubicBezTo>
                  <a:pt x="3343763" y="0"/>
                  <a:pt x="3343763" y="0"/>
                  <a:pt x="3343763" y="0"/>
                </a:cubicBezTo>
                <a:lnTo>
                  <a:pt x="3351424" y="0"/>
                </a:lnTo>
                <a:lnTo>
                  <a:pt x="3467852" y="0"/>
                </a:lnTo>
                <a:lnTo>
                  <a:pt x="3522951" y="0"/>
                </a:lnTo>
                <a:lnTo>
                  <a:pt x="3633192" y="0"/>
                </a:lnTo>
                <a:lnTo>
                  <a:pt x="3639380" y="0"/>
                </a:lnTo>
                <a:lnTo>
                  <a:pt x="3695692" y="0"/>
                </a:lnTo>
                <a:lnTo>
                  <a:pt x="3724001" y="0"/>
                </a:lnTo>
                <a:lnTo>
                  <a:pt x="3727018" y="0"/>
                </a:lnTo>
                <a:lnTo>
                  <a:pt x="3730992" y="0"/>
                </a:lnTo>
                <a:lnTo>
                  <a:pt x="3731991" y="0"/>
                </a:lnTo>
                <a:lnTo>
                  <a:pt x="3749620" y="0"/>
                </a:lnTo>
                <a:cubicBezTo>
                  <a:pt x="3777658" y="0"/>
                  <a:pt x="3797739" y="0"/>
                  <a:pt x="3812121" y="0"/>
                </a:cubicBezTo>
                <a:lnTo>
                  <a:pt x="3817022" y="0"/>
                </a:lnTo>
                <a:lnTo>
                  <a:pt x="3840430" y="0"/>
                </a:lnTo>
                <a:lnTo>
                  <a:pt x="3843447" y="0"/>
                </a:lnTo>
                <a:lnTo>
                  <a:pt x="3847421" y="0"/>
                </a:lnTo>
                <a:cubicBezTo>
                  <a:pt x="3848419" y="0"/>
                  <a:pt x="3848419" y="0"/>
                  <a:pt x="3848419" y="0"/>
                </a:cubicBezTo>
                <a:lnTo>
                  <a:pt x="3933450" y="0"/>
                </a:lnTo>
                <a:lnTo>
                  <a:pt x="4012350" y="0"/>
                </a:lnTo>
                <a:lnTo>
                  <a:pt x="4135472" y="0"/>
                </a:lnTo>
                <a:lnTo>
                  <a:pt x="4168511" y="0"/>
                </a:lnTo>
                <a:lnTo>
                  <a:pt x="4177020" y="0"/>
                </a:lnTo>
                <a:lnTo>
                  <a:pt x="4185667" y="0"/>
                </a:lnTo>
                <a:lnTo>
                  <a:pt x="4231748" y="0"/>
                </a:lnTo>
                <a:lnTo>
                  <a:pt x="4238331" y="0"/>
                </a:lnTo>
                <a:lnTo>
                  <a:pt x="4299258" y="0"/>
                </a:lnTo>
                <a:lnTo>
                  <a:pt x="4302096" y="0"/>
                </a:lnTo>
                <a:cubicBezTo>
                  <a:pt x="4354760" y="0"/>
                  <a:pt x="4354760" y="0"/>
                  <a:pt x="4354760" y="0"/>
                </a:cubicBezTo>
                <a:lnTo>
                  <a:pt x="4470785" y="0"/>
                </a:lnTo>
                <a:cubicBezTo>
                  <a:pt x="4609411" y="0"/>
                  <a:pt x="4656107" y="0"/>
                  <a:pt x="4671835" y="0"/>
                </a:cubicBezTo>
                <a:lnTo>
                  <a:pt x="4674852" y="0"/>
                </a:lnTo>
                <a:lnTo>
                  <a:pt x="4678826" y="0"/>
                </a:lnTo>
                <a:cubicBezTo>
                  <a:pt x="4679824" y="0"/>
                  <a:pt x="4679824" y="0"/>
                  <a:pt x="4679824" y="0"/>
                </a:cubicBezTo>
                <a:lnTo>
                  <a:pt x="4764855" y="0"/>
                </a:lnTo>
                <a:cubicBezTo>
                  <a:pt x="5028174" y="0"/>
                  <a:pt x="5126918" y="0"/>
                  <a:pt x="5163947" y="0"/>
                </a:cubicBezTo>
                <a:lnTo>
                  <a:pt x="5179508" y="0"/>
                </a:lnTo>
                <a:lnTo>
                  <a:pt x="5179582" y="0"/>
                </a:lnTo>
                <a:cubicBezTo>
                  <a:pt x="5186165" y="0"/>
                  <a:pt x="5186165" y="0"/>
                  <a:pt x="5186165" y="0"/>
                </a:cubicBezTo>
                <a:lnTo>
                  <a:pt x="5310254" y="0"/>
                </a:lnTo>
                <a:cubicBezTo>
                  <a:pt x="5585838" y="0"/>
                  <a:pt x="5661860" y="0"/>
                  <a:pt x="5682832" y="0"/>
                </a:cubicBezTo>
                <a:lnTo>
                  <a:pt x="5685849" y="0"/>
                </a:lnTo>
                <a:lnTo>
                  <a:pt x="5689822" y="0"/>
                </a:lnTo>
                <a:cubicBezTo>
                  <a:pt x="5690821" y="0"/>
                  <a:pt x="5690821" y="0"/>
                  <a:pt x="5690821" y="0"/>
                </a:cubicBezTo>
                <a:lnTo>
                  <a:pt x="5775852" y="0"/>
                </a:lnTo>
                <a:cubicBezTo>
                  <a:pt x="6197162" y="0"/>
                  <a:pt x="6197162" y="0"/>
                  <a:pt x="6197162" y="0"/>
                </a:cubicBezTo>
                <a:cubicBezTo>
                  <a:pt x="6233684" y="0"/>
                  <a:pt x="6277511" y="25580"/>
                  <a:pt x="6295772" y="56641"/>
                </a:cubicBezTo>
                <a:cubicBezTo>
                  <a:pt x="6551428" y="499712"/>
                  <a:pt x="6551428" y="499712"/>
                  <a:pt x="6551428" y="499712"/>
                </a:cubicBezTo>
                <a:cubicBezTo>
                  <a:pt x="6569690" y="530772"/>
                  <a:pt x="6569690" y="581931"/>
                  <a:pt x="6551428" y="612992"/>
                </a:cubicBezTo>
                <a:cubicBezTo>
                  <a:pt x="6295772" y="1056063"/>
                  <a:pt x="6295772" y="1056063"/>
                  <a:pt x="6295772" y="1056063"/>
                </a:cubicBezTo>
                <a:cubicBezTo>
                  <a:pt x="6277511" y="1087124"/>
                  <a:pt x="6233684" y="1112703"/>
                  <a:pt x="6197162" y="1112703"/>
                </a:cubicBezTo>
                <a:close/>
              </a:path>
            </a:pathLst>
          </a:custGeom>
          <a:gradFill>
            <a:gsLst>
              <a:gs pos="0">
                <a:srgbClr val="DEDEDE"/>
              </a:gs>
              <a:gs pos="100000">
                <a:srgbClr val="FBFBFB"/>
              </a:gs>
            </a:gsLst>
            <a:lin ang="5400000" scaled="1"/>
          </a:gradFill>
          <a:ln w="31750" cap="flat">
            <a:gradFill>
              <a:gsLst>
                <a:gs pos="0">
                  <a:schemeClr val="bg1"/>
                </a:gs>
                <a:gs pos="100000">
                  <a:srgbClr val="DDDDDD"/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101600" dir="5400000" algn="t" rotWithShape="0">
              <a:schemeClr val="tx1">
                <a:lumMod val="85000"/>
                <a:lumOff val="15000"/>
                <a:alpha val="3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31" name="Rectangle 11"/>
          <p:cNvSpPr>
            <a:spLocks noChangeArrowheads="1"/>
          </p:cNvSpPr>
          <p:nvPr/>
        </p:nvSpPr>
        <p:spPr bwMode="gray">
          <a:xfrm>
            <a:off x="5069067" y="4029619"/>
            <a:ext cx="6048327" cy="4305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pPr marL="457200" indent="-457200" defTabSz="457200">
              <a:buFont typeface="Wingdings" panose="05000000000000000000" pitchFamily="2" charset="2"/>
              <a:buChar char="l"/>
              <a:defRPr/>
            </a:pPr>
            <a:r>
              <a:rPr lang="en-US" altLang="zh-CN" sz="2600" b="1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Experiments &amp; Suppression</a:t>
            </a:r>
          </a:p>
        </p:txBody>
      </p:sp>
      <p:grpSp>
        <p:nvGrpSpPr>
          <p:cNvPr id="5032" name="组合 4"/>
          <p:cNvGrpSpPr/>
          <p:nvPr/>
        </p:nvGrpSpPr>
        <p:grpSpPr>
          <a:xfrm>
            <a:off x="3384810" y="3723991"/>
            <a:ext cx="1065954" cy="1038345"/>
            <a:chOff x="8955123" y="2633014"/>
            <a:chExt cx="1501200" cy="1500230"/>
          </a:xfrm>
        </p:grpSpPr>
        <p:sp>
          <p:nvSpPr>
            <p:cNvPr id="5033" name="Freeform 5"/>
            <p:cNvSpPr/>
            <p:nvPr/>
          </p:nvSpPr>
          <p:spPr bwMode="auto">
            <a:xfrm rot="10800000">
              <a:off x="8955123" y="2633014"/>
              <a:ext cx="1501200" cy="1500230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D9D9D9"/>
                </a:gs>
              </a:gsLst>
              <a:lin ang="2700000" scaled="1"/>
              <a:tileRect/>
            </a:gradFill>
            <a:ln w="25400">
              <a:gradFill flip="none" rotWithShape="1">
                <a:gsLst>
                  <a:gs pos="29000">
                    <a:srgbClr val="E0E0E0"/>
                  </a:gs>
                  <a:gs pos="0">
                    <a:schemeClr val="bg1">
                      <a:lumMod val="65000"/>
                    </a:schemeClr>
                  </a:gs>
                  <a:gs pos="83000">
                    <a:schemeClr val="bg1"/>
                  </a:gs>
                </a:gsLst>
                <a:lin ang="2700000" scaled="1"/>
                <a:tileRect/>
              </a:gradFill>
            </a:ln>
            <a:effectLst>
              <a:outerShdw blurRad="355600" dist="88900" dir="2700000" algn="tl" rotWithShape="0">
                <a:prstClr val="black">
                  <a:alpha val="3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4" name="Freeform 5"/>
            <p:cNvSpPr/>
            <p:nvPr/>
          </p:nvSpPr>
          <p:spPr bwMode="auto">
            <a:xfrm rot="10800000">
              <a:off x="9122523" y="2799596"/>
              <a:ext cx="1166400" cy="1167066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25000"/>
                    <a:lumOff val="75000"/>
                  </a:schemeClr>
                </a:gs>
                <a:gs pos="100000">
                  <a:schemeClr val="accent3">
                    <a:lumMod val="85000"/>
                  </a:schemeClr>
                </a:gs>
              </a:gsLst>
              <a:lin ang="5400000" scaled="1"/>
            </a:gradFill>
            <a:ln w="254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143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5035" name="TextBox 12"/>
            <p:cNvSpPr txBox="1"/>
            <p:nvPr/>
          </p:nvSpPr>
          <p:spPr>
            <a:xfrm>
              <a:off x="9387007" y="2931692"/>
              <a:ext cx="637431" cy="88902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fontAlgn="auto">
                <a:spcBef>
                  <a:spcPts val="0"/>
                </a:spcBef>
                <a:spcAft>
                  <a:spcPts val="0"/>
                </a:spcAft>
                <a:defRPr sz="14000" b="1">
                  <a:ln w="12700">
                    <a:gradFill flip="none" rotWithShape="1">
                      <a:gsLst>
                        <a:gs pos="20000">
                          <a:schemeClr val="bg1">
                            <a:alpha val="0"/>
                          </a:schemeClr>
                        </a:gs>
                        <a:gs pos="80000">
                          <a:schemeClr val="bg1"/>
                        </a:gs>
                      </a:gsLst>
                      <a:lin ang="8100000" scaled="1"/>
                      <a:tileRect/>
                    </a:gradFill>
                  </a:ln>
                  <a:solidFill>
                    <a:schemeClr val="bg2">
                      <a:lumMod val="50000"/>
                    </a:schemeClr>
                  </a:solidFill>
                  <a:effectLst>
                    <a:innerShdw blurRad="38100" dist="25400" dir="18900000">
                      <a:prstClr val="black">
                        <a:alpha val="50000"/>
                      </a:prstClr>
                    </a:innerShdw>
                  </a:effectLst>
                  <a:latin typeface="Agency FB" panose="020B0503020202020204" pitchFamily="34" charset="0"/>
                  <a:ea typeface="微软雅黑" panose="020B0503020204020204" pitchFamily="34" charset="-122"/>
                </a:defRPr>
              </a:lvl1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1200" cap="none" spc="0" normalizeH="0" baseline="0" noProof="0">
                  <a:ln w="12700"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gency FB" panose="020B0503020202020204" pitchFamily="34" charset="0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4800" b="0" i="0" u="none" strike="noStrike" kern="1200" cap="none" spc="0" normalizeH="0" baseline="0" noProof="0">
                <a:ln w="1270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36" name="Freeform 5"/>
          <p:cNvSpPr/>
          <p:nvPr/>
        </p:nvSpPr>
        <p:spPr bwMode="auto">
          <a:xfrm rot="10800000">
            <a:off x="11171837" y="3891041"/>
            <a:ext cx="755664" cy="756000"/>
          </a:xfrm>
          <a:prstGeom prst="ellipse">
            <a:avLst/>
          </a:prstGeom>
          <a:gradFill flip="none" rotWithShape="1">
            <a:gsLst>
              <a:gs pos="46000">
                <a:schemeClr val="accent3">
                  <a:lumMod val="97000"/>
                </a:schemeClr>
              </a:gs>
              <a:gs pos="0">
                <a:schemeClr val="accent3">
                  <a:lumMod val="25000"/>
                  <a:lumOff val="75000"/>
                </a:schemeClr>
              </a:gs>
              <a:gs pos="100000">
                <a:schemeClr val="accent3">
                  <a:lumMod val="85000"/>
                </a:schemeClr>
              </a:gs>
            </a:gsLst>
            <a:lin ang="5400000" scaled="1"/>
          </a:gradFill>
          <a:ln w="254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2700000" scaled="1"/>
              <a:tileRect/>
            </a:gradFill>
          </a:ln>
          <a:effectLst>
            <a:outerShdw blurRad="254000" dist="114300" dir="2700000" algn="tl" rotWithShape="0">
              <a:prstClr val="black">
                <a:alpha val="25000"/>
              </a:prstClr>
            </a:outerShdw>
          </a:effectLst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5037" name="图形 3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3300" y="3964940"/>
            <a:ext cx="769620" cy="655320"/>
          </a:xfrm>
          <a:prstGeom prst="rect">
            <a:avLst/>
          </a:prstGeom>
        </p:spPr>
      </p:pic>
      <p:pic>
        <p:nvPicPr>
          <p:cNvPr id="5038" name="图片 38" descr="图标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78870" y="2694305"/>
            <a:ext cx="454025" cy="454025"/>
          </a:xfrm>
          <a:prstGeom prst="rect">
            <a:avLst/>
          </a:prstGeom>
        </p:spPr>
      </p:pic>
      <p:sp>
        <p:nvSpPr>
          <p:cNvPr id="3" name="Text_219">
            <a:extLst>
              <a:ext uri="{FF2B5EF4-FFF2-40B4-BE49-F238E27FC236}">
                <a16:creationId xmlns:a16="http://schemas.microsoft.com/office/drawing/2014/main" id="{4621D0E2-77BC-4F07-8945-9ED045F9F91A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20">
            <a:extLst>
              <a:ext uri="{FF2B5EF4-FFF2-40B4-BE49-F238E27FC236}">
                <a16:creationId xmlns:a16="http://schemas.microsoft.com/office/drawing/2014/main" id="{D39EB89A-B9C2-4CEC-B4C6-942C5EBF865E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pic>
        <p:nvPicPr>
          <p:cNvPr id="5039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23">
            <a:extLst>
              <a:ext uri="{FF2B5EF4-FFF2-40B4-BE49-F238E27FC236}">
                <a16:creationId xmlns:a16="http://schemas.microsoft.com/office/drawing/2014/main" id="{72D5063B-570C-4A8B-B1FB-7DEDC6B61CA9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24">
            <a:extLst>
              <a:ext uri="{FF2B5EF4-FFF2-40B4-BE49-F238E27FC236}">
                <a16:creationId xmlns:a16="http://schemas.microsoft.com/office/drawing/2014/main" id="{EB00DC1E-619C-48C1-AED6-2392D4BE0937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5" name="Text_225">
            <a:extLst>
              <a:ext uri="{FF2B5EF4-FFF2-40B4-BE49-F238E27FC236}">
                <a16:creationId xmlns:a16="http://schemas.microsoft.com/office/drawing/2014/main" id="{62A783F9-79E2-46B4-9CEC-18FEC2CD9A7C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Summary</a:t>
            </a:r>
          </a:p>
        </p:txBody>
      </p:sp>
      <p:sp>
        <p:nvSpPr>
          <p:cNvPr id="6" name="Text_226">
            <a:extLst>
              <a:ext uri="{FF2B5EF4-FFF2-40B4-BE49-F238E27FC236}">
                <a16:creationId xmlns:a16="http://schemas.microsoft.com/office/drawing/2014/main" id="{01F301B6-6C77-4E99-B3F8-8A803B9587F4}"/>
              </a:ext>
            </a:extLst>
          </p:cNvPr>
          <p:cNvSpPr>
            <a:spLocks noGrp="1"/>
          </p:cNvSpPr>
          <p:nvPr/>
        </p:nvSpPr>
        <p:spPr>
          <a:xfrm>
            <a:off x="561975" y="1181100"/>
            <a:ext cx="3228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Mechanical response</a:t>
            </a:r>
          </a:p>
        </p:txBody>
      </p:sp>
      <p:sp>
        <p:nvSpPr>
          <p:cNvPr id="7" name="Text_227">
            <a:extLst>
              <a:ext uri="{FF2B5EF4-FFF2-40B4-BE49-F238E27FC236}">
                <a16:creationId xmlns:a16="http://schemas.microsoft.com/office/drawing/2014/main" id="{B3C4BDB7-D993-4EF9-8C8A-8CE27FEAD469}"/>
              </a:ext>
            </a:extLst>
          </p:cNvPr>
          <p:cNvSpPr>
            <a:spLocks noGrp="1"/>
          </p:cNvSpPr>
          <p:nvPr/>
        </p:nvSpPr>
        <p:spPr>
          <a:xfrm>
            <a:off x="3838575" y="1114425"/>
            <a:ext cx="7762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identified modes near 118 and 280 Hz reproduce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measured cavity detuning dynamics.</a:t>
            </a:r>
          </a:p>
        </p:txBody>
      </p:sp>
      <p:sp>
        <p:nvSpPr>
          <p:cNvPr id="8" name="Text_228">
            <a:extLst>
              <a:ext uri="{FF2B5EF4-FFF2-40B4-BE49-F238E27FC236}">
                <a16:creationId xmlns:a16="http://schemas.microsoft.com/office/drawing/2014/main" id="{A66E95D6-2649-4C17-BC9C-BE6318635226}"/>
              </a:ext>
            </a:extLst>
          </p:cNvPr>
          <p:cNvSpPr>
            <a:spLocks noGrp="1"/>
          </p:cNvSpPr>
          <p:nvPr/>
        </p:nvSpPr>
        <p:spPr>
          <a:xfrm>
            <a:off x="561975" y="2381250"/>
            <a:ext cx="3228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Stability prediction</a:t>
            </a:r>
          </a:p>
        </p:txBody>
      </p:sp>
      <p:sp>
        <p:nvSpPr>
          <p:cNvPr id="9" name="Text_229">
            <a:extLst>
              <a:ext uri="{FF2B5EF4-FFF2-40B4-BE49-F238E27FC236}">
                <a16:creationId xmlns:a16="http://schemas.microsoft.com/office/drawing/2014/main" id="{3BB10C69-552D-485D-8FF7-4928C0DAFA91}"/>
              </a:ext>
            </a:extLst>
          </p:cNvPr>
          <p:cNvSpPr>
            <a:spLocks noGrp="1"/>
          </p:cNvSpPr>
          <p:nvPr/>
        </p:nvSpPr>
        <p:spPr>
          <a:xfrm>
            <a:off x="3838575" y="2314575"/>
            <a:ext cx="7762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closed-loop characteristic equation connects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PI gains and RF hardware to instability thresholds.</a:t>
            </a:r>
          </a:p>
        </p:txBody>
      </p:sp>
      <p:sp>
        <p:nvSpPr>
          <p:cNvPr id="10" name="Text_230">
            <a:extLst>
              <a:ext uri="{FF2B5EF4-FFF2-40B4-BE49-F238E27FC236}">
                <a16:creationId xmlns:a16="http://schemas.microsoft.com/office/drawing/2014/main" id="{9DB9C725-B6A6-416F-9E1E-960B830842A5}"/>
              </a:ext>
            </a:extLst>
          </p:cNvPr>
          <p:cNvSpPr>
            <a:spLocks noGrp="1"/>
          </p:cNvSpPr>
          <p:nvPr/>
        </p:nvSpPr>
        <p:spPr>
          <a:xfrm>
            <a:off x="561975" y="3581400"/>
            <a:ext cx="3228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Verification</a:t>
            </a:r>
          </a:p>
        </p:txBody>
      </p:sp>
      <p:sp>
        <p:nvSpPr>
          <p:cNvPr id="11" name="Text_231">
            <a:extLst>
              <a:ext uri="{FF2B5EF4-FFF2-40B4-BE49-F238E27FC236}">
                <a16:creationId xmlns:a16="http://schemas.microsoft.com/office/drawing/2014/main" id="{2DC8C24C-B132-4195-9F2D-8015957260EF}"/>
              </a:ext>
            </a:extLst>
          </p:cNvPr>
          <p:cNvSpPr>
            <a:spLocks noGrp="1"/>
          </p:cNvSpPr>
          <p:nvPr/>
        </p:nvSpPr>
        <p:spPr>
          <a:xfrm>
            <a:off x="3838575" y="3514725"/>
            <a:ext cx="7762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Two cavities and four gain settings confirm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predicted dependence of the thresholds.</a:t>
            </a:r>
          </a:p>
        </p:txBody>
      </p:sp>
      <p:sp>
        <p:nvSpPr>
          <p:cNvPr id="12" name="Text_232">
            <a:extLst>
              <a:ext uri="{FF2B5EF4-FFF2-40B4-BE49-F238E27FC236}">
                <a16:creationId xmlns:a16="http://schemas.microsoft.com/office/drawing/2014/main" id="{F2B86C72-55CB-4939-BAA5-42B53C86CC7C}"/>
              </a:ext>
            </a:extLst>
          </p:cNvPr>
          <p:cNvSpPr>
            <a:spLocks noGrp="1"/>
          </p:cNvSpPr>
          <p:nvPr/>
        </p:nvSpPr>
        <p:spPr>
          <a:xfrm>
            <a:off x="561975" y="4781550"/>
            <a:ext cx="3228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Suppression</a:t>
            </a:r>
          </a:p>
        </p:txBody>
      </p:sp>
      <p:sp>
        <p:nvSpPr>
          <p:cNvPr id="13" name="Text_233">
            <a:extLst>
              <a:ext uri="{FF2B5EF4-FFF2-40B4-BE49-F238E27FC236}">
                <a16:creationId xmlns:a16="http://schemas.microsoft.com/office/drawing/2014/main" id="{8A13E328-B84B-4571-BEF5-20CBE3314AD3}"/>
              </a:ext>
            </a:extLst>
          </p:cNvPr>
          <p:cNvSpPr>
            <a:spLocks noGrp="1"/>
          </p:cNvSpPr>
          <p:nvPr/>
        </p:nvSpPr>
        <p:spPr>
          <a:xfrm>
            <a:off x="3838575" y="4714875"/>
            <a:ext cx="7762875" cy="857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Controller retuning reduced the daily fault rates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from about 17 and 5 to below 0.4.</a:t>
            </a:r>
          </a:p>
        </p:txBody>
      </p:sp>
      <p:sp>
        <p:nvSpPr>
          <p:cNvPr id="14" name="Text_234">
            <a:extLst>
              <a:ext uri="{FF2B5EF4-FFF2-40B4-BE49-F238E27FC236}">
                <a16:creationId xmlns:a16="http://schemas.microsoft.com/office/drawing/2014/main" id="{E41F884F-6D9E-42F3-B2BE-5DBE9E035EF8}"/>
              </a:ext>
            </a:extLst>
          </p:cNvPr>
          <p:cNvSpPr>
            <a:spLocks noGrp="1"/>
          </p:cNvSpPr>
          <p:nvPr/>
        </p:nvSpPr>
        <p:spPr>
          <a:xfrm>
            <a:off x="552450" y="5895975"/>
            <a:ext cx="11049000" cy="371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Stability modeling provides a quantitative basis for reliable LLRF operation.</a:t>
            </a:r>
          </a:p>
        </p:txBody>
      </p:sp>
      <p:pic>
        <p:nvPicPr>
          <p:cNvPr id="15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4546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标题 2"/>
          <p:cNvSpPr txBox="1"/>
          <p:nvPr/>
        </p:nvSpPr>
        <p:spPr>
          <a:xfrm>
            <a:off x="1424931" y="3069000"/>
            <a:ext cx="10033445" cy="7200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defRPr>
            </a:lvl1pPr>
          </a:lstStyle>
          <a:p>
            <a:pPr algn="ctr"/>
            <a:r>
              <a:rPr kumimoji="1" lang="en-US" altLang="zh-CN" sz="5400" b="0">
                <a:latin typeface="Arial" panose="020B0604020202020204"/>
                <a:ea typeface="微软雅黑 Light" panose="020B0502040204020203" pitchFamily="34" charset="-122"/>
              </a:rPr>
              <a:t>Thanks for your attention</a:t>
            </a:r>
            <a:endParaRPr kumimoji="1" lang="zh-CN" altLang="en-US" sz="5400" b="0">
              <a:latin typeface="Arial" panose="020B0604020202020204"/>
              <a:ea typeface="微软雅黑 Light" panose="020B0502040204020203" pitchFamily="34" charset="-122"/>
            </a:endParaRPr>
          </a:p>
        </p:txBody>
      </p:sp>
      <p:sp>
        <p:nvSpPr>
          <p:cNvPr id="3" name="Text_237">
            <a:extLst>
              <a:ext uri="{FF2B5EF4-FFF2-40B4-BE49-F238E27FC236}">
                <a16:creationId xmlns:a16="http://schemas.microsoft.com/office/drawing/2014/main" id="{55454BB4-19EF-44BB-8E01-9E99B5D4D908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38">
            <a:extLst>
              <a:ext uri="{FF2B5EF4-FFF2-40B4-BE49-F238E27FC236}">
                <a16:creationId xmlns:a16="http://schemas.microsoft.com/office/drawing/2014/main" id="{B04AFDA8-F7C2-45FF-B6BE-A1968725014B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sp>
        <p:nvSpPr>
          <p:cNvPr id="5" name="Text_239">
            <a:extLst>
              <a:ext uri="{FF2B5EF4-FFF2-40B4-BE49-F238E27FC236}">
                <a16:creationId xmlns:a16="http://schemas.microsoft.com/office/drawing/2014/main" id="{01E8EF0A-6E3E-43BA-B75C-005CFB05F962}"/>
              </a:ext>
            </a:extLst>
          </p:cNvPr>
          <p:cNvSpPr>
            <a:spLocks noGrp="1"/>
          </p:cNvSpPr>
          <p:nvPr/>
        </p:nvSpPr>
        <p:spPr>
          <a:xfrm>
            <a:off x="1095375" y="4667250"/>
            <a:ext cx="10001250" cy="4000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025" b="0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B519A"/>
                </a:solidFill>
                <a:latin typeface="Arial"/>
                <a:ea typeface="Arial"/>
                <a:cs typeface="Arial"/>
              </a:rPr>
              <a:t>Acknowledgments to the IMP SRF and LLRF teams and collaborators</a:t>
            </a:r>
          </a:p>
        </p:txBody>
      </p:sp>
      <p:sp>
        <p:nvSpPr>
          <p:cNvPr id="6" name="Text_240">
            <a:extLst>
              <a:ext uri="{FF2B5EF4-FFF2-40B4-BE49-F238E27FC236}">
                <a16:creationId xmlns:a16="http://schemas.microsoft.com/office/drawing/2014/main" id="{593EB363-0D07-4850-A6C0-77BFFFF517C4}"/>
              </a:ext>
            </a:extLst>
          </p:cNvPr>
          <p:cNvSpPr>
            <a:spLocks noGrp="1"/>
          </p:cNvSpPr>
          <p:nvPr/>
        </p:nvSpPr>
        <p:spPr>
          <a:xfrm>
            <a:off x="1095375" y="5267325"/>
            <a:ext cx="1000125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72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endParaRPr sz="1725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Text_241">
            <a:extLst>
              <a:ext uri="{FF2B5EF4-FFF2-40B4-BE49-F238E27FC236}">
                <a16:creationId xmlns:a16="http://schemas.microsoft.com/office/drawing/2014/main" id="{8BC48CE7-9AB2-463A-BDF5-DD6554799F36}"/>
              </a:ext>
            </a:extLst>
          </p:cNvPr>
          <p:cNvSpPr>
            <a:spLocks noGrp="1"/>
          </p:cNvSpPr>
          <p:nvPr/>
        </p:nvSpPr>
        <p:spPr>
          <a:xfrm>
            <a:off x="3718626" y="5125559"/>
            <a:ext cx="4497572" cy="71326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16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lang="en-US" altLang="zh-CN" sz="1650" b="0" dirty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E-mail: pengjiayi@impcas.ac.cn</a:t>
            </a:r>
            <a:endParaRPr sz="1650" b="0" dirty="0">
              <a:solidFill>
                <a:srgbClr val="11111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003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8872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44">
            <a:extLst>
              <a:ext uri="{FF2B5EF4-FFF2-40B4-BE49-F238E27FC236}">
                <a16:creationId xmlns:a16="http://schemas.microsoft.com/office/drawing/2014/main" id="{7A3CA132-43E3-45C1-9871-9E0980B378F6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45">
            <a:extLst>
              <a:ext uri="{FF2B5EF4-FFF2-40B4-BE49-F238E27FC236}">
                <a16:creationId xmlns:a16="http://schemas.microsoft.com/office/drawing/2014/main" id="{DDC0A76B-41BE-423C-891D-BF44734E69FF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sp>
        <p:nvSpPr>
          <p:cNvPr id="5" name="Text_246">
            <a:extLst>
              <a:ext uri="{FF2B5EF4-FFF2-40B4-BE49-F238E27FC236}">
                <a16:creationId xmlns:a16="http://schemas.microsoft.com/office/drawing/2014/main" id="{DC2E76D0-1831-4327-A054-DC4DDE35B1F6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Backup: Cavity and Mechanical Parameters</a:t>
            </a:r>
          </a:p>
        </p:txBody>
      </p:sp>
      <p:sp>
        <p:nvSpPr>
          <p:cNvPr id="7" name="Text_248">
            <a:extLst>
              <a:ext uri="{FF2B5EF4-FFF2-40B4-BE49-F238E27FC236}">
                <a16:creationId xmlns:a16="http://schemas.microsoft.com/office/drawing/2014/main" id="{D63F7E5A-F851-4C9A-A76A-7D8FBD857934}"/>
              </a:ext>
            </a:extLst>
          </p:cNvPr>
          <p:cNvSpPr>
            <a:spLocks noGrp="1"/>
          </p:cNvSpPr>
          <p:nvPr/>
        </p:nvSpPr>
        <p:spPr>
          <a:xfrm>
            <a:off x="542925" y="1123950"/>
            <a:ext cx="6191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HWR015 cavities in CM4</a:t>
            </a:r>
          </a:p>
        </p:txBody>
      </p:sp>
      <p:graphicFrame>
        <p:nvGraphicFramePr>
          <p:cNvPr id="19" name="表格 18"/>
          <p:cNvGraphicFramePr/>
          <p:nvPr/>
        </p:nvGraphicFramePr>
        <p:xfrm>
          <a:off x="542925" y="1628775"/>
          <a:ext cx="6048375" cy="4095752"/>
        </p:xfrm>
        <a:graphic>
          <a:graphicData uri="http://schemas.openxmlformats.org/drawingml/2006/table">
            <a:tbl>
              <a:tblPr/>
              <a:tblGrid>
                <a:gridCol w="327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Parameter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Value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RF frequency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162.5 MHz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Loaded Q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6 × 10⁵–8 × 10⁵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Half-bandwidth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100–135 Hz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Peak electric field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≈ 30 MV/m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R/Q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382 Ω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V꜀ / Epeak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0.066 m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1969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Static LFD coefficient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 dirty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≈ −0.2 Hz/(MV/m)²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_249">
            <a:extLst>
              <a:ext uri="{FF2B5EF4-FFF2-40B4-BE49-F238E27FC236}">
                <a16:creationId xmlns:a16="http://schemas.microsoft.com/office/drawing/2014/main" id="{68AFB934-81BE-43E0-AB81-675515E43550}"/>
              </a:ext>
            </a:extLst>
          </p:cNvPr>
          <p:cNvSpPr>
            <a:spLocks noGrp="1"/>
          </p:cNvSpPr>
          <p:nvPr/>
        </p:nvSpPr>
        <p:spPr>
          <a:xfrm>
            <a:off x="7038975" y="1123950"/>
            <a:ext cx="465772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0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Identified mechanical modes</a:t>
            </a:r>
          </a:p>
        </p:txBody>
      </p:sp>
      <p:graphicFrame>
        <p:nvGraphicFramePr>
          <p:cNvPr id="21" name="表格 20"/>
          <p:cNvGraphicFramePr/>
          <p:nvPr/>
        </p:nvGraphicFramePr>
        <p:xfrm>
          <a:off x="7038975" y="1628775"/>
          <a:ext cx="4657725" cy="2476500"/>
        </p:xfrm>
        <a:graphic>
          <a:graphicData uri="http://schemas.openxmlformats.org/drawingml/2006/table">
            <a:tbl>
              <a:tblPr/>
              <a:tblGrid>
                <a:gridCol w="1971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Parameter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 1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Mode 2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fₘ [Hz]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118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Qₘ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15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78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9125">
                <a:tc>
                  <a:txBody>
                    <a:bodyPr/>
                    <a:lstStyle/>
                    <a:p>
                      <a:pPr algn="l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Gₘ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−3.4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800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−1.55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Text_250">
            <a:extLst>
              <a:ext uri="{FF2B5EF4-FFF2-40B4-BE49-F238E27FC236}">
                <a16:creationId xmlns:a16="http://schemas.microsoft.com/office/drawing/2014/main" id="{9DA6785F-DDCC-48DB-A7B2-743863CB13A3}"/>
              </a:ext>
            </a:extLst>
          </p:cNvPr>
          <p:cNvSpPr>
            <a:spLocks noGrp="1"/>
          </p:cNvSpPr>
          <p:nvPr/>
        </p:nvSpPr>
        <p:spPr>
          <a:xfrm>
            <a:off x="7048500" y="4648200"/>
            <a:ext cx="4648200" cy="9048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9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Epeak denotes peak electric field</a:t>
            </a:r>
          </a:p>
          <a:p>
            <a:pPr algn="l">
              <a:defRPr sz="195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throughout this presentation.</a:t>
            </a:r>
          </a:p>
        </p:txBody>
      </p:sp>
      <p:pic>
        <p:nvPicPr>
          <p:cNvPr id="22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520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53">
            <a:extLst>
              <a:ext uri="{FF2B5EF4-FFF2-40B4-BE49-F238E27FC236}">
                <a16:creationId xmlns:a16="http://schemas.microsoft.com/office/drawing/2014/main" id="{C44D4357-8794-4D7F-B924-20A0E16BF0E0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</a:t>
            </a:r>
            <a:r>
              <a:rPr sz="1050" b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TWoAFC</a:t>
            </a:r>
            <a:r>
              <a:rPr sz="1050" b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2026, Nova Gorica, 13 October 2026</a:t>
            </a:r>
          </a:p>
        </p:txBody>
      </p:sp>
      <p:sp>
        <p:nvSpPr>
          <p:cNvPr id="4" name="Text_254">
            <a:extLst>
              <a:ext uri="{FF2B5EF4-FFF2-40B4-BE49-F238E27FC236}">
                <a16:creationId xmlns:a16="http://schemas.microsoft.com/office/drawing/2014/main" id="{E1DE9EA9-C777-44ED-816F-3396B12F9F7A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5" name="Text_255">
            <a:extLst>
              <a:ext uri="{FF2B5EF4-FFF2-40B4-BE49-F238E27FC236}">
                <a16:creationId xmlns:a16="http://schemas.microsoft.com/office/drawing/2014/main" id="{E1F9568C-E2E4-4AB7-8D6F-1D92A56EC4F1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Backup: Characteristic Equations</a:t>
            </a:r>
          </a:p>
        </p:txBody>
      </p:sp>
      <p:sp>
        <p:nvSpPr>
          <p:cNvPr id="7" name="Text_257">
            <a:extLst>
              <a:ext uri="{FF2B5EF4-FFF2-40B4-BE49-F238E27FC236}">
                <a16:creationId xmlns:a16="http://schemas.microsoft.com/office/drawing/2014/main" id="{4068F4D1-AC65-4B8E-85EC-6DA00AC8ABF2}"/>
              </a:ext>
            </a:extLst>
          </p:cNvPr>
          <p:cNvSpPr>
            <a:spLocks noGrp="1"/>
          </p:cNvSpPr>
          <p:nvPr/>
        </p:nvSpPr>
        <p:spPr>
          <a:xfrm>
            <a:off x="552450" y="1152525"/>
            <a:ext cx="10734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Open-loop characteristic equation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Equation_open_29">
                <a:extLst>
                  <a:ext uri="{FF2B5EF4-FFF2-40B4-BE49-F238E27FC236}">
                    <a16:creationId xmlns:a16="http://schemas.microsoft.com/office/drawing/2014/main" id="{4BCEDF2A-FFF6-469C-AEE2-29FC8F0641A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809625" y="1752600"/>
                <a:ext cx="10572750" cy="7810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6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62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i="0"/>
                            <m:t>ol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sSup>
                        <m:sSup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Sup>
                        <m:sSubSup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23" name="Equation_open_29">
                <a:extLst>
                  <a:ext uri="{FF2B5EF4-FFF2-40B4-BE49-F238E27FC236}">
                    <a16:creationId xmlns:a16="http://schemas.microsoft.com/office/drawing/2014/main" id="{4BCEDF2A-FFF6-469C-AEE2-29FC8F0641A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1752600"/>
                <a:ext cx="10572750" cy="781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Equation_closed_29_line1">
                <a:extLst>
                  <a:ext uri="{FF2B5EF4-FFF2-40B4-BE49-F238E27FC236}">
                    <a16:creationId xmlns:a16="http://schemas.microsoft.com/office/drawing/2014/main" id="{89759985-CA0B-4BFE-9FE1-732572B5DA4D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809625" y="3524250"/>
                <a:ext cx="10572750" cy="647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5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5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i="0"/>
                            <m:t>cl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unc>
                        <m:funcPr>
                          <m:ctrlPr>
                            <a:rPr i="0"/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i="0"/>
                            <m:t>cos</m:t>
                          </m:r>
                        </m:fName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𝛥</m:t>
                          </m:r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>
                          <a:latin typeface="Cambria Math" panose="02040503050406030204" pitchFamily="18" charset="0"/>
                        </a:rPr>
                        <m:t>)][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4" name="Equation_closed_29_line1">
                <a:extLst>
                  <a:ext uri="{FF2B5EF4-FFF2-40B4-BE49-F238E27FC236}">
                    <a16:creationId xmlns:a16="http://schemas.microsoft.com/office/drawing/2014/main" id="{89759985-CA0B-4BFE-9FE1-732572B5DA4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625" y="3524250"/>
                <a:ext cx="10572750" cy="6477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Equation_closed_29_line2">
                <a:extLst>
                  <a:ext uri="{FF2B5EF4-FFF2-40B4-BE49-F238E27FC236}">
                    <a16:creationId xmlns:a16="http://schemas.microsoft.com/office/drawing/2014/main" id="{6621F95E-CC32-4355-BC03-8223BFA7EAE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047875" y="4314825"/>
                <a:ext cx="9334500" cy="64770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5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550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(1+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)[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𝛥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0.5</m:t>
                          </m:r>
                        </m:sub>
                      </m:sSub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func>
                        <m:funcPr>
                          <m:ctrlPr>
                            <a:rPr i="0"/>
                          </m:ctrlPr>
                        </m:funcPr>
                        <m:fName>
                          <m:r>
                            <m:rPr>
                              <m:nor/>
                            </m:rPr>
                            <a:rPr i="0"/>
                            <m:t>sin</m:t>
                          </m:r>
                        </m:fName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𝛥</m:t>
                          </m:r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func>
                      <m:r>
                        <a:rPr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)]=0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5" name="Equation_closed_29_line2">
                <a:extLst>
                  <a:ext uri="{FF2B5EF4-FFF2-40B4-BE49-F238E27FC236}">
                    <a16:creationId xmlns:a16="http://schemas.microsoft.com/office/drawing/2014/main" id="{6621F95E-CC32-4355-BC03-8223BFA7EA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875" y="4314825"/>
                <a:ext cx="9334500" cy="6477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_259">
            <a:extLst>
              <a:ext uri="{FF2B5EF4-FFF2-40B4-BE49-F238E27FC236}">
                <a16:creationId xmlns:a16="http://schemas.microsoft.com/office/drawing/2014/main" id="{3D5943BF-C355-4D05-9202-DBE79922F3E0}"/>
              </a:ext>
            </a:extLst>
          </p:cNvPr>
          <p:cNvSpPr>
            <a:spLocks noGrp="1"/>
          </p:cNvSpPr>
          <p:nvPr/>
        </p:nvSpPr>
        <p:spPr>
          <a:xfrm>
            <a:off x="552450" y="3009900"/>
            <a:ext cx="107346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250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Closed-loop A/P characteristic equation</a:t>
            </a:r>
          </a:p>
        </p:txBody>
      </p:sp>
      <p:sp>
        <p:nvSpPr>
          <p:cNvPr id="11" name="Text_260">
            <a:extLst>
              <a:ext uri="{FF2B5EF4-FFF2-40B4-BE49-F238E27FC236}">
                <a16:creationId xmlns:a16="http://schemas.microsoft.com/office/drawing/2014/main" id="{BF32965C-EDC9-47B7-9F18-B7D9D9FF77F9}"/>
              </a:ext>
            </a:extLst>
          </p:cNvPr>
          <p:cNvSpPr>
            <a:spLocks noGrp="1"/>
          </p:cNvSpPr>
          <p:nvPr/>
        </p:nvSpPr>
        <p:spPr>
          <a:xfrm>
            <a:off x="571500" y="5810250"/>
            <a:ext cx="11049000" cy="42862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The oscillatory boundary corresponds to a root pair at s = ±jΩ.</a:t>
            </a:r>
          </a:p>
        </p:txBody>
      </p:sp>
      <p:pic>
        <p:nvPicPr>
          <p:cNvPr id="22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063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63">
            <a:extLst>
              <a:ext uri="{FF2B5EF4-FFF2-40B4-BE49-F238E27FC236}">
                <a16:creationId xmlns:a16="http://schemas.microsoft.com/office/drawing/2014/main" id="{D1101A05-5E3A-4A63-A03A-AE9858DB63BA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64">
            <a:extLst>
              <a:ext uri="{FF2B5EF4-FFF2-40B4-BE49-F238E27FC236}">
                <a16:creationId xmlns:a16="http://schemas.microsoft.com/office/drawing/2014/main" id="{0AB24258-BFD9-4640-A66A-74D3186003F1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5" name="Text_265">
            <a:extLst>
              <a:ext uri="{FF2B5EF4-FFF2-40B4-BE49-F238E27FC236}">
                <a16:creationId xmlns:a16="http://schemas.microsoft.com/office/drawing/2014/main" id="{6F5A7597-F84E-4492-B5D5-9BE79DC3ADDE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Backup: PI Gain Settings</a:t>
            </a:r>
          </a:p>
        </p:txBody>
      </p:sp>
      <p:graphicFrame>
        <p:nvGraphicFramePr>
          <p:cNvPr id="17" name="表格 16"/>
          <p:cNvGraphicFramePr/>
          <p:nvPr/>
        </p:nvGraphicFramePr>
        <p:xfrm>
          <a:off x="542925" y="1276350"/>
          <a:ext cx="11144250" cy="2847975"/>
        </p:xfrm>
        <a:graphic>
          <a:graphicData uri="http://schemas.openxmlformats.org/drawingml/2006/table">
            <a:tbl>
              <a:tblPr/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1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Set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Cavity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Amplitude (kₚ, kᵢ)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Phase (kₚ, kᵢ)</a:t>
                      </a:r>
                    </a:p>
                  </a:txBody>
                  <a:tcPr anchor="ctr">
                    <a:solidFill>
                      <a:srgbClr val="2B519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CM4-1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(1, 150)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(20, 2000)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CM4-1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(1.4, 200)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(10, 1000)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CM4-1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(0.7, 150)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(20, 2000)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9595">
                <a:tc>
                  <a:txBody>
                    <a:bodyPr/>
                    <a:lstStyle/>
                    <a:p>
                      <a:pPr algn="l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4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CM4-2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(1, 250)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2025" b="0">
                          <a:solidFill>
                            <a:srgbClr val="111111"/>
                          </a:solidFill>
                          <a:latin typeface="Arial"/>
                          <a:ea typeface="Arial"/>
                          <a:cs typeface="Arial"/>
                        </a:rPr>
                        <a:t>(20, 2000)</a:t>
                      </a:r>
                    </a:p>
                  </a:txBody>
                  <a:tcPr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_267">
            <a:extLst>
              <a:ext uri="{FF2B5EF4-FFF2-40B4-BE49-F238E27FC236}">
                <a16:creationId xmlns:a16="http://schemas.microsoft.com/office/drawing/2014/main" id="{E12CC739-F582-4070-AAB6-FF340C89BF9E}"/>
              </a:ext>
            </a:extLst>
          </p:cNvPr>
          <p:cNvSpPr>
            <a:spLocks noGrp="1"/>
          </p:cNvSpPr>
          <p:nvPr/>
        </p:nvSpPr>
        <p:spPr>
          <a:xfrm>
            <a:off x="571500" y="4533900"/>
            <a:ext cx="11049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PI controller definitions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Equation_PI_amplitude_30">
                <a:extLst>
                  <a:ext uri="{FF2B5EF4-FFF2-40B4-BE49-F238E27FC236}">
                    <a16:creationId xmlns:a16="http://schemas.microsoft.com/office/drawing/2014/main" id="{15E19312-0990-485E-9BA7-B0FBAD4F11F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381125" y="5048250"/>
                <a:ext cx="4572000" cy="8953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77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77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𝑟𝑝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𝑟𝑖</m:t>
                              </m:r>
                            </m:sub>
                          </m:sSub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9" name="Equation_PI_amplitude_30">
                <a:extLst>
                  <a:ext uri="{FF2B5EF4-FFF2-40B4-BE49-F238E27FC236}">
                    <a16:creationId xmlns:a16="http://schemas.microsoft.com/office/drawing/2014/main" id="{15E19312-0990-485E-9BA7-B0FBAD4F11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1125" y="5048250"/>
                <a:ext cx="4572000" cy="8953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Equation_PI_phase_30">
                <a:extLst>
                  <a:ext uri="{FF2B5EF4-FFF2-40B4-BE49-F238E27FC236}">
                    <a16:creationId xmlns:a16="http://schemas.microsoft.com/office/drawing/2014/main" id="{ED4BE050-0474-482A-A0AE-572A826DEA30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7048500" y="5048250"/>
                <a:ext cx="4572000" cy="895350"/>
              </a:xfrm>
              <a:prstGeom prst="rect">
                <a:avLst/>
              </a:prstGeom>
              <a:noFill/>
              <a:ln w="0">
                <a:noFill/>
              </a:ln>
            </p:spPr>
            <p:txBody>
              <a:bodyPr wrap="none" lIns="0" tIns="0" rIns="0" bIns="0" anchor="ctr">
                <a:noAutofit/>
              </a:bodyPr>
              <a:lstStyle>
                <a:defPPr algn="l">
                  <a:defRPr sz="277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defPPr>
              </a:lstStyle>
              <a:p>
                <a:pPr algn="l">
                  <a:defRPr sz="2775">
                    <a:solidFill>
                      <a:srgbClr val="111111"/>
                    </a:solidFill>
                    <a:latin typeface="Cambria Math"/>
                    <a:ea typeface="Cambria Math"/>
                    <a:cs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(</m:t>
                      </m:r>
                      <m:r>
                        <a:rPr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>
                          <a:latin typeface="Cambria Math" panose="02040503050406030204" pitchFamily="18" charset="0"/>
                        </a:rPr>
                        <m:t>)=</m:t>
                      </m:r>
                      <m:sSub>
                        <m:sSubPr>
                          <m:ctrlPr>
                            <a:rPr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>
                              <a:latin typeface="Cambria Math" panose="02040503050406030204" pitchFamily="18" charset="0"/>
                            </a:rPr>
                            <m:t>𝜑</m:t>
                          </m:r>
                          <m:r>
                            <a:rPr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  <m:r>
                                <a:rPr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>
                              <a:latin typeface="Cambria Math" panose="02040503050406030204" pitchFamily="18" charset="0"/>
                            </a:rPr>
                            <m:t>𝑠</m:t>
                          </m:r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0" name="Equation_PI_phase_30">
                <a:extLst>
                  <a:ext uri="{FF2B5EF4-FFF2-40B4-BE49-F238E27FC236}">
                    <a16:creationId xmlns:a16="http://schemas.microsoft.com/office/drawing/2014/main" id="{ED4BE050-0474-482A-A0AE-572A826DEA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8500" y="5048250"/>
                <a:ext cx="4572000" cy="895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0"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08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72">
            <a:extLst>
              <a:ext uri="{FF2B5EF4-FFF2-40B4-BE49-F238E27FC236}">
                <a16:creationId xmlns:a16="http://schemas.microsoft.com/office/drawing/2014/main" id="{E37FE4FA-EC3F-41F0-B495-DB88D523239F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73">
            <a:extLst>
              <a:ext uri="{FF2B5EF4-FFF2-40B4-BE49-F238E27FC236}">
                <a16:creationId xmlns:a16="http://schemas.microsoft.com/office/drawing/2014/main" id="{3B1904A0-5605-4386-BCAE-0CFFA5241CC0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5" name="Text_274">
            <a:extLst>
              <a:ext uri="{FF2B5EF4-FFF2-40B4-BE49-F238E27FC236}">
                <a16:creationId xmlns:a16="http://schemas.microsoft.com/office/drawing/2014/main" id="{B715A9F2-7232-44AE-ADD1-F7CBD71E4630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Backup: A/P and I/Q Control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74277" y="1066800"/>
            <a:ext cx="4966546" cy="4857750"/>
          </a:xfrm>
          <a:prstGeom prst="rect">
            <a:avLst/>
          </a:prstGeom>
        </p:spPr>
      </p:pic>
      <p:sp>
        <p:nvSpPr>
          <p:cNvPr id="8" name="Text_276">
            <a:extLst>
              <a:ext uri="{FF2B5EF4-FFF2-40B4-BE49-F238E27FC236}">
                <a16:creationId xmlns:a16="http://schemas.microsoft.com/office/drawing/2014/main" id="{72EFC86E-8FBB-4A9E-B436-BD67254E08AD}"/>
              </a:ext>
            </a:extLst>
          </p:cNvPr>
          <p:cNvSpPr>
            <a:spLocks noGrp="1"/>
          </p:cNvSpPr>
          <p:nvPr/>
        </p:nvSpPr>
        <p:spPr>
          <a:xfrm>
            <a:off x="6496050" y="1314450"/>
            <a:ext cx="51339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I/Q characteristic equation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467475" y="2063051"/>
            <a:ext cx="5114925" cy="941198"/>
          </a:xfrm>
          <a:prstGeom prst="rect">
            <a:avLst/>
          </a:prstGeom>
        </p:spPr>
      </p:pic>
      <p:sp>
        <p:nvSpPr>
          <p:cNvPr id="10" name="Text_277">
            <a:extLst>
              <a:ext uri="{FF2B5EF4-FFF2-40B4-BE49-F238E27FC236}">
                <a16:creationId xmlns:a16="http://schemas.microsoft.com/office/drawing/2014/main" id="{163AA2B0-49A8-447E-A583-ED146AA9E573}"/>
              </a:ext>
            </a:extLst>
          </p:cNvPr>
          <p:cNvSpPr>
            <a:spLocks noGrp="1"/>
          </p:cNvSpPr>
          <p:nvPr/>
        </p:nvSpPr>
        <p:spPr>
          <a:xfrm>
            <a:off x="6496050" y="3581400"/>
            <a:ext cx="507682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 two controller representations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lead to different coupling terms.</a:t>
            </a:r>
          </a:p>
        </p:txBody>
      </p:sp>
      <p:sp>
        <p:nvSpPr>
          <p:cNvPr id="11" name="Text_278">
            <a:extLst>
              <a:ext uri="{FF2B5EF4-FFF2-40B4-BE49-F238E27FC236}">
                <a16:creationId xmlns:a16="http://schemas.microsoft.com/office/drawing/2014/main" id="{F77D5132-719F-4288-A23F-1BA63F7A1CF3}"/>
              </a:ext>
            </a:extLst>
          </p:cNvPr>
          <p:cNvSpPr>
            <a:spLocks noGrp="1"/>
          </p:cNvSpPr>
          <p:nvPr/>
        </p:nvSpPr>
        <p:spPr>
          <a:xfrm>
            <a:off x="6496050" y="4857750"/>
            <a:ext cx="5076825" cy="942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Comparison applies to the stated</a:t>
            </a:r>
          </a:p>
          <a:p>
            <a:pPr algn="l">
              <a:defRPr sz="2175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model and gain settings.</a:t>
            </a:r>
          </a:p>
        </p:txBody>
      </p:sp>
      <p:pic>
        <p:nvPicPr>
          <p:cNvPr id="21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59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_281">
            <a:extLst>
              <a:ext uri="{FF2B5EF4-FFF2-40B4-BE49-F238E27FC236}">
                <a16:creationId xmlns:a16="http://schemas.microsoft.com/office/drawing/2014/main" id="{6F238BE6-A9B3-4FBE-BB95-63B988B0EFD7}"/>
              </a:ext>
            </a:extLst>
          </p:cNvPr>
          <p:cNvSpPr>
            <a:spLocks noGrp="1"/>
          </p:cNvSpPr>
          <p:nvPr/>
        </p:nvSpPr>
        <p:spPr>
          <a:xfrm>
            <a:off x="523875" y="6610350"/>
            <a:ext cx="10887075" cy="1809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10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J. Peng, Ponderomotive Instabilities in SRF Cavities, TWoAFC 2026, Nova Gorica, 13 October 2026</a:t>
            </a:r>
          </a:p>
        </p:txBody>
      </p:sp>
      <p:sp>
        <p:nvSpPr>
          <p:cNvPr id="4" name="Text_282">
            <a:extLst>
              <a:ext uri="{FF2B5EF4-FFF2-40B4-BE49-F238E27FC236}">
                <a16:creationId xmlns:a16="http://schemas.microsoft.com/office/drawing/2014/main" id="{84C83787-12FA-4580-9EAC-519EFCD85374}"/>
              </a:ext>
            </a:extLst>
          </p:cNvPr>
          <p:cNvSpPr>
            <a:spLocks noGrp="1"/>
          </p:cNvSpPr>
          <p:nvPr/>
        </p:nvSpPr>
        <p:spPr>
          <a:xfrm>
            <a:off x="11553825" y="6572250"/>
            <a:ext cx="409575" cy="2476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sp>
        <p:nvSpPr>
          <p:cNvPr id="5" name="Text_283">
            <a:extLst>
              <a:ext uri="{FF2B5EF4-FFF2-40B4-BE49-F238E27FC236}">
                <a16:creationId xmlns:a16="http://schemas.microsoft.com/office/drawing/2014/main" id="{6F63315F-5060-4E5B-B783-678F84986CE3}"/>
              </a:ext>
            </a:extLst>
          </p:cNvPr>
          <p:cNvSpPr>
            <a:spLocks noGrp="1"/>
          </p:cNvSpPr>
          <p:nvPr/>
        </p:nvSpPr>
        <p:spPr>
          <a:xfrm>
            <a:off x="3333750" y="66675"/>
            <a:ext cx="5848350" cy="723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Backup: Impedance Mismatch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23875" y="1219366"/>
            <a:ext cx="6238875" cy="2257093"/>
          </a:xfrm>
          <a:prstGeom prst="rect">
            <a:avLst/>
          </a:prstGeom>
        </p:spPr>
      </p:pic>
      <p:sp>
        <p:nvSpPr>
          <p:cNvPr id="8" name="Text_285">
            <a:extLst>
              <a:ext uri="{FF2B5EF4-FFF2-40B4-BE49-F238E27FC236}">
                <a16:creationId xmlns:a16="http://schemas.microsoft.com/office/drawing/2014/main" id="{E1E501A5-E1B3-4437-A926-AAF189CC7921}"/>
              </a:ext>
            </a:extLst>
          </p:cNvPr>
          <p:cNvSpPr>
            <a:spLocks noGrp="1"/>
          </p:cNvSpPr>
          <p:nvPr/>
        </p:nvSpPr>
        <p:spPr>
          <a:xfrm>
            <a:off x="7477125" y="1152525"/>
            <a:ext cx="4181475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Effective cavity parameters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7812872" y="1666875"/>
            <a:ext cx="3252806" cy="2057400"/>
          </a:xfrm>
          <a:prstGeom prst="rect">
            <a:avLst/>
          </a:prstGeom>
        </p:spPr>
      </p:pic>
      <p:sp>
        <p:nvSpPr>
          <p:cNvPr id="10" name="Text_286">
            <a:extLst>
              <a:ext uri="{FF2B5EF4-FFF2-40B4-BE49-F238E27FC236}">
                <a16:creationId xmlns:a16="http://schemas.microsoft.com/office/drawing/2014/main" id="{204241AE-6F7E-4ADD-B680-8ECABA71A7C0}"/>
              </a:ext>
            </a:extLst>
          </p:cNvPr>
          <p:cNvSpPr>
            <a:spLocks noGrp="1"/>
          </p:cNvSpPr>
          <p:nvPr/>
        </p:nvSpPr>
        <p:spPr>
          <a:xfrm>
            <a:off x="581025" y="4067175"/>
            <a:ext cx="109537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17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B519A"/>
                </a:solidFill>
                <a:latin typeface="Arial"/>
                <a:ea typeface="Arial"/>
                <a:cs typeface="Arial"/>
              </a:rPr>
              <a:t>Characteristic equation with hardware corrections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914400" y="4608439"/>
            <a:ext cx="10344150" cy="1012973"/>
          </a:xfrm>
          <a:prstGeom prst="rect">
            <a:avLst/>
          </a:prstGeom>
        </p:spPr>
      </p:pic>
      <p:sp>
        <p:nvSpPr>
          <p:cNvPr id="12" name="Text_287">
            <a:extLst>
              <a:ext uri="{FF2B5EF4-FFF2-40B4-BE49-F238E27FC236}">
                <a16:creationId xmlns:a16="http://schemas.microsoft.com/office/drawing/2014/main" id="{AF71F0D9-A95E-4635-8DAB-D0C327067D58}"/>
              </a:ext>
            </a:extLst>
          </p:cNvPr>
          <p:cNvSpPr>
            <a:spLocks noGrp="1"/>
          </p:cNvSpPr>
          <p:nvPr/>
        </p:nvSpPr>
        <p:spPr>
          <a:xfrm>
            <a:off x="590550" y="5886450"/>
            <a:ext cx="11001375" cy="4095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025" b="1">
                <a:solidFill>
                  <a:srgbClr val="2B519A"/>
                </a:solidFill>
                <a:latin typeface="Arial"/>
                <a:ea typeface="Arial"/>
                <a:cs typeface="Arial"/>
              </a:defRPr>
            </a:pPr>
            <a:r>
              <a:rPr sz="2025" b="1" dirty="0">
                <a:solidFill>
                  <a:srgbClr val="2B519A"/>
                </a:solidFill>
                <a:latin typeface="Arial"/>
                <a:ea typeface="Arial"/>
                <a:cs typeface="Arial"/>
              </a:rPr>
              <a:t>Example for CM4-1: Γ ≈ 0.15 exp(j70°)</a:t>
            </a:r>
          </a:p>
        </p:txBody>
      </p:sp>
      <p:pic>
        <p:nvPicPr>
          <p:cNvPr id="24" name="LLRF2026 Conference Banner">
            <a:extLst>
              <a:ext uri="{FF2B5EF4-FFF2-40B4-BE49-F238E27FC236}">
                <a16:creationId xmlns:a16="http://schemas.microsoft.com/office/drawing/2014/main" id="{A7A0AFF2-C3C9-9F4F-AC00-1861F3BAE3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1" y="10585"/>
            <a:ext cx="3183892" cy="827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6580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tantia-Franklin Gothic Book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</TotalTime>
  <Words>2120</Words>
  <Application>Microsoft Office PowerPoint</Application>
  <DocSecurity>0</DocSecurity>
  <PresentationFormat>宽屏</PresentationFormat>
  <Paragraphs>382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黑体</vt:lpstr>
      <vt:lpstr>微软雅黑</vt:lpstr>
      <vt:lpstr>Agency FB</vt:lpstr>
      <vt:lpstr>Arial</vt:lpstr>
      <vt:lpstr>Calibri</vt:lpstr>
      <vt:lpstr>Cambria Math</vt:lpstr>
      <vt:lpstr>Times New Roman</vt:lpstr>
      <vt:lpstr>Wingdings</vt:lpstr>
      <vt:lpstr>ChatGPT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Portgaz Ace</cp:lastModifiedBy>
  <cp:revision>14</cp:revision>
  <dcterms:created xsi:type="dcterms:W3CDTF">2026-10-07T11:40:41Z</dcterms:created>
  <dcterms:modified xsi:type="dcterms:W3CDTF">2026-10-12T17:46:24Z</dcterms:modified>
</cp:coreProperties>
</file>