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84" r:id="rId2"/>
  </p:sldMasterIdLst>
  <p:notesMasterIdLst>
    <p:notesMasterId r:id="rId27"/>
  </p:notesMasterIdLst>
  <p:sldIdLst>
    <p:sldId id="355" r:id="rId3"/>
    <p:sldId id="343" r:id="rId4"/>
    <p:sldId id="363" r:id="rId5"/>
    <p:sldId id="364" r:id="rId6"/>
    <p:sldId id="366" r:id="rId7"/>
    <p:sldId id="602" r:id="rId8"/>
    <p:sldId id="603" r:id="rId9"/>
    <p:sldId id="604" r:id="rId10"/>
    <p:sldId id="365" r:id="rId11"/>
    <p:sldId id="606" r:id="rId12"/>
    <p:sldId id="607" r:id="rId13"/>
    <p:sldId id="616" r:id="rId14"/>
    <p:sldId id="619" r:id="rId15"/>
    <p:sldId id="608" r:id="rId16"/>
    <p:sldId id="609" r:id="rId17"/>
    <p:sldId id="610" r:id="rId18"/>
    <p:sldId id="612" r:id="rId19"/>
    <p:sldId id="611" r:id="rId20"/>
    <p:sldId id="613" r:id="rId21"/>
    <p:sldId id="614" r:id="rId22"/>
    <p:sldId id="621" r:id="rId23"/>
    <p:sldId id="623" r:id="rId24"/>
    <p:sldId id="620" r:id="rId25"/>
    <p:sldId id="615" r:id="rId26"/>
  </p:sldIdLst>
  <p:sldSz cx="12192000" cy="6858000"/>
  <p:notesSz cx="6858000" cy="9144000"/>
  <p:embeddedFontLst>
    <p:embeddedFont>
      <p:font typeface="Lato" panose="020F0502020204030203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04" userDrawn="1">
          <p15:clr>
            <a:srgbClr val="A4A3A4"/>
          </p15:clr>
        </p15:guide>
        <p15:guide id="4" orient="horz" pos="11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2D24"/>
    <a:srgbClr val="B83A4B"/>
    <a:srgbClr val="E04F39"/>
    <a:srgbClr val="8C1515"/>
    <a:srgbClr val="53565A"/>
    <a:srgbClr val="5F574F"/>
    <a:srgbClr val="B6B1A9"/>
    <a:srgbClr val="D4D1D1"/>
    <a:srgbClr val="544948"/>
    <a:srgbClr val="006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523" dt="2026-10-14T16:51:00.789"/>
    <p1510:client id="{0A3EE04A-1098-0613-4E37-A2DCF9EBDF6B}" v="1" dt="2026-10-13T14:00:06.273"/>
    <p1510:client id="{4BD17648-64F5-B79B-A89F-B49BBAB889CC}" v="2" dt="2026-10-13T16:11:26.366"/>
    <p1510:client id="{6A4112F2-4848-8B12-01E7-393EB9E45067}" v="935" dt="2026-10-13T13:59:27.316"/>
    <p1510:client id="{6A9CA1E7-FD14-F236-8B27-B8BAC3AEF3DC}" v="71" dt="2026-10-14T16:32:18.7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3840"/>
        <p:guide pos="504"/>
        <p:guide orient="horz" pos="1176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571494-3951-FA47-A2D9-E3AB10964ECE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D19C58-D451-C54B-A6BB-965E69BFF7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462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1">
    <p:bg>
      <p:bgPr>
        <a:gradFill>
          <a:gsLst>
            <a:gs pos="15000">
              <a:srgbClr val="E04F39"/>
            </a:gs>
            <a:gs pos="50000">
              <a:srgbClr val="AF2D24"/>
            </a:gs>
            <a:gs pos="100000">
              <a:srgbClr val="8C1515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25F34CB-4092-FC40-9790-97C718FF67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7951"/>
            <a:ext cx="12192000" cy="6858000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47701"/>
            <a:ext cx="7563494" cy="224657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099" y="2931546"/>
            <a:ext cx="7563495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941112"/>
            <a:ext cx="7563494" cy="363896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306401"/>
            <a:ext cx="5199706" cy="295275"/>
          </a:xfrm>
        </p:spPr>
        <p:txBody>
          <a:bodyPr>
            <a:noAutofit/>
          </a:bodyPr>
          <a:lstStyle>
            <a:lvl1pPr>
              <a:defRPr sz="1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1ED3813A-8E7E-9F47-972D-2F0D116509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6C59BB-A00D-3740-8531-C0CE85C1DA71}"/>
              </a:ext>
            </a:extLst>
          </p:cNvPr>
          <p:cNvCxnSpPr>
            <a:cxnSpLocks/>
          </p:cNvCxnSpPr>
          <p:nvPr userDrawn="1"/>
        </p:nvCxnSpPr>
        <p:spPr>
          <a:xfrm>
            <a:off x="800100" y="3762332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E92C1775-02F0-2AB2-7989-BF31ADA6FF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62838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214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70EA7885-7931-B24B-8499-67A4135477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47701"/>
            <a:ext cx="7563494" cy="224657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099" y="2931546"/>
            <a:ext cx="7563495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rgbClr val="D4D1D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941112"/>
            <a:ext cx="7563494" cy="363896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306401"/>
            <a:ext cx="5199706" cy="295275"/>
          </a:xfrm>
        </p:spPr>
        <p:txBody>
          <a:bodyPr>
            <a:noAutofit/>
          </a:bodyPr>
          <a:lstStyle>
            <a:lvl1pPr>
              <a:defRPr sz="1600" b="1" i="0">
                <a:solidFill>
                  <a:srgbClr val="D4D1D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38" name="Graphic 37">
            <a:extLst>
              <a:ext uri="{FF2B5EF4-FFF2-40B4-BE49-F238E27FC236}">
                <a16:creationId xmlns:a16="http://schemas.microsoft.com/office/drawing/2014/main" id="{1ED3813A-8E7E-9F47-972D-2F0D116509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6C59BB-A00D-3740-8531-C0CE85C1DA71}"/>
              </a:ext>
            </a:extLst>
          </p:cNvPr>
          <p:cNvCxnSpPr>
            <a:cxnSpLocks/>
          </p:cNvCxnSpPr>
          <p:nvPr userDrawn="1"/>
        </p:nvCxnSpPr>
        <p:spPr>
          <a:xfrm>
            <a:off x="800100" y="3762332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DB318F68-A213-4A2C-9149-4F5B306885F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62838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697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- Option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EB55E88-9618-8546-B71A-4FEC6AF32A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0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47701"/>
            <a:ext cx="7563494" cy="224657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099" y="2931546"/>
            <a:ext cx="7563495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941112"/>
            <a:ext cx="7563494" cy="363896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9" y="4306401"/>
            <a:ext cx="7563493" cy="295275"/>
          </a:xfrm>
        </p:spPr>
        <p:txBody>
          <a:bodyPr>
            <a:noAutofit/>
          </a:bodyPr>
          <a:lstStyle>
            <a:lvl1pPr>
              <a:defRPr sz="1600" b="1" i="0">
                <a:solidFill>
                  <a:schemeClr val="bg1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44A1C82-3F0E-A346-9364-ED419CD3E0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099" y="3740943"/>
            <a:ext cx="10553701" cy="45719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/>
              <a:t>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4572C5C-451A-2D42-9B95-A15C06558C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9144" y="6156325"/>
            <a:ext cx="1734820" cy="322263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lvl="0"/>
            <a:r>
              <a:rPr lang="en-US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C9D9AD-20EA-07EF-BA0C-E0FE0F0B2CF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62838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71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A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0307CEDF-4CC8-4C46-90A5-F713069E1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6553200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DA6ACAC8-605D-E446-8124-2464FFFEE1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3"/>
            <a:ext cx="6553200" cy="416343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89F1CAC4-174C-1A49-952F-43CFDFBEA8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0"/>
            <a:ext cx="6553200" cy="416337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4BC1FF8-D33A-DE41-98F5-4A0296A1D1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D7B64CFC-64D4-C086-EB0D-49782E396B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94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B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3A331C5C-6420-3241-B375-D7DF166588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060F3F50-B70B-0A4F-A874-02AB52479A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DBB2AB-B342-F240-B6FC-CB3DC589C205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E89B0A7-796E-2D40-8114-D574C54A70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6553200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49EEFA02-258D-3749-8E3E-077DE41B6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3"/>
            <a:ext cx="6553200" cy="416343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5DB91470-C8FF-3147-9809-A86334F4F1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0"/>
            <a:ext cx="6553200" cy="416337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67951CE0-F7C3-5478-45CD-E21F293CCA5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0646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C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3BB824F-06FE-B94E-B537-9D877034BE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5B0A1299-0246-3743-AB24-C4602BF869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B02F77-94C6-5A4F-B43F-1FD34B8E96FD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3E42215A-5E35-6947-8078-831FD9A047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6553200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188A12-DB61-8748-8225-2639A0A4C4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3"/>
            <a:ext cx="6553200" cy="416343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D1C1B219-B6E0-4145-BFD4-5E7113304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0"/>
            <a:ext cx="6553200" cy="416337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11C1BF89-1B8C-773E-1F1A-6ABE5D2150A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7603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5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099" y="647700"/>
            <a:ext cx="7013041" cy="2199440"/>
          </a:xfr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style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884411"/>
            <a:ext cx="7013040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099" y="3845860"/>
            <a:ext cx="7013041" cy="395476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8" y="4241336"/>
            <a:ext cx="7013041" cy="395476"/>
          </a:xfrm>
        </p:spPr>
        <p:txBody>
          <a:bodyPr>
            <a:noAutofit/>
          </a:bodyPr>
          <a:lstStyle>
            <a:lvl1pPr>
              <a:defRPr sz="1800" b="0" i="0">
                <a:solidFill>
                  <a:srgbClr val="8C1515"/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3A191257-6D86-9042-A3D7-71EF3494F1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36678C4-2303-E439-4A36-7FC06C7F6E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09223" y="6070062"/>
            <a:ext cx="2240209" cy="47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8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6">
    <p:bg>
      <p:bgPr>
        <a:solidFill>
          <a:srgbClr val="D4D1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099" y="487442"/>
            <a:ext cx="6210301" cy="224657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5947562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4413375"/>
            <a:ext cx="5947564" cy="374254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7" y="4806484"/>
            <a:ext cx="5947565" cy="374251"/>
          </a:xfrm>
        </p:spPr>
        <p:txBody>
          <a:bodyPr>
            <a:noAutofit/>
          </a:bodyPr>
          <a:lstStyle>
            <a:lvl1pPr>
              <a:defRPr sz="12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0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DD1034-BE6B-844F-A01D-A20EB1C237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40826" y="0"/>
            <a:ext cx="4851173" cy="5868988"/>
          </a:xfrm>
          <a:solidFill>
            <a:schemeClr val="bg1"/>
          </a:solidFill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265303E8-641A-D781-02FA-30B85A6F7A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189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A - Printabl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0307CEDF-4CC8-4C46-90A5-F713069E13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6553200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DA6ACAC8-605D-E446-8124-2464FFFEE1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3"/>
            <a:ext cx="6553200" cy="416343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89F1CAC4-174C-1A49-952F-43CFDFBEA84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0"/>
            <a:ext cx="6553200" cy="416337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54BC1FF8-D33A-DE41-98F5-4A0296A1D10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1E741194-4AB7-EC72-047D-BFA9CCBD600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72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4B - Printabl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3A331C5C-6420-3241-B375-D7DF166588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sp>
        <p:nvSpPr>
          <p:cNvPr id="21" name="Text Placeholder 27">
            <a:extLst>
              <a:ext uri="{FF2B5EF4-FFF2-40B4-BE49-F238E27FC236}">
                <a16:creationId xmlns:a16="http://schemas.microsoft.com/office/drawing/2014/main" id="{060F3F50-B70B-0A4F-A874-02AB52479A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CDBB2AB-B342-F240-B6FC-CB3DC589C205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2E89B0A7-796E-2D40-8114-D574C54A700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6553200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49EEFA02-258D-3749-8E3E-077DE41B68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3"/>
            <a:ext cx="6553200" cy="416343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5DB91470-C8FF-3147-9809-A86334F4F1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0"/>
            <a:ext cx="6553200" cy="416337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FE2B7F42-F8C3-C4E7-C1DF-F66B55A9C8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370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Option 4C - Printabl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03BB824F-06FE-B94E-B537-9D877034BE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sp>
        <p:nvSpPr>
          <p:cNvPr id="19" name="Text Placeholder 27">
            <a:extLst>
              <a:ext uri="{FF2B5EF4-FFF2-40B4-BE49-F238E27FC236}">
                <a16:creationId xmlns:a16="http://schemas.microsoft.com/office/drawing/2014/main" id="{5B0A1299-0246-3743-AB24-C4602BF869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638271"/>
            <a:ext cx="6449112" cy="2246574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B02F77-94C6-5A4F-B43F-1FD34B8E96FD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29">
            <a:extLst>
              <a:ext uri="{FF2B5EF4-FFF2-40B4-BE49-F238E27FC236}">
                <a16:creationId xmlns:a16="http://schemas.microsoft.com/office/drawing/2014/main" id="{3E42215A-5E35-6947-8078-831FD9A047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6553200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CE188A12-DB61-8748-8225-2639A0A4C48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3836713"/>
            <a:ext cx="6553200" cy="416343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12" name="Text Placeholder 33">
            <a:extLst>
              <a:ext uri="{FF2B5EF4-FFF2-40B4-BE49-F238E27FC236}">
                <a16:creationId xmlns:a16="http://schemas.microsoft.com/office/drawing/2014/main" id="{D1C1B219-B6E0-4145-BFD4-5E7113304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260940"/>
            <a:ext cx="6553200" cy="416337"/>
          </a:xfrm>
        </p:spPr>
        <p:txBody>
          <a:bodyPr>
            <a:noAutofit/>
          </a:bodyPr>
          <a:lstStyle>
            <a:lvl1pPr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0C9270A9-B7B4-55C0-CF15-47CDFA14D38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72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Option 6 - Prin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96C29BD-F121-614E-937A-0FE2936909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099" y="487442"/>
            <a:ext cx="5947565" cy="2246574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Title which can be up to three lines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06C54A2-406A-8E4A-9A2F-D0E47BAE5A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0100" y="2903265"/>
            <a:ext cx="5947562" cy="505405"/>
          </a:xfrm>
        </p:spPr>
        <p:txBody>
          <a:bodyPr anchor="b">
            <a:noAutofit/>
          </a:bodyPr>
          <a:lstStyle>
            <a:lvl1pPr>
              <a:defRPr sz="2800">
                <a:solidFill>
                  <a:srgbClr val="8C1515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Subtitle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E48681D7-BD26-DD4A-83F8-CC4789ACF9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100" y="4413375"/>
            <a:ext cx="5947564" cy="374254"/>
          </a:xfrm>
        </p:spPr>
        <p:txBody>
          <a:bodyPr anchor="t">
            <a:no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 / Title / Department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2D4B77C2-58D8-3547-BE9A-17CA8281C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7" y="4806484"/>
            <a:ext cx="5947565" cy="374251"/>
          </a:xfrm>
        </p:spPr>
        <p:txBody>
          <a:bodyPr>
            <a:noAutofit/>
          </a:bodyPr>
          <a:lstStyle>
            <a:lvl1pPr>
              <a:defRPr sz="12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 Black" panose="020F0502020204030203" pitchFamily="34" charset="77"/>
              </a:defRPr>
            </a:lvl1pPr>
            <a:lvl2pPr>
              <a:defRPr>
                <a:solidFill>
                  <a:srgbClr val="00B0F0"/>
                </a:solidFill>
              </a:defRPr>
            </a:lvl2pPr>
            <a:lvl3pPr>
              <a:defRPr>
                <a:solidFill>
                  <a:srgbClr val="00B0F0"/>
                </a:solidFill>
              </a:defRPr>
            </a:lvl3pPr>
            <a:lvl4pPr>
              <a:defRPr>
                <a:solidFill>
                  <a:srgbClr val="00B0F0"/>
                </a:solidFill>
              </a:defRPr>
            </a:lvl4pPr>
            <a:lvl5pPr>
              <a:defRPr>
                <a:solidFill>
                  <a:srgbClr val="00B0F0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D2C9AD-CFDA-224D-8C1F-3CF1600D138A}"/>
              </a:ext>
            </a:extLst>
          </p:cNvPr>
          <p:cNvCxnSpPr>
            <a:cxnSpLocks/>
          </p:cNvCxnSpPr>
          <p:nvPr userDrawn="1"/>
        </p:nvCxnSpPr>
        <p:spPr>
          <a:xfrm>
            <a:off x="0" y="4191000"/>
            <a:ext cx="7340828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25F811-2A79-9F4C-80E3-5C2145650C93}"/>
              </a:ext>
            </a:extLst>
          </p:cNvPr>
          <p:cNvCxnSpPr>
            <a:cxnSpLocks/>
          </p:cNvCxnSpPr>
          <p:nvPr userDrawn="1"/>
        </p:nvCxnSpPr>
        <p:spPr>
          <a:xfrm>
            <a:off x="0" y="5868971"/>
            <a:ext cx="12192000" cy="0"/>
          </a:xfrm>
          <a:prstGeom prst="line">
            <a:avLst/>
          </a:prstGeom>
          <a:ln w="31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2BBD6D63-68E7-7543-862D-BA63B5F68F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786" y="6147835"/>
            <a:ext cx="1734821" cy="331193"/>
          </a:xfrm>
          <a:prstGeom prst="rect">
            <a:avLst/>
          </a:prstGeom>
        </p:spPr>
      </p:pic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70DAFBF7-20F6-DA42-873E-AC5024D8211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40826" y="0"/>
            <a:ext cx="4851173" cy="5868988"/>
          </a:xfrm>
          <a:solidFill>
            <a:schemeClr val="bg2"/>
          </a:solidFill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C7559767-F6B8-45CC-4F27-62DF66863F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58609" y="6064702"/>
            <a:ext cx="2256832" cy="475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82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32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696" userDrawn="1">
          <p15:clr>
            <a:srgbClr val="FBAE40"/>
          </p15:clr>
        </p15:guide>
        <p15:guide id="4" orient="horz" pos="26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2C7B1-D8C7-F946-BDEC-0EFE67A9A6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208F39-E724-4149-8D36-3B5FD266B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19275"/>
            <a:ext cx="10515600" cy="45608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27803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0F7D61A-F64B-A54D-BB59-664075AAD2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636586"/>
            <a:ext cx="3411930" cy="1116014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C344577E-F773-6C4C-AE60-FB719D99A4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3687" y="723007"/>
            <a:ext cx="3384626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Section 1 Title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518763A-6065-A341-A8B2-AE7F8D1A9B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3687" y="2270224"/>
            <a:ext cx="3384626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Section 2 Title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F4F60F32-F7FC-D74A-B61F-062B52187D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03687" y="3798312"/>
            <a:ext cx="3384626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Section 3 Title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C127CDD6-FBEF-EE4C-9F38-757B119F09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979932" y="711892"/>
            <a:ext cx="3384626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Section 4 Title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12475248-C410-E548-A28F-8AA6518566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79932" y="2259109"/>
            <a:ext cx="3384626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Section 5 Title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0E28E414-0678-DA4E-9D26-1094523653F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79932" y="3787197"/>
            <a:ext cx="3384626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Section 6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A9C2C1-E88D-9641-A57C-DEA0DF94946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03725" y="1136987"/>
            <a:ext cx="3384588" cy="1116013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4B69A155-606B-C744-8B99-0CF0DA55C2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03725" y="2686682"/>
            <a:ext cx="3384588" cy="1116013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DB91FA69-9C72-4A4B-A704-BCCEB65325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03687" y="4218136"/>
            <a:ext cx="3384588" cy="1116013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BA8AD4FE-D3EB-7542-8CA9-11FC4C6AB9A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79970" y="1115645"/>
            <a:ext cx="3384588" cy="1116013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D439FD8-111D-C140-83D2-B951A675E36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79970" y="2665340"/>
            <a:ext cx="3384588" cy="1116013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BBFAC5FD-3370-B943-8AB7-C4860F84442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979932" y="4196794"/>
            <a:ext cx="3384588" cy="1116013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59BC7E-F9ED-D345-B396-E98E4ECEF9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652"/>
            <a:ext cx="12192000" cy="209223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5BAE47A-E69C-8743-80B3-B25F763F639C}"/>
              </a:ext>
            </a:extLst>
          </p:cNvPr>
          <p:cNvSpPr/>
          <p:nvPr userDrawn="1"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49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AAB72E5F-FF5D-5C48-B3A4-90542FB05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C8A2EE5A-F49D-784B-9008-2748444908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264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9B11A2-779F-3C42-AF52-2C7E5CE3C94A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383050" y="723007"/>
            <a:ext cx="1712950" cy="325827"/>
          </a:xfrm>
        </p:spPr>
        <p:txBody>
          <a:bodyPr>
            <a:norm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101AEEB-891B-1144-AAD2-95E40B05416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96001" y="722981"/>
            <a:ext cx="5295899" cy="325853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9534EBBC-3C59-144F-AD22-A7E2D666AD6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96001" y="1048833"/>
            <a:ext cx="5295899" cy="376157"/>
          </a:xfrm>
        </p:spPr>
        <p:txBody>
          <a:bodyPr>
            <a:normAutofit/>
          </a:bodyPr>
          <a:lstStyle>
            <a:lvl1pPr marL="0" indent="0">
              <a:lnSpc>
                <a:spcPts val="1900"/>
              </a:lnSpc>
              <a:spcBef>
                <a:spcPts val="600"/>
              </a:spcBef>
              <a:buNone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98DBFF5-7446-3C4A-950D-4375660B1C12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4383050" y="1520675"/>
            <a:ext cx="1712950" cy="325827"/>
          </a:xfrm>
        </p:spPr>
        <p:txBody>
          <a:bodyPr>
            <a:norm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118C17B4-D4FB-0B42-A5E0-F51AC7DAB5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96001" y="1520649"/>
            <a:ext cx="5295899" cy="325853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</p:txBody>
      </p:sp>
      <p:sp>
        <p:nvSpPr>
          <p:cNvPr id="10" name="Text Placeholder 44">
            <a:extLst>
              <a:ext uri="{FF2B5EF4-FFF2-40B4-BE49-F238E27FC236}">
                <a16:creationId xmlns:a16="http://schemas.microsoft.com/office/drawing/2014/main" id="{47B4CB48-48A3-D842-B2DF-513FEA8ECF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096001" y="1846501"/>
            <a:ext cx="5295899" cy="376157"/>
          </a:xfrm>
        </p:spPr>
        <p:txBody>
          <a:bodyPr>
            <a:normAutofit/>
          </a:bodyPr>
          <a:lstStyle>
            <a:lvl1pPr marL="0" indent="0">
              <a:lnSpc>
                <a:spcPts val="1900"/>
              </a:lnSpc>
              <a:spcBef>
                <a:spcPts val="600"/>
              </a:spcBef>
              <a:buNone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30147AF-ABA1-1D4D-A300-E21CC4145FBB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4383050" y="2324828"/>
            <a:ext cx="1712950" cy="325827"/>
          </a:xfrm>
        </p:spPr>
        <p:txBody>
          <a:bodyPr>
            <a:norm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FC537A5-401B-1F40-AF49-B37B2B264F1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96001" y="2324802"/>
            <a:ext cx="5295899" cy="325853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</p:txBody>
      </p:sp>
      <p:sp>
        <p:nvSpPr>
          <p:cNvPr id="13" name="Text Placeholder 44">
            <a:extLst>
              <a:ext uri="{FF2B5EF4-FFF2-40B4-BE49-F238E27FC236}">
                <a16:creationId xmlns:a16="http://schemas.microsoft.com/office/drawing/2014/main" id="{7403F2DD-4415-E94D-80FE-E550E301C1C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96001" y="2650654"/>
            <a:ext cx="5295899" cy="376157"/>
          </a:xfrm>
        </p:spPr>
        <p:txBody>
          <a:bodyPr>
            <a:normAutofit/>
          </a:bodyPr>
          <a:lstStyle>
            <a:lvl1pPr marL="0" indent="0">
              <a:lnSpc>
                <a:spcPts val="1900"/>
              </a:lnSpc>
              <a:spcBef>
                <a:spcPts val="600"/>
              </a:spcBef>
              <a:buNone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EB1C3F4-F116-AE42-AD4C-1C3E640082A6}"/>
              </a:ext>
            </a:extLst>
          </p:cNvPr>
          <p:cNvSpPr>
            <a:spLocks noGrp="1"/>
          </p:cNvSpPr>
          <p:nvPr>
            <p:ph type="body" idx="38" hasCustomPrompt="1"/>
          </p:nvPr>
        </p:nvSpPr>
        <p:spPr>
          <a:xfrm>
            <a:off x="4383050" y="3135454"/>
            <a:ext cx="1712950" cy="325827"/>
          </a:xfrm>
        </p:spPr>
        <p:txBody>
          <a:bodyPr>
            <a:norm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33F5A1F3-4444-D841-8862-EF9DA4845CB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96001" y="3135428"/>
            <a:ext cx="5295899" cy="325853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</p:txBody>
      </p:sp>
      <p:sp>
        <p:nvSpPr>
          <p:cNvPr id="16" name="Text Placeholder 44">
            <a:extLst>
              <a:ext uri="{FF2B5EF4-FFF2-40B4-BE49-F238E27FC236}">
                <a16:creationId xmlns:a16="http://schemas.microsoft.com/office/drawing/2014/main" id="{D99DA163-3507-DA49-95FA-93F19D3CFBA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096001" y="3461280"/>
            <a:ext cx="5295899" cy="376157"/>
          </a:xfrm>
        </p:spPr>
        <p:txBody>
          <a:bodyPr>
            <a:normAutofit/>
          </a:bodyPr>
          <a:lstStyle>
            <a:lvl1pPr marL="0" indent="0">
              <a:lnSpc>
                <a:spcPts val="1900"/>
              </a:lnSpc>
              <a:spcBef>
                <a:spcPts val="600"/>
              </a:spcBef>
              <a:buNone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C53D2DB-EE52-B24A-B966-528463FA7B34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4383050" y="3946105"/>
            <a:ext cx="1712950" cy="325827"/>
          </a:xfrm>
        </p:spPr>
        <p:txBody>
          <a:bodyPr>
            <a:norm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F1D30716-E851-F544-AA4F-67D4CE29732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096001" y="3946079"/>
            <a:ext cx="5295899" cy="325853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20FF93E5-D828-E441-A581-6AA34FE8A337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096001" y="4271931"/>
            <a:ext cx="5295899" cy="376157"/>
          </a:xfrm>
        </p:spPr>
        <p:txBody>
          <a:bodyPr>
            <a:normAutofit/>
          </a:bodyPr>
          <a:lstStyle>
            <a:lvl1pPr marL="0" indent="0">
              <a:lnSpc>
                <a:spcPts val="1900"/>
              </a:lnSpc>
              <a:spcBef>
                <a:spcPts val="600"/>
              </a:spcBef>
              <a:buNone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66BCF8-AD2A-0A46-AF4B-F0EBF1F7DC75}"/>
              </a:ext>
            </a:extLst>
          </p:cNvPr>
          <p:cNvSpPr>
            <a:spLocks noGrp="1"/>
          </p:cNvSpPr>
          <p:nvPr>
            <p:ph type="body" idx="44" hasCustomPrompt="1"/>
          </p:nvPr>
        </p:nvSpPr>
        <p:spPr>
          <a:xfrm>
            <a:off x="4383050" y="4756743"/>
            <a:ext cx="1712950" cy="325827"/>
          </a:xfrm>
        </p:spPr>
        <p:txBody>
          <a:bodyPr>
            <a:normAutofit/>
          </a:bodyPr>
          <a:lstStyle>
            <a:lvl1pPr marL="0" indent="0" algn="l">
              <a:lnSpc>
                <a:spcPts val="1900"/>
              </a:lnSpc>
              <a:spcBef>
                <a:spcPts val="0"/>
              </a:spcBef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9DFECC9A-E101-1F49-9A2D-0A2979CE6B9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096001" y="4756717"/>
            <a:ext cx="5295899" cy="325853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600" b="1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</p:txBody>
      </p:sp>
      <p:sp>
        <p:nvSpPr>
          <p:cNvPr id="22" name="Text Placeholder 44">
            <a:extLst>
              <a:ext uri="{FF2B5EF4-FFF2-40B4-BE49-F238E27FC236}">
                <a16:creationId xmlns:a16="http://schemas.microsoft.com/office/drawing/2014/main" id="{81AE8B69-AEC4-A943-9813-696D3C2590E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096001" y="5082569"/>
            <a:ext cx="5295899" cy="376157"/>
          </a:xfrm>
        </p:spPr>
        <p:txBody>
          <a:bodyPr>
            <a:normAutofit/>
          </a:bodyPr>
          <a:lstStyle>
            <a:lvl1pPr marL="0" indent="0">
              <a:lnSpc>
                <a:spcPts val="1900"/>
              </a:lnSpc>
              <a:spcBef>
                <a:spcPts val="600"/>
              </a:spcBef>
              <a:buNone/>
              <a:defRPr sz="1400" b="0" i="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1F0BDEED-86FF-F14E-96F4-450C292F52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636586"/>
            <a:ext cx="3411930" cy="1116014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r>
              <a:rPr lang="en-US"/>
              <a:t>Click to add title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BA4B939-07B1-0F48-A480-A75F7D947D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652"/>
            <a:ext cx="12192000" cy="20922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C48CC281-A08D-F741-9C1E-1CDF1367B8FF}"/>
              </a:ext>
            </a:extLst>
          </p:cNvPr>
          <p:cNvSpPr/>
          <p:nvPr userDrawn="1"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49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ooter Placeholder 2">
            <a:extLst>
              <a:ext uri="{FF2B5EF4-FFF2-40B4-BE49-F238E27FC236}">
                <a16:creationId xmlns:a16="http://schemas.microsoft.com/office/drawing/2014/main" id="{24663883-97A3-414F-9F43-38B123E79A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77B0BDBC-C69B-5844-938C-B8D1798139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55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886D98D-F868-5B4F-B736-4020110E5D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636586"/>
            <a:ext cx="10551391" cy="804152"/>
          </a:xfrm>
        </p:spPr>
        <p:txBody>
          <a:bodyPr anchor="t" anchorCtr="0">
            <a:normAutofit/>
          </a:bodyPr>
          <a:lstStyle>
            <a:lvl1pPr>
              <a:defRPr sz="3600" b="0" i="0">
                <a:solidFill>
                  <a:srgbClr val="8C1515"/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20147C1-05E4-924C-9AA3-7D90271F32EC}"/>
              </a:ext>
            </a:extLst>
          </p:cNvPr>
          <p:cNvSpPr>
            <a:spLocks noGrp="1"/>
          </p:cNvSpPr>
          <p:nvPr>
            <p:ph type="subTitle" idx="11" hasCustomPrompt="1"/>
          </p:nvPr>
        </p:nvSpPr>
        <p:spPr>
          <a:xfrm>
            <a:off x="800100" y="1649637"/>
            <a:ext cx="3367809" cy="325852"/>
          </a:xfrm>
        </p:spPr>
        <p:txBody>
          <a:bodyPr numCol="1">
            <a:normAutofit/>
          </a:bodyPr>
          <a:lstStyle>
            <a:lvl1pPr marL="0" marR="0" indent="0" algn="l" defTabSz="1828800" rtl="0" eaLnBrk="1" fontAlgn="auto" latinLnBrk="0" hangingPunct="1">
              <a:lnSpc>
                <a:spcPts val="18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0:00 – 0:00AM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4B4CF2-D4CE-0C45-A65F-FD4632B15227}"/>
              </a:ext>
            </a:extLst>
          </p:cNvPr>
          <p:cNvCxnSpPr>
            <a:cxnSpLocks/>
          </p:cNvCxnSpPr>
          <p:nvPr userDrawn="1"/>
        </p:nvCxnSpPr>
        <p:spPr>
          <a:xfrm>
            <a:off x="800100" y="1975489"/>
            <a:ext cx="10569864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D9094D5-660A-5149-8448-2787EEF56CC0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412095" y="1649638"/>
            <a:ext cx="3367810" cy="325852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CE49625-BDC5-EE47-96D4-441AB557106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024090" y="1649638"/>
            <a:ext cx="3345873" cy="325852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E9DB7CC-6B1E-C147-A4D7-C8BFAD2CA4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3614" y="2122841"/>
            <a:ext cx="3367809" cy="561491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 b="1" i="0"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  <a:p>
            <a:pPr lvl="0"/>
            <a:r>
              <a:rPr lang="en-US"/>
              <a:t>Up to Two Lines in Length</a:t>
            </a:r>
          </a:p>
        </p:txBody>
      </p:sp>
      <p:sp>
        <p:nvSpPr>
          <p:cNvPr id="10" name="Text Placeholder 44">
            <a:extLst>
              <a:ext uri="{FF2B5EF4-FFF2-40B4-BE49-F238E27FC236}">
                <a16:creationId xmlns:a16="http://schemas.microsoft.com/office/drawing/2014/main" id="{D1554987-5F20-6545-A525-4E76BE0943C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93614" y="2684332"/>
            <a:ext cx="3367809" cy="74871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FFDBED3-223E-934A-9B8F-7FB7C787877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412095" y="2122841"/>
            <a:ext cx="3367809" cy="561491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 b="1" i="0"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  <a:p>
            <a:pPr lvl="0"/>
            <a:r>
              <a:rPr lang="en-US"/>
              <a:t>Up to Two Lines in Length</a:t>
            </a:r>
          </a:p>
        </p:txBody>
      </p:sp>
      <p:sp>
        <p:nvSpPr>
          <p:cNvPr id="12" name="Text Placeholder 44">
            <a:extLst>
              <a:ext uri="{FF2B5EF4-FFF2-40B4-BE49-F238E27FC236}">
                <a16:creationId xmlns:a16="http://schemas.microsoft.com/office/drawing/2014/main" id="{33C431C6-C321-8E46-A0D1-23A596CD19F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12095" y="2684332"/>
            <a:ext cx="3367809" cy="74871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0C45849C-9979-5646-A7DE-352449B2AED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030577" y="2122841"/>
            <a:ext cx="3317674" cy="561491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 b="1" i="0"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  <a:p>
            <a:pPr lvl="0"/>
            <a:r>
              <a:rPr lang="en-US"/>
              <a:t>Up to Two Lines in Length</a:t>
            </a:r>
          </a:p>
        </p:txBody>
      </p:sp>
      <p:sp>
        <p:nvSpPr>
          <p:cNvPr id="14" name="Text Placeholder 44">
            <a:extLst>
              <a:ext uri="{FF2B5EF4-FFF2-40B4-BE49-F238E27FC236}">
                <a16:creationId xmlns:a16="http://schemas.microsoft.com/office/drawing/2014/main" id="{45690BA4-5725-E74F-A1D7-869ED1F8EF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030577" y="2684332"/>
            <a:ext cx="3317674" cy="74871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B16F0CB9-C4B5-2649-8980-FA7565C48F19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4412095" y="3822149"/>
            <a:ext cx="3389674" cy="325852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F33C7A1-E75B-1041-9E11-8FB4517BF0C8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8030577" y="3822149"/>
            <a:ext cx="3317673" cy="325852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EA047395-5AF1-154B-84BC-A80BB529F7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93614" y="4295352"/>
            <a:ext cx="3361323" cy="561491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 b="1" i="0"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  <a:p>
            <a:pPr lvl="0"/>
            <a:r>
              <a:rPr lang="en-US"/>
              <a:t>Up to Two Lines in Length</a:t>
            </a:r>
          </a:p>
        </p:txBody>
      </p:sp>
      <p:sp>
        <p:nvSpPr>
          <p:cNvPr id="19" name="Text Placeholder 44">
            <a:extLst>
              <a:ext uri="{FF2B5EF4-FFF2-40B4-BE49-F238E27FC236}">
                <a16:creationId xmlns:a16="http://schemas.microsoft.com/office/drawing/2014/main" id="{636616F2-09F2-E248-95E2-82F70307B48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93614" y="4856843"/>
            <a:ext cx="3361323" cy="74871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86F42B76-74A0-CA4D-8A2B-CE9CA6CACD9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412095" y="4295352"/>
            <a:ext cx="3389674" cy="561491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 b="1" i="0"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  <a:p>
            <a:pPr lvl="0"/>
            <a:r>
              <a:rPr lang="en-US"/>
              <a:t>Up to Two Lines in Length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1A5A8873-5833-0042-B69A-5883CFD33CB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412095" y="4856843"/>
            <a:ext cx="3389674" cy="74871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4826BEB9-8FCF-9A44-AFE7-74CF476995D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030577" y="4295352"/>
            <a:ext cx="3317673" cy="561491"/>
          </a:xfrm>
        </p:spPr>
        <p:txBody>
          <a:bodyPr/>
          <a:lstStyle>
            <a:lvl1pPr marL="0" indent="0">
              <a:lnSpc>
                <a:spcPts val="1900"/>
              </a:lnSpc>
              <a:spcBef>
                <a:spcPts val="0"/>
              </a:spcBef>
              <a:buNone/>
              <a:defRPr sz="1400" b="1" i="0">
                <a:latin typeface="Lato" panose="020F0502020204030203" pitchFamily="34" charset="77"/>
              </a:defRPr>
            </a:lvl1pPr>
            <a:lvl2pPr marL="0" indent="0">
              <a:lnSpc>
                <a:spcPts val="2000"/>
              </a:lnSpc>
              <a:spcBef>
                <a:spcPts val="500"/>
              </a:spcBef>
              <a:buNone/>
              <a:defRPr sz="1400" b="0" i="1">
                <a:latin typeface="Montserrat" pitchFamily="2" charset="77"/>
              </a:defRPr>
            </a:lvl2pPr>
          </a:lstStyle>
          <a:p>
            <a:pPr lvl="0"/>
            <a:r>
              <a:rPr lang="en-US"/>
              <a:t>Topic or Session Title Goes Here</a:t>
            </a:r>
          </a:p>
          <a:p>
            <a:pPr lvl="0"/>
            <a:r>
              <a:rPr lang="en-US"/>
              <a:t>Up to Two Lines in Length</a:t>
            </a:r>
          </a:p>
        </p:txBody>
      </p:sp>
      <p:sp>
        <p:nvSpPr>
          <p:cNvPr id="23" name="Text Placeholder 44">
            <a:extLst>
              <a:ext uri="{FF2B5EF4-FFF2-40B4-BE49-F238E27FC236}">
                <a16:creationId xmlns:a16="http://schemas.microsoft.com/office/drawing/2014/main" id="{8DF86C0A-B51C-1046-AA0A-EC295FC775F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030577" y="4856843"/>
            <a:ext cx="3317673" cy="748719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400" b="0" i="0">
                <a:latin typeface="Lato" panose="020F0502020204030203" pitchFamily="34" charset="77"/>
              </a:defRPr>
            </a:lvl1pPr>
          </a:lstStyle>
          <a:p>
            <a:pPr lvl="0"/>
            <a:r>
              <a:rPr lang="en-US"/>
              <a:t>Speaker Name, Speaker Title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B12EA8C-91D6-4847-AF0E-29379345621C}"/>
              </a:ext>
            </a:extLst>
          </p:cNvPr>
          <p:cNvSpPr>
            <a:spLocks noGrp="1"/>
          </p:cNvSpPr>
          <p:nvPr>
            <p:ph type="body" idx="42" hasCustomPrompt="1"/>
          </p:nvPr>
        </p:nvSpPr>
        <p:spPr>
          <a:xfrm>
            <a:off x="800100" y="3822149"/>
            <a:ext cx="3361323" cy="325852"/>
          </a:xfrm>
        </p:spPr>
        <p:txBody>
          <a:bodyPr>
            <a:normAutofit/>
          </a:bodyPr>
          <a:lstStyle>
            <a:lvl1pPr marL="0" indent="0" algn="l">
              <a:buNone/>
              <a:defRPr sz="1400" b="1" i="0">
                <a:solidFill>
                  <a:srgbClr val="B83A4B"/>
                </a:solidFill>
                <a:latin typeface="Lato" panose="020F0502020204030203" pitchFamily="34" charset="77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0:00 – 0:00AM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D145ACA-AD56-304E-A1B1-C4F73C5F5B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652"/>
            <a:ext cx="12192000" cy="20922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4E261855-235B-7B44-8B0F-6C14C1927979}"/>
              </a:ext>
            </a:extLst>
          </p:cNvPr>
          <p:cNvSpPr/>
          <p:nvPr userDrawn="1"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49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794128B-BF4E-3042-9D11-945E0053E6CF}"/>
              </a:ext>
            </a:extLst>
          </p:cNvPr>
          <p:cNvCxnSpPr>
            <a:cxnSpLocks/>
          </p:cNvCxnSpPr>
          <p:nvPr userDrawn="1"/>
        </p:nvCxnSpPr>
        <p:spPr>
          <a:xfrm>
            <a:off x="800100" y="4155271"/>
            <a:ext cx="10569864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ooter Placeholder 2">
            <a:extLst>
              <a:ext uri="{FF2B5EF4-FFF2-40B4-BE49-F238E27FC236}">
                <a16:creationId xmlns:a16="http://schemas.microsoft.com/office/drawing/2014/main" id="{B431CE3C-653B-854F-B4D8-53726CED8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32" name="Slide Number Placeholder 4">
            <a:extLst>
              <a:ext uri="{FF2B5EF4-FFF2-40B4-BE49-F238E27FC236}">
                <a16:creationId xmlns:a16="http://schemas.microsoft.com/office/drawing/2014/main" id="{DA7FDA96-A17A-EC4D-9B84-3B86175DB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19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3B1CE3-4FC1-7F40-94E2-3D59AD777FE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0F7D61A-F64B-A54D-BB59-664075AAD2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ED873E-EF4A-AA41-879F-A999947DC6EE}"/>
              </a:ext>
            </a:extLst>
          </p:cNvPr>
          <p:cNvCxnSpPr>
            <a:cxnSpLocks/>
          </p:cNvCxnSpPr>
          <p:nvPr userDrawn="1"/>
        </p:nvCxnSpPr>
        <p:spPr>
          <a:xfrm>
            <a:off x="800100" y="2522007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303CCF5-F0DF-B84E-B762-8833E6E1EC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1273091"/>
            <a:ext cx="1460711" cy="124301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878055B4-64D2-A141-8225-4AE43EE0689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70" y="6361842"/>
            <a:ext cx="643152" cy="212519"/>
          </a:xfrm>
          <a:prstGeom prst="rect">
            <a:avLst/>
          </a:prstGeom>
        </p:spPr>
      </p:pic>
      <p:sp>
        <p:nvSpPr>
          <p:cNvPr id="16" name="Slide Number Placeholder 4">
            <a:extLst>
              <a:ext uri="{FF2B5EF4-FFF2-40B4-BE49-F238E27FC236}">
                <a16:creationId xmlns:a16="http://schemas.microsoft.com/office/drawing/2014/main" id="{964609BC-3782-1B45-B5C9-81147D48F7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181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- Red">
    <p:bg>
      <p:bgPr>
        <a:gradFill flip="none" rotWithShape="1">
          <a:gsLst>
            <a:gs pos="15000">
              <a:srgbClr val="E04F39"/>
            </a:gs>
            <a:gs pos="50000">
              <a:srgbClr val="AF2D24"/>
            </a:gs>
            <a:gs pos="100000">
              <a:srgbClr val="8C1515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3A20A9C6-B7E0-A14E-8612-799EEFE470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Title Placeholder 1">
            <a:extLst>
              <a:ext uri="{FF2B5EF4-FFF2-40B4-BE49-F238E27FC236}">
                <a16:creationId xmlns:a16="http://schemas.microsoft.com/office/drawing/2014/main" id="{11044DB1-1F1F-F54A-885B-B9A9A1D974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74C6D2D-A81E-9F47-9F5F-69980193212A}"/>
              </a:ext>
            </a:extLst>
          </p:cNvPr>
          <p:cNvCxnSpPr>
            <a:cxnSpLocks/>
          </p:cNvCxnSpPr>
          <p:nvPr userDrawn="1"/>
        </p:nvCxnSpPr>
        <p:spPr>
          <a:xfrm>
            <a:off x="800100" y="2522007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EFE86010-BABE-CC4C-8E81-0811A42633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1273091"/>
            <a:ext cx="1460711" cy="124301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F24B99E-E59B-F747-895C-734FB9F763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70" y="6361842"/>
            <a:ext cx="643152" cy="21251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4435610-EC60-074A-9273-14AEBF58C3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15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- Blue">
    <p:bg>
      <p:bgPr>
        <a:gradFill>
          <a:gsLst>
            <a:gs pos="50000">
              <a:srgbClr val="006983"/>
            </a:gs>
            <a:gs pos="0">
              <a:srgbClr val="1AA4BC"/>
            </a:gs>
            <a:gs pos="100000">
              <a:srgbClr val="013948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E683E79B-0704-6040-823D-63F8162CF1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EFF19B41-64C1-4346-89EC-6088CB0FD1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C9A055E-816F-1843-8943-290D8159EA4B}"/>
              </a:ext>
            </a:extLst>
          </p:cNvPr>
          <p:cNvCxnSpPr>
            <a:cxnSpLocks/>
          </p:cNvCxnSpPr>
          <p:nvPr userDrawn="1"/>
        </p:nvCxnSpPr>
        <p:spPr>
          <a:xfrm>
            <a:off x="800100" y="2522007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D13A7343-8C6F-FE42-959D-8729506129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1273091"/>
            <a:ext cx="1460711" cy="124301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B018488-E202-1341-9069-57504821BF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70" y="6361842"/>
            <a:ext cx="643152" cy="21251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F4B104F-EFA8-CB43-9203-39906CD71B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582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- Purple">
    <p:bg>
      <p:bgPr>
        <a:gradFill>
          <a:gsLst>
            <a:gs pos="50000">
              <a:srgbClr val="877F7A"/>
            </a:gs>
            <a:gs pos="0">
              <a:srgbClr val="B6B1A9"/>
            </a:gs>
            <a:gs pos="100000">
              <a:srgbClr val="544948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BD7428E3-8390-A845-9BB2-8625FA4411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463962DC-11C4-EE4E-B407-A6BE2A9773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FD9DC38-50ED-364F-8200-296C6F0AAEA5}"/>
              </a:ext>
            </a:extLst>
          </p:cNvPr>
          <p:cNvCxnSpPr>
            <a:cxnSpLocks/>
          </p:cNvCxnSpPr>
          <p:nvPr userDrawn="1"/>
        </p:nvCxnSpPr>
        <p:spPr>
          <a:xfrm>
            <a:off x="800100" y="2522007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882308EF-B172-754F-82A9-C15D20DD8B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1273091"/>
            <a:ext cx="1460711" cy="124301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8DBB6D1-E459-2A41-B4E5-75DC563945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70" y="6361842"/>
            <a:ext cx="643152" cy="21251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30E48DE4-5CA8-2649-9A47-01577CE05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6882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- Orange">
    <p:bg>
      <p:bgPr>
        <a:gradFill>
          <a:gsLst>
            <a:gs pos="38000">
              <a:srgbClr val="F4B12F"/>
            </a:gs>
            <a:gs pos="0">
              <a:srgbClr val="FEDD5C"/>
            </a:gs>
            <a:gs pos="78000">
              <a:srgbClr val="E98300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5ECA6C5-FDF2-4A45-8223-10F0CF4E7A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8316B-CE90-414C-9EF5-CC70896BC5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25A5200-D8C2-3D4F-BD62-EE66B1852AE1}"/>
              </a:ext>
            </a:extLst>
          </p:cNvPr>
          <p:cNvCxnSpPr>
            <a:cxnSpLocks/>
          </p:cNvCxnSpPr>
          <p:nvPr userDrawn="1"/>
        </p:nvCxnSpPr>
        <p:spPr>
          <a:xfrm>
            <a:off x="800100" y="2522007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305FAE5E-1170-464B-9043-75C93547E3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1273091"/>
            <a:ext cx="1460711" cy="124301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AC44568-BE93-894D-9A93-C4BBE62E781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70" y="6361842"/>
            <a:ext cx="643152" cy="21251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E59CF0E-4905-2F4E-979E-C7C6BC30B2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553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- Green">
    <p:bg>
      <p:bgPr>
        <a:gradFill>
          <a:gsLst>
            <a:gs pos="50000">
              <a:srgbClr val="59B06D"/>
            </a:gs>
            <a:gs pos="0">
              <a:srgbClr val="8AC751"/>
            </a:gs>
            <a:gs pos="100000">
              <a:srgbClr val="279989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00965A0-BB98-7E46-B035-8A412F69CF8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F2974844-19DE-454E-8098-3A96553F8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81E5EE6-63F9-5048-909D-64194E342317}"/>
              </a:ext>
            </a:extLst>
          </p:cNvPr>
          <p:cNvCxnSpPr>
            <a:cxnSpLocks/>
          </p:cNvCxnSpPr>
          <p:nvPr userDrawn="1"/>
        </p:nvCxnSpPr>
        <p:spPr>
          <a:xfrm>
            <a:off x="800100" y="2522007"/>
            <a:ext cx="10553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480D6C41-EAB5-5C44-84B5-42A1F749D9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1273091"/>
            <a:ext cx="1460711" cy="124301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6F8C2E-831C-D145-BA5C-83A43BBC19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70" y="6361842"/>
            <a:ext cx="643152" cy="212519"/>
          </a:xfrm>
          <a:prstGeom prst="rect">
            <a:avLst/>
          </a:prstGeom>
        </p:spPr>
      </p:pic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AED9176-3B17-2F46-9F1E-7CCA21A0D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8679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- Printable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F2974844-19DE-454E-8098-3A96553F86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15992"/>
            <a:ext cx="10553700" cy="1213729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>
            <a:lvl1pPr>
              <a:defRPr>
                <a:solidFill>
                  <a:srgbClr val="8C1515"/>
                </a:solidFill>
              </a:defRPr>
            </a:lvl1pPr>
          </a:lstStyle>
          <a:p>
            <a:r>
              <a:rPr lang="en-US"/>
              <a:t>Click to edit Section Title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81E5EE6-63F9-5048-909D-64194E342317}"/>
              </a:ext>
            </a:extLst>
          </p:cNvPr>
          <p:cNvCxnSpPr>
            <a:cxnSpLocks/>
          </p:cNvCxnSpPr>
          <p:nvPr userDrawn="1"/>
        </p:nvCxnSpPr>
        <p:spPr>
          <a:xfrm>
            <a:off x="800100" y="2522007"/>
            <a:ext cx="105537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480D6C41-EAB5-5C44-84B5-42A1F749D9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0100" y="1273091"/>
            <a:ext cx="1460711" cy="1243012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03A7A72-794E-0647-AE60-3B31B0A1D037}"/>
              </a:ext>
            </a:extLst>
          </p:cNvPr>
          <p:cNvSpPr/>
          <p:nvPr userDrawn="1"/>
        </p:nvSpPr>
        <p:spPr>
          <a:xfrm>
            <a:off x="0" y="-13960"/>
            <a:ext cx="12192000" cy="211532"/>
          </a:xfrm>
          <a:prstGeom prst="rect">
            <a:avLst/>
          </a:prstGeom>
          <a:solidFill>
            <a:srgbClr val="D4D1D1">
              <a:alpha val="2498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970BDE4-8E2B-624F-A4CB-8953401A87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8051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- 1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7C9BA041-A961-B54B-BD07-995D6718F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100" y="266701"/>
            <a:ext cx="10553700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8389983-A0A6-C548-B38F-3D123AFC7D3D}"/>
              </a:ext>
            </a:extLst>
          </p:cNvPr>
          <p:cNvCxnSpPr>
            <a:cxnSpLocks/>
          </p:cNvCxnSpPr>
          <p:nvPr userDrawn="1"/>
        </p:nvCxnSpPr>
        <p:spPr>
          <a:xfrm>
            <a:off x="800100" y="927135"/>
            <a:ext cx="105537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B537D-0377-5545-B569-90793CDE1E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27687"/>
            <a:ext cx="10553700" cy="5203177"/>
          </a:xfrm>
        </p:spPr>
        <p:txBody>
          <a:bodyPr/>
          <a:lstStyle>
            <a:lvl1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20000"/>
              </a:lnSpc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9774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-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05D77D-02D2-0A4A-B662-340A279B30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0100" y="1602938"/>
            <a:ext cx="5157788" cy="445496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8831074-BFE8-E940-B6D2-40437D955E7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9939" y="1602938"/>
            <a:ext cx="5157788" cy="4454951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8C6F662-BE8D-574E-9039-3649A47F36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4904" y="1107621"/>
            <a:ext cx="5164831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77B1BD67-B703-304C-B5D8-8E503921F4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4170" y="1107621"/>
            <a:ext cx="5162925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D946FC1E-D9A3-3742-A732-A38CF0B81B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496BBAF-C975-F54C-A45C-3A099A01DC59}"/>
              </a:ext>
            </a:extLst>
          </p:cNvPr>
          <p:cNvCxnSpPr>
            <a:cxnSpLocks/>
          </p:cNvCxnSpPr>
          <p:nvPr userDrawn="1"/>
        </p:nvCxnSpPr>
        <p:spPr>
          <a:xfrm>
            <a:off x="800100" y="927135"/>
            <a:ext cx="105537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59BAECB2-1BD6-F541-B86F-086745C04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6D04B276-E79E-D643-8B65-21EAF4564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832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176" userDrawn="1">
          <p15:clr>
            <a:srgbClr val="FBAE40"/>
          </p15:clr>
        </p15:guide>
        <p15:guide id="2" orient="horz" pos="888" userDrawn="1">
          <p15:clr>
            <a:srgbClr val="FBAE40"/>
          </p15:clr>
        </p15:guide>
        <p15:guide id="3" orient="horz" pos="3816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- On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40163D6-781A-724D-8FD5-B6254B8285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0100" y="1107621"/>
            <a:ext cx="6929879" cy="4950264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D7304A26-5011-724E-8C96-DFA08D60CF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80362" y="1107621"/>
            <a:ext cx="3373438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A0C1017-97FA-6D48-9A0D-090E555BB0D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980363" y="1602470"/>
            <a:ext cx="3373437" cy="4455415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56ED1B33-7460-3149-A78A-7698175DD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4A5F029E-3019-A841-8F95-BDEC2121B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84919F97-4951-B143-AC5E-0B468673D1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title style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128D1B1-345A-8D4A-BEEE-A61D73DC57E2}"/>
              </a:ext>
            </a:extLst>
          </p:cNvPr>
          <p:cNvCxnSpPr>
            <a:cxnSpLocks/>
          </p:cNvCxnSpPr>
          <p:nvPr userDrawn="1"/>
        </p:nvCxnSpPr>
        <p:spPr>
          <a:xfrm>
            <a:off x="800100" y="927135"/>
            <a:ext cx="105537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0213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Slide - 2 Ima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7B69DD78-AB21-8741-ACA7-AABC6E30C2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00100" y="1107622"/>
            <a:ext cx="5143050" cy="3190048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9282E36C-003D-C146-8F50-BAC426D28156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229939" y="1107620"/>
            <a:ext cx="5123861" cy="3190049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7B58ED-6D9B-DC46-8A83-DC202AB3DE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100" y="4955452"/>
            <a:ext cx="5143050" cy="1102433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A9B038D1-16A3-5F4B-8682-B082506EFD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0" y="4482939"/>
            <a:ext cx="5143050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2372518-BEFC-5C4C-8BF4-241FFDBF093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7422" y="4955452"/>
            <a:ext cx="5143050" cy="1102433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0D4ED423-5F65-2F45-8A11-89BCB42604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7422" y="4482939"/>
            <a:ext cx="5143050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3429DC23-9018-5646-8F2F-B0243491FB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0212FE08-C85D-224F-8EA5-16D16B6E52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AC849444-48F2-2746-8403-370D87487B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8B2F5-6546-8245-AC5E-2CFAE1D82CEC}"/>
              </a:ext>
            </a:extLst>
          </p:cNvPr>
          <p:cNvCxnSpPr>
            <a:cxnSpLocks/>
          </p:cNvCxnSpPr>
          <p:nvPr userDrawn="1"/>
        </p:nvCxnSpPr>
        <p:spPr>
          <a:xfrm>
            <a:off x="800100" y="927135"/>
            <a:ext cx="105537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02074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3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5F7B1B4-B6FD-7D4E-ADAA-028C49AC366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00100" y="1107622"/>
            <a:ext cx="3367810" cy="2814641"/>
          </a:xfrm>
          <a:solidFill>
            <a:schemeClr val="bg1"/>
          </a:solidFill>
        </p:spPr>
        <p:txBody>
          <a:bodyPr/>
          <a:lstStyle>
            <a:lvl1pPr>
              <a:defRPr sz="1600">
                <a:solidFill>
                  <a:srgbClr val="544948"/>
                </a:solidFill>
                <a:latin typeface="Lato" panose="020F0502020204030203" pitchFamily="34" charset="77"/>
              </a:defRPr>
            </a:lvl1pPr>
            <a:lvl2pPr>
              <a:defRPr sz="1600">
                <a:latin typeface="Lato" panose="020F0502020204030203" pitchFamily="34" charset="77"/>
              </a:defRPr>
            </a:lvl2pPr>
            <a:lvl3pPr>
              <a:defRPr sz="1600">
                <a:latin typeface="Lato" panose="020F0502020204030203" pitchFamily="34" charset="77"/>
              </a:defRPr>
            </a:lvl3pPr>
            <a:lvl4pPr>
              <a:defRPr sz="1600">
                <a:latin typeface="Lato" panose="020F0502020204030203" pitchFamily="34" charset="77"/>
              </a:defRPr>
            </a:lvl4pPr>
            <a:lvl5pPr>
              <a:defRPr sz="1600">
                <a:latin typeface="Lato" panose="020F0502020204030203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900D276-A095-C04E-87EF-52D8AB0758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0099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B8441375-8C84-C841-911D-88542B35A79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099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1E5F7C37-B244-B142-A9A7-E1FAFB86BDB4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4412095" y="1107622"/>
            <a:ext cx="3367810" cy="2814641"/>
          </a:xfrm>
          <a:solidFill>
            <a:schemeClr val="bg1"/>
          </a:solidFill>
        </p:spPr>
        <p:txBody>
          <a:bodyPr/>
          <a:lstStyle>
            <a:lvl1pPr>
              <a:defRPr sz="1600">
                <a:solidFill>
                  <a:srgbClr val="544948"/>
                </a:solidFill>
                <a:latin typeface="Lato" panose="020F0502020204030203" pitchFamily="34" charset="77"/>
              </a:defRPr>
            </a:lvl1pPr>
            <a:lvl2pPr>
              <a:defRPr sz="1600">
                <a:latin typeface="Lato" panose="020F0502020204030203" pitchFamily="34" charset="77"/>
              </a:defRPr>
            </a:lvl2pPr>
            <a:lvl3pPr>
              <a:defRPr sz="1600">
                <a:latin typeface="Lato" panose="020F0502020204030203" pitchFamily="34" charset="77"/>
              </a:defRPr>
            </a:lvl3pPr>
            <a:lvl4pPr>
              <a:defRPr sz="1600">
                <a:latin typeface="Lato" panose="020F0502020204030203" pitchFamily="34" charset="77"/>
              </a:defRPr>
            </a:lvl4pPr>
            <a:lvl5pPr>
              <a:defRPr sz="1600">
                <a:latin typeface="Lato" panose="020F0502020204030203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BB74CA02-6ACC-C34A-93C2-F1C4FBF691F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12094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3" name="Text Placeholder 10">
            <a:extLst>
              <a:ext uri="{FF2B5EF4-FFF2-40B4-BE49-F238E27FC236}">
                <a16:creationId xmlns:a16="http://schemas.microsoft.com/office/drawing/2014/main" id="{F5CB8DA2-2802-6844-8B57-D6BA2C9B5B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2094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BDC9F240-04D8-D943-A30D-C994E4F6D584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8003707" y="1107622"/>
            <a:ext cx="3367810" cy="2814641"/>
          </a:xfrm>
          <a:solidFill>
            <a:schemeClr val="bg1"/>
          </a:solidFill>
        </p:spPr>
        <p:txBody>
          <a:bodyPr/>
          <a:lstStyle>
            <a:lvl1pPr>
              <a:defRPr sz="1600">
                <a:solidFill>
                  <a:srgbClr val="544948"/>
                </a:solidFill>
                <a:latin typeface="Lato" panose="020F0502020204030203" pitchFamily="34" charset="77"/>
              </a:defRPr>
            </a:lvl1pPr>
            <a:lvl2pPr>
              <a:defRPr sz="1600">
                <a:latin typeface="Lato" panose="020F0502020204030203" pitchFamily="34" charset="77"/>
              </a:defRPr>
            </a:lvl2pPr>
            <a:lvl3pPr>
              <a:defRPr sz="1600">
                <a:latin typeface="Lato" panose="020F0502020204030203" pitchFamily="34" charset="77"/>
              </a:defRPr>
            </a:lvl3pPr>
            <a:lvl4pPr>
              <a:defRPr sz="1600">
                <a:latin typeface="Lato" panose="020F0502020204030203" pitchFamily="34" charset="77"/>
              </a:defRPr>
            </a:lvl4pPr>
            <a:lvl5pPr>
              <a:defRPr sz="1600">
                <a:latin typeface="Lato" panose="020F0502020204030203" pitchFamily="34" charset="77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US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DB7BAAD2-9EFA-544C-A721-31CB8385573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03706" y="4601585"/>
            <a:ext cx="3367810" cy="1456300"/>
          </a:xfrm>
        </p:spPr>
        <p:txBody>
          <a:bodyPr/>
          <a:lstStyle>
            <a:lvl1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text style</a:t>
            </a:r>
          </a:p>
        </p:txBody>
      </p:sp>
      <p:sp>
        <p:nvSpPr>
          <p:cNvPr id="36" name="Text Placeholder 10">
            <a:extLst>
              <a:ext uri="{FF2B5EF4-FFF2-40B4-BE49-F238E27FC236}">
                <a16:creationId xmlns:a16="http://schemas.microsoft.com/office/drawing/2014/main" id="{416148D1-6829-5046-B19C-F0DDDE27D46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03706" y="4104388"/>
            <a:ext cx="3367810" cy="398482"/>
          </a:xfrm>
        </p:spPr>
        <p:txBody>
          <a:bodyPr/>
          <a:lstStyle>
            <a:lvl1pPr>
              <a:defRPr sz="2000">
                <a:solidFill>
                  <a:srgbClr val="B83A4B"/>
                </a:solidFill>
                <a:latin typeface="Lato" panose="020F0502020204030203" pitchFamily="34" charset="77"/>
              </a:defRPr>
            </a:lvl1pPr>
            <a:lvl2pPr>
              <a:defRPr sz="2000">
                <a:latin typeface="Lato" panose="020F0502020204030203" pitchFamily="34" charset="77"/>
              </a:defRPr>
            </a:lvl2pPr>
          </a:lstStyle>
          <a:p>
            <a:pPr lvl="0"/>
            <a:r>
              <a:rPr lang="en-US"/>
              <a:t>Click to edit Subtitle style</a:t>
            </a:r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A690AB61-2B56-084E-A578-D98682139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2512D667-1F4D-4C45-A1D6-9FCC308BAF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F521415C-0030-704F-A772-071A6A0B4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099" y="266701"/>
            <a:ext cx="10596995" cy="632152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BFDB84D-5A88-B346-8D06-F67B3F5DBC5C}"/>
              </a:ext>
            </a:extLst>
          </p:cNvPr>
          <p:cNvCxnSpPr>
            <a:cxnSpLocks/>
          </p:cNvCxnSpPr>
          <p:nvPr userDrawn="1"/>
        </p:nvCxnSpPr>
        <p:spPr>
          <a:xfrm>
            <a:off x="800100" y="927135"/>
            <a:ext cx="10553700" cy="0"/>
          </a:xfrm>
          <a:prstGeom prst="line">
            <a:avLst/>
          </a:prstGeom>
          <a:ln w="9525">
            <a:solidFill>
              <a:srgbClr val="8C15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963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16.sv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D01802-AD12-A14F-B8F8-0BBD77EB8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36586"/>
            <a:ext cx="10553700" cy="107451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CDFEB2-9325-5E46-8613-F4E89B140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0" y="1998482"/>
            <a:ext cx="10553700" cy="399696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400">
              <a:solidFill>
                <a:srgbClr val="544948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8454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86" r:id="rId2"/>
    <p:sldLayoutId id="2147483691" r:id="rId3"/>
    <p:sldLayoutId id="2147483673" r:id="rId4"/>
    <p:sldLayoutId id="2147483674" r:id="rId5"/>
    <p:sldLayoutId id="2147483675" r:id="rId6"/>
    <p:sldLayoutId id="2147483671" r:id="rId7"/>
    <p:sldLayoutId id="2147483672" r:id="rId8"/>
    <p:sldLayoutId id="2147483680" r:id="rId9"/>
    <p:sldLayoutId id="2147483681" r:id="rId10"/>
    <p:sldLayoutId id="2147483683" r:id="rId11"/>
    <p:sldLayoutId id="2147483682" r:id="rId12"/>
    <p:sldLayoutId id="2147483685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8C1515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marR="0" indent="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Tx/>
        <a:buNone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1pPr>
      <a:lvl2pPr marL="457200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B83A4B"/>
        </a:buClr>
        <a:buSzPct val="112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2pPr>
      <a:lvl3pPr marL="858838" marR="0" indent="-168275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rgbClr val="B83A4B"/>
        </a:buClr>
        <a:buSzPct val="110000"/>
        <a:buFont typeface="Arial" panose="020B0604020202020204" pitchFamily="34" charset="0"/>
        <a:buChar char="•"/>
        <a:tabLst/>
        <a:defRPr sz="16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3pPr>
      <a:lvl4pPr marL="1316038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B83A4B"/>
        </a:buClr>
        <a:buSzPct val="112000"/>
        <a:buFont typeface="Arial" panose="020B0604020202020204" pitchFamily="34" charset="0"/>
        <a:buChar char="•"/>
        <a:tabLst/>
        <a:defRPr sz="1400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4pPr>
      <a:lvl5pPr marL="1662113" indent="-168275" algn="l" defTabSz="914400" rtl="0" eaLnBrk="1" latinLnBrk="0" hangingPunct="1">
        <a:lnSpc>
          <a:spcPct val="100000"/>
        </a:lnSpc>
        <a:spcBef>
          <a:spcPts val="500"/>
        </a:spcBef>
        <a:buClr>
          <a:srgbClr val="B83A4B"/>
        </a:buClr>
        <a:buSzPct val="112000"/>
        <a:buFont typeface="Arial" panose="020B0604020202020204" pitchFamily="34" charset="0"/>
        <a:buChar char="•"/>
        <a:tabLst/>
        <a:defRPr sz="1400" b="0" i="1" kern="1200">
          <a:solidFill>
            <a:schemeClr val="tx1">
              <a:lumMod val="75000"/>
              <a:lumOff val="25000"/>
            </a:schemeClr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408" userDrawn="1">
          <p15:clr>
            <a:srgbClr val="F26B43"/>
          </p15:clr>
        </p15:guide>
        <p15:guide id="3" orient="horz" pos="1104" userDrawn="1">
          <p15:clr>
            <a:srgbClr val="F26B43"/>
          </p15:clr>
        </p15:guide>
        <p15:guide id="4" orient="horz" pos="1464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504" userDrawn="1">
          <p15:clr>
            <a:srgbClr val="F26B43"/>
          </p15:clr>
        </p15:guide>
        <p15:guide id="7" pos="7152" userDrawn="1">
          <p15:clr>
            <a:srgbClr val="F26B43"/>
          </p15:clr>
        </p15:guide>
        <p15:guide id="8" orient="horz" pos="3984" userDrawn="1">
          <p15:clr>
            <a:srgbClr val="F26B43"/>
          </p15:clr>
        </p15:guide>
        <p15:guide id="9" orient="horz" pos="4128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  <p15:guide id="11" pos="4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F486D22-965E-B74F-A14E-E7D480B7E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636586"/>
            <a:ext cx="10553700" cy="1074519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US"/>
              <a:t>Click to edit master title style which can be up to two lines in length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E8ED4D0-A088-4E43-A643-82D02D9DC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0100" y="1998482"/>
            <a:ext cx="10553700" cy="3996966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sz="1400">
              <a:solidFill>
                <a:srgbClr val="544948"/>
              </a:solidFill>
              <a:latin typeface="Lato" panose="020F0502020204030203" pitchFamily="34" charset="77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2980FA-0F2E-7148-B626-5BDBC85492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34490" y="6282824"/>
            <a:ext cx="585216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r>
              <a:rPr lang="en-US"/>
              <a:t>SECTION TITLE AND/OR DEPARTMENT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8C64E-5A0F-004B-AD71-844ED76B0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282824"/>
            <a:ext cx="27432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1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</a:defRPr>
            </a:lvl1pPr>
          </a:lstStyle>
          <a:p>
            <a:fld id="{52B60363-7E9F-BF4A-894A-A30319D393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82EF3B1-B7F3-6A49-97F8-8CA00A6E0C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88670" y="6361842"/>
            <a:ext cx="643152" cy="21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59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7" r:id="rId2"/>
    <p:sldLayoutId id="2147483678" r:id="rId3"/>
    <p:sldLayoutId id="2147483669" r:id="rId4"/>
    <p:sldLayoutId id="2147483668" r:id="rId5"/>
    <p:sldLayoutId id="2147483663" r:id="rId6"/>
    <p:sldLayoutId id="2147483666" r:id="rId7"/>
    <p:sldLayoutId id="2147483665" r:id="rId8"/>
    <p:sldLayoutId id="2147483667" r:id="rId9"/>
    <p:sldLayoutId id="2147483687" r:id="rId10"/>
    <p:sldLayoutId id="2147483688" r:id="rId11"/>
    <p:sldLayoutId id="2147483689" r:id="rId12"/>
    <p:sldLayoutId id="2147483651" r:id="rId13"/>
    <p:sldLayoutId id="2147483652" r:id="rId14"/>
    <p:sldLayoutId id="2147483660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8C1515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Clr>
          <a:srgbClr val="B83A4B"/>
        </a:buClr>
        <a:buFontTx/>
        <a:buNone/>
        <a:defRPr sz="16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1pPr>
      <a:lvl2pPr marL="466725" indent="-173038" algn="l" defTabSz="914400" rtl="0" eaLnBrk="1" latinLnBrk="0" hangingPunct="1">
        <a:lnSpc>
          <a:spcPct val="120000"/>
        </a:lnSpc>
        <a:spcBef>
          <a:spcPts val="500"/>
        </a:spcBef>
        <a:buClr>
          <a:srgbClr val="B83A4B"/>
        </a:buClr>
        <a:buSzPct val="112000"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2pPr>
      <a:lvl3pPr marL="863600" indent="-173038" algn="l" defTabSz="914400" rtl="0" eaLnBrk="1" latinLnBrk="0" hangingPunct="1">
        <a:lnSpc>
          <a:spcPct val="120000"/>
        </a:lnSpc>
        <a:spcBef>
          <a:spcPts val="500"/>
        </a:spcBef>
        <a:buClr>
          <a:srgbClr val="B83A4B"/>
        </a:buClr>
        <a:buSzPct val="110000"/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3pPr>
      <a:lvl4pPr marL="1320800" indent="-173038" algn="l" defTabSz="914400" rtl="0" eaLnBrk="1" latinLnBrk="0" hangingPunct="1">
        <a:lnSpc>
          <a:spcPct val="120000"/>
        </a:lnSpc>
        <a:spcBef>
          <a:spcPts val="500"/>
        </a:spcBef>
        <a:buClr>
          <a:srgbClr val="B83A4B"/>
        </a:buClr>
        <a:buSzPct val="112000"/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4pPr>
      <a:lvl5pPr marL="1665288" indent="-173038" algn="l" defTabSz="914400" rtl="0" eaLnBrk="1" latinLnBrk="0" hangingPunct="1">
        <a:lnSpc>
          <a:spcPct val="120000"/>
        </a:lnSpc>
        <a:spcBef>
          <a:spcPts val="500"/>
        </a:spcBef>
        <a:buClr>
          <a:srgbClr val="B83A4B"/>
        </a:buClr>
        <a:buSzPct val="112000"/>
        <a:buFont typeface="Arial" panose="020B0604020202020204" pitchFamily="34" charset="0"/>
        <a:buChar char="•"/>
        <a:tabLst/>
        <a:defRPr sz="1400" b="0" i="1" kern="1200">
          <a:solidFill>
            <a:schemeClr val="tx1"/>
          </a:solidFill>
          <a:latin typeface="Lato" panose="020F050202020403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BC475E2-B289-5F46-B730-9AFA48ECE8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0099" y="637836"/>
            <a:ext cx="6210301" cy="2246574"/>
          </a:xfrm>
        </p:spPr>
        <p:txBody>
          <a:bodyPr>
            <a:normAutofit fontScale="55000" lnSpcReduction="20000"/>
          </a:bodyPr>
          <a:lstStyle/>
          <a:p>
            <a:r>
              <a:rPr lang="en-US" sz="7500">
                <a:solidFill>
                  <a:srgbClr val="000000"/>
                </a:solidFill>
                <a:latin typeface="Lato"/>
                <a:ea typeface="Lato"/>
                <a:cs typeface="Lato"/>
              </a:rPr>
              <a:t>Active Noise Cancellation Measurements on </a:t>
            </a:r>
            <a:endParaRPr lang="en-US"/>
          </a:p>
          <a:p>
            <a:r>
              <a:rPr lang="en-US" sz="7500">
                <a:solidFill>
                  <a:srgbClr val="000000"/>
                </a:solidFill>
                <a:latin typeface="Lato"/>
                <a:ea typeface="Lato"/>
                <a:cs typeface="Lato"/>
              </a:rPr>
              <a:t>LCLS-II SRF Cavities</a:t>
            </a:r>
            <a:endParaRPr lang="en-US"/>
          </a:p>
          <a:p>
            <a:endParaRPr lang="en-US">
              <a:solidFill>
                <a:srgbClr val="000000"/>
              </a:solidFill>
              <a:ea typeface="Lato"/>
              <a:cs typeface="La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F523FF-9087-8F4B-AA23-EC1584E5721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0100" y="3490093"/>
            <a:ext cx="5947562" cy="505405"/>
          </a:xfrm>
        </p:spPr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Operational experience with Narrowband Active Noise Cancellation (NANC)</a:t>
            </a:r>
            <a:endParaRPr lang="en-US">
              <a:ea typeface="Lato"/>
              <a:cs typeface="Lato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89CF4-25AC-8A4F-A9DF-11F0447089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Andy Benwell, SLAC on behalf of many contributors</a:t>
            </a:r>
            <a:endParaRPr lang="en-US">
              <a:ea typeface="Lato"/>
              <a:cs typeface="La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EF41E7-E2A7-5C40-AEA7-0AC7AA41D2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0097" y="4788967"/>
            <a:ext cx="6394254" cy="391768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600">
                <a:latin typeface="Lato"/>
                <a:ea typeface="Lato"/>
                <a:cs typeface="Lato"/>
              </a:rPr>
              <a:t>10/14/26 - LLRF Topical Workshop on Advanced Feedback Control</a:t>
            </a:r>
            <a:endParaRPr lang="en-US" sz="1600">
              <a:latin typeface="Lato" panose="020F0502020204030203" pitchFamily="34" charset="77"/>
            </a:endParaRPr>
          </a:p>
        </p:txBody>
      </p:sp>
      <p:pic>
        <p:nvPicPr>
          <p:cNvPr id="8" name="Picture Placeholder 7" descr="A picture containing text, indoor, warehouse, subway&#10;&#10;Description automatically generated">
            <a:extLst>
              <a:ext uri="{FF2B5EF4-FFF2-40B4-BE49-F238E27FC236}">
                <a16:creationId xmlns:a16="http://schemas.microsoft.com/office/drawing/2014/main" id="{159D9CE2-35AF-AA44-8FD3-69CD697022E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40600" y="0"/>
            <a:ext cx="4851400" cy="5864225"/>
          </a:xfrm>
        </p:spPr>
      </p:pic>
    </p:spTree>
    <p:extLst>
      <p:ext uri="{BB962C8B-B14F-4D97-AF65-F5344CB8AC3E}">
        <p14:creationId xmlns:p14="http://schemas.microsoft.com/office/powerpoint/2010/main" val="2764418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790EEA-8689-3B46-AA04-8DE592B6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Content</a:t>
            </a:r>
            <a:endParaRPr lang="en-US">
              <a:ea typeface="Lato"/>
              <a:cs typeface="Lato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F9875-E972-1A4E-8A35-59CD747A57B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55271"/>
            <a:ext cx="10553700" cy="5002629"/>
          </a:xfrm>
        </p:spPr>
        <p:txBody>
          <a:bodyPr vert="horz" lIns="0" tIns="45720" rIns="91440" bIns="45720" rtlCol="0" anchor="t">
            <a:noAutofit/>
          </a:bodyPr>
          <a:lstStyle/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Motivation</a:t>
            </a:r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Microphonics in LCLS-II</a:t>
            </a:r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LCLS-II LLRF System</a:t>
            </a: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>
                <a:latin typeface="Lato"/>
                <a:ea typeface="Lato"/>
                <a:cs typeface="Lato"/>
              </a:rPr>
              <a:t>LCLS-II LLRF System</a:t>
            </a:r>
            <a:endParaRPr lang="en-US" dirty="0">
              <a:latin typeface="Lato"/>
              <a:ea typeface="Lato"/>
              <a:cs typeface="Lato"/>
            </a:endParaRPr>
          </a:p>
          <a:p>
            <a:pPr lvl="2" indent="-172720">
              <a:buFont typeface="Wingdings,sans-serif" panose="020B0604020202020204" pitchFamily="34" charset="0"/>
              <a:buChar char="§"/>
            </a:pPr>
            <a:r>
              <a:rPr lang="en-US">
                <a:latin typeface="Lato"/>
                <a:ea typeface="Lato"/>
                <a:cs typeface="Lato"/>
              </a:rPr>
              <a:t>LCLS-II LLRF SEL Regulation and "clipping"</a:t>
            </a:r>
            <a:endParaRPr lang="en-US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>
                <a:latin typeface="Lato"/>
                <a:ea typeface="Lato"/>
                <a:cs typeface="Lato"/>
              </a:rPr>
              <a:t>LCLS-II Resonance Control System</a:t>
            </a:r>
            <a:endParaRPr lang="en-US"/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Narrowband Active Noise Cancellation (NANC)</a:t>
            </a: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>
                <a:latin typeface="Lato"/>
                <a:ea typeface="Lato"/>
                <a:cs typeface="Lato"/>
              </a:rPr>
              <a:t>Theory</a:t>
            </a:r>
            <a:endParaRPr lang="en-US" dirty="0">
              <a:latin typeface="Lato"/>
              <a:ea typeface="Lato"/>
              <a:cs typeface="Lato"/>
            </a:endParaRP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dirty="0">
                <a:latin typeface="Lato"/>
                <a:ea typeface="Lato"/>
                <a:cs typeface="Lato"/>
              </a:rPr>
              <a:t>User </a:t>
            </a:r>
            <a:r>
              <a:rPr lang="en-US">
                <a:latin typeface="Lato"/>
                <a:ea typeface="Lato"/>
                <a:cs typeface="Lato"/>
              </a:rPr>
              <a:t>Interfac</a:t>
            </a:r>
            <a:r>
              <a:rPr lang="en-US" dirty="0">
                <a:latin typeface="Lato"/>
                <a:ea typeface="Lato"/>
                <a:cs typeface="Lato"/>
              </a:rPr>
              <a:t>e</a:t>
            </a: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>
                <a:latin typeface="Lato"/>
                <a:ea typeface="Lato"/>
                <a:cs typeface="Lato"/>
              </a:rPr>
              <a:t>Test results...     Proof of Concept</a:t>
            </a:r>
            <a:endParaRPr lang="en-US" dirty="0">
              <a:latin typeface="Lato"/>
              <a:ea typeface="Lato"/>
              <a:cs typeface="Lato"/>
            </a:endParaRP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>
                <a:latin typeface="Lato"/>
                <a:ea typeface="Lato"/>
                <a:cs typeface="Lato"/>
              </a:rPr>
              <a:t>Test results..      Improved Gradient</a:t>
            </a:r>
            <a:endParaRPr lang="en-US" dirty="0">
              <a:latin typeface="Lato"/>
              <a:ea typeface="Lato"/>
              <a:cs typeface="Lato"/>
            </a:endParaRP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dirty="0">
                <a:latin typeface="Lato"/>
                <a:ea typeface="Lato"/>
                <a:cs typeface="Lato"/>
              </a:rPr>
              <a:t>Test results.       Full </a:t>
            </a:r>
            <a:r>
              <a:rPr lang="en-US">
                <a:latin typeface="Lato"/>
                <a:ea typeface="Lato"/>
                <a:cs typeface="Lato"/>
              </a:rPr>
              <a:t>Cryomodule  </a:t>
            </a:r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Summary and Conclusion</a:t>
            </a:r>
            <a:endParaRPr lang="en-US" dirty="0">
              <a:latin typeface="Lato"/>
              <a:ea typeface="Lato"/>
              <a:cs typeface="Lato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42FA9-5E89-7D41-A21C-2B75E7B339F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282824"/>
            <a:ext cx="2743200" cy="365125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101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896D1-7E6E-59E7-12F0-D5AD3E9C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681D3AA-0072-9FF4-8FD9-D05FA6C74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Motivation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8C535-CA31-8783-C909-A9006607D6C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7990" y="1134074"/>
            <a:ext cx="6069355" cy="5153422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>
                <a:latin typeface="Lato"/>
                <a:ea typeface="Lato"/>
                <a:cs typeface="Lato"/>
              </a:rPr>
              <a:t>Microphonics are the main motivation!</a:t>
            </a:r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Microphonics induced detuning can adversely affect high-Q SRF cavities</a:t>
            </a:r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The LCLS-II peak detuning limits are &lt; 10 Hz</a:t>
            </a:r>
            <a:endParaRPr lang="en-US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lvl="2" indent="-172720"/>
            <a:r>
              <a:rPr lang="en-US">
                <a:latin typeface="Lato"/>
                <a:ea typeface="Lato"/>
                <a:cs typeface="Lato"/>
              </a:rPr>
              <a:t>Yet we regularly observe that SRF cavities can have detuning of tens of Hertz</a:t>
            </a:r>
            <a:endParaRPr lang="en-US"/>
          </a:p>
          <a:p>
            <a:pPr lvl="1" indent="-172720"/>
            <a:r>
              <a:rPr lang="en-US" dirty="0">
                <a:latin typeface="Lato"/>
                <a:ea typeface="Lato"/>
                <a:cs typeface="Lato"/>
              </a:rPr>
              <a:t>The assumption that we have full SSA power to compensate detuning, is not quite valid (I'll explain why </a:t>
            </a:r>
            <a:r>
              <a:rPr lang="en-US" dirty="0" err="1">
                <a:latin typeface="Lato"/>
                <a:ea typeface="Lato"/>
                <a:cs typeface="Lato"/>
              </a:rPr>
              <a:t>Iater</a:t>
            </a:r>
            <a:r>
              <a:rPr lang="en-US" dirty="0">
                <a:latin typeface="Lato"/>
                <a:ea typeface="Lato"/>
                <a:cs typeface="Lato"/>
              </a:rPr>
              <a:t>)</a:t>
            </a:r>
            <a:endParaRPr lang="en-US" dirty="0">
              <a:ea typeface="Lato"/>
              <a:cs typeface="Lato"/>
            </a:endParaRPr>
          </a:p>
          <a:p>
            <a:pPr lvl="1" indent="-172720"/>
            <a:r>
              <a:rPr lang="en-US" dirty="0">
                <a:latin typeface="Lato"/>
                <a:ea typeface="Lato"/>
                <a:cs typeface="Lato"/>
              </a:rPr>
              <a:t>To </a:t>
            </a:r>
            <a:r>
              <a:rPr lang="en-US">
                <a:latin typeface="Lato"/>
                <a:ea typeface="Lato"/>
                <a:cs typeface="Lato"/>
              </a:rPr>
              <a:t>mitigate severe</a:t>
            </a:r>
            <a:r>
              <a:rPr lang="en-US" dirty="0">
                <a:latin typeface="Lato"/>
                <a:ea typeface="Lato"/>
                <a:cs typeface="Lato"/>
              </a:rPr>
              <a:t> detuning, various forms of active </a:t>
            </a:r>
            <a:r>
              <a:rPr lang="en-US">
                <a:latin typeface="Lato"/>
                <a:ea typeface="Lato"/>
                <a:cs typeface="Lato"/>
              </a:rPr>
              <a:t>resonance control (ARC) have been implemented with successful, yet varied, results.</a:t>
            </a:r>
            <a:endParaRPr lang="en-US">
              <a:ea typeface="Lato"/>
              <a:cs typeface="Lato"/>
            </a:endParaRPr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To operate within its RF Power limits, LCLS-II and its High Energy upgrade, will  benefit from a proven and mature ARC system.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649D3-4C83-8137-FAB8-3A15267844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282824"/>
            <a:ext cx="2743200" cy="365125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092DA86-2A73-05AB-4DDC-77FAA5522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591" y="1965686"/>
            <a:ext cx="5620283" cy="371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0225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4CCA3-7D82-EF9C-06A6-6402330CD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2BBF83-E23F-3356-9D01-6DCA3B083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Microphonics in LCLS-II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0E1E8-2C31-3747-745A-0B1AB1DCB8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00724"/>
            <a:ext cx="10553700" cy="2543452"/>
          </a:xfrm>
        </p:spPr>
        <p:txBody>
          <a:bodyPr vert="horz" lIns="0" tIns="45720" rIns="91440" bIns="45720" rtlCol="0" anchor="t">
            <a:noAutofit/>
          </a:bodyPr>
          <a:lstStyle/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Some cavities in LCLS-II are gradient-limited due to microphonics.  </a:t>
            </a:r>
          </a:p>
          <a:p>
            <a:pPr lvl="2" indent="-172720"/>
            <a:r>
              <a:rPr lang="en-US">
                <a:latin typeface="Lato"/>
                <a:ea typeface="Lato"/>
                <a:cs typeface="Lato"/>
              </a:rPr>
              <a:t>The main source of microphonics are liquid helium valves, vacuum pumps, and cool-down valve leaks.</a:t>
            </a:r>
          </a:p>
          <a:p>
            <a:pPr lvl="1" indent="-172720"/>
            <a:r>
              <a:rPr lang="en-US">
                <a:latin typeface="Lato"/>
                <a:ea typeface="Lato"/>
                <a:cs typeface="Lato"/>
              </a:rPr>
              <a:t>Similar effects can be expected in LCLS-II-HE</a:t>
            </a:r>
          </a:p>
          <a:p>
            <a:pPr lvl="2" indent="-172720"/>
            <a:r>
              <a:rPr lang="en-US">
                <a:latin typeface="Lato"/>
                <a:ea typeface="Lato"/>
                <a:cs typeface="Lato"/>
              </a:rPr>
              <a:t>Yet even higher gradient operation will be expected from  those cavities.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025F7-8391-5EEE-E457-2EAA33BC9B4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282824"/>
            <a:ext cx="2743200" cy="365125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80D1EC-0CC3-90B8-340F-025DBF3E3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002" y="2508302"/>
            <a:ext cx="11289946" cy="413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95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56661-2C14-15EF-CC31-B6AA1A974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F0FC74-DABD-E7ED-58B9-A2E93BF35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LCLS-II LLRF System Details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A41A5-5D26-20E0-CF9D-2A74543B53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282824"/>
            <a:ext cx="2743200" cy="365125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79FBB6-D193-D488-87CE-84AD64576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80" y="1111761"/>
            <a:ext cx="6109058" cy="4825463"/>
          </a:xfrm>
          <a:prstGeom prst="rect">
            <a:avLst/>
          </a:prstGeom>
        </p:spPr>
      </p:pic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A9CD55AB-2D43-5279-476B-B06473D11BCC}"/>
              </a:ext>
            </a:extLst>
          </p:cNvPr>
          <p:cNvSpPr txBox="1">
            <a:spLocks/>
          </p:cNvSpPr>
          <p:nvPr/>
        </p:nvSpPr>
        <p:spPr>
          <a:xfrm>
            <a:off x="538205" y="920776"/>
            <a:ext cx="5879219" cy="5727173"/>
          </a:xfrm>
          <a:prstGeom prst="rect">
            <a:avLst/>
          </a:prstGeom>
        </p:spPr>
        <p:txBody>
          <a:bodyPr lIns="91440" tIns="45720" rIns="91440" bIns="45720" numCol="2" anchor="t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B83A4B"/>
              </a:buClr>
              <a:buFontTx/>
              <a:buNone/>
              <a:defRPr sz="16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66725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636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3208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65288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b="0" i="1" kern="1200">
                <a:solidFill>
                  <a:schemeClr val="tx1"/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00">
                <a:solidFill>
                  <a:srgbClr val="AF2D24"/>
                </a:solidFill>
              </a:rPr>
              <a:t>Hardware/Firmware</a:t>
            </a:r>
          </a:p>
          <a:p>
            <a:pPr marL="113030" indent="-285750">
              <a:buFont typeface="Arial"/>
              <a:buChar char="•"/>
            </a:pPr>
            <a:r>
              <a:rPr lang="en-US" sz="1300"/>
              <a:t>Precision Receiver Chassis (PRC)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Exclusively for cavity signals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Fiber communication for high Isolation necessary for 0.01°/0.01%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buFont typeface="Arial"/>
              <a:buChar char="•"/>
            </a:pPr>
            <a:r>
              <a:rPr lang="en-US" sz="1300">
                <a:latin typeface="Lato"/>
                <a:ea typeface="Lato"/>
                <a:cs typeface="Lato"/>
              </a:rPr>
              <a:t>RF Station (RFS)</a:t>
            </a:r>
            <a:r>
              <a:rPr lang="en-US" sz="1300" dirty="0">
                <a:solidFill>
                  <a:srgbClr val="AF2D24"/>
                </a:solidFill>
                <a:latin typeface="Lato"/>
                <a:ea typeface="Lato"/>
                <a:cs typeface="Lato"/>
              </a:rPr>
              <a:t> </a:t>
            </a:r>
          </a:p>
          <a:p>
            <a:pPr lvl="1" indent="-172720"/>
            <a:r>
              <a:rPr lang="en-US" sz="1300"/>
              <a:t>Generates independent RF signal for 2 cavities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Forward, Reverse and SSA Drive signals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Detune frequency calculation, PI loop control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buFont typeface="Arial"/>
              <a:buChar char="•"/>
            </a:pPr>
            <a:r>
              <a:rPr lang="en-US" sz="1300"/>
              <a:t>Resonance Control</a:t>
            </a:r>
          </a:p>
          <a:p>
            <a:pPr lvl="1" indent="-172720"/>
            <a:r>
              <a:rPr lang="en-US" sz="1300"/>
              <a:t>Piezo Tuner Control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Stepper Motor Control   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Temperature Monitoring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Interlock processing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endParaRPr lang="en-US" sz="1300" dirty="0">
              <a:solidFill>
                <a:srgbClr val="AF2D24"/>
              </a:solidFill>
              <a:latin typeface="Lato"/>
              <a:ea typeface="Lato"/>
              <a:cs typeface="Lato"/>
            </a:endParaRPr>
          </a:p>
          <a:p>
            <a:r>
              <a:rPr lang="en-US" sz="1300">
                <a:solidFill>
                  <a:srgbClr val="AF2D24"/>
                </a:solidFill>
                <a:latin typeface="Lato"/>
                <a:ea typeface="Lato"/>
                <a:cs typeface="Lato"/>
              </a:rPr>
              <a:t>Software</a:t>
            </a:r>
            <a:endParaRPr lang="en-US">
              <a:latin typeface="Lato"/>
              <a:ea typeface="Lato"/>
              <a:cs typeface="Lato"/>
            </a:endParaRPr>
          </a:p>
          <a:p>
            <a:pPr lvl="1" indent="-172720"/>
            <a:r>
              <a:rPr lang="en-US" sz="1300"/>
              <a:t>Automated Scripting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2" indent="-172720"/>
            <a:r>
              <a:rPr lang="en-US" sz="1300"/>
              <a:t>Cavity and SSA characterization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2" indent="-172720"/>
            <a:r>
              <a:rPr lang="en-US" sz="1300">
                <a:latin typeface="Lato"/>
                <a:ea typeface="Lato"/>
                <a:cs typeface="Lato"/>
              </a:rPr>
              <a:t>Piezo transfer-functions</a:t>
            </a:r>
            <a:endParaRPr lang="en-US" sz="1300" dirty="0">
              <a:latin typeface="Lato"/>
              <a:ea typeface="Lato"/>
              <a:cs typeface="Lato"/>
            </a:endParaRPr>
          </a:p>
          <a:p>
            <a:pPr lvl="1" indent="-172720"/>
            <a:r>
              <a:rPr lang="en-US" sz="1300"/>
              <a:t>Smooth transition between modes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Channel Access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r>
              <a:rPr lang="en-US" sz="1300">
                <a:solidFill>
                  <a:srgbClr val="AF2D24"/>
                </a:solidFill>
              </a:rPr>
              <a:t>EPICS</a:t>
            </a:r>
          </a:p>
          <a:p>
            <a:pPr lvl="1" indent="-172720"/>
            <a:r>
              <a:rPr lang="en-US" sz="1300"/>
              <a:t>All control displays and waveform readouts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Cavity control interface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Modes of Operation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300"/>
              <a:t>Hardware health </a:t>
            </a:r>
            <a:endParaRPr lang="en-US" sz="1300">
              <a:ea typeface="Lato" panose="020F0502020204030203" pitchFamily="34" charset="77"/>
              <a:cs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08281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48312-E127-C794-862E-DA904DCE4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A1BB72-2D54-AFE9-280D-24E5815E1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Lato"/>
                <a:ea typeface="Lato"/>
                <a:cs typeface="Lato"/>
              </a:rPr>
              <a:t>LLRF System Clipping</a:t>
            </a:r>
            <a:endParaRPr lang="en-US">
              <a:ea typeface="Lato"/>
              <a:cs typeface="Lato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B792A-787A-85F3-052F-10CB7DC7AE2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282824"/>
            <a:ext cx="2743200" cy="365125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1DBAF2-26C8-BAD2-5080-3384B71E6CCD}"/>
              </a:ext>
            </a:extLst>
          </p:cNvPr>
          <p:cNvSpPr/>
          <p:nvPr/>
        </p:nvSpPr>
        <p:spPr>
          <a:xfrm>
            <a:off x="441270" y="1098870"/>
            <a:ext cx="6317064" cy="529375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For SELAP operation a seri</a:t>
            </a: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es of limits are applied to the available RF amplitude to prevent oscillations and instabilities from high gain feedback</a:t>
            </a:r>
            <a:endParaRPr lang="en-US" sz="1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n-US" sz="1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gradient  "Target” is calculated from the desired amplitude and is based on cavity and system scaling parameters. </a:t>
            </a:r>
            <a:endParaRPr lang="en-US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 RF "Target" is the nominal setpoint for the RF FWD Power</a:t>
            </a:r>
            <a:endParaRPr lang="en-US" sz="1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600">
                <a:solidFill>
                  <a:srgbClr val="0070C0"/>
                </a:solidFill>
                <a:latin typeface="Calibri"/>
                <a:ea typeface="Calibri"/>
                <a:cs typeface="Calibri"/>
              </a:rPr>
              <a:t>Policy maximum X and maximum Y are estimated to form the basic frame for total drive and I &amp; Q  in SEL mode</a:t>
            </a:r>
            <a:endParaRPr lang="en-US" sz="16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,Sans-Serif" panose="020B0604020202020204" pitchFamily="34" charset="0"/>
              <a:buChar char="•"/>
            </a:pP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 X and Y limits (lo and hi) form the upp</a:t>
            </a:r>
            <a:r>
              <a:rPr lang="en-US" sz="16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er and lower bounds for SELAP </a:t>
            </a:r>
            <a:r>
              <a:rPr lang="en-US" sz="160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operation …. the “clip limits” for SELAP operation</a:t>
            </a:r>
            <a:endParaRPr lang="en-US" sz="1600" dirty="0" err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16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Note that </a:t>
            </a:r>
            <a:r>
              <a:rPr lang="en-US" sz="1600" dirty="0" err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x_lim_hi</a:t>
            </a:r>
            <a:r>
              <a:rPr lang="en-US" sz="16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 is NOT the same as the </a:t>
            </a:r>
            <a:r>
              <a:rPr lang="en-US" sz="1600" dirty="0" err="1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SSA_max</a:t>
            </a:r>
            <a:r>
              <a:rPr lang="en-US" sz="1600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!!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alibri"/>
                <a:ea typeface="Calibri"/>
                <a:cs typeface="Calibri"/>
              </a:rPr>
              <a:t>If the cavity goes beyond the y limits, it will exit SELAP and enter SELA in order to preserve cavity amplitude and prevent Lorentz force induced faults.</a:t>
            </a:r>
            <a:endParaRPr lang="en-US" sz="1600" dirty="0">
              <a:latin typeface="Calibri" panose="020F0502020204030204" pitchFamily="34" charset="0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>
              <a:latin typeface="Calibri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r>
              <a:rPr lang="en-US" sz="1600">
                <a:latin typeface="Calibri"/>
                <a:ea typeface="Calibri"/>
                <a:cs typeface="Calibri"/>
              </a:rPr>
              <a:t>We refer to this effect as "</a:t>
            </a:r>
            <a:r>
              <a:rPr lang="en-US" sz="1600" i="1">
                <a:latin typeface="Calibri"/>
                <a:ea typeface="Calibri"/>
                <a:cs typeface="Calibri"/>
              </a:rPr>
              <a:t>Clipping</a:t>
            </a:r>
            <a:r>
              <a:rPr lang="en-US" sz="1600">
                <a:latin typeface="Calibri"/>
                <a:ea typeface="Calibri"/>
                <a:cs typeface="Calibri"/>
              </a:rPr>
              <a:t>"</a:t>
            </a:r>
            <a:endParaRPr lang="en-US" sz="1600">
              <a:latin typeface="Calibri" panose="020F0502020204030204" pitchFamily="34" charset="0"/>
              <a:ea typeface="Calibri"/>
              <a:cs typeface="Calibri"/>
            </a:endParaRPr>
          </a:p>
          <a:p>
            <a:pPr marL="742950" lvl="1" indent="-285750">
              <a:buFont typeface="Courier New" panose="020B0604020202020204" pitchFamily="34" charset="0"/>
              <a:buChar char="o"/>
            </a:pPr>
            <a:endParaRPr lang="en-US" sz="1600">
              <a:latin typeface="Calibri" panose="020F0502020204030204" pitchFamily="34" charset="0"/>
              <a:ea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F00EEA-008C-1761-F54C-76C4740D1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239" y="1293962"/>
            <a:ext cx="5646381" cy="535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15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6C79-39E3-7197-328E-1E40C42BB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LCLS-II Resonance Control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2EDD47-0042-9B8E-2AEA-1BB5D84688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27688"/>
            <a:ext cx="10553700" cy="2280778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400"/>
              <a:t>The LCLS-II LLRF system makes use of two mechanical tuners for cavity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ato"/>
                <a:ea typeface="Lato"/>
                <a:cs typeface="Lato"/>
              </a:rPr>
              <a:t>Coarse tuning over hundreds of kHz is performed by a stepper motor tuner: </a:t>
            </a:r>
            <a:r>
              <a:rPr lang="en-US" sz="1400" dirty="0" err="1">
                <a:latin typeface="Lato"/>
                <a:ea typeface="Lato"/>
                <a:cs typeface="Lato"/>
              </a:rPr>
              <a:t>Phytron</a:t>
            </a:r>
            <a:r>
              <a:rPr lang="en-US" sz="1400" dirty="0">
                <a:latin typeface="Lato"/>
                <a:ea typeface="Lato"/>
                <a:cs typeface="Lato"/>
              </a:rPr>
              <a:t> LVA-52</a:t>
            </a:r>
          </a:p>
          <a:p>
            <a:pPr marL="752475" lvl="1" indent="-285750"/>
            <a:r>
              <a:rPr lang="en-US" sz="1400">
                <a:latin typeface="Lato"/>
                <a:ea typeface="Lato"/>
                <a:cs typeface="Lato"/>
              </a:rPr>
              <a:t>Manual tuning mode only</a:t>
            </a:r>
          </a:p>
          <a:p>
            <a:pPr marL="752475" lvl="1" indent="-285750"/>
            <a:r>
              <a:rPr lang="en-US" sz="1400"/>
              <a:t>Turned off with no holding current when the cavity is tuned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Lato"/>
                <a:ea typeface="Lato"/>
                <a:cs typeface="Lato"/>
              </a:rPr>
              <a:t>Fine tuning is performed by a piezoelectric tuner assembly: </a:t>
            </a:r>
            <a:r>
              <a:rPr lang="en-US" sz="1400" dirty="0" err="1">
                <a:latin typeface="Lato"/>
                <a:ea typeface="Lato"/>
                <a:cs typeface="Lato"/>
              </a:rPr>
              <a:t>Physik</a:t>
            </a:r>
            <a:r>
              <a:rPr lang="en-US" sz="1400" dirty="0">
                <a:latin typeface="Lato"/>
                <a:ea typeface="Lato"/>
                <a:cs typeface="Lato"/>
              </a:rPr>
              <a:t> </a:t>
            </a:r>
            <a:r>
              <a:rPr lang="en-US" sz="1400" dirty="0" err="1">
                <a:latin typeface="Lato"/>
                <a:ea typeface="Lato"/>
                <a:cs typeface="Lato"/>
              </a:rPr>
              <a:t>Instrumente</a:t>
            </a:r>
            <a:r>
              <a:rPr lang="en-US" sz="1400" dirty="0">
                <a:latin typeface="Lato"/>
                <a:ea typeface="Lato"/>
                <a:cs typeface="Lato"/>
              </a:rPr>
              <a:t> P-844K075</a:t>
            </a:r>
          </a:p>
          <a:p>
            <a:pPr marL="752475" lvl="1" indent="-285750"/>
            <a:r>
              <a:rPr lang="en-US" sz="1400"/>
              <a:t>Nominally runs with low bandwidth feedback enabled (&lt;5Hz) </a:t>
            </a:r>
          </a:p>
          <a:p>
            <a:pPr marL="752475" lvl="1" indent="-285750"/>
            <a:r>
              <a:rPr lang="en-US" sz="1400"/>
              <a:t>Higher frequency feedback modes are avoided to prevent driving mechanical eigenmodes leading to instabilities</a:t>
            </a:r>
          </a:p>
          <a:p>
            <a:endParaRPr 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5CC4A9-5481-708A-25F8-221CEA930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728" y="4309857"/>
            <a:ext cx="2409956" cy="15719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73687F-24AA-393A-7253-9A59E095B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168" y="4619942"/>
            <a:ext cx="2699104" cy="12618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B57D98-40F5-8396-D844-4904D707D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726" y="3844716"/>
            <a:ext cx="3366448" cy="274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9992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E72A7-A273-F9F2-CCD1-051101FC1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LCLS-II Piezo Tuner System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62B2D-BC8E-276F-5A74-F2E9A32D38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2494" y="968991"/>
            <a:ext cx="5683006" cy="3014456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400">
                <a:latin typeface="Lato"/>
                <a:ea typeface="Lato"/>
                <a:cs typeface="Lato"/>
              </a:rPr>
              <a:t>The piezo tuner system provides continuous fine control of the cavity natural frequency</a:t>
            </a:r>
          </a:p>
          <a:p>
            <a:r>
              <a:rPr lang="en-US" sz="1400" dirty="0">
                <a:latin typeface="Lato"/>
                <a:ea typeface="Lato"/>
                <a:cs typeface="Lato"/>
              </a:rPr>
              <a:t>The tuner is driven by a PDU150 amplifier with output voltage limits set at 50 </a:t>
            </a:r>
            <a:r>
              <a:rPr lang="en-US" sz="1400" dirty="0" err="1">
                <a:latin typeface="Lato"/>
                <a:ea typeface="Lato"/>
                <a:cs typeface="Lato"/>
              </a:rPr>
              <a:t>Vpp</a:t>
            </a:r>
            <a:endParaRPr lang="en-US" sz="1400">
              <a:latin typeface="Lato"/>
              <a:ea typeface="Lato"/>
              <a:cs typeface="Lato"/>
            </a:endParaRPr>
          </a:p>
          <a:p>
            <a:r>
              <a:rPr lang="en-US" sz="1400">
                <a:latin typeface="Lato"/>
                <a:ea typeface="Lato"/>
                <a:cs typeface="Lato"/>
              </a:rPr>
              <a:t>Two modes of operation are normally used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Manual, including a DC bias to center the useable range of the piezo controller 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Integrator feedback for low frequency detuning correction</a:t>
            </a:r>
          </a:p>
        </p:txBody>
      </p:sp>
      <p:pic>
        <p:nvPicPr>
          <p:cNvPr id="5" name="Picture 4" descr="thesis_ARC_png.png">
            <a:extLst>
              <a:ext uri="{FF2B5EF4-FFF2-40B4-BE49-F238E27FC236}">
                <a16:creationId xmlns:a16="http://schemas.microsoft.com/office/drawing/2014/main" id="{CCA970D2-2BFB-E7EF-CF70-4E93696F5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7798" y="3068439"/>
            <a:ext cx="4177448" cy="35237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FF1D47-1141-7F8C-AAC1-6E08583D7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666" y="972843"/>
            <a:ext cx="3573859" cy="2168232"/>
          </a:xfrm>
          <a:prstGeom prst="rect">
            <a:avLst/>
          </a:prstGeom>
        </p:spPr>
      </p:pic>
      <p:pic>
        <p:nvPicPr>
          <p:cNvPr id="4" name="Picture 3" descr="Screenshot 2026-10-02 161442.png">
            <a:extLst>
              <a:ext uri="{FF2B5EF4-FFF2-40B4-BE49-F238E27FC236}">
                <a16:creationId xmlns:a16="http://schemas.microsoft.com/office/drawing/2014/main" id="{9ABAB042-8F3D-C46F-00B8-7140CD727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56260" y="1331692"/>
            <a:ext cx="2900389" cy="6402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94B33D1-5AE8-583B-269A-FA6192020224}"/>
              </a:ext>
            </a:extLst>
          </p:cNvPr>
          <p:cNvSpPr txBox="1"/>
          <p:nvPr/>
        </p:nvSpPr>
        <p:spPr>
          <a:xfrm>
            <a:off x="318304" y="3882342"/>
            <a:ext cx="5681241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Both "normal" modes of operation can take advantage of the full </a:t>
            </a:r>
            <a:r>
              <a:rPr lang="en-US" sz="140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piezo tuner</a:t>
            </a:r>
            <a:r>
              <a:rPr lang="en-US" sz="1400" b="0" i="0" u="none" strike="noStrike" baseline="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 range</a:t>
            </a:r>
            <a:r>
              <a:rPr lang="en-US" sz="1400" b="0" i="0" dirty="0">
                <a:solidFill>
                  <a:srgbClr val="000000"/>
                </a:solidFill>
                <a:latin typeface="Lato"/>
                <a:ea typeface="Segoe UI"/>
                <a:cs typeface="Segoe UI"/>
              </a:rPr>
              <a:t>​</a:t>
            </a:r>
          </a:p>
          <a:p>
            <a:endParaRPr lang="en-US" sz="1400" dirty="0">
              <a:solidFill>
                <a:srgbClr val="000000"/>
              </a:solidFill>
              <a:latin typeface="Lato"/>
              <a:ea typeface="Segoe UI"/>
              <a:cs typeface="Segoe UI"/>
            </a:endParaRPr>
          </a:p>
          <a:p>
            <a:r>
              <a:rPr lang="en-US" sz="140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In LCLS-II  </a:t>
            </a:r>
            <a:r>
              <a:rPr lang="en-US" sz="140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firmware </a:t>
            </a:r>
            <a:r>
              <a:rPr lang="en-US" sz="1400" i="1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Active</a:t>
            </a:r>
            <a:r>
              <a:rPr lang="en-US" sz="1400" b="0" i="1" u="none" strike="noStrike" baseline="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 Resonance Control </a:t>
            </a:r>
            <a:r>
              <a:rPr lang="en-US" sz="140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is control is summed with the standard integrator feedback mode compensates</a:t>
            </a:r>
            <a:r>
              <a:rPr lang="en-US" sz="1400" b="0" i="0" u="none" strike="noStrike" baseline="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 for detuning in at </a:t>
            </a:r>
            <a:r>
              <a:rPr lang="en-US" sz="140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higher frequencies</a:t>
            </a:r>
            <a:r>
              <a:rPr lang="en-US" sz="1400" b="0" i="0" u="none" strike="noStrike" baseline="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, up to 200 Hz</a:t>
            </a:r>
            <a:r>
              <a:rPr lang="en-US" sz="1400" b="0" i="0" dirty="0">
                <a:solidFill>
                  <a:srgbClr val="000000"/>
                </a:solidFill>
                <a:latin typeface="Lato"/>
                <a:ea typeface="Segoe UI"/>
                <a:cs typeface="Segoe UI"/>
              </a:rPr>
              <a:t>​</a:t>
            </a:r>
          </a:p>
          <a:p>
            <a:endParaRPr lang="en-US" sz="1400" dirty="0">
              <a:solidFill>
                <a:srgbClr val="000000"/>
              </a:solidFill>
              <a:latin typeface="Lato"/>
              <a:ea typeface="Segoe UI"/>
              <a:cs typeface="Segoe UI"/>
            </a:endParaRPr>
          </a:p>
          <a:p>
            <a:r>
              <a:rPr lang="en-US" sz="140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Of concern, some</a:t>
            </a:r>
            <a:r>
              <a:rPr lang="en-US" sz="1400" b="0" i="0" u="none" strike="noStrike" baseline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 power bandwidth limitations exist in the PDU150, but not too </a:t>
            </a:r>
            <a:r>
              <a:rPr lang="en-US" sz="140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much over</a:t>
            </a:r>
            <a:r>
              <a:rPr lang="en-US" sz="1400" b="0" i="0" u="none" strike="noStrike" baseline="0" dirty="0">
                <a:solidFill>
                  <a:srgbClr val="404040"/>
                </a:solidFill>
                <a:latin typeface="Lato"/>
                <a:ea typeface="Segoe UI"/>
                <a:cs typeface="Segoe UI"/>
              </a:rPr>
              <a:t> frequencies of interest for detuning</a:t>
            </a:r>
            <a:r>
              <a:rPr lang="en-US" sz="1400" b="0" i="0" dirty="0">
                <a:solidFill>
                  <a:srgbClr val="000000"/>
                </a:solidFill>
                <a:latin typeface="Lato"/>
                <a:ea typeface="Segoe UI"/>
                <a:cs typeface="Segoe UI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76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A6753-8629-21C7-58B9-660C3B662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DB3AC-975A-1C98-5B7F-4B4910FD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Narrowband Active Noise Cancellation (NANC)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1463A-15FC-F125-9848-7B0D18A9F3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0180" y="1714496"/>
            <a:ext cx="11650980" cy="759022"/>
          </a:xfrm>
        </p:spPr>
        <p:txBody>
          <a:bodyPr vert="horz" lIns="0" tIns="45720" rIns="91440" bIns="45720" rtlCol="0" anchor="t">
            <a:noAutofit/>
          </a:bodyPr>
          <a:lstStyle/>
          <a:p>
            <a:pPr lvl="1" indent="-172720"/>
            <a:r>
              <a:rPr lang="en-US" sz="1400">
                <a:ea typeface="Lato"/>
                <a:cs typeface="Lato"/>
              </a:rPr>
              <a:t>DESY / Cornell reduced detuning by as much as 20 dB with a NANC style approach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B935AD-6A59-CEBB-154D-2F32060508E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282824"/>
            <a:ext cx="2743200" cy="365125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161B07A-4756-63F1-8E68-FDF6F337DF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1585" y="3899754"/>
            <a:ext cx="3420900" cy="27609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529F50-E3A4-F202-0384-FA50AAB4B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257" y="4020187"/>
            <a:ext cx="4144251" cy="24403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E816E9-70C2-7616-CB4A-1705F73ED7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53" y="3895375"/>
            <a:ext cx="3595305" cy="2751958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72C8FDE-5D52-C28A-9C2E-56D76430C29F}"/>
              </a:ext>
            </a:extLst>
          </p:cNvPr>
          <p:cNvSpPr txBox="1">
            <a:spLocks/>
          </p:cNvSpPr>
          <p:nvPr/>
        </p:nvSpPr>
        <p:spPr>
          <a:xfrm>
            <a:off x="168251" y="979503"/>
            <a:ext cx="11699207" cy="1810389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B83A4B"/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66725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636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3208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65288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94005" lvl="1" indent="0">
              <a:buFont typeface="Arial" panose="020B0604020202020204" pitchFamily="34" charset="0"/>
              <a:buNone/>
            </a:pPr>
            <a:r>
              <a:rPr lang="en-US" sz="1400">
                <a:latin typeface="Lato"/>
                <a:ea typeface="Lato"/>
                <a:cs typeface="Lato"/>
              </a:rPr>
              <a:t>Over the years, and external to LCLS-II, Active Resonance Control efforts have yielded positive outcomes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/>
            <a:r>
              <a:rPr lang="en-US" sz="1400">
                <a:latin typeface="Lato"/>
                <a:ea typeface="Lato"/>
                <a:cs typeface="Lato"/>
              </a:rPr>
              <a:t>FNAL effort reduced detuning by x2 with a comb filter</a:t>
            </a:r>
            <a:endParaRPr lang="en-US" sz="1400">
              <a:ea typeface="Lato"/>
              <a:cs typeface="Lato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18256C6-DD87-1596-B56A-E068D2DA8ED3}"/>
              </a:ext>
            </a:extLst>
          </p:cNvPr>
          <p:cNvSpPr txBox="1">
            <a:spLocks/>
          </p:cNvSpPr>
          <p:nvPr/>
        </p:nvSpPr>
        <p:spPr>
          <a:xfrm>
            <a:off x="166322" y="2086816"/>
            <a:ext cx="11650980" cy="1578896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B83A4B"/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66725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636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3208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65288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172720"/>
            <a:r>
              <a:rPr lang="en-US" sz="1400">
                <a:latin typeface="Lato"/>
                <a:ea typeface="Lato"/>
                <a:cs typeface="Lato"/>
              </a:rPr>
              <a:t>In 2020, SLAC used the DESY approach with the direct help of Andrea Bellandi, and began development of a real time adaptable - Narrowband Active Noise Cancellation algorithm</a:t>
            </a:r>
            <a:endParaRPr lang="en-US"/>
          </a:p>
          <a:p>
            <a:pPr lvl="1" indent="-172720"/>
            <a:r>
              <a:rPr lang="en-US" sz="1400" dirty="0">
                <a:latin typeface="Lato"/>
                <a:ea typeface="Lato"/>
                <a:cs typeface="Lato"/>
              </a:rPr>
              <a:t>In 2025, the system was generalized for the LCLS-II LLRF platform with </a:t>
            </a:r>
            <a:r>
              <a:rPr lang="en-US" sz="1400">
                <a:latin typeface="Lato"/>
                <a:ea typeface="Lato"/>
                <a:cs typeface="Lato"/>
              </a:rPr>
              <a:t>open-source</a:t>
            </a:r>
            <a:r>
              <a:rPr lang="en-US" sz="1400" dirty="0">
                <a:latin typeface="Lato"/>
                <a:ea typeface="Lato"/>
                <a:cs typeface="Lato"/>
              </a:rPr>
              <a:t> code</a:t>
            </a:r>
          </a:p>
          <a:p>
            <a:pPr marL="294005" lvl="1" indent="0">
              <a:buNone/>
            </a:pPr>
            <a:r>
              <a:rPr lang="en-US" sz="1400">
                <a:latin typeface="Lato"/>
                <a:ea typeface="Lato"/>
                <a:cs typeface="Lato"/>
              </a:rPr>
              <a:t>Our ongoing goal has been to adapt this proven system for LCLS-II LLRF and make it widely deployable for use in LCLS-II operations and for LCLS-II HE </a:t>
            </a:r>
            <a:r>
              <a:rPr lang="en-US" sz="1400" dirty="0">
                <a:latin typeface="Lato"/>
                <a:ea typeface="Lato"/>
                <a:cs typeface="Lato"/>
              </a:rPr>
              <a:t>commissioning</a:t>
            </a:r>
            <a:endParaRPr lang="en-US" sz="1400" dirty="0">
              <a:ea typeface="Lato"/>
              <a:cs typeface="La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0ADE57-2858-2325-6AA1-6EF85C25DFBF}"/>
              </a:ext>
            </a:extLst>
          </p:cNvPr>
          <p:cNvSpPr txBox="1"/>
          <p:nvPr/>
        </p:nvSpPr>
        <p:spPr>
          <a:xfrm>
            <a:off x="5827394" y="3719829"/>
            <a:ext cx="13087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DESY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AA228D-1C7F-5B91-4D54-85E04D71200F}"/>
              </a:ext>
            </a:extLst>
          </p:cNvPr>
          <p:cNvSpPr txBox="1"/>
          <p:nvPr/>
        </p:nvSpPr>
        <p:spPr>
          <a:xfrm>
            <a:off x="2007233" y="3719828"/>
            <a:ext cx="13087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FNAL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9278B0-E6BD-6194-605C-C1C18B8AC519}"/>
              </a:ext>
            </a:extLst>
          </p:cNvPr>
          <p:cNvSpPr txBox="1"/>
          <p:nvPr/>
        </p:nvSpPr>
        <p:spPr>
          <a:xfrm>
            <a:off x="10053953" y="3719828"/>
            <a:ext cx="130873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ea typeface="Calibri"/>
                <a:cs typeface="Calibri"/>
              </a:rPr>
              <a:t>Cornell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21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681D0-D851-A2D5-4A4D-8F20C6F785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F31BB-7356-0CC0-2204-F8EB63239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Theory – Noise Cancellation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00F068-85EE-BF87-C8CC-43696D617C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9650" y="1027687"/>
            <a:ext cx="5296757" cy="5203177"/>
          </a:xfrm>
        </p:spPr>
        <p:txBody>
          <a:bodyPr vert="horz" lIns="0" tIns="45720" rIns="91440" bIns="4572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NANC focuses on canceling specific narrow band detuning oscillations that can shift in frequency (and amplitude)</a:t>
            </a:r>
            <a:endParaRPr lang="en-US" sz="1400"/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External microphonic disturbances are assumed to be sources of superimposed sinusoidal signals of unknown phase, amplitude and frequency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A Numerically Controlled Oscillator (NCO) in the piezo tuner controller is used to generate a sinusoidal signal.  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The signal is modulated by an I&amp;Q vector to change frequency, phase and amplitude.</a:t>
            </a:r>
            <a:endParaRPr lang="en-US" sz="1400"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To match (or cancel) the detuning disturbance, a Least Mean Square (LMS) algorithm adapts the I&amp;Q.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Lato"/>
                <a:ea typeface="Lato"/>
                <a:cs typeface="Lato"/>
              </a:rPr>
              <a:t>To estimate the I&amp;Q correctly, the actuator delay has to be calculated as well </a:t>
            </a:r>
            <a:endParaRPr lang="en-US" sz="1400" dirty="0">
              <a:ea typeface="Lato"/>
              <a:cs typeface="Lato"/>
            </a:endParaRPr>
          </a:p>
        </p:txBody>
      </p:sp>
      <p:pic>
        <p:nvPicPr>
          <p:cNvPr id="4" name="Picture 3" descr="NANC_diagram.png">
            <a:extLst>
              <a:ext uri="{FF2B5EF4-FFF2-40B4-BE49-F238E27FC236}">
                <a16:creationId xmlns:a16="http://schemas.microsoft.com/office/drawing/2014/main" id="{A90DEE75-9B7F-D040-F872-3D037233F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4" y="1575186"/>
            <a:ext cx="6036067" cy="3146246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723BEE1-F42A-449A-A9F3-2D4BC027CF58}"/>
              </a:ext>
            </a:extLst>
          </p:cNvPr>
          <p:cNvSpPr txBox="1">
            <a:spLocks/>
          </p:cNvSpPr>
          <p:nvPr/>
        </p:nvSpPr>
        <p:spPr>
          <a:xfrm>
            <a:off x="478290" y="5122167"/>
            <a:ext cx="4930997" cy="570217"/>
          </a:xfrm>
          <a:prstGeom prst="rect">
            <a:avLst/>
          </a:prstGeom>
          <a:ln>
            <a:solidFill>
              <a:srgbClr val="B83A4B"/>
            </a:solidFill>
            <a:prstDash val="sysDot"/>
          </a:ln>
        </p:spPr>
        <p:txBody>
          <a:bodyPr vert="horz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B83A4B"/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66725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636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3208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65288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i="1">
                <a:latin typeface="Lato"/>
                <a:ea typeface="Lato"/>
                <a:cs typeface="Lato"/>
              </a:rPr>
              <a:t>Shown here: 4 parallel noise cancelling signals being generated by the NANC controller, each minimizing a microphonic frequency peak of concern</a:t>
            </a:r>
            <a:endParaRPr lang="en-US" sz="1200" i="1"/>
          </a:p>
        </p:txBody>
      </p:sp>
    </p:spTree>
    <p:extLst>
      <p:ext uri="{BB962C8B-B14F-4D97-AF65-F5344CB8AC3E}">
        <p14:creationId xmlns:p14="http://schemas.microsoft.com/office/powerpoint/2010/main" val="263800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02785-F1F1-8135-802A-B662410BA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BB82DD-5AA4-678B-5685-912FCA910C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9650" y="957618"/>
            <a:ext cx="5296757" cy="5203177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u="sng">
                <a:latin typeface="Lato"/>
                <a:ea typeface="Lato"/>
                <a:cs typeface="Lato"/>
              </a:rPr>
              <a:t>I&amp;Q Adaptation</a:t>
            </a:r>
          </a:p>
          <a:p>
            <a:endParaRPr lang="en-US">
              <a:ea typeface="Lato"/>
              <a:cs typeface="Lato"/>
            </a:endParaRPr>
          </a:p>
          <a:p>
            <a:pPr>
              <a:buFont typeface="Arial"/>
            </a:pPr>
            <a:endParaRPr lang="en-US" dirty="0">
              <a:latin typeface="Lato"/>
              <a:ea typeface="Lato"/>
              <a:cs typeface="Lato"/>
            </a:endParaRPr>
          </a:p>
          <a:p>
            <a:pPr>
              <a:buFont typeface="Arial"/>
            </a:pPr>
            <a:endParaRPr lang="en-US" dirty="0">
              <a:latin typeface="Lato"/>
              <a:ea typeface="Lato"/>
              <a:cs typeface="Lato"/>
            </a:endParaRPr>
          </a:p>
          <a:p>
            <a:r>
              <a:rPr lang="en-US" u="sng">
                <a:latin typeface="Lato"/>
                <a:ea typeface="Lato"/>
                <a:cs typeface="Lato"/>
              </a:rPr>
              <a:t>Frequency Adaptation</a:t>
            </a:r>
            <a:endParaRPr lang="en-US" u="sng">
              <a:ea typeface="Lato"/>
              <a:cs typeface="Lato"/>
            </a:endParaRPr>
          </a:p>
          <a:p>
            <a:endParaRPr lang="en-US">
              <a:ea typeface="Lato"/>
              <a:cs typeface="Lato"/>
            </a:endParaRPr>
          </a:p>
          <a:p>
            <a:endParaRPr lang="en-US" dirty="0">
              <a:latin typeface="Lato"/>
              <a:ea typeface="Lato"/>
              <a:cs typeface="Lato"/>
            </a:endParaRPr>
          </a:p>
          <a:p>
            <a:r>
              <a:rPr lang="en-US" u="sng">
                <a:latin typeface="Lato"/>
                <a:ea typeface="Lato"/>
                <a:cs typeface="Lato"/>
              </a:rPr>
              <a:t>Chain Delay Adaptation</a:t>
            </a:r>
            <a:endParaRPr lang="en-US" u="sng">
              <a:ea typeface="Lato"/>
              <a:cs typeface="Lat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04DF73-D7E5-EE32-7EFC-1300EF2AE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Theory - Adaptation</a:t>
            </a:r>
            <a:endParaRPr lang="en-US"/>
          </a:p>
        </p:txBody>
      </p:sp>
      <p:pic>
        <p:nvPicPr>
          <p:cNvPr id="4" name="Picture 3" descr="NANC_diagram.png">
            <a:extLst>
              <a:ext uri="{FF2B5EF4-FFF2-40B4-BE49-F238E27FC236}">
                <a16:creationId xmlns:a16="http://schemas.microsoft.com/office/drawing/2014/main" id="{D6709ABC-CC4A-8947-D4BB-C2276A535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4" y="1576407"/>
            <a:ext cx="6036067" cy="3146246"/>
          </a:xfrm>
          <a:prstGeom prst="rect">
            <a:avLst/>
          </a:prstGeom>
        </p:spPr>
      </p:pic>
      <p:pic>
        <p:nvPicPr>
          <p:cNvPr id="6" name="Picture 5" descr="A group of math equations&#10;&#10;AI-generated content may be incorrect.">
            <a:extLst>
              <a:ext uri="{FF2B5EF4-FFF2-40B4-BE49-F238E27FC236}">
                <a16:creationId xmlns:a16="http://schemas.microsoft.com/office/drawing/2014/main" id="{672F44EA-BDB8-B7DA-E2C3-D5A9A0D82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4743" y="1240372"/>
            <a:ext cx="2508491" cy="1205932"/>
          </a:xfrm>
          <a:prstGeom prst="rect">
            <a:avLst/>
          </a:prstGeom>
        </p:spPr>
      </p:pic>
      <p:pic>
        <p:nvPicPr>
          <p:cNvPr id="7" name="Picture 6" descr="A group of math equations&#10;&#10;AI-generated content may be incorrect.">
            <a:extLst>
              <a:ext uri="{FF2B5EF4-FFF2-40B4-BE49-F238E27FC236}">
                <a16:creationId xmlns:a16="http://schemas.microsoft.com/office/drawing/2014/main" id="{C3CE9217-D69E-144F-7C35-A699B97DE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476" y="4384259"/>
            <a:ext cx="2793913" cy="930779"/>
          </a:xfrm>
          <a:prstGeom prst="rect">
            <a:avLst/>
          </a:prstGeom>
        </p:spPr>
      </p:pic>
      <p:pic>
        <p:nvPicPr>
          <p:cNvPr id="8" name="Picture 7" descr="A black and white background with text&#10;&#10;AI-generated content may be incorrect.">
            <a:extLst>
              <a:ext uri="{FF2B5EF4-FFF2-40B4-BE49-F238E27FC236}">
                <a16:creationId xmlns:a16="http://schemas.microsoft.com/office/drawing/2014/main" id="{92BB2D93-0502-4974-1A3F-0A43FE25FA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891" y="2450044"/>
            <a:ext cx="4721597" cy="1298910"/>
          </a:xfrm>
          <a:prstGeom prst="rect">
            <a:avLst/>
          </a:prstGeom>
        </p:spPr>
      </p:pic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6B911E81-20DB-28B7-DDD5-784008C1FC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097" y="5529843"/>
            <a:ext cx="1798848" cy="252951"/>
          </a:xfrm>
          <a:prstGeom prst="rect">
            <a:avLst/>
          </a:prstGeom>
        </p:spPr>
      </p:pic>
      <p:pic>
        <p:nvPicPr>
          <p:cNvPr id="9" name="Picture 8" descr="A close up of a letter&#10;&#10;AI-generated content may be incorrect.">
            <a:extLst>
              <a:ext uri="{FF2B5EF4-FFF2-40B4-BE49-F238E27FC236}">
                <a16:creationId xmlns:a16="http://schemas.microsoft.com/office/drawing/2014/main" id="{2B5D4955-7AC8-C405-DCDB-588397EACC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9276" y="5937393"/>
            <a:ext cx="2292790" cy="187240"/>
          </a:xfrm>
          <a:prstGeom prst="rect">
            <a:avLst/>
          </a:prstGeom>
        </p:spPr>
      </p:pic>
      <p:pic>
        <p:nvPicPr>
          <p:cNvPr id="10" name="Picture 9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C930EA94-48E4-3C17-599E-C11B560687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98754" y="6278092"/>
            <a:ext cx="1950986" cy="2307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69B3F0-A504-C29A-D874-CDA1E9E98580}"/>
              </a:ext>
            </a:extLst>
          </p:cNvPr>
          <p:cNvSpPr txBox="1"/>
          <p:nvPr/>
        </p:nvSpPr>
        <p:spPr>
          <a:xfrm>
            <a:off x="1074792" y="5487178"/>
            <a:ext cx="4710169" cy="523220"/>
          </a:xfrm>
          <a:prstGeom prst="rect">
            <a:avLst/>
          </a:prstGeom>
          <a:noFill/>
          <a:ln>
            <a:solidFill>
              <a:srgbClr val="AF2D24"/>
            </a:solidFill>
            <a:prstDash val="sysDot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 dirty="0">
                <a:ea typeface="Calibri"/>
                <a:cs typeface="Calibri"/>
              </a:rPr>
              <a:t>We found no need to use delay adaption </a:t>
            </a:r>
            <a:r>
              <a:rPr lang="en-US" sz="1400" i="1" err="1">
                <a:ea typeface="Calibri"/>
                <a:cs typeface="Calibri"/>
              </a:rPr>
              <a:t>ra</a:t>
            </a:r>
            <a:r>
              <a:rPr lang="en-US" sz="1400" i="1" dirty="0">
                <a:ea typeface="Calibri"/>
                <a:cs typeface="Calibri"/>
              </a:rPr>
              <a:t>te in this system.  </a:t>
            </a:r>
          </a:p>
          <a:p>
            <a:r>
              <a:rPr lang="en-US" sz="1400" i="1">
                <a:ea typeface="Calibri"/>
                <a:cs typeface="Calibri"/>
              </a:rPr>
              <a:t> It is folded into I&amp;Q adaptation</a:t>
            </a:r>
          </a:p>
        </p:txBody>
      </p:sp>
    </p:spTree>
    <p:extLst>
      <p:ext uri="{BB962C8B-B14F-4D97-AF65-F5344CB8AC3E}">
        <p14:creationId xmlns:p14="http://schemas.microsoft.com/office/powerpoint/2010/main" val="2573986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3179D-BFFE-3765-465A-766DFECCC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D9617-86D8-7888-521C-CD3FDE2E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User Interface for Individual Cavities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E7C2E0-E8EF-1854-AF37-81F050E9E9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0820" y="1037847"/>
            <a:ext cx="4414617" cy="5203177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400">
                <a:latin typeface="Lato"/>
                <a:ea typeface="Lato"/>
                <a:cs typeface="Lato"/>
              </a:rPr>
              <a:t>The expert level User Interface enables individual control of every cavity while observing detuning of all cavities</a:t>
            </a:r>
            <a:endParaRPr lang="en-US" sz="1400">
              <a:ea typeface="Lato"/>
              <a:cs typeface="Lato"/>
            </a:endParaRPr>
          </a:p>
          <a:p>
            <a:r>
              <a:rPr lang="en-US" sz="1400">
                <a:latin typeface="Lato"/>
                <a:ea typeface="Lato"/>
                <a:cs typeface="Lato"/>
              </a:rPr>
              <a:t>Up to 4 frequencies per cavity can be acted upon by NANC (32 "</a:t>
            </a:r>
            <a:r>
              <a:rPr lang="en-US" sz="1400" i="1">
                <a:latin typeface="Lato"/>
                <a:ea typeface="Lato"/>
                <a:cs typeface="Lato"/>
              </a:rPr>
              <a:t>components</a:t>
            </a:r>
            <a:r>
              <a:rPr lang="en-US" sz="1400">
                <a:latin typeface="Lato"/>
                <a:ea typeface="Lato"/>
                <a:cs typeface="Lato"/>
              </a:rPr>
              <a:t>" for the entire 8 cavity cryomodule)</a:t>
            </a:r>
          </a:p>
          <a:p>
            <a:r>
              <a:rPr lang="en-US" sz="1400" dirty="0">
                <a:latin typeface="Lato"/>
                <a:ea typeface="Lato"/>
                <a:cs typeface="Lato"/>
              </a:rPr>
              <a:t>Each component has independently </a:t>
            </a:r>
            <a:r>
              <a:rPr lang="en-US" sz="1400">
                <a:latin typeface="Lato"/>
                <a:ea typeface="Lato"/>
                <a:cs typeface="Lato"/>
              </a:rPr>
              <a:t>settable</a:t>
            </a:r>
            <a:r>
              <a:rPr lang="en-US" sz="1400" dirty="0">
                <a:latin typeface="Lato"/>
                <a:ea typeface="Lato"/>
                <a:cs typeface="Lato"/>
              </a:rPr>
              <a:t> attributes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Enable/disable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Amplitude limits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Amplitude adaptation speed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Frequency search range 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Frequency adaptation speed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Manual / Automatic 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Delay phase</a:t>
            </a:r>
          </a:p>
          <a:p>
            <a:pPr marL="285750" indent="-285750">
              <a:spcBef>
                <a:spcPts val="500"/>
              </a:spcBef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Delay adaptation rate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267BED-3637-C028-63A2-BBC81534A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114" y="792480"/>
            <a:ext cx="6599239" cy="4126782"/>
          </a:xfrm>
          <a:prstGeom prst="rect">
            <a:avLst/>
          </a:prstGeom>
        </p:spPr>
      </p:pic>
      <p:pic>
        <p:nvPicPr>
          <p:cNvPr id="5" name="Picture 4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E575D1A1-396D-D74B-EEBA-8F6E3C398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926" y="4185920"/>
            <a:ext cx="4581748" cy="261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307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42C5A-6960-6975-5AA9-83CEEA2A7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6080-7930-7877-2412-58438A8F8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User Interface for Full CryoModule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B30B4C-3218-54CC-693F-E2B5085A4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040" y="1347382"/>
            <a:ext cx="9834880" cy="453915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FBC6CA-F397-7127-FE83-A9284BF904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93460" y="1230887"/>
            <a:ext cx="6083300" cy="1525257"/>
          </a:xfrm>
          <a:solidFill>
            <a:schemeClr val="bg1"/>
          </a:solidFill>
        </p:spPr>
        <p:txBody>
          <a:bodyPr vert="horz" lIns="182880" tIns="45720" rIns="91440" bIns="45720" rtlCol="0" anchor="t">
            <a:noAutofit/>
          </a:bodyPr>
          <a:lstStyle/>
          <a:p>
            <a:r>
              <a:rPr lang="en-US" sz="1200">
                <a:latin typeface="Lato"/>
                <a:ea typeface="Lato"/>
                <a:cs typeface="Lato"/>
              </a:rPr>
              <a:t>Global control of NANC for a full crymodule is being developed to simplify use at scale.</a:t>
            </a:r>
            <a:endParaRPr lang="en-US" sz="12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buFont typeface="Arial"/>
              <a:buChar char="•"/>
            </a:pPr>
            <a:r>
              <a:rPr lang="en-US" sz="1200">
                <a:latin typeface="Lato"/>
                <a:ea typeface="Lato"/>
                <a:cs typeface="Lato"/>
              </a:rPr>
              <a:t>Enable/Disable full CM control</a:t>
            </a:r>
          </a:p>
          <a:p>
            <a:pPr marL="285750" indent="-285750">
              <a:buFont typeface="Arial"/>
              <a:buChar char="•"/>
            </a:pPr>
            <a:r>
              <a:rPr lang="en-US" sz="1200">
                <a:latin typeface="Lato"/>
                <a:ea typeface="Lato"/>
                <a:cs typeface="Lato"/>
              </a:rPr>
              <a:t>Enable/Disable full cavity control</a:t>
            </a:r>
          </a:p>
          <a:p>
            <a:pPr marL="285750" indent="-285750">
              <a:buFont typeface="Arial"/>
              <a:buChar char="•"/>
            </a:pPr>
            <a:r>
              <a:rPr lang="en-US" sz="1200">
                <a:latin typeface="Lato"/>
                <a:ea typeface="Lato"/>
                <a:cs typeface="Lato"/>
              </a:rPr>
              <a:t>Enable/Disable individual components</a:t>
            </a:r>
          </a:p>
          <a:p>
            <a:endParaRPr lang="en-US" sz="120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038304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Testing so far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0D855D-FFDB-EA6B-24E1-FF85D417C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27687"/>
            <a:ext cx="10553700" cy="3526777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400">
                <a:latin typeface="Lato"/>
                <a:ea typeface="Lato"/>
                <a:cs typeface="Lato"/>
              </a:rPr>
              <a:t>SRF tests on the NANC system have occurred over several rounds as opportunities 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342900" indent="-342900">
              <a:buAutoNum type="arabicPeriod"/>
            </a:pPr>
            <a:r>
              <a:rPr lang="en-US" sz="1400">
                <a:latin typeface="Lato"/>
                <a:ea typeface="Lato"/>
                <a:cs typeface="Lato"/>
              </a:rPr>
              <a:t>2020 @ LCLS-II proof of concept with a single frequency and single cavity operation</a:t>
            </a:r>
          </a:p>
          <a:p>
            <a:pPr marL="342900" indent="-342900">
              <a:buAutoNum type="arabicPeriod"/>
            </a:pPr>
            <a:r>
              <a:rPr lang="en-US" sz="1400">
                <a:latin typeface="Lato"/>
                <a:ea typeface="Lato"/>
                <a:cs typeface="Lato"/>
              </a:rPr>
              <a:t>2020 @ LCLS-II proof of concept with multiple frequencies on a single cavity</a:t>
            </a:r>
          </a:p>
          <a:p>
            <a:pPr marL="342900" indent="-342900">
              <a:buAutoNum type="arabicPeriod"/>
            </a:pPr>
            <a:r>
              <a:rPr lang="en-US" sz="1400">
                <a:latin typeface="Lato"/>
                <a:ea typeface="Lato"/>
                <a:cs typeface="Lato"/>
              </a:rPr>
              <a:t>2025 @ LCLS-II over several hours while observing a cyclical pressure driven disturbance</a:t>
            </a:r>
          </a:p>
          <a:p>
            <a:pPr marL="342900" indent="-342900">
              <a:buAutoNum type="arabicPeriod"/>
            </a:pPr>
            <a:r>
              <a:rPr lang="en-US" sz="1400">
                <a:latin typeface="Lato"/>
                <a:ea typeface="Lato"/>
                <a:cs typeface="Lato"/>
              </a:rPr>
              <a:t>2025 @ LCLS-II increasing gradient to beyond microphonics limited operation</a:t>
            </a:r>
          </a:p>
          <a:p>
            <a:pPr marL="342900" indent="-342900">
              <a:buAutoNum type="arabicPeriod"/>
            </a:pPr>
            <a:r>
              <a:rPr lang="en-US" sz="1400" dirty="0">
                <a:latin typeface="Lato"/>
                <a:ea typeface="Lato"/>
                <a:cs typeface="Lato"/>
              </a:rPr>
              <a:t>2026 @ FNAL HE </a:t>
            </a:r>
            <a:r>
              <a:rPr lang="en-US" sz="1400">
                <a:latin typeface="Lato"/>
                <a:ea typeface="Lato"/>
                <a:cs typeface="Lato"/>
              </a:rPr>
              <a:t>Cryomodule</a:t>
            </a:r>
            <a:r>
              <a:rPr lang="en-US" sz="1400" dirty="0">
                <a:latin typeface="Lato"/>
                <a:ea typeface="Lato"/>
                <a:cs typeface="Lato"/>
              </a:rPr>
              <a:t> Test Facility (CMTF) controlling multiple frequencies and multiple cavities</a:t>
            </a:r>
          </a:p>
          <a:p>
            <a:pPr marL="342900" indent="-342900">
              <a:buAutoNum type="arabicPeriod"/>
            </a:pPr>
            <a:r>
              <a:rPr lang="en-US" sz="1400">
                <a:latin typeface="Lato"/>
                <a:ea typeface="Lato"/>
                <a:cs typeface="Lato"/>
              </a:rPr>
              <a:t>2026 @ FNAL HE CMTF with artificially induced sources of detuning</a:t>
            </a:r>
            <a:endParaRPr lang="en-US" sz="14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342900" indent="-342900">
              <a:buAutoNum type="arabicPeriod"/>
            </a:pPr>
            <a:r>
              <a:rPr lang="en-US" sz="1400" dirty="0">
                <a:latin typeface="Lato"/>
                <a:ea typeface="Lato"/>
                <a:cs typeface="Lato"/>
              </a:rPr>
              <a:t>2026 @ FNAL HE CMTF during an 8-hour full </a:t>
            </a:r>
            <a:r>
              <a:rPr lang="en-US" sz="1400">
                <a:latin typeface="Lato"/>
                <a:ea typeface="Lato"/>
                <a:cs typeface="Lato"/>
              </a:rPr>
              <a:t>Cryomodule unit test</a:t>
            </a:r>
          </a:p>
        </p:txBody>
      </p:sp>
    </p:spTree>
    <p:extLst>
      <p:ext uri="{BB962C8B-B14F-4D97-AF65-F5344CB8AC3E}">
        <p14:creationId xmlns:p14="http://schemas.microsoft.com/office/powerpoint/2010/main" val="1092013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Single Cavity, Single Frequency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E2D576-F555-C59D-924B-8FDC069E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80" y="624840"/>
            <a:ext cx="4114800" cy="31089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EAA76C-4D49-CFBE-D8D3-B6D5A0D2D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980" y="2268220"/>
            <a:ext cx="5486400" cy="4145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CE0C0C-A6EB-B7AF-A002-5946CBDA3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320" y="3749040"/>
            <a:ext cx="4114800" cy="3108960"/>
          </a:xfrm>
          <a:prstGeom prst="rect">
            <a:avLst/>
          </a:prstGeom>
        </p:spPr>
      </p:pic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9928E04-F3F4-F62D-B441-12D4EA0CFAA9}"/>
              </a:ext>
            </a:extLst>
          </p:cNvPr>
          <p:cNvSpPr txBox="1">
            <a:spLocks/>
          </p:cNvSpPr>
          <p:nvPr/>
        </p:nvSpPr>
        <p:spPr>
          <a:xfrm>
            <a:off x="800100" y="987047"/>
            <a:ext cx="6672580" cy="172845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B83A4B"/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66725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636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3208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65288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Performed during a proof of concept test on a single particularly noise cavity</a:t>
            </a:r>
            <a:endParaRPr lang="en-US" sz="1400">
              <a:solidFill>
                <a:srgbClr val="404040"/>
              </a:solidFill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Other cavities in the cryomodule were off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Gradient was set to a low value due to microphonics</a:t>
            </a:r>
          </a:p>
          <a:p>
            <a:endParaRPr lang="en-US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59569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Single Cavity, Multiple Frequencies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FBA505-09FB-1049-9E64-2FE6E066BE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4320" y="574040"/>
            <a:ext cx="4114800" cy="3088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55F7734-D327-AC3E-196E-0B9EDF796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6180" y="2237740"/>
            <a:ext cx="5486400" cy="4064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FE0B84-B8F8-56C1-3BE2-FFE802F89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9400" y="3474720"/>
            <a:ext cx="4114800" cy="3088640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C4B9C9F-4E81-E63C-3A27-BD460EF3865F}"/>
              </a:ext>
            </a:extLst>
          </p:cNvPr>
          <p:cNvSpPr txBox="1">
            <a:spLocks/>
          </p:cNvSpPr>
          <p:nvPr/>
        </p:nvSpPr>
        <p:spPr>
          <a:xfrm>
            <a:off x="800100" y="987047"/>
            <a:ext cx="7282180" cy="175893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rgbClr val="B83A4B"/>
              </a:buClr>
              <a:buFontTx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1pPr>
            <a:lvl2pPr marL="466725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2pPr>
            <a:lvl3pPr marL="8636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3pPr>
            <a:lvl4pPr marL="1320800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4pPr>
            <a:lvl5pPr marL="1665288" indent="-1730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rgbClr val="B83A4B"/>
              </a:buClr>
              <a:buSzPct val="112000"/>
              <a:buFont typeface="Arial" panose="020B0604020202020204" pitchFamily="34" charset="0"/>
              <a:buChar char="•"/>
              <a:tabLst/>
              <a:defRPr sz="1400" b="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" panose="020F050202020403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Compensation for 3 sources of detuning 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Other cavities in the cryomodule were off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Gradient was set to a low value due to microphonics</a:t>
            </a:r>
          </a:p>
          <a:p>
            <a:endParaRPr lang="en-US" sz="140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284221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Adapting to changing conditions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0D855D-FFDB-EA6B-24E1-FF85D417C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27687"/>
            <a:ext cx="10553700" cy="2012937"/>
          </a:xfrm>
        </p:spPr>
        <p:txBody>
          <a:bodyPr vert="horz" lIns="0" tIns="45720" rIns="91440" bIns="4572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First test for improving a true, well understood source of instability in the LCLS-II Linac</a:t>
            </a:r>
            <a:endParaRPr lang="en-US"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A small cryogenic distribution leak during the LCLS-II initial run resulted in </a:t>
            </a:r>
            <a:r>
              <a:rPr lang="en-US" sz="1400" i="1">
                <a:latin typeface="Lato"/>
                <a:ea typeface="Lato"/>
                <a:cs typeface="Lato"/>
              </a:rPr>
              <a:t>periodic</a:t>
            </a:r>
            <a:r>
              <a:rPr lang="en-US" sz="1400">
                <a:latin typeface="Lato"/>
                <a:ea typeface="Lato"/>
                <a:cs typeface="Lato"/>
              </a:rPr>
              <a:t> vacuum spikes with correlated microphonic disturbances in the downstream linac cavities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This condition encouraged us to test NANC under changing conditions to observe the effect of system adaptability</a:t>
            </a: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Under NANC, cavities were within the LCLS-II detune specifications at the target gradient</a:t>
            </a:r>
            <a:endParaRPr lang="en-US" sz="1400">
              <a:ea typeface="Lato"/>
              <a:cs typeface="La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88F0D4-3B12-C6F1-A2FC-27564310E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640" y="3215800"/>
            <a:ext cx="10038080" cy="3596319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049F26F-F065-C5F2-3CF4-AA736E8B0F73}"/>
              </a:ext>
            </a:extLst>
          </p:cNvPr>
          <p:cNvCxnSpPr/>
          <p:nvPr/>
        </p:nvCxnSpPr>
        <p:spPr>
          <a:xfrm>
            <a:off x="1870026" y="2824213"/>
            <a:ext cx="0" cy="441533"/>
          </a:xfrm>
          <a:prstGeom prst="straightConnector1">
            <a:avLst/>
          </a:prstGeom>
          <a:ln w="28575">
            <a:solidFill>
              <a:srgbClr val="AF2D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67D7C24-2DF1-2DC9-ADE2-FD047F567DC6}"/>
              </a:ext>
            </a:extLst>
          </p:cNvPr>
          <p:cNvCxnSpPr>
            <a:cxnSpLocks/>
          </p:cNvCxnSpPr>
          <p:nvPr/>
        </p:nvCxnSpPr>
        <p:spPr>
          <a:xfrm>
            <a:off x="3282266" y="2824212"/>
            <a:ext cx="0" cy="441533"/>
          </a:xfrm>
          <a:prstGeom prst="straightConnector1">
            <a:avLst/>
          </a:prstGeom>
          <a:ln w="28575">
            <a:solidFill>
              <a:srgbClr val="AF2D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CF55B7A-8E3A-B7FF-9AFA-49ABCDB525E1}"/>
              </a:ext>
            </a:extLst>
          </p:cNvPr>
          <p:cNvCxnSpPr>
            <a:cxnSpLocks/>
          </p:cNvCxnSpPr>
          <p:nvPr/>
        </p:nvCxnSpPr>
        <p:spPr>
          <a:xfrm>
            <a:off x="6188026" y="2824212"/>
            <a:ext cx="0" cy="441533"/>
          </a:xfrm>
          <a:prstGeom prst="straightConnector1">
            <a:avLst/>
          </a:prstGeom>
          <a:ln w="28575">
            <a:solidFill>
              <a:srgbClr val="AF2D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3480B27-BC17-0661-C043-03BE09040D05}"/>
              </a:ext>
            </a:extLst>
          </p:cNvPr>
          <p:cNvCxnSpPr>
            <a:cxnSpLocks/>
          </p:cNvCxnSpPr>
          <p:nvPr/>
        </p:nvCxnSpPr>
        <p:spPr>
          <a:xfrm>
            <a:off x="6289626" y="2824212"/>
            <a:ext cx="0" cy="441533"/>
          </a:xfrm>
          <a:prstGeom prst="straightConnector1">
            <a:avLst/>
          </a:prstGeom>
          <a:ln w="28575">
            <a:solidFill>
              <a:srgbClr val="AF2D2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0ED084E-116A-B0F6-9AF8-DD19BB099E5F}"/>
              </a:ext>
            </a:extLst>
          </p:cNvPr>
          <p:cNvCxnSpPr/>
          <p:nvPr/>
        </p:nvCxnSpPr>
        <p:spPr>
          <a:xfrm flipV="1">
            <a:off x="1448214" y="4854046"/>
            <a:ext cx="8847453" cy="2594"/>
          </a:xfrm>
          <a:prstGeom prst="straightConnector1">
            <a:avLst/>
          </a:prstGeom>
          <a:ln w="57150">
            <a:solidFill>
              <a:srgbClr val="AF2D2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3355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Improving High Gradient Stability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0D855D-FFDB-EA6B-24E1-FF85D417C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27687"/>
            <a:ext cx="10553700" cy="1799577"/>
          </a:xfrm>
        </p:spPr>
        <p:txBody>
          <a:bodyPr vert="horz" lIns="0" tIns="45720" rIns="91440" bIns="4572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>
                <a:latin typeface="Lato"/>
                <a:ea typeface="Lato"/>
                <a:cs typeface="Lato"/>
              </a:rPr>
              <a:t>Gradient of CM19 Cavity 2 normally limited to 9MV due to microphonics induced instability</a:t>
            </a:r>
            <a:endParaRPr lang="en-US"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latin typeface="Lato"/>
                <a:ea typeface="Lato"/>
                <a:cs typeface="Lato"/>
              </a:rPr>
              <a:t>At 15 MV operation the cavity exhibits frequent clipping</a:t>
            </a:r>
          </a:p>
          <a:p>
            <a:pPr marL="285750" indent="-285750">
              <a:buFont typeface="Arial"/>
              <a:buChar char="•"/>
            </a:pPr>
            <a:r>
              <a:rPr lang="en-US">
                <a:latin typeface="Lato"/>
                <a:ea typeface="Lato"/>
                <a:cs typeface="Lato"/>
              </a:rPr>
              <a:t>With NANC enabled, cavity gradient was stable at 15MV for the duration of the test</a:t>
            </a:r>
            <a:endParaRPr lang="en-US">
              <a:ea typeface="Lato"/>
              <a:cs typeface="Lat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D529AA-FE70-040F-32B3-396A7D8FA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38" y="2543374"/>
            <a:ext cx="10646979" cy="414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459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Multiple Cavities Simultaneously Controlled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0D855D-FFDB-EA6B-24E1-FF85D417C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976887"/>
            <a:ext cx="10553700" cy="407657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400">
                <a:latin typeface="Lato"/>
                <a:ea typeface="Lato"/>
                <a:cs typeface="Lato"/>
              </a:rPr>
              <a:t>Two neighboring cavities, simultaneously configured for multiple frequencies</a:t>
            </a:r>
            <a:endParaRPr lang="en-US" sz="1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9FF6EF-ECAA-1E0B-BC02-70BD251DE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1774215"/>
            <a:ext cx="10353040" cy="4935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ADF463-AFCB-E558-CC99-1D070A45A4B6}"/>
              </a:ext>
            </a:extLst>
          </p:cNvPr>
          <p:cNvSpPr txBox="1"/>
          <p:nvPr/>
        </p:nvSpPr>
        <p:spPr>
          <a:xfrm>
            <a:off x="3693170" y="1618574"/>
            <a:ext cx="1097959" cy="30777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Calibri"/>
                <a:cs typeface="Calibri"/>
              </a:rPr>
              <a:t>NANC 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FF24CC3-54C5-DBB4-7A23-19480EA21507}"/>
              </a:ext>
            </a:extLst>
          </p:cNvPr>
          <p:cNvSpPr txBox="1"/>
          <p:nvPr/>
        </p:nvSpPr>
        <p:spPr>
          <a:xfrm>
            <a:off x="4282449" y="1405213"/>
            <a:ext cx="1097959" cy="30777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Calibri"/>
                <a:cs typeface="Calibri"/>
              </a:rPr>
              <a:t>Cavity 4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82D332-3923-1E8F-F9E1-A76C8A186096}"/>
              </a:ext>
            </a:extLst>
          </p:cNvPr>
          <p:cNvSpPr txBox="1"/>
          <p:nvPr/>
        </p:nvSpPr>
        <p:spPr>
          <a:xfrm>
            <a:off x="4932689" y="1618573"/>
            <a:ext cx="1097959" cy="30777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Calibri"/>
                <a:cs typeface="Calibri"/>
              </a:rPr>
              <a:t>NANC Off</a:t>
            </a:r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BC2646-8503-5753-9DE7-ACB676DB8873}"/>
              </a:ext>
            </a:extLst>
          </p:cNvPr>
          <p:cNvSpPr txBox="1"/>
          <p:nvPr/>
        </p:nvSpPr>
        <p:spPr>
          <a:xfrm>
            <a:off x="6141729" y="1618573"/>
            <a:ext cx="1097959" cy="30777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Calibri"/>
                <a:cs typeface="Calibri"/>
              </a:rPr>
              <a:t>NANC 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2D2262-866F-90CE-C4CB-603D6AF8DFC1}"/>
              </a:ext>
            </a:extLst>
          </p:cNvPr>
          <p:cNvSpPr txBox="1"/>
          <p:nvPr/>
        </p:nvSpPr>
        <p:spPr>
          <a:xfrm>
            <a:off x="6700529" y="1405213"/>
            <a:ext cx="1097959" cy="30777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Calibri"/>
                <a:cs typeface="Calibri"/>
              </a:rPr>
              <a:t>Cavity 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310481-1212-5291-8D7A-6ED91AD5A70E}"/>
              </a:ext>
            </a:extLst>
          </p:cNvPr>
          <p:cNvSpPr txBox="1"/>
          <p:nvPr/>
        </p:nvSpPr>
        <p:spPr>
          <a:xfrm>
            <a:off x="7381249" y="1618573"/>
            <a:ext cx="1097959" cy="30777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Calibri"/>
                <a:cs typeface="Calibri"/>
              </a:rPr>
              <a:t>NANC Off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405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NANC exciting modes other cavities</a:t>
            </a:r>
            <a:endParaRPr lang="en-US">
              <a:ea typeface="Lato"/>
              <a:cs typeface="Lato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0D855D-FFDB-EA6B-24E1-FF85D417C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27687"/>
            <a:ext cx="10828020" cy="1423657"/>
          </a:xfrm>
        </p:spPr>
        <p:txBody>
          <a:bodyPr vert="horz" lIns="0" tIns="45720" rIns="91440" bIns="4572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 dirty="0">
                <a:latin typeface="Lato"/>
                <a:ea typeface="Lato"/>
                <a:cs typeface="Lato"/>
              </a:rPr>
              <a:t>When 5 of 8 cavities were controlled for multiple frequencies, we </a:t>
            </a:r>
            <a:r>
              <a:rPr lang="en-US" sz="1400">
                <a:latin typeface="Lato"/>
                <a:ea typeface="Lato"/>
                <a:cs typeface="Lato"/>
              </a:rPr>
              <a:t>noticed</a:t>
            </a:r>
            <a:r>
              <a:rPr lang="en-US" sz="1400" dirty="0">
                <a:latin typeface="Lato"/>
                <a:ea typeface="Lato"/>
                <a:cs typeface="Lato"/>
              </a:rPr>
              <a:t> some instances of mechanical "crosstalk"</a:t>
            </a:r>
            <a:endParaRPr lang="en-US" sz="1400" dirty="0"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Cavity 3 exhibited greater detuning when certain frequencies from cavity 4 were dampened</a:t>
            </a:r>
            <a:endParaRPr lang="en-US" sz="1400" dirty="0">
              <a:latin typeface="Lato"/>
              <a:ea typeface="Lato"/>
              <a:cs typeface="Lato"/>
            </a:endParaRPr>
          </a:p>
          <a:p>
            <a:endParaRPr lang="en-US" sz="1400">
              <a:latin typeface="Lato"/>
              <a:ea typeface="Lato"/>
              <a:cs typeface="Lato"/>
            </a:endParaRPr>
          </a:p>
          <a:p>
            <a:endParaRPr lang="en-US" sz="1400">
              <a:latin typeface="Lato"/>
              <a:ea typeface="Lato"/>
              <a:cs typeface="La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3BD230-735D-11DA-A58E-5B91410EB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261" y="1987631"/>
            <a:ext cx="8868979" cy="442740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7FE7B9-BE7A-8953-A413-7FD22FAD2A33}"/>
              </a:ext>
            </a:extLst>
          </p:cNvPr>
          <p:cNvSpPr/>
          <p:nvPr/>
        </p:nvSpPr>
        <p:spPr>
          <a:xfrm>
            <a:off x="5740160" y="2263371"/>
            <a:ext cx="2256247" cy="1939992"/>
          </a:xfrm>
          <a:prstGeom prst="roundRect">
            <a:avLst/>
          </a:prstGeom>
          <a:noFill/>
          <a:ln w="28575">
            <a:solidFill>
              <a:srgbClr val="A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056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E5FAC-DE20-2772-4058-44EAAB40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1DFA-F44B-A8B6-E128-CC2F922A3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Mechanical Eigenmodes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E0D855D-FFDB-EA6B-24E1-FF85D417C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3266" y="1894089"/>
            <a:ext cx="6052820" cy="3707556"/>
          </a:xfrm>
        </p:spPr>
        <p:txBody>
          <a:bodyPr vert="horz" lIns="0" tIns="45720" rIns="91440" bIns="45720" rtlCol="0" anchor="t">
            <a:no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A natural mechanical mode of cavity 3 was excited when a cavity 4 microphonic source was being dampened</a:t>
            </a:r>
            <a:endParaRPr lang="en-US" sz="14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This became more apparent when trying to operate cavity 3 with NANC enabled to suppress the eigenmode</a:t>
            </a:r>
            <a:endParaRPr lang="en-US" sz="1400" dirty="0"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Lato"/>
                <a:ea typeface="Lato"/>
                <a:cs typeface="Lato"/>
              </a:rPr>
              <a:t>Clearly some frequencies must be avoided by NANC to prevent </a:t>
            </a:r>
            <a:r>
              <a:rPr lang="en-US" sz="1400">
                <a:latin typeface="Lato"/>
                <a:ea typeface="Lato"/>
                <a:cs typeface="Lato"/>
              </a:rPr>
              <a:t>exciting them which results in severe detuning</a:t>
            </a:r>
            <a:endParaRPr lang="en-US" sz="140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And in some cases,</a:t>
            </a:r>
            <a:r>
              <a:rPr lang="en-US" sz="1400" dirty="0">
                <a:latin typeface="Lato"/>
                <a:ea typeface="Lato"/>
                <a:cs typeface="Lato"/>
              </a:rPr>
              <a:t> NANC can excite mechanical modes in neighboring cavities</a:t>
            </a:r>
            <a:endParaRPr lang="en-US" sz="1400" dirty="0">
              <a:solidFill>
                <a:srgbClr val="000000"/>
              </a:solidFill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These modes should be measured and catalogued prior to broad deployment of NANC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</p:txBody>
      </p:sp>
      <p:pic>
        <p:nvPicPr>
          <p:cNvPr id="5" name="Picture 4" descr="A graph of a number of objects&#10;&#10;AI-generated content may be incorrect.">
            <a:extLst>
              <a:ext uri="{FF2B5EF4-FFF2-40B4-BE49-F238E27FC236}">
                <a16:creationId xmlns:a16="http://schemas.microsoft.com/office/drawing/2014/main" id="{6EB0F2E9-93AD-CFF6-4B8E-438B783BBD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3750" y="3637280"/>
            <a:ext cx="4572660" cy="31089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5DA808-2B1A-9A5D-08B9-743582F0F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2977" y="497840"/>
            <a:ext cx="4574206" cy="310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76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5446-2F84-1063-E8B0-221B6A00C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259D3-C3AF-1D3A-B041-4F62D0AF8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Measuring and Cataloging Eigenmodes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9B66EB-FE60-47A4-A068-ADFA15D4FE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9199" y="1175883"/>
            <a:ext cx="4485025" cy="3979071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400">
                <a:latin typeface="Lato"/>
                <a:ea typeface="Lato"/>
                <a:cs typeface="Lato"/>
              </a:rPr>
              <a:t>Performing piezo tuner "chirps" enable the characterization of mechanical eigenmodes</a:t>
            </a:r>
            <a:endParaRPr lang="en-US">
              <a:ea typeface="Lato" panose="020F0502020204030203" pitchFamily="34" charset="77"/>
              <a:cs typeface="Lato" panose="020F0502020204030203" pitchFamily="34" charset="77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Piezo tuners are driven with a small sinusoidal wave at low frequency with RF enabled</a:t>
            </a:r>
            <a:endParaRPr lang="en-US" sz="1400" dirty="0"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Natural cavity modes are observed in the transfer function waveform</a:t>
            </a:r>
            <a:endParaRPr lang="en-US" sz="1400" dirty="0">
              <a:latin typeface="Lato"/>
              <a:ea typeface="Lato"/>
              <a:cs typeface="Lato"/>
            </a:endParaRPr>
          </a:p>
          <a:p>
            <a:pPr marL="285750" indent="-285750">
              <a:buFont typeface="Arial"/>
              <a:buChar char="•"/>
            </a:pPr>
            <a:r>
              <a:rPr lang="en-US" sz="1400">
                <a:latin typeface="Lato"/>
                <a:ea typeface="Lato"/>
                <a:cs typeface="Lato"/>
              </a:rPr>
              <a:t>These modes are then catalogued so that they can be avoided by the NANC controller</a:t>
            </a:r>
          </a:p>
          <a:p>
            <a:r>
              <a:rPr lang="en-US" sz="1400">
                <a:latin typeface="Lato"/>
                <a:ea typeface="Lato"/>
                <a:cs typeface="Lato"/>
              </a:rPr>
              <a:t>These modes were already known and well understood by the cryomodule experts we tested with!</a:t>
            </a:r>
          </a:p>
          <a:p>
            <a:endParaRPr lang="en-US" sz="1400" dirty="0">
              <a:latin typeface="Lato"/>
              <a:ea typeface="Lato"/>
              <a:cs typeface="Lato"/>
            </a:endParaRPr>
          </a:p>
          <a:p>
            <a:r>
              <a:rPr lang="en-US" sz="1400">
                <a:latin typeface="Lato"/>
                <a:ea typeface="Lato"/>
                <a:cs typeface="Lato"/>
              </a:rPr>
              <a:t>NANC will not dampen out natural modes of the cavity and they should be avoided.</a:t>
            </a:r>
            <a:endParaRPr lang="en-US" sz="1400" dirty="0">
              <a:latin typeface="Lato"/>
              <a:ea typeface="Lato"/>
              <a:cs typeface="Lato"/>
            </a:endParaRPr>
          </a:p>
        </p:txBody>
      </p:sp>
      <p:pic>
        <p:nvPicPr>
          <p:cNvPr id="3" name="Picture 2" descr="A graph showing a number of colored lines&#10;&#10;AI-generated content may be incorrect.">
            <a:extLst>
              <a:ext uri="{FF2B5EF4-FFF2-40B4-BE49-F238E27FC236}">
                <a16:creationId xmlns:a16="http://schemas.microsoft.com/office/drawing/2014/main" id="{9A9348EC-B5EF-9A18-B2E7-608F7C25F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001" y="1176869"/>
            <a:ext cx="6938579" cy="390937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DEB1E35-0B75-FC70-9446-1D1024A9E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75845"/>
              </p:ext>
            </p:extLst>
          </p:nvPr>
        </p:nvGraphicFramePr>
        <p:xfrm>
          <a:off x="2022213" y="5458241"/>
          <a:ext cx="8001522" cy="77152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01114">
                  <a:extLst>
                    <a:ext uri="{9D8B030D-6E8A-4147-A177-3AD203B41FA5}">
                      <a16:colId xmlns:a16="http://schemas.microsoft.com/office/drawing/2014/main" val="2835860977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2046840532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1870812122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1417286826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2190185435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4273146585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2817122012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3293134994"/>
                    </a:ext>
                  </a:extLst>
                </a:gridCol>
                <a:gridCol w="837551">
                  <a:extLst>
                    <a:ext uri="{9D8B030D-6E8A-4147-A177-3AD203B41FA5}">
                      <a16:colId xmlns:a16="http://schemas.microsoft.com/office/drawing/2014/main" val="1284740550"/>
                    </a:ext>
                  </a:extLst>
                </a:gridCol>
              </a:tblGrid>
              <a:tr h="314325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Cavity</a:t>
                      </a:r>
                      <a:endParaRPr lang="en-US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b="1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42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Dominant Mode (Hz)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47.5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/>
                        <a:t>47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45.5-46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45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44.5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44.5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44</a:t>
                      </a:r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1"/>
                        <a:t>43.5</a:t>
                      </a:r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0402542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6A93EDA-CDAF-5BB2-9A98-C282174A4055}"/>
              </a:ext>
            </a:extLst>
          </p:cNvPr>
          <p:cNvSpPr/>
          <p:nvPr/>
        </p:nvSpPr>
        <p:spPr>
          <a:xfrm>
            <a:off x="5024513" y="5351922"/>
            <a:ext cx="1628775" cy="961369"/>
          </a:xfrm>
          <a:prstGeom prst="roundRect">
            <a:avLst/>
          </a:prstGeom>
          <a:noFill/>
          <a:ln>
            <a:solidFill>
              <a:srgbClr val="AF2D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597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09E20-FC0A-0AB2-4BAE-1BA481A9D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7F6C0-474C-8B8E-9C7D-D9A59AC3D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Lato"/>
                <a:ea typeface="Lato"/>
                <a:cs typeface="Lato"/>
              </a:rPr>
              <a:t>Summing up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BC2D0F8-B8BD-5250-023D-735A024A60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9825" y="1027687"/>
            <a:ext cx="11377009" cy="5203177"/>
          </a:xfr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 sz="1400">
                <a:solidFill>
                  <a:srgbClr val="404040"/>
                </a:solidFill>
                <a:latin typeface="Lato"/>
                <a:ea typeface="Lato"/>
                <a:cs typeface="Lato"/>
              </a:rPr>
              <a:t>NANC has become a powerful tool for suppressing external sources of mechanical detuning of SRF cavities.</a:t>
            </a:r>
            <a:endParaRPr lang="en-US" sz="1400">
              <a:solidFill>
                <a:srgbClr val="404040"/>
              </a:solidFill>
              <a:ea typeface="Lato" panose="020F0502020204030203" pitchFamily="34" charset="77"/>
              <a:cs typeface="Lato" panose="020F0502020204030203" pitchFamily="34" charset="77"/>
            </a:endParaRPr>
          </a:p>
          <a:p>
            <a:r>
              <a:rPr lang="en-US" sz="1400">
                <a:latin typeface="Lato"/>
                <a:ea typeface="Lato"/>
                <a:cs typeface="Lato"/>
              </a:rPr>
              <a:t>Even though its promise was apparent from early testing, system maturity took many years of incremental development.</a:t>
            </a:r>
            <a:endParaRPr lang="en-US" sz="1400" dirty="0">
              <a:latin typeface="Lato"/>
              <a:ea typeface="Lato"/>
              <a:cs typeface="Lato"/>
            </a:endParaRPr>
          </a:p>
          <a:p>
            <a:r>
              <a:rPr lang="en-US" sz="1400">
                <a:latin typeface="Lato"/>
                <a:ea typeface="Lato"/>
                <a:cs typeface="Lato"/>
              </a:rPr>
              <a:t>Integration into the LCLS-II and LCLS-II HE control system is now under way.</a:t>
            </a:r>
          </a:p>
          <a:p>
            <a:pPr lvl="1" indent="-172720">
              <a:buFont typeface="Courier New"/>
              <a:buChar char="o"/>
            </a:pPr>
            <a:r>
              <a:rPr lang="en-US" sz="1400">
                <a:latin typeface="Lato"/>
                <a:ea typeface="Lato"/>
                <a:cs typeface="Lato"/>
              </a:rPr>
              <a:t>The LCLS-II HE commissioning effort may benefit immediately with the use of NANC to mitigate any currently unknown </a:t>
            </a:r>
            <a:r>
              <a:rPr lang="en-US" sz="1400" dirty="0">
                <a:latin typeface="Lato"/>
                <a:ea typeface="Lato"/>
                <a:cs typeface="Lato"/>
              </a:rPr>
              <a:t>sources of microphonic instability.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1" indent="-172720">
              <a:buFont typeface="Courier New"/>
              <a:buChar char="o"/>
            </a:pPr>
            <a:r>
              <a:rPr lang="en-US" sz="1400">
                <a:latin typeface="Lato"/>
                <a:ea typeface="Lato"/>
                <a:cs typeface="Lato"/>
              </a:rPr>
              <a:t>The system is ready to drop in "as needed" for mitigating local microphonic problems and help prevent hasty repairs,</a:t>
            </a:r>
            <a:endParaRPr lang="en-US" sz="1400">
              <a:ea typeface="Lato"/>
              <a:cs typeface="Lato"/>
            </a:endParaRPr>
          </a:p>
          <a:p>
            <a:pPr lvl="1" indent="-172720">
              <a:buFont typeface="Courier New"/>
              <a:buChar char="o"/>
            </a:pPr>
            <a:r>
              <a:rPr lang="en-US" sz="1400">
                <a:latin typeface="Lato"/>
                <a:ea typeface="Lato"/>
                <a:cs typeface="Lato"/>
              </a:rPr>
              <a:t>Or the system could simply be broadly used to minimize cavity detuning.</a:t>
            </a:r>
            <a:endParaRPr lang="en-US" sz="1400">
              <a:ea typeface="Lato"/>
              <a:cs typeface="Lato"/>
            </a:endParaRPr>
          </a:p>
          <a:p>
            <a:endParaRPr lang="en-US" sz="1400" dirty="0">
              <a:latin typeface="Lato"/>
              <a:ea typeface="Lato"/>
              <a:cs typeface="Lato"/>
            </a:endParaRPr>
          </a:p>
          <a:p>
            <a:r>
              <a:rPr lang="en-US" sz="1400">
                <a:latin typeface="Lato"/>
                <a:ea typeface="Lato"/>
                <a:cs typeface="Lato"/>
              </a:rPr>
              <a:t>While NANC is ready for use, there are some improvements already underway</a:t>
            </a:r>
            <a:endParaRPr lang="en-US" sz="1400" dirty="0">
              <a:latin typeface="Lato"/>
              <a:ea typeface="Lato"/>
              <a:cs typeface="Lato"/>
            </a:endParaRPr>
          </a:p>
          <a:p>
            <a:pPr lvl="1" indent="-172720">
              <a:buFont typeface="Courier New"/>
              <a:buChar char="o"/>
            </a:pPr>
            <a:r>
              <a:rPr lang="en-US" sz="1400" dirty="0">
                <a:latin typeface="Lato"/>
                <a:ea typeface="Lato"/>
                <a:cs typeface="Lato"/>
              </a:rPr>
              <a:t>The NANC system is implemented with an </a:t>
            </a:r>
            <a:r>
              <a:rPr lang="en-US" sz="1400">
                <a:latin typeface="Lato"/>
                <a:ea typeface="Lato"/>
                <a:cs typeface="Lato"/>
              </a:rPr>
              <a:t>open-source</a:t>
            </a:r>
            <a:r>
              <a:rPr lang="en-US" sz="1400" dirty="0">
                <a:latin typeface="Lato"/>
                <a:ea typeface="Lato"/>
                <a:cs typeface="Lato"/>
              </a:rPr>
              <a:t> RISC-V softcore processor on an FPGA</a:t>
            </a:r>
            <a:endParaRPr lang="en-US" sz="1400">
              <a:latin typeface="Lato"/>
              <a:ea typeface="Lato"/>
              <a:cs typeface="Lato"/>
            </a:endParaRPr>
          </a:p>
          <a:p>
            <a:pPr lvl="2" indent="-172720">
              <a:buFont typeface="Wingdings"/>
              <a:buChar char="§"/>
            </a:pPr>
            <a:r>
              <a:rPr lang="en-US" sz="1400" dirty="0">
                <a:latin typeface="Lato"/>
                <a:ea typeface="Lato"/>
                <a:cs typeface="Lato"/>
              </a:rPr>
              <a:t>Adaptation toward a pure </a:t>
            </a:r>
            <a:r>
              <a:rPr lang="en-US" sz="1400">
                <a:latin typeface="Lato"/>
                <a:ea typeface="Lato"/>
                <a:cs typeface="Lato"/>
              </a:rPr>
              <a:t>firmware-based</a:t>
            </a:r>
            <a:r>
              <a:rPr lang="en-US" sz="1400" dirty="0">
                <a:latin typeface="Lato"/>
                <a:ea typeface="Lato"/>
                <a:cs typeface="Lato"/>
              </a:rPr>
              <a:t> approach will increase the bandwidth of the system, and possibly reduce FPGA resource consumption</a:t>
            </a:r>
          </a:p>
          <a:p>
            <a:pPr lvl="1" indent="-172720">
              <a:buFont typeface="Courier New"/>
              <a:buChar char="o"/>
            </a:pPr>
            <a:r>
              <a:rPr lang="en-US" sz="1400" dirty="0">
                <a:latin typeface="Lato"/>
                <a:ea typeface="Lato"/>
                <a:cs typeface="Lato"/>
              </a:rPr>
              <a:t>Other broadband approaches are being considered and tested by team members at LBNL, SLAC and FNAL – please take </a:t>
            </a:r>
            <a:r>
              <a:rPr lang="en-US" sz="1400">
                <a:latin typeface="Lato"/>
                <a:ea typeface="Lato"/>
                <a:cs typeface="Lato"/>
              </a:rPr>
              <a:t>the time to look up their efforts if you are interested in this work</a:t>
            </a:r>
            <a:endParaRPr lang="en-US" sz="1400" dirty="0">
              <a:latin typeface="Lato"/>
              <a:ea typeface="Lato"/>
              <a:cs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251868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010F3-6B63-06BF-B0E8-A3FAF8A08B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C6F7D4-7B42-035D-2821-79E3DB94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Lato"/>
                <a:ea typeface="Lato"/>
                <a:cs typeface="Lato"/>
              </a:rPr>
              <a:t>A </a:t>
            </a:r>
            <a:r>
              <a:rPr lang="en-US">
                <a:latin typeface="Lato"/>
                <a:ea typeface="Lato"/>
                <a:cs typeface="Lato"/>
              </a:rPr>
              <a:t>Long-Term</a:t>
            </a:r>
            <a:r>
              <a:rPr lang="en-US" dirty="0">
                <a:latin typeface="Lato"/>
                <a:ea typeface="Lato"/>
                <a:cs typeface="Lato"/>
              </a:rPr>
              <a:t> Team Effort</a:t>
            </a:r>
            <a:endParaRPr lang="en-US" dirty="0">
              <a:ea typeface="Lato"/>
              <a:cs typeface="Lato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3F093-0F63-F85E-A5F3-6651DC9AA7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100" y="1055271"/>
            <a:ext cx="10553700" cy="5002629"/>
          </a:xfrm>
        </p:spPr>
        <p:txBody>
          <a:bodyPr vert="horz" lIns="0" tIns="45720" rIns="91440" bIns="45720" rtlCol="0" anchor="t">
            <a:noAutofit/>
          </a:bodyPr>
          <a:lstStyle/>
          <a:p>
            <a:pPr marL="294005" lvl="1" indent="0">
              <a:buNone/>
            </a:pPr>
            <a:r>
              <a:rPr lang="en-US" sz="1400">
                <a:latin typeface="Lato"/>
                <a:ea typeface="Lato"/>
                <a:cs typeface="Lato"/>
              </a:rPr>
              <a:t>Development of this system from concept and through several rounds of development to its current mature form has been a long-term effort</a:t>
            </a:r>
            <a:endParaRPr lang="en-US" sz="1400"/>
          </a:p>
          <a:p>
            <a:pPr marL="294005" lvl="1" indent="0">
              <a:buNone/>
            </a:pPr>
            <a:r>
              <a:rPr lang="en-US" sz="1400">
                <a:latin typeface="Lato"/>
                <a:ea typeface="Lato"/>
                <a:cs typeface="Lato"/>
              </a:rPr>
              <a:t>This work has been a true team effort.  THANK YOU:</a:t>
            </a:r>
            <a:endParaRPr lang="en-US" sz="1400">
              <a:ea typeface="Lato" panose="020F0502020204030203" pitchFamily="34" charset="77"/>
              <a:cs typeface="Lato" panose="020F0502020204030203" pitchFamily="34" charset="77"/>
            </a:endParaRP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sz="1400">
                <a:latin typeface="Lato"/>
                <a:ea typeface="Lato"/>
                <a:cs typeface="Lato"/>
              </a:rPr>
              <a:t>to </a:t>
            </a:r>
            <a:r>
              <a:rPr lang="en-US" sz="1400" b="1">
                <a:latin typeface="Lato"/>
                <a:ea typeface="Lato"/>
                <a:cs typeface="Lato"/>
              </a:rPr>
              <a:t>DESY</a:t>
            </a:r>
            <a:r>
              <a:rPr lang="en-US" sz="1400">
                <a:latin typeface="Lato"/>
                <a:ea typeface="Lato"/>
                <a:cs typeface="Lato"/>
              </a:rPr>
              <a:t> and </a:t>
            </a:r>
            <a:r>
              <a:rPr lang="en-US" sz="1400" b="1">
                <a:latin typeface="Lato"/>
                <a:ea typeface="Lato"/>
                <a:cs typeface="Lato"/>
              </a:rPr>
              <a:t>Andrea Bellandi</a:t>
            </a:r>
            <a:r>
              <a:rPr lang="en-US" sz="1400">
                <a:latin typeface="Lato"/>
                <a:ea typeface="Lato"/>
                <a:cs typeface="Lato"/>
              </a:rPr>
              <a:t> for kicking off the effort at SLAC in 2000</a:t>
            </a:r>
            <a:endParaRPr lang="en-US" sz="1400">
              <a:ea typeface="Lato"/>
              <a:cs typeface="Lato"/>
            </a:endParaRP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sz="1400">
                <a:latin typeface="Lato"/>
                <a:ea typeface="Lato"/>
                <a:cs typeface="Lato"/>
              </a:rPr>
              <a:t>to </a:t>
            </a:r>
            <a:r>
              <a:rPr lang="en-US" sz="1400" b="1">
                <a:latin typeface="Lato"/>
                <a:ea typeface="Lato"/>
                <a:cs typeface="Lato"/>
              </a:rPr>
              <a:t>Sebastian Aderhold</a:t>
            </a:r>
            <a:r>
              <a:rPr lang="en-US" sz="1400">
                <a:latin typeface="Lato"/>
                <a:ea typeface="Lato"/>
                <a:cs typeface="Lato"/>
              </a:rPr>
              <a:t>, </a:t>
            </a:r>
            <a:r>
              <a:rPr lang="en-US" sz="1400" b="1">
                <a:latin typeface="Lato"/>
                <a:ea typeface="Lato"/>
                <a:cs typeface="Lato"/>
              </a:rPr>
              <a:t>Lauren Alsberg</a:t>
            </a:r>
            <a:r>
              <a:rPr lang="en-US" sz="1400">
                <a:latin typeface="Lato"/>
                <a:ea typeface="Lato"/>
                <a:cs typeface="Lato"/>
              </a:rPr>
              <a:t>, and the entire SRF team at SLAC for providing occasional opportunities to test NANC on LCLS-II, and support for travel to CMTS</a:t>
            </a: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sz="1400">
                <a:latin typeface="Lato"/>
                <a:ea typeface="Lato"/>
                <a:cs typeface="Lato"/>
              </a:rPr>
              <a:t>to </a:t>
            </a:r>
            <a:r>
              <a:rPr lang="en-US" sz="1400" b="1">
                <a:latin typeface="Lato"/>
                <a:ea typeface="Lato"/>
                <a:cs typeface="Lato"/>
              </a:rPr>
              <a:t>Jorge Diaz </a:t>
            </a:r>
            <a:r>
              <a:rPr lang="en-US" sz="1400">
                <a:latin typeface="Lato"/>
                <a:ea typeface="Lato"/>
                <a:cs typeface="Lato"/>
              </a:rPr>
              <a:t>and </a:t>
            </a:r>
            <a:r>
              <a:rPr lang="en-US" sz="1400" b="1">
                <a:latin typeface="Lato"/>
                <a:ea typeface="Lato"/>
                <a:cs typeface="Lato"/>
              </a:rPr>
              <a:t>Sonya Hoobler </a:t>
            </a:r>
            <a:r>
              <a:rPr lang="en-US" sz="1400">
                <a:latin typeface="Lato"/>
                <a:ea typeface="Lato"/>
                <a:cs typeface="Lato"/>
              </a:rPr>
              <a:t>for the many rounds of incremental improvement in the system</a:t>
            </a:r>
            <a:endParaRPr lang="en-US" sz="1400" dirty="0">
              <a:latin typeface="Lato"/>
              <a:ea typeface="Lato"/>
              <a:cs typeface="Lato"/>
            </a:endParaRP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sz="1400">
                <a:latin typeface="Lato"/>
                <a:ea typeface="Lato"/>
                <a:cs typeface="Lato"/>
              </a:rPr>
              <a:t>to </a:t>
            </a:r>
            <a:r>
              <a:rPr lang="en-US" sz="1400" b="1">
                <a:latin typeface="Lato"/>
                <a:ea typeface="Lato"/>
                <a:cs typeface="Lato"/>
              </a:rPr>
              <a:t>Bozo Richter</a:t>
            </a:r>
            <a:r>
              <a:rPr lang="en-US" sz="1400">
                <a:latin typeface="Lato"/>
                <a:ea typeface="Lato"/>
                <a:cs typeface="Lato"/>
              </a:rPr>
              <a:t> (again at </a:t>
            </a:r>
            <a:r>
              <a:rPr lang="en-US" sz="1400" b="1">
                <a:latin typeface="Lato"/>
                <a:ea typeface="Lato"/>
                <a:cs typeface="Lato"/>
              </a:rPr>
              <a:t>DESY</a:t>
            </a:r>
            <a:r>
              <a:rPr lang="en-US" sz="1400">
                <a:latin typeface="Lato"/>
                <a:ea typeface="Lato"/>
                <a:cs typeface="Lato"/>
              </a:rPr>
              <a:t>) for adapting the system to an open-source platform enabling it to be broadly supported by the LCLS-II LLRF system</a:t>
            </a: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sz="1400" dirty="0">
                <a:latin typeface="Lato"/>
                <a:ea typeface="Lato"/>
                <a:cs typeface="Lato"/>
              </a:rPr>
              <a:t>to the </a:t>
            </a:r>
            <a:r>
              <a:rPr lang="en-US" sz="1400" b="1" dirty="0">
                <a:latin typeface="Lato"/>
                <a:ea typeface="Lato"/>
                <a:cs typeface="Lato"/>
              </a:rPr>
              <a:t>Shree Murthy </a:t>
            </a:r>
            <a:r>
              <a:rPr lang="en-US" sz="1400" dirty="0">
                <a:latin typeface="Lato"/>
                <a:ea typeface="Lato"/>
                <a:cs typeface="Lato"/>
              </a:rPr>
              <a:t>and </a:t>
            </a:r>
            <a:r>
              <a:rPr lang="en-US" sz="1400" b="1" dirty="0">
                <a:latin typeface="Lato"/>
                <a:ea typeface="Lato"/>
                <a:cs typeface="Lato"/>
              </a:rPr>
              <a:t>Du Qiang </a:t>
            </a:r>
            <a:r>
              <a:rPr lang="en-US" sz="1400" dirty="0">
                <a:latin typeface="Lato"/>
                <a:ea typeface="Lato"/>
                <a:cs typeface="Lato"/>
              </a:rPr>
              <a:t>and the entire </a:t>
            </a:r>
            <a:r>
              <a:rPr lang="en-US" sz="1400" b="1" dirty="0">
                <a:latin typeface="Lato"/>
                <a:ea typeface="Lato"/>
                <a:cs typeface="Lato"/>
              </a:rPr>
              <a:t>LBNL </a:t>
            </a:r>
            <a:r>
              <a:rPr lang="en-US" sz="1400" dirty="0">
                <a:latin typeface="Lato"/>
                <a:ea typeface="Lato"/>
                <a:cs typeface="Lato"/>
              </a:rPr>
              <a:t>LLRF team for assisting firmware development and all the tools and scripts for making </a:t>
            </a:r>
            <a:r>
              <a:rPr lang="en-US" sz="1400">
                <a:latin typeface="Lato"/>
                <a:ea typeface="Lato"/>
                <a:cs typeface="Lato"/>
              </a:rPr>
              <a:t>this system work properly</a:t>
            </a:r>
          </a:p>
          <a:p>
            <a:pPr lvl="2" indent="-172720">
              <a:buFont typeface="Wingdings" panose="020B0604020202020204" pitchFamily="34" charset="0"/>
              <a:buChar char="§"/>
            </a:pPr>
            <a:r>
              <a:rPr lang="en-US" sz="1400">
                <a:latin typeface="Lato"/>
                <a:ea typeface="Lato"/>
                <a:cs typeface="Lato"/>
              </a:rPr>
              <a:t>to our partners at </a:t>
            </a:r>
            <a:r>
              <a:rPr lang="en-US" sz="1400" b="1">
                <a:latin typeface="Lato"/>
                <a:ea typeface="Lato"/>
                <a:cs typeface="Lato"/>
              </a:rPr>
              <a:t>FNAL</a:t>
            </a:r>
            <a:r>
              <a:rPr lang="en-US" sz="1400">
                <a:latin typeface="Lato"/>
                <a:ea typeface="Lato"/>
                <a:cs typeface="Lato"/>
              </a:rPr>
              <a:t>, particularly the team at the Cryomodule Test Facility led by </a:t>
            </a:r>
            <a:r>
              <a:rPr lang="en-US" sz="1400" b="1">
                <a:latin typeface="Lato"/>
                <a:ea typeface="Lato"/>
                <a:cs typeface="Lato"/>
              </a:rPr>
              <a:t>Andrew Cravatta </a:t>
            </a:r>
            <a:r>
              <a:rPr lang="en-US" sz="1400" dirty="0">
                <a:latin typeface="Lato"/>
                <a:ea typeface="Lato"/>
                <a:cs typeface="Lato"/>
              </a:rPr>
              <a:t>for </a:t>
            </a:r>
            <a:r>
              <a:rPr lang="en-US" sz="1400">
                <a:latin typeface="Lato"/>
                <a:ea typeface="Lato"/>
                <a:cs typeface="Lato"/>
              </a:rPr>
              <a:t>the many hours of SRF testing time, and for your expertise and suggestions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9DCBE-3DC8-3145-5CDF-BA3F4EF2E1E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282824"/>
            <a:ext cx="2743200" cy="365125"/>
          </a:xfrm>
        </p:spPr>
        <p:txBody>
          <a:bodyPr/>
          <a:lstStyle/>
          <a:p>
            <a:fld id="{52B60363-7E9F-BF4A-894A-A30319D3939A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951344"/>
      </p:ext>
    </p:extLst>
  </p:cSld>
  <p:clrMapOvr>
    <a:masterClrMapping/>
  </p:clrMapOvr>
</p:sld>
</file>

<file path=ppt/theme/theme1.xml><?xml version="1.0" encoding="utf-8"?>
<a:theme xmlns:a="http://schemas.openxmlformats.org/drawingml/2006/main" name="SLAC Covers/Title Slides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8C1515"/>
      </a:accent1>
      <a:accent2>
        <a:srgbClr val="4198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C_PPT_Presentation_031622" id="{4765C110-CC2B-6E45-B2B3-75F5A1911DB3}" vid="{9DA077EA-6666-B14D-81C9-2FD28442B6D0}"/>
    </a:ext>
  </a:extLst>
</a:theme>
</file>

<file path=ppt/theme/theme2.xml><?xml version="1.0" encoding="utf-8"?>
<a:theme xmlns:a="http://schemas.openxmlformats.org/drawingml/2006/main" name="SLAC Interior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C_PPT_Presentation_031622" id="{4765C110-CC2B-6E45-B2B3-75F5A1911DB3}" vid="{7FBC852C-56B0-CE44-BF70-AA1CE13EFFE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Title Slides</Template>
  <Application>Microsoft Office PowerPoint</Application>
  <PresentationFormat>Widescreen</PresentationFormat>
  <Slides>24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SLAC Covers/Title Slides</vt:lpstr>
      <vt:lpstr>SLAC Interior Slides</vt:lpstr>
      <vt:lpstr>PowerPoint Presentation</vt:lpstr>
      <vt:lpstr>Content</vt:lpstr>
      <vt:lpstr>Motivation</vt:lpstr>
      <vt:lpstr>Microphonics in LCLS-II</vt:lpstr>
      <vt:lpstr>LCLS-II LLRF System Details</vt:lpstr>
      <vt:lpstr>LLRF System Clipping</vt:lpstr>
      <vt:lpstr>LCLS-II Resonance Control System</vt:lpstr>
      <vt:lpstr>LCLS-II Piezo Tuner System</vt:lpstr>
      <vt:lpstr>Narrowband Active Noise Cancellation (NANC)</vt:lpstr>
      <vt:lpstr>Theory – Noise Cancellation</vt:lpstr>
      <vt:lpstr>Theory - Adaptation</vt:lpstr>
      <vt:lpstr>User Interface for Individual Cavities</vt:lpstr>
      <vt:lpstr>User Interface for Full CryoModule</vt:lpstr>
      <vt:lpstr>Testing so far</vt:lpstr>
      <vt:lpstr>Single Cavity, Single Frequency</vt:lpstr>
      <vt:lpstr>Single Cavity, Multiple Frequencies</vt:lpstr>
      <vt:lpstr>Adapting to changing conditions</vt:lpstr>
      <vt:lpstr>Improving High Gradient Stability</vt:lpstr>
      <vt:lpstr>Multiple Cavities Simultaneously Controlled</vt:lpstr>
      <vt:lpstr>NANC exciting modes other cavities</vt:lpstr>
      <vt:lpstr>Mechanical Eigenmodes</vt:lpstr>
      <vt:lpstr>Measuring and Cataloging Eigenmodes</vt:lpstr>
      <vt:lpstr>Summing up</vt:lpstr>
      <vt:lpstr>A Long-Term Team Effort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issue – please read</dc:title>
  <dc:subject/>
  <dc:creator>McCulloch, Linda U</dc:creator>
  <cp:keywords/>
  <dc:description/>
  <cp:revision>983</cp:revision>
  <dcterms:created xsi:type="dcterms:W3CDTF">2023-05-25T23:24:36Z</dcterms:created>
  <dcterms:modified xsi:type="dcterms:W3CDTF">2026-10-14T16:51:17Z</dcterms:modified>
  <cp:category/>
</cp:coreProperties>
</file>