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3"/>
  </p:notesMasterIdLst>
  <p:sldIdLst>
    <p:sldId id="258" r:id="rId2"/>
  </p:sldIdLst>
  <p:sldSz cx="30275213" cy="42803763"/>
  <p:notesSz cx="9994900" cy="1435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09" userDrawn="1">
          <p15:clr>
            <a:srgbClr val="A4A3A4"/>
          </p15:clr>
        </p15:guide>
        <p15:guide id="2" pos="18381" userDrawn="1">
          <p15:clr>
            <a:srgbClr val="A4A3A4"/>
          </p15:clr>
        </p15:guide>
        <p15:guide id="3" orient="horz" pos="554" userDrawn="1">
          <p15:clr>
            <a:srgbClr val="A4A3A4"/>
          </p15:clr>
        </p15:guide>
        <p15:guide id="4" pos="690" userDrawn="1">
          <p15:clr>
            <a:srgbClr val="A4A3A4"/>
          </p15:clr>
        </p15:guide>
        <p15:guide id="6" pos="12507" userDrawn="1">
          <p15:clr>
            <a:srgbClr val="A4A3A4"/>
          </p15:clr>
        </p15:guide>
        <p15:guide id="7" pos="9536" userDrawn="1">
          <p15:clr>
            <a:srgbClr val="A4A3A4"/>
          </p15:clr>
        </p15:guide>
        <p15:guide id="8" pos="6587" userDrawn="1">
          <p15:clr>
            <a:srgbClr val="A4A3A4"/>
          </p15:clr>
        </p15:guide>
        <p15:guide id="9" pos="9082" userDrawn="1">
          <p15:clr>
            <a:srgbClr val="A4A3A4"/>
          </p15:clr>
        </p15:guide>
        <p15:guide id="10" pos="998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rda Ulrich" initials="UD" lastIdx="5" clrIdx="0">
    <p:extLst>
      <p:ext uri="{19B8F6BF-5375-455C-9EA6-DF929625EA0E}">
        <p15:presenceInfo xmlns:p15="http://schemas.microsoft.com/office/powerpoint/2012/main" userId="S::ulrich.dorda@sckcen.be::a2ed7c69-36b0-49a7-accd-1f5c82736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D8F8"/>
    <a:srgbClr val="4E1D57"/>
    <a:srgbClr val="984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5" autoAdjust="0"/>
    <p:restoredTop sz="94660"/>
  </p:normalViewPr>
  <p:slideViewPr>
    <p:cSldViewPr snapToGrid="0">
      <p:cViewPr>
        <p:scale>
          <a:sx n="50" d="100"/>
          <a:sy n="50" d="100"/>
        </p:scale>
        <p:origin x="1620" y="-2604"/>
      </p:cViewPr>
      <p:guideLst>
        <p:guide orient="horz" pos="26409"/>
        <p:guide pos="18381"/>
        <p:guide orient="horz" pos="554"/>
        <p:guide pos="690"/>
        <p:guide pos="12507"/>
        <p:guide pos="9536"/>
        <p:guide pos="6587"/>
        <p:guide pos="9082"/>
        <p:guide pos="99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11T10:23:55.971" idx="3">
    <p:pos x="13608" y="228"/>
    <p:text>Pl. add a box with acknowledgements and thank DESY.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123" cy="720042"/>
          </a:xfrm>
          <a:prstGeom prst="rect">
            <a:avLst/>
          </a:prstGeom>
        </p:spPr>
        <p:txBody>
          <a:bodyPr vert="horz" lIns="139117" tIns="69558" rIns="139117" bIns="69558" rtlCol="0"/>
          <a:lstStyle>
            <a:lvl1pPr algn="l">
              <a:defRPr sz="1800"/>
            </a:lvl1pPr>
          </a:lstStyle>
          <a:p>
            <a:endParaRPr lang="en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661464" y="0"/>
            <a:ext cx="4331123" cy="720042"/>
          </a:xfrm>
          <a:prstGeom prst="rect">
            <a:avLst/>
          </a:prstGeom>
        </p:spPr>
        <p:txBody>
          <a:bodyPr vert="horz" lIns="139117" tIns="69558" rIns="139117" bIns="69558" rtlCol="0"/>
          <a:lstStyle>
            <a:lvl1pPr algn="r">
              <a:defRPr sz="1800"/>
            </a:lvl1pPr>
          </a:lstStyle>
          <a:p>
            <a:fld id="{4AF249BD-88F8-4464-873F-B8246DD5B6A3}" type="datetimeFigureOut">
              <a:rPr lang="en-BE" smtClean="0"/>
              <a:t>09/17/2026</a:t>
            </a:fld>
            <a:endParaRPr lang="en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3875"/>
            <a:ext cx="3422650" cy="4843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117" tIns="69558" rIns="139117" bIns="69558" rtlCol="0" anchor="ctr"/>
          <a:lstStyle/>
          <a:p>
            <a:endParaRPr lang="en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99490" y="6906419"/>
            <a:ext cx="7995920" cy="5650706"/>
          </a:xfrm>
          <a:prstGeom prst="rect">
            <a:avLst/>
          </a:prstGeom>
        </p:spPr>
        <p:txBody>
          <a:bodyPr vert="horz" lIns="139117" tIns="69558" rIns="139117" bIns="69558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3630960"/>
            <a:ext cx="4331123" cy="720041"/>
          </a:xfrm>
          <a:prstGeom prst="rect">
            <a:avLst/>
          </a:prstGeom>
        </p:spPr>
        <p:txBody>
          <a:bodyPr vert="horz" lIns="139117" tIns="69558" rIns="139117" bIns="69558" rtlCol="0" anchor="b"/>
          <a:lstStyle>
            <a:lvl1pPr algn="l">
              <a:defRPr sz="1800"/>
            </a:lvl1pPr>
          </a:lstStyle>
          <a:p>
            <a:endParaRPr lang="en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661464" y="13630960"/>
            <a:ext cx="4331123" cy="720041"/>
          </a:xfrm>
          <a:prstGeom prst="rect">
            <a:avLst/>
          </a:prstGeom>
        </p:spPr>
        <p:txBody>
          <a:bodyPr vert="horz" lIns="139117" tIns="69558" rIns="139117" bIns="69558" rtlCol="0" anchor="b"/>
          <a:lstStyle>
            <a:lvl1pPr algn="r">
              <a:defRPr sz="1800"/>
            </a:lvl1pPr>
          </a:lstStyle>
          <a:p>
            <a:fld id="{601BD07C-9FE7-4BBA-AC0C-5A31A875FE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2092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88620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5031917"/>
            <a:ext cx="26112371" cy="5520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4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894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883026" indent="-662269" algn="l" defTabSz="2270638" rtl="0" eaLnBrk="1" latinLnBrk="0" hangingPunct="1">
        <a:lnSpc>
          <a:spcPct val="100000"/>
        </a:lnSpc>
        <a:spcBef>
          <a:spcPts val="2483"/>
        </a:spcBef>
        <a:buClr>
          <a:schemeClr val="accent2"/>
        </a:buClr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45295" indent="-662269" algn="l" defTabSz="2270638" rtl="0" eaLnBrk="1" latinLnBrk="0" hangingPunct="1">
        <a:lnSpc>
          <a:spcPct val="100000"/>
        </a:lnSpc>
        <a:spcBef>
          <a:spcPts val="1242"/>
        </a:spcBef>
        <a:buClr>
          <a:schemeClr val="accent1"/>
        </a:buClr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459858" indent="-662269" algn="l" defTabSz="2270638" rtl="0" eaLnBrk="1" latinLnBrk="0" hangingPunct="1">
        <a:lnSpc>
          <a:spcPct val="100000"/>
        </a:lnSpc>
        <a:spcBef>
          <a:spcPts val="1242"/>
        </a:spcBef>
        <a:buClr>
          <a:schemeClr val="accent4"/>
        </a:buClr>
        <a:buFont typeface="Arial" panose="020B0604020202020204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3pPr>
      <a:lvl4pPr marL="3122127" indent="-662269" algn="l" defTabSz="2270638" rtl="0" eaLnBrk="1" latinLnBrk="0" hangingPunct="1">
        <a:lnSpc>
          <a:spcPct val="100000"/>
        </a:lnSpc>
        <a:spcBef>
          <a:spcPts val="1242"/>
        </a:spcBef>
        <a:buClr>
          <a:schemeClr val="accent3"/>
        </a:buClr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005153" indent="-662269" algn="l" defTabSz="2270638" rtl="0" eaLnBrk="1" latinLnBrk="0" hangingPunct="1">
        <a:lnSpc>
          <a:spcPct val="100000"/>
        </a:lnSpc>
        <a:spcBef>
          <a:spcPts val="1242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lang="en-US" sz="447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483">
          <p15:clr>
            <a:srgbClr val="F26B43"/>
          </p15:clr>
        </p15:guide>
        <p15:guide id="4" pos="7197">
          <p15:clr>
            <a:srgbClr val="F26B43"/>
          </p15:clr>
        </p15:guide>
        <p15:guide id="5" orient="horz" pos="504">
          <p15:clr>
            <a:srgbClr val="F26B43"/>
          </p15:clr>
        </p15:guide>
        <p15:guide id="6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comments" Target="../comments/comment1.xml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hyperlink" Target="https://indico.elettra.eu/event/63/" TargetMode="External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wmf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888" y="1301069"/>
            <a:ext cx="4320000" cy="9870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36774" y="700590"/>
            <a:ext cx="16842658" cy="225758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9600" b="1" dirty="0">
                <a:solidFill>
                  <a:schemeClr val="accent1"/>
                </a:solidFill>
                <a:latin typeface="+mj-lt"/>
              </a:rPr>
              <a:t>The MYRRHA Phase 1 MTCA.4-Based LLRF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7340" y="3509188"/>
            <a:ext cx="233270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A. Bellandi</a:t>
            </a:r>
            <a:r>
              <a:rPr lang="en-US" sz="3200" b="1" baseline="30000" dirty="0">
                <a:latin typeface="+mj-lt"/>
              </a:rPr>
              <a:t>1</a:t>
            </a:r>
            <a:r>
              <a:rPr lang="en-US" sz="3200" b="1" dirty="0">
                <a:latin typeface="+mj-lt"/>
              </a:rPr>
              <a:t>, W. De Cock, F. Frank, J. Geerts, K. Geerts, E. Verhagen</a:t>
            </a:r>
          </a:p>
          <a:p>
            <a:r>
              <a:rPr lang="en-US" sz="2800" baseline="30000" dirty="0">
                <a:latin typeface="+mj-lt"/>
              </a:rPr>
              <a:t>1</a:t>
            </a:r>
            <a:r>
              <a:rPr lang="en-US" sz="2800" dirty="0">
                <a:latin typeface="+mj-lt"/>
              </a:rPr>
              <a:t>Belgian Nuclear Research Centre, SCK CEN, Mol, Belgium</a:t>
            </a:r>
          </a:p>
          <a:p>
            <a:r>
              <a:rPr lang="en-US" sz="2800" b="1" baseline="30000" dirty="0"/>
              <a:t>1</a:t>
            </a:r>
            <a:r>
              <a:rPr lang="en-US" sz="2800" b="1" dirty="0">
                <a:latin typeface="+mj-lt"/>
              </a:rPr>
              <a:t>E-mail: andrea.bellandi@sckcen.be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474"/>
          <a:stretch/>
        </p:blipFill>
        <p:spPr>
          <a:xfrm>
            <a:off x="836917" y="40260095"/>
            <a:ext cx="3662258" cy="1259137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652370" y="41481133"/>
            <a:ext cx="5320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accent2"/>
                </a:solidFill>
                <a:latin typeface="+mj-lt"/>
              </a:rPr>
              <a:t>www.sckcen.be</a:t>
            </a:r>
          </a:p>
        </p:txBody>
      </p:sp>
      <p:pic>
        <p:nvPicPr>
          <p:cNvPr id="284" name="Picture 28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8151"/>
          <a:stretch>
            <a:fillRect/>
          </a:stretch>
        </p:blipFill>
        <p:spPr>
          <a:xfrm>
            <a:off x="5377058" y="40668314"/>
            <a:ext cx="15697017" cy="1444305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178103" y="401732"/>
            <a:ext cx="6149770" cy="511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5B15C9-830D-AE0F-3C59-534EA65B3BFF}"/>
              </a:ext>
            </a:extLst>
          </p:cNvPr>
          <p:cNvSpPr/>
          <p:nvPr/>
        </p:nvSpPr>
        <p:spPr>
          <a:xfrm>
            <a:off x="1131888" y="5672018"/>
            <a:ext cx="9141156" cy="10708845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chemeClr val="accent2"/>
                </a:solidFill>
                <a:latin typeface="+mj-lt"/>
              </a:rPr>
              <a:t>Abstract</a:t>
            </a:r>
          </a:p>
          <a:p>
            <a:r>
              <a:rPr lang="en-US" sz="2400" dirty="0"/>
              <a:t>The first 100 MeV stage of the MYRRHA superconducting RF linear accelerator is under construction in Mol, Belgium. The machine will produce an instantaneous proton beam current of 4 mA and represents the first step toward the construction of the MYRRHA Accelerator-Driven System (ADS). Such a machine presents several technical challenges for the control of its RF cavities.</a:t>
            </a:r>
          </a:p>
          <a:p>
            <a:r>
              <a:rPr lang="en-US" sz="2400" dirty="0"/>
              <a:t>First, the required field stability is ≤ 0.1% in amplitude and ≤ 0.1° in phase to avoid excessive beam losses. The high loaded quality factor (𝑄</a:t>
            </a:r>
            <a:r>
              <a:rPr lang="en-US" sz="2400" baseline="-25000" dirty="0"/>
              <a:t>𝐿</a:t>
            </a:r>
            <a:r>
              <a:rPr lang="en-US" sz="2400" dirty="0"/>
              <a:t> = 2.3 × 10</a:t>
            </a:r>
            <a:r>
              <a:rPr lang="en-US" sz="2400" baseline="30000" dirty="0"/>
              <a:t>6</a:t>
            </a:r>
            <a:r>
              <a:rPr lang="en-US" sz="2400" dirty="0"/>
              <a:t>) and the need to modulate the beam at 250 Hz require sophisticated field- and detuning-control techniques to keep RF power consumption and stability within specifications.</a:t>
            </a:r>
          </a:p>
          <a:p>
            <a:r>
              <a:rPr lang="en-US" sz="2400" dirty="0"/>
              <a:t>Finally, since the maximum allowed beam-trip duration is less than 3 s, real-time fault detection and recovery techniques must be implemented in the Low-Level RF (LLRF) controller. To meet these stringent requirements, the MTCA.4 RFSoC-based DAMC-DS5014DR direct-sampling </a:t>
            </a:r>
            <a:r>
              <a:rPr lang="en-US" sz="2400"/>
              <a:t>AMC board, </a:t>
            </a:r>
            <a:r>
              <a:rPr lang="en-US" sz="2400" dirty="0"/>
              <a:t>currently being developed by DESY, is taken as the performance baseline for the project, for the upcoming tenders.</a:t>
            </a:r>
          </a:p>
          <a:p>
            <a:r>
              <a:rPr lang="en-US" sz="2400" dirty="0"/>
              <a:t>In this proceeding, the LLRF control strategy foreseen for MYRRHA Phase 1 will be presented. The status of the firmware, software, and analog front-end will also be discussed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16426D6-E865-1DF8-4FFA-AE1AED0972A4}"/>
              </a:ext>
            </a:extLst>
          </p:cNvPr>
          <p:cNvSpPr/>
          <p:nvPr/>
        </p:nvSpPr>
        <p:spPr>
          <a:xfrm>
            <a:off x="1131887" y="16693999"/>
            <a:ext cx="28345710" cy="11012926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EA5672-97A6-E59A-FBCB-79C958EA994A}"/>
              </a:ext>
            </a:extLst>
          </p:cNvPr>
          <p:cNvSpPr/>
          <p:nvPr/>
        </p:nvSpPr>
        <p:spPr>
          <a:xfrm>
            <a:off x="1071794" y="28020061"/>
            <a:ext cx="28345709" cy="11908183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0" name="Picture 19" descr="Lua (programmeertaal) - Wikipedia">
            <a:extLst>
              <a:ext uri="{FF2B5EF4-FFF2-40B4-BE49-F238E27FC236}">
                <a16:creationId xmlns:a16="http://schemas.microsoft.com/office/drawing/2014/main" id="{B9EC4BDB-0F58-C858-ABAA-5E5033C89E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5847" y="25581083"/>
            <a:ext cx="1972669" cy="1972669"/>
          </a:xfrm>
          <a:prstGeom prst="rect">
            <a:avLst/>
          </a:prstGeom>
        </p:spPr>
      </p:pic>
      <p:pic>
        <p:nvPicPr>
          <p:cNvPr id="21" name="Picture 20" descr="C++ - Wikipedia">
            <a:extLst>
              <a:ext uri="{FF2B5EF4-FFF2-40B4-BE49-F238E27FC236}">
                <a16:creationId xmlns:a16="http://schemas.microsoft.com/office/drawing/2014/main" id="{6625FB08-49DA-C139-3F4E-2EBBF05804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12039" y="25614333"/>
            <a:ext cx="1762036" cy="1978135"/>
          </a:xfrm>
          <a:prstGeom prst="rect">
            <a:avLst/>
          </a:prstGeom>
        </p:spPr>
      </p:pic>
      <p:pic>
        <p:nvPicPr>
          <p:cNvPr id="22" name="Picture 21" descr="ChimeraTK · GitHub">
            <a:extLst>
              <a:ext uri="{FF2B5EF4-FFF2-40B4-BE49-F238E27FC236}">
                <a16:creationId xmlns:a16="http://schemas.microsoft.com/office/drawing/2014/main" id="{13C74D36-EBD1-99C2-5F75-7A9A1777D3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66489" y="25703317"/>
            <a:ext cx="1768812" cy="1768812"/>
          </a:xfrm>
          <a:prstGeom prst="rect">
            <a:avLst/>
          </a:prstGeom>
        </p:spPr>
      </p:pic>
      <p:pic>
        <p:nvPicPr>
          <p:cNvPr id="23" name="Picture 22" descr="Welcome to fwk Documentation! :: FPGA Firmware Documentation (Public)">
            <a:extLst>
              <a:ext uri="{FF2B5EF4-FFF2-40B4-BE49-F238E27FC236}">
                <a16:creationId xmlns:a16="http://schemas.microsoft.com/office/drawing/2014/main" id="{B6B68CA0-8FFB-9DE9-EF61-4D1E705161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0532" y="25614333"/>
            <a:ext cx="5307164" cy="1940255"/>
          </a:xfrm>
          <a:prstGeom prst="rect">
            <a:avLst/>
          </a:prstGeom>
        </p:spPr>
      </p:pic>
      <p:pic>
        <p:nvPicPr>
          <p:cNvPr id="25" name="Picture 24" descr="EPICS - Wikipedia">
            <a:extLst>
              <a:ext uri="{FF2B5EF4-FFF2-40B4-BE49-F238E27FC236}">
                <a16:creationId xmlns:a16="http://schemas.microsoft.com/office/drawing/2014/main" id="{4451ADD3-0D50-52C3-487E-4BCE19E504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80276" y="25784736"/>
            <a:ext cx="3137750" cy="1655188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D1614CE-86C1-F20E-0FF9-D2C5884916A3}"/>
              </a:ext>
            </a:extLst>
          </p:cNvPr>
          <p:cNvSpPr/>
          <p:nvPr/>
        </p:nvSpPr>
        <p:spPr>
          <a:xfrm>
            <a:off x="10618840" y="5672018"/>
            <a:ext cx="18858757" cy="10685057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ECDEA6E-815A-1198-BD68-BAD25C4396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281" y="17820659"/>
            <a:ext cx="14856855" cy="764317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F79B088-BD77-361A-62E2-20D6EF6718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236" y="11303719"/>
            <a:ext cx="12524364" cy="194181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92B93AC-4AED-5582-B2C7-A33CF8A09BAA}"/>
              </a:ext>
            </a:extLst>
          </p:cNvPr>
          <p:cNvSpPr txBox="1"/>
          <p:nvPr/>
        </p:nvSpPr>
        <p:spPr>
          <a:xfrm>
            <a:off x="17079271" y="5717298"/>
            <a:ext cx="5284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2"/>
                </a:solidFill>
                <a:latin typeface="+mj-lt"/>
              </a:rPr>
              <a:t>The Accelerator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FF33E9D-8358-D00A-3A70-83D989ACB5D8}"/>
              </a:ext>
            </a:extLst>
          </p:cNvPr>
          <p:cNvSpPr txBox="1"/>
          <p:nvPr/>
        </p:nvSpPr>
        <p:spPr>
          <a:xfrm>
            <a:off x="10366266" y="16708728"/>
            <a:ext cx="108795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2"/>
                </a:solidFill>
                <a:latin typeface="+mj-lt"/>
              </a:rPr>
              <a:t>Block scheme of the LLRF system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A06F9A8-ACA8-E727-34D8-0F79690E50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607" y="28769472"/>
            <a:ext cx="6478694" cy="348276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C12BC37-1F9A-C5B4-E75C-5ACE2672AF77}"/>
              </a:ext>
            </a:extLst>
          </p:cNvPr>
          <p:cNvSpPr txBox="1"/>
          <p:nvPr/>
        </p:nvSpPr>
        <p:spPr>
          <a:xfrm>
            <a:off x="13698879" y="28148933"/>
            <a:ext cx="3359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accent2"/>
                </a:solidFill>
                <a:latin typeface="+mj-lt"/>
              </a:rPr>
              <a:t>Hardware</a:t>
            </a:r>
          </a:p>
        </p:txBody>
      </p:sp>
      <p:pic>
        <p:nvPicPr>
          <p:cNvPr id="47" name="Picture 46" descr="image.png_1664535878886">
            <a:extLst>
              <a:ext uri="{FF2B5EF4-FFF2-40B4-BE49-F238E27FC236}">
                <a16:creationId xmlns:a16="http://schemas.microsoft.com/office/drawing/2014/main" id="{2B51A8DC-792E-8275-BFC7-19A3DD8204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40773" y="9239080"/>
            <a:ext cx="2109943" cy="207781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5444B84-5A47-7EEF-4D03-25E03B19116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2285" t="3305" r="2898" b="1181"/>
          <a:stretch>
            <a:fillRect/>
          </a:stretch>
        </p:blipFill>
        <p:spPr>
          <a:xfrm>
            <a:off x="10992594" y="9240209"/>
            <a:ext cx="3697246" cy="2077812"/>
          </a:xfrm>
          <a:prstGeom prst="rect">
            <a:avLst/>
          </a:prstGeom>
        </p:spPr>
      </p:pic>
      <p:pic>
        <p:nvPicPr>
          <p:cNvPr id="49" name="Picture 48" descr="image.png_1654592985314">
            <a:extLst>
              <a:ext uri="{FF2B5EF4-FFF2-40B4-BE49-F238E27FC236}">
                <a16:creationId xmlns:a16="http://schemas.microsoft.com/office/drawing/2014/main" id="{5C7C3384-D0FC-F2DD-7272-856F8C5D4AC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7065" t="4321" r="64818" b="72023"/>
          <a:stretch>
            <a:fillRect/>
          </a:stretch>
        </p:blipFill>
        <p:spPr>
          <a:xfrm>
            <a:off x="17107762" y="9239500"/>
            <a:ext cx="2672175" cy="206449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C980547-B1D3-8B79-79C3-162AC43EC40E}"/>
              </a:ext>
            </a:extLst>
          </p:cNvPr>
          <p:cNvSpPr txBox="1"/>
          <p:nvPr/>
        </p:nvSpPr>
        <p:spPr>
          <a:xfrm>
            <a:off x="13159319" y="11386322"/>
            <a:ext cx="1987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Courtesy of F. Marhauser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FE5EF11-4EE0-B213-E2D8-1E9C59814422}"/>
              </a:ext>
            </a:extLst>
          </p:cNvPr>
          <p:cNvSpPr txBox="1"/>
          <p:nvPr/>
        </p:nvSpPr>
        <p:spPr>
          <a:xfrm>
            <a:off x="10992594" y="8866462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RFQ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4714A3-E1BE-7FA4-925F-9A9914C54815}"/>
              </a:ext>
            </a:extLst>
          </p:cNvPr>
          <p:cNvSpPr txBox="1"/>
          <p:nvPr/>
        </p:nvSpPr>
        <p:spPr>
          <a:xfrm>
            <a:off x="14831248" y="8865931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QWR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D33694-9C97-F8DD-E4C4-B8CDDE500231}"/>
              </a:ext>
            </a:extLst>
          </p:cNvPr>
          <p:cNvSpPr txBox="1"/>
          <p:nvPr/>
        </p:nvSpPr>
        <p:spPr>
          <a:xfrm>
            <a:off x="17109651" y="887013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CH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B64D658-1ED7-44A2-7E60-D842B56FF64C}"/>
              </a:ext>
            </a:extLst>
          </p:cNvPr>
          <p:cNvSpPr txBox="1"/>
          <p:nvPr/>
        </p:nvSpPr>
        <p:spPr>
          <a:xfrm>
            <a:off x="19941905" y="8870138"/>
            <a:ext cx="1314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SRF Spoke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73C66BF-517D-93DA-47B7-05FBEA02AFF0}"/>
              </a:ext>
            </a:extLst>
          </p:cNvPr>
          <p:cNvSpPr txBox="1"/>
          <p:nvPr/>
        </p:nvSpPr>
        <p:spPr>
          <a:xfrm>
            <a:off x="10944114" y="6446181"/>
            <a:ext cx="113293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 High current 4mA/100MeV CW </a:t>
            </a:r>
            <a:r>
              <a:rPr lang="en-US" sz="2800" dirty="0"/>
              <a:t>superconducting proton LINAC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 Normal conducting </a:t>
            </a:r>
            <a:r>
              <a:rPr lang="en-US" sz="2800" dirty="0"/>
              <a:t>16.6 MeV injector operating at 176.1 MHz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 Superconducting</a:t>
            </a:r>
            <a:r>
              <a:rPr lang="en-US" sz="2800" dirty="0"/>
              <a:t> low-beta section operating at 352.2 MHz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 Key milestone </a:t>
            </a:r>
            <a:r>
              <a:rPr lang="en-US" sz="2800" dirty="0"/>
              <a:t>to demonstrate ADS technology readiness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2800" b="1" dirty="0">
                <a:solidFill>
                  <a:schemeClr val="accent2"/>
                </a:solidFill>
              </a:rPr>
              <a:t>Unique facility </a:t>
            </a:r>
            <a:r>
              <a:rPr lang="en-US" sz="2800" dirty="0"/>
              <a:t>for nuclear, material and medical research</a:t>
            </a:r>
          </a:p>
        </p:txBody>
      </p:sp>
      <p:sp>
        <p:nvSpPr>
          <p:cNvPr id="63" name="Scroll: Horizontal 62">
            <a:extLst>
              <a:ext uri="{FF2B5EF4-FFF2-40B4-BE49-F238E27FC236}">
                <a16:creationId xmlns:a16="http://schemas.microsoft.com/office/drawing/2014/main" id="{8A5E0204-E226-A69E-98A1-161135706837}"/>
              </a:ext>
            </a:extLst>
          </p:cNvPr>
          <p:cNvSpPr/>
          <p:nvPr/>
        </p:nvSpPr>
        <p:spPr>
          <a:xfrm>
            <a:off x="12304526" y="15255729"/>
            <a:ext cx="10913990" cy="1050586"/>
          </a:xfrm>
          <a:prstGeom prst="horizontalScroll">
            <a:avLst/>
          </a:prstGeom>
          <a:solidFill>
            <a:schemeClr val="accent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accent3"/>
              </a:solidFill>
            </a:endParaRPr>
          </a:p>
          <a:p>
            <a:pPr algn="ctr"/>
            <a:endParaRPr lang="en-US" b="1" u="sng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For further information about MYRRHA, look at:</a:t>
            </a:r>
          </a:p>
          <a:p>
            <a:pPr algn="ctr"/>
            <a:r>
              <a:rPr lang="en-US" sz="2400" b="1" dirty="0">
                <a:solidFill>
                  <a:srgbClr val="8ED8F8"/>
                </a:solidFill>
              </a:rPr>
              <a:t>WEP6154, TPH4014, THP4056, THP4057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624FB924-984E-B52D-406F-ECDDE8383B78}"/>
              </a:ext>
            </a:extLst>
          </p:cNvPr>
          <p:cNvSpPr txBox="1"/>
          <p:nvPr/>
        </p:nvSpPr>
        <p:spPr>
          <a:xfrm>
            <a:off x="23299427" y="5954966"/>
            <a:ext cx="63290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Beam Pattern</a:t>
            </a:r>
          </a:p>
        </p:txBody>
      </p:sp>
      <p:pic>
        <p:nvPicPr>
          <p:cNvPr id="258" name="Picture 4">
            <a:extLst>
              <a:ext uri="{FF2B5EF4-FFF2-40B4-BE49-F238E27FC236}">
                <a16:creationId xmlns:a16="http://schemas.microsoft.com/office/drawing/2014/main" id="{4D7E9C40-5D79-B4BC-E578-D252294D2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/>
          <a:stretch/>
        </p:blipFill>
        <p:spPr bwMode="auto">
          <a:xfrm>
            <a:off x="21590896" y="6676295"/>
            <a:ext cx="7552429" cy="300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9" name="TextBox 258">
            <a:extLst>
              <a:ext uri="{FF2B5EF4-FFF2-40B4-BE49-F238E27FC236}">
                <a16:creationId xmlns:a16="http://schemas.microsoft.com/office/drawing/2014/main" id="{5CEFF0DA-6E45-2FB3-79C4-138B1C2FDCAA}"/>
              </a:ext>
            </a:extLst>
          </p:cNvPr>
          <p:cNvSpPr txBox="1"/>
          <p:nvPr/>
        </p:nvSpPr>
        <p:spPr>
          <a:xfrm>
            <a:off x="1290835" y="16732518"/>
            <a:ext cx="6948700" cy="1154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</a:rPr>
              <a:t>FPGA modules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Reference tracking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environmental drifts in transmission lines and ADCs</a:t>
            </a:r>
            <a:endParaRPr lang="en-US" sz="28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Coupling correction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compensates crosstalk in forward and reflected RF channels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Required for accurate detuning and bandwidth estimations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Closed loop control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SEL for testing and characterization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GDR for beam operation </a:t>
            </a:r>
            <a:endParaRPr lang="en-US" sz="28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Predistorter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linearizes SSA AM/PM modulation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Beam loading control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compensates beam current effects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uses timing- and BPM-data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b="1" dirty="0">
              <a:solidFill>
                <a:schemeClr val="accent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b="1" dirty="0">
              <a:solidFill>
                <a:schemeClr val="accent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Detuning and bandwidth estimation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required for resonance control and quench detection</a:t>
            </a:r>
          </a:p>
          <a:p>
            <a:endParaRPr lang="en-US" sz="2400" dirty="0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39B3DC7F-68A2-F151-7CE1-D56D22A18FDA}"/>
              </a:ext>
            </a:extLst>
          </p:cNvPr>
          <p:cNvSpPr txBox="1"/>
          <p:nvPr/>
        </p:nvSpPr>
        <p:spPr>
          <a:xfrm>
            <a:off x="23088072" y="17239541"/>
            <a:ext cx="5896306" cy="976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</a:rPr>
              <a:t>Realtime CPU modules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Resonance control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microphonics and drift compensation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mechanical instabilities stabilization</a:t>
            </a:r>
            <a:endParaRPr lang="en-US" sz="28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Tuner health check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current and voltage monitoring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piezo capacity and heat estimation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Fault detection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RF parameters monitoring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automatic detuning upon cavity fault</a:t>
            </a:r>
          </a:p>
          <a:p>
            <a:endParaRPr lang="en-US" sz="1200" u="sng" dirty="0">
              <a:solidFill>
                <a:schemeClr val="accent4"/>
              </a:solidFill>
            </a:endParaRPr>
          </a:p>
          <a:p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Fault recovery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automatic</a:t>
            </a:r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reconfiguration to a new operating point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hard real-time requirements </a:t>
            </a:r>
          </a:p>
        </p:txBody>
      </p:sp>
      <p:pic>
        <p:nvPicPr>
          <p:cNvPr id="262" name="Picture 261" descr="A diagram of a computer&#10;&#10;AI-generated content may be incorrect.">
            <a:extLst>
              <a:ext uri="{FF2B5EF4-FFF2-40B4-BE49-F238E27FC236}">
                <a16:creationId xmlns:a16="http://schemas.microsoft.com/office/drawing/2014/main" id="{7AF74A68-C65C-FD3B-3319-B627736FB0E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1"/>
          <a:stretch/>
        </p:blipFill>
        <p:spPr>
          <a:xfrm>
            <a:off x="8166472" y="32984731"/>
            <a:ext cx="6070273" cy="597513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C3C1B4D-7EAC-B8B9-F7BA-D1F76E53A2EE}"/>
              </a:ext>
            </a:extLst>
          </p:cNvPr>
          <p:cNvSpPr txBox="1"/>
          <p:nvPr/>
        </p:nvSpPr>
        <p:spPr>
          <a:xfrm>
            <a:off x="23505928" y="9290581"/>
            <a:ext cx="6050545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LLRF Challenges</a:t>
            </a:r>
          </a:p>
          <a:p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Precision: </a:t>
            </a:r>
            <a:r>
              <a:rPr lang="en-US" sz="2400" dirty="0"/>
              <a:t>operating the accelerator for 40 years at 4 mA requires high field stability to </a:t>
            </a:r>
            <a:r>
              <a:rPr lang="en-US" sz="2400" u="sng" dirty="0">
                <a:solidFill>
                  <a:schemeClr val="accent4"/>
                </a:solidFill>
              </a:rPr>
              <a:t>minimize cryogenic losses and component activation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Efficiency: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driving SSAs at maximum efficiency requires </a:t>
            </a:r>
            <a:r>
              <a:rPr lang="en-US" sz="2400" u="sng" dirty="0">
                <a:solidFill>
                  <a:schemeClr val="accent4"/>
                </a:solidFill>
              </a:rPr>
              <a:t>compensating nonlinearities.</a:t>
            </a:r>
            <a:r>
              <a:rPr lang="en-US" sz="2400" dirty="0"/>
              <a:t>  Superconducting cavities have an high Q</a:t>
            </a:r>
            <a:r>
              <a:rPr lang="en-US" sz="2400" baseline="-25000" dirty="0"/>
              <a:t>L</a:t>
            </a:r>
            <a:r>
              <a:rPr lang="en-US" sz="2400" dirty="0"/>
              <a:t> and are affected by </a:t>
            </a:r>
            <a:r>
              <a:rPr lang="en-US" sz="2400" u="sng" dirty="0">
                <a:solidFill>
                  <a:schemeClr val="accent4"/>
                </a:solidFill>
              </a:rPr>
              <a:t>microphonics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Flexibility: </a:t>
            </a:r>
            <a:r>
              <a:rPr lang="en-US" sz="2400" dirty="0"/>
              <a:t>time-varying beam patterns requires </a:t>
            </a:r>
            <a:r>
              <a:rPr lang="en-US" sz="2400" u="sng" dirty="0">
                <a:solidFill>
                  <a:schemeClr val="accent4"/>
                </a:solidFill>
              </a:rPr>
              <a:t>novel compensation strategies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accent2"/>
                </a:solidFill>
              </a:rPr>
              <a:t>Reliability: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r>
              <a:rPr lang="en-US" sz="2400" dirty="0"/>
              <a:t>industrial grade reliability. </a:t>
            </a:r>
            <a:r>
              <a:rPr lang="en-US" sz="2400" u="sng" dirty="0">
                <a:solidFill>
                  <a:schemeClr val="accent4"/>
                </a:solidFill>
              </a:rPr>
              <a:t>Maximum allowed fault duration of 3s</a:t>
            </a:r>
          </a:p>
          <a:p>
            <a:endParaRPr lang="en-US" sz="2400" dirty="0"/>
          </a:p>
        </p:txBody>
      </p:sp>
      <p:pic>
        <p:nvPicPr>
          <p:cNvPr id="265" name="Picture 264">
            <a:extLst>
              <a:ext uri="{FF2B5EF4-FFF2-40B4-BE49-F238E27FC236}">
                <a16:creationId xmlns:a16="http://schemas.microsoft.com/office/drawing/2014/main" id="{C0940036-3B1D-808A-7533-F6AC3759CF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9443" y="28616235"/>
            <a:ext cx="7807871" cy="5964144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9B4435F7-910D-4436-9EFC-BAEF399D4D60}"/>
              </a:ext>
            </a:extLst>
          </p:cNvPr>
          <p:cNvSpPr txBox="1"/>
          <p:nvPr/>
        </p:nvSpPr>
        <p:spPr>
          <a:xfrm>
            <a:off x="1367034" y="28105465"/>
            <a:ext cx="6833301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LLRF MTCA.4 AMC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 err="1">
                <a:solidFill>
                  <a:schemeClr val="accent2"/>
                </a:solidFill>
              </a:rPr>
              <a:t>RFSoC</a:t>
            </a:r>
            <a:r>
              <a:rPr lang="en-US" sz="2800" b="1" dirty="0">
                <a:solidFill>
                  <a:schemeClr val="accent2"/>
                </a:solidFill>
              </a:rPr>
              <a:t>-based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direct sampling architecture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5 GS/s ADCs and DACs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digital up/down-conversion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8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High speed DSP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123 MHz clock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12.3 MS/s DSP data rate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8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Onboard Linux system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communicates with FPGA logic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quad 1.5 GHz ARM A53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16GB DDR, GbE, PCIe 4.0, SATA</a:t>
            </a:r>
          </a:p>
          <a:p>
            <a:endParaRPr lang="en-US" sz="8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Realtime cores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dual 500 MHZ ARM Cortex-R5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DSP, control and supervision tasks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full access to FPGA registers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8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Low noise PLL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generates board clocks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uses the high-quality reference signal at 176.1/352.2 MHz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800" b="1" dirty="0">
              <a:solidFill>
                <a:schemeClr val="accent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Developed by the accelerator community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design by DESY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performance baseline for future tenders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7A52EF13-694B-636C-614C-E07FD0ADC3D7}"/>
              </a:ext>
            </a:extLst>
          </p:cNvPr>
          <p:cNvSpPr txBox="1"/>
          <p:nvPr/>
        </p:nvSpPr>
        <p:spPr>
          <a:xfrm>
            <a:off x="14201012" y="29080607"/>
            <a:ext cx="6833302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LLRF MTCA.4 RTM</a:t>
            </a:r>
          </a:p>
          <a:p>
            <a:pPr algn="ctr"/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Low noise design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crosstalk isolation of 70+ dB 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low noise amplifiers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minimization of digital components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Supports of multiple frequencies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analog bandwidth of 1.5 GHz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supports 176.1, 352.2 and future 704.4 MHz operation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Wide range of operation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digitally controlled attenuators and amplifiers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full scale ADC input between +10 dBm and -20 dBm</a:t>
            </a:r>
            <a:endParaRPr lang="en-US" sz="2800" u="sng" dirty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Coaxial zone 3 connectors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minimize signal crosstalk and reflections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u="sng" dirty="0">
              <a:solidFill>
                <a:schemeClr val="accent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2"/>
                </a:solidFill>
              </a:rPr>
              <a:t>High speed gating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2800" dirty="0"/>
              <a:t>interlock-latched for failsafe operation</a:t>
            </a:r>
          </a:p>
          <a:p>
            <a:endParaRPr lang="en-US" sz="2400" dirty="0"/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716D300B-DDEA-447D-71EE-9F1F4CDE3090}"/>
              </a:ext>
            </a:extLst>
          </p:cNvPr>
          <p:cNvSpPr txBox="1"/>
          <p:nvPr/>
        </p:nvSpPr>
        <p:spPr>
          <a:xfrm>
            <a:off x="21997071" y="28055561"/>
            <a:ext cx="63290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RTM block scheme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5A227D4E-DBC8-59C9-F77D-23E5376BD0BC}"/>
              </a:ext>
            </a:extLst>
          </p:cNvPr>
          <p:cNvSpPr txBox="1"/>
          <p:nvPr/>
        </p:nvSpPr>
        <p:spPr>
          <a:xfrm>
            <a:off x="8049520" y="32215395"/>
            <a:ext cx="63290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AMC block scheme</a:t>
            </a:r>
          </a:p>
        </p:txBody>
      </p:sp>
      <p:pic>
        <p:nvPicPr>
          <p:cNvPr id="272" name="Picture 271">
            <a:extLst>
              <a:ext uri="{FF2B5EF4-FFF2-40B4-BE49-F238E27FC236}">
                <a16:creationId xmlns:a16="http://schemas.microsoft.com/office/drawing/2014/main" id="{7A33AF5E-EC35-BF1E-6EFF-F2BB9F6D613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t="6510" r="2768" b="7060"/>
          <a:stretch>
            <a:fillRect/>
          </a:stretch>
        </p:blipFill>
        <p:spPr>
          <a:xfrm>
            <a:off x="21074075" y="35298264"/>
            <a:ext cx="6782731" cy="4550894"/>
          </a:xfrm>
          <a:prstGeom prst="rect">
            <a:avLst/>
          </a:prstGeom>
        </p:spPr>
      </p:pic>
      <p:sp>
        <p:nvSpPr>
          <p:cNvPr id="273" name="TextBox 272">
            <a:extLst>
              <a:ext uri="{FF2B5EF4-FFF2-40B4-BE49-F238E27FC236}">
                <a16:creationId xmlns:a16="http://schemas.microsoft.com/office/drawing/2014/main" id="{C1AFBEA2-261E-8238-5A74-011E41421D59}"/>
              </a:ext>
            </a:extLst>
          </p:cNvPr>
          <p:cNvSpPr txBox="1"/>
          <p:nvPr/>
        </p:nvSpPr>
        <p:spPr>
          <a:xfrm>
            <a:off x="20595976" y="34663877"/>
            <a:ext cx="88218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Prototype board RFSoC4x2 from </a:t>
            </a:r>
            <a:r>
              <a:rPr lang="en-US" sz="3200" b="1" dirty="0" err="1">
                <a:solidFill>
                  <a:schemeClr val="accent4"/>
                </a:solidFill>
              </a:rPr>
              <a:t>RealDigital</a:t>
            </a:r>
            <a:endParaRPr lang="en-US" sz="3200" b="1" dirty="0">
              <a:solidFill>
                <a:schemeClr val="accent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3E23AB-1B71-94CB-72B5-2FB3B41EDD44}"/>
              </a:ext>
            </a:extLst>
          </p:cNvPr>
          <p:cNvSpPr txBox="1"/>
          <p:nvPr/>
        </p:nvSpPr>
        <p:spPr>
          <a:xfrm>
            <a:off x="8195281" y="39026033"/>
            <a:ext cx="5969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Jablonski, Szymon, et al. "High-speed ADC and high-speed DAC </a:t>
            </a:r>
            <a:r>
              <a:rPr lang="en-US" sz="1200" b="1" dirty="0" err="1">
                <a:solidFill>
                  <a:schemeClr val="accent4"/>
                </a:solidFill>
              </a:rPr>
              <a:t>MicroTCA</a:t>
            </a:r>
            <a:r>
              <a:rPr lang="en-US" sz="1200" b="1" dirty="0">
                <a:solidFill>
                  <a:schemeClr val="accent4"/>
                </a:solidFill>
              </a:rPr>
              <a:t>. 4 AMC-RTM pair for a multiple of diagnostics and feedback implementations." </a:t>
            </a:r>
            <a:r>
              <a:rPr lang="en-US" sz="1200" b="1" i="1" dirty="0">
                <a:solidFill>
                  <a:schemeClr val="accent4"/>
                </a:solidFill>
              </a:rPr>
              <a:t>IBIC2024, Beijing, China</a:t>
            </a:r>
            <a:r>
              <a:rPr lang="en-US" sz="1200" b="1" dirty="0">
                <a:solidFill>
                  <a:schemeClr val="accent4"/>
                </a:solidFill>
              </a:rPr>
              <a:t> (2024).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BDEBD-5122-2AD9-2BA6-7B164B2C151C}"/>
              </a:ext>
            </a:extLst>
          </p:cNvPr>
          <p:cNvSpPr txBox="1"/>
          <p:nvPr/>
        </p:nvSpPr>
        <p:spPr>
          <a:xfrm>
            <a:off x="11167058" y="31872669"/>
            <a:ext cx="6031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Courtesy of M. Fenner, DESY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4D30A-73F5-D24A-C855-AF386020FA0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05" y="28055561"/>
            <a:ext cx="2272761" cy="2272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222F3B-ED49-B66B-2087-EA6B30A5B6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32" y="13337279"/>
            <a:ext cx="12613113" cy="1930845"/>
          </a:xfrm>
          <a:prstGeom prst="rect">
            <a:avLst/>
          </a:prstGeom>
        </p:spPr>
      </p:pic>
      <p:pic>
        <p:nvPicPr>
          <p:cNvPr id="50" name="Picture 49" descr="image.png_1670678823678">
            <a:extLst>
              <a:ext uri="{FF2B5EF4-FFF2-40B4-BE49-F238E27FC236}">
                <a16:creationId xmlns:a16="http://schemas.microsoft.com/office/drawing/2014/main" id="{8B30A85F-B42D-F6B2-CE70-400B4E1FE665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18793" t="10666" r="23398" b="14430"/>
          <a:stretch>
            <a:fillRect/>
          </a:stretch>
        </p:blipFill>
        <p:spPr>
          <a:xfrm>
            <a:off x="19941827" y="9221774"/>
            <a:ext cx="2421775" cy="2095802"/>
          </a:xfrm>
          <a:prstGeom prst="rect">
            <a:avLst/>
          </a:prstGeom>
        </p:spPr>
      </p:pic>
      <p:pic>
        <p:nvPicPr>
          <p:cNvPr id="16" name="Picture 15" descr="LLRF Topical Workshop on Advanced Feedback Control (TWoAFC)">
            <a:hlinkClick r:id="rId24"/>
            <a:extLst>
              <a:ext uri="{FF2B5EF4-FFF2-40B4-BE49-F238E27FC236}">
                <a16:creationId xmlns:a16="http://schemas.microsoft.com/office/drawing/2014/main" id="{7D96D09C-15DD-BDF8-8E9E-F61F9E9DC53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122202" y="40163649"/>
            <a:ext cx="8205671" cy="215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39588"/>
      </p:ext>
    </p:extLst>
  </p:cSld>
  <p:clrMapOvr>
    <a:masterClrMapping/>
  </p:clrMapOvr>
</p:sld>
</file>

<file path=ppt/theme/theme1.xml><?xml version="1.0" encoding="utf-8"?>
<a:theme xmlns:a="http://schemas.openxmlformats.org/drawingml/2006/main" name="SCK CEN">
  <a:themeElements>
    <a:clrScheme name="SCK•CEN 2020">
      <a:dk1>
        <a:sysClr val="windowText" lastClr="000000"/>
      </a:dk1>
      <a:lt1>
        <a:sysClr val="window" lastClr="FFFFFF"/>
      </a:lt1>
      <a:dk2>
        <a:srgbClr val="515151"/>
      </a:dk2>
      <a:lt2>
        <a:srgbClr val="E7E6E6"/>
      </a:lt2>
      <a:accent1>
        <a:srgbClr val="562873"/>
      </a:accent1>
      <a:accent2>
        <a:srgbClr val="984A9C"/>
      </a:accent2>
      <a:accent3>
        <a:srgbClr val="8ED8F8"/>
      </a:accent3>
      <a:accent4>
        <a:srgbClr val="034694"/>
      </a:accent4>
      <a:accent5>
        <a:srgbClr val="CACCD0"/>
      </a:accent5>
      <a:accent6>
        <a:srgbClr val="DFE0E2"/>
      </a:accent6>
      <a:hlink>
        <a:srgbClr val="BC58AE"/>
      </a:hlink>
      <a:folHlink>
        <a:srgbClr val="501D53"/>
      </a:folHlink>
    </a:clrScheme>
    <a:fontScheme name="sck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K CEN" id="{E3FA4328-1AB7-41AA-B4F5-393BDA7EA1B9}" vid="{EC521B9D-3E29-4713-AE4D-15E6F0E74BFC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SCK CEN</Template>
  <TotalTime>9110</TotalTime>
  <Words>779</Words>
  <Application>Microsoft Office PowerPoint</Application>
  <PresentationFormat>Custom</PresentationFormat>
  <Paragraphs>140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Segoe UI</vt:lpstr>
      <vt:lpstr>Wingdings</vt:lpstr>
      <vt:lpstr>SCK CEN</vt:lpstr>
      <vt:lpstr>PowerPoint Presentation</vt:lpstr>
    </vt:vector>
  </TitlesOfParts>
  <Company>SCK 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Dillen Roel</dc:creator>
  <cp:lastModifiedBy>Bellandi Andrea</cp:lastModifiedBy>
  <cp:revision>161</cp:revision>
  <cp:lastPrinted>2019-10-07T09:39:21Z</cp:lastPrinted>
  <dcterms:created xsi:type="dcterms:W3CDTF">2019-09-16T09:22:33Z</dcterms:created>
  <dcterms:modified xsi:type="dcterms:W3CDTF">2026-09-17T09:27:51Z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ID">
    <vt:lpwstr>101940753</vt:lpwstr>
  </property>
  <property fmtid="{D5CDD505-2E9C-101B-9397-08002B2CF9AE}" pid="4" name="Name">
    <vt:lpwstr>2026-10-13-LLRF topical workshop-ABE-The MYRRHA Phase 1 MTCA.4-based LLRF system-Poster.pptx</vt:lpwstr>
  </property>
  <property fmtid="{D5CDD505-2E9C-101B-9397-08002B2CF9AE}" pid="5" name="SuppMarkings">
    <vt:lpwstr> </vt:lpwstr>
  </property>
  <property fmtid="{D5CDD505-2E9C-101B-9397-08002B2CF9AE}" pid="6" name="Security Clearance">
    <vt:lpwstr> </vt:lpwstr>
  </property>
  <property fmtid="{D5CDD505-2E9C-101B-9397-08002B2CF9AE}" pid="7" name="HyperLink">
    <vt:lpwstr>https://ecm.sckcen.be/OTCS/llisapi.dll/open/101940753</vt:lpwstr>
  </property>
  <property fmtid="{D5CDD505-2E9C-101B-9397-08002B2CF9AE}" pid="8" name="Common Attributes_Reference Number">
    <vt:lpwstr>SCK CEN/101940753</vt:lpwstr>
  </property>
  <property fmtid="{D5CDD505-2E9C-101B-9397-08002B2CF9AE}" pid="9" name="Common Attributes_Short Reference">
    <vt:lpwstr>SCK CEN/101940753</vt:lpwstr>
  </property>
  <property fmtid="{D5CDD505-2E9C-101B-9397-08002B2CF9AE}" pid="10" name="Common Attributes_Alternative Reference">
    <vt:lpwstr> </vt:lpwstr>
  </property>
  <property fmtid="{D5CDD505-2E9C-101B-9397-08002B2CF9AE}" pid="11" name="Common Attributes_Document Type">
    <vt:lpwstr> </vt:lpwstr>
  </property>
  <property fmtid="{D5CDD505-2E9C-101B-9397-08002B2CF9AE}" pid="12" name="Common Attributes_Author_Author Name">
    <vt:lpwstr>Andrea Bellandi</vt:lpwstr>
  </property>
  <property fmtid="{D5CDD505-2E9C-101B-9397-08002B2CF9AE}" pid="13" name="Common Attributes_Author_Author Affiliation">
    <vt:lpwstr>SCK CEN</vt:lpwstr>
  </property>
  <property fmtid="{D5CDD505-2E9C-101B-9397-08002B2CF9AE}" pid="14" name="Common Attributes_Information Security Classification">
    <vt:lpwstr>Restricted</vt:lpwstr>
  </property>
  <property fmtid="{D5CDD505-2E9C-101B-9397-08002B2CF9AE}" pid="15" name="Common Attributes_ISC Motivation">
    <vt:lpwstr>ISC was automatically assigned as default ISC for MINERVA documents.</vt:lpwstr>
  </property>
  <property fmtid="{D5CDD505-2E9C-101B-9397-08002B2CF9AE}" pid="16" name="Event Attributes_Event_Event Type">
    <vt:lpwstr/>
  </property>
  <property fmtid="{D5CDD505-2E9C-101B-9397-08002B2CF9AE}" pid="17" name="Event Attributes_Event_Event Name">
    <vt:lpwstr/>
  </property>
  <property fmtid="{D5CDD505-2E9C-101B-9397-08002B2CF9AE}" pid="18" name="Event Attributes_Event_Event Start Date">
    <vt:lpwstr/>
  </property>
  <property fmtid="{D5CDD505-2E9C-101B-9397-08002B2CF9AE}" pid="19" name="Event Attributes_Event_Event End Date">
    <vt:lpwstr/>
  </property>
  <property fmtid="{D5CDD505-2E9C-101B-9397-08002B2CF9AE}" pid="20" name="Event Attributes_Event_Event Location">
    <vt:lpwstr/>
  </property>
  <property fmtid="{D5CDD505-2E9C-101B-9397-08002B2CF9AE}" pid="21" name="CreateDate">
    <vt:filetime>2026-09-10T08:52:15Z</vt:filetime>
  </property>
</Properties>
</file>